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633" r:id="rId3"/>
    <p:sldId id="634" r:id="rId4"/>
    <p:sldId id="635" r:id="rId5"/>
    <p:sldId id="636" r:id="rId6"/>
    <p:sldId id="637" r:id="rId7"/>
    <p:sldId id="638" r:id="rId8"/>
    <p:sldId id="639" r:id="rId9"/>
    <p:sldId id="640" r:id="rId10"/>
    <p:sldId id="641" r:id="rId11"/>
    <p:sldId id="643" r:id="rId12"/>
    <p:sldId id="642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49" autoAdjust="0"/>
    <p:restoredTop sz="92740" autoAdjust="0"/>
  </p:normalViewPr>
  <p:slideViewPr>
    <p:cSldViewPr snapToGrid="0">
      <p:cViewPr>
        <p:scale>
          <a:sx n="125" d="100"/>
          <a:sy n="125" d="100"/>
        </p:scale>
        <p:origin x="668" y="14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8" y="124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444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63" tIns="46582" rIns="93163" bIns="465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63" tIns="46582" rIns="93163" bIns="46582" rtlCol="0"/>
          <a:lstStyle>
            <a:lvl1pPr algn="r">
              <a:defRPr sz="1200"/>
            </a:lvl1pPr>
          </a:lstStyle>
          <a:p>
            <a:fld id="{3775F379-734C-4AA4-B97E-2E1082AA8775}" type="datetimeFigureOut">
              <a:rPr lang="en-US" smtClean="0"/>
              <a:t>1/1/2022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3" tIns="46582" rIns="93163" bIns="4658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63" tIns="46582" rIns="93163" bIns="465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63" tIns="46582" rIns="93163" bIns="465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63" tIns="46582" rIns="93163" bIns="46582" rtlCol="0" anchor="b"/>
          <a:lstStyle>
            <a:lvl1pPr algn="r">
              <a:defRPr sz="1200"/>
            </a:lvl1pPr>
          </a:lstStyle>
          <a:p>
            <a:fld id="{A419076A-5F87-4720-A0E1-CA379FDB6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80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8B81-E213-4C4A-810A-E397C9E2D687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4CFF-1B8D-4A5D-B542-EF1D9A75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43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C1A21-33FA-4B08-A3D5-D7CBC39A1ABE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4CFF-1B8D-4A5D-B542-EF1D9A75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54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FEF4F-5102-4D2E-89B0-F8CA73400B0A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4CFF-1B8D-4A5D-B542-EF1D9A75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243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A7BC4-2BD0-4CB8-9CAB-89822AB2B8CD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4CFF-1B8D-4A5D-B542-EF1D9A75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64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FDAEB-0B12-4DD5-B454-357B0EEC3FD6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4CFF-1B8D-4A5D-B542-EF1D9A75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2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18CCC3-9D87-40BC-A9F2-CDCBFA802B8E}" type="datetime1">
              <a:rPr lang="en-US" smtClean="0"/>
              <a:t>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4CFF-1B8D-4A5D-B542-EF1D9A75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290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469D5-A424-4B35-9CFB-4C87D536D420}" type="datetime1">
              <a:rPr lang="en-US" smtClean="0"/>
              <a:t>1/1/2022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4CFF-1B8D-4A5D-B542-EF1D9A75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325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48571-4EC3-4125-BCEF-FEC516FAF784}" type="datetime1">
              <a:rPr lang="en-US" smtClean="0"/>
              <a:t>1/1/2022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4CFF-1B8D-4A5D-B542-EF1D9A75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9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116C6-8C66-406A-8916-9EFA1195F308}" type="datetime1">
              <a:rPr lang="en-US" smtClean="0"/>
              <a:t>1/1/2022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4CFF-1B8D-4A5D-B542-EF1D9A75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755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38C89-8FA9-4092-9B39-9BA2475FE363}" type="datetime1">
              <a:rPr lang="en-US" smtClean="0"/>
              <a:t>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4CFF-1B8D-4A5D-B542-EF1D9A75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52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74DC6-29DF-47D2-95F5-507F96627DA9}" type="datetime1">
              <a:rPr lang="en-US" smtClean="0"/>
              <a:t>1/1/2022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074CFF-1B8D-4A5D-B542-EF1D9A75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62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59874-7730-47B5-9732-345D532F45FA}" type="datetime1">
              <a:rPr lang="en-US" smtClean="0"/>
              <a:t>1/1/2022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74CFF-1B8D-4A5D-B542-EF1D9A75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117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648180"/>
            <a:ext cx="6858000" cy="1118841"/>
          </a:xfrm>
        </p:spPr>
        <p:txBody>
          <a:bodyPr>
            <a:normAutofit/>
          </a:bodyPr>
          <a:lstStyle/>
          <a:p>
            <a:r>
              <a:rPr lang="en-US" sz="6600" b="1" dirty="0"/>
              <a:t>Construction Safety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654" y="1883660"/>
            <a:ext cx="4460691" cy="4647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571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CB6FFC-67F2-4959-A5E1-E871B9A2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9144000" cy="1325563"/>
          </a:xfrm>
        </p:spPr>
        <p:txBody>
          <a:bodyPr>
            <a:normAutofit/>
          </a:bodyPr>
          <a:lstStyle/>
          <a:p>
            <a:r>
              <a:rPr lang="en-US" sz="4200" dirty="0"/>
              <a:t>8. Fall Protection – Training Requirements           							    </a:t>
            </a:r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</a:rPr>
              <a:t>(1926.503)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1360FBD-E5AE-4265-B010-280E507656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8054518" cy="435133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Plan – Provide – Train </a:t>
            </a:r>
            <a:r>
              <a:rPr lang="en-US" dirty="0"/>
              <a:t>for Fall Protection</a:t>
            </a:r>
          </a:p>
          <a:p>
            <a:r>
              <a:rPr lang="en-US" dirty="0"/>
              <a:t>Employers must ensure employees know                               when fall protection is required</a:t>
            </a:r>
          </a:p>
          <a:p>
            <a:r>
              <a:rPr lang="en-US" dirty="0"/>
              <a:t>Employers must train employees on                                            how to use and inspect equipment</a:t>
            </a:r>
          </a:p>
          <a:p>
            <a:r>
              <a:rPr lang="en-US" dirty="0"/>
              <a:t>Employer is responsible to keep a log of all                   employees that received training, including                          their signature and the date of training.</a:t>
            </a:r>
          </a:p>
          <a:p>
            <a:r>
              <a:rPr lang="en-US" dirty="0"/>
              <a:t>Annual citations issued for:	</a:t>
            </a:r>
          </a:p>
          <a:p>
            <a:pPr lvl="1"/>
            <a:r>
              <a:rPr lang="en-US" dirty="0"/>
              <a:t>Training Program</a:t>
            </a:r>
          </a:p>
          <a:p>
            <a:pPr lvl="1"/>
            <a:r>
              <a:rPr lang="en-US" dirty="0"/>
              <a:t>Retraining</a:t>
            </a:r>
          </a:p>
          <a:p>
            <a:pPr lvl="1"/>
            <a:r>
              <a:rPr lang="en-US" dirty="0"/>
              <a:t>Competent Person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703893C-2EA9-4960-9BD3-531A8E5B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4FF43D37-42E6-40FE-BC9B-E0C1742A8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6043" y="2237581"/>
            <a:ext cx="1697124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6470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CB6FFC-67F2-4959-A5E1-E871B9A2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9144000" cy="1325563"/>
          </a:xfrm>
        </p:spPr>
        <p:txBody>
          <a:bodyPr/>
          <a:lstStyle/>
          <a:p>
            <a:r>
              <a:rPr lang="en-US" dirty="0"/>
              <a:t>9. Eye and Face Protection        </a:t>
            </a:r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</a:rPr>
              <a:t>(1926.503)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1360FBD-E5AE-4265-B010-280E507656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6357391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Every year thousands of workers are blinded by preventable eye injuries</a:t>
            </a:r>
          </a:p>
          <a:p>
            <a:r>
              <a:rPr lang="en-US" dirty="0"/>
              <a:t>Protection required for flying debris,                         chemical exposure, harmful gases, and                    hazardous particles</a:t>
            </a:r>
          </a:p>
          <a:p>
            <a:r>
              <a:rPr lang="en-US" dirty="0"/>
              <a:t>Employers are required to provide the proper PPE for eye and face protection</a:t>
            </a:r>
          </a:p>
          <a:p>
            <a:r>
              <a:rPr lang="en-US" dirty="0"/>
              <a:t>Annual citations issued for:	</a:t>
            </a:r>
          </a:p>
          <a:p>
            <a:pPr lvl="1"/>
            <a:r>
              <a:rPr lang="en-US" dirty="0"/>
              <a:t>PPE for Eyes and Face Protection</a:t>
            </a:r>
          </a:p>
          <a:p>
            <a:pPr lvl="1"/>
            <a:r>
              <a:rPr lang="en-US" dirty="0"/>
              <a:t>Side Protection for Flying Objects</a:t>
            </a:r>
          </a:p>
          <a:p>
            <a:pPr lvl="1"/>
            <a:r>
              <a:rPr lang="en-US" dirty="0"/>
              <a:t>Noncomplying PPE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703893C-2EA9-4960-9BD3-531A8E5B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xmlns="" id="{7901C973-D86F-4B3D-B3FE-3F3060BB0F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6040" y="2223295"/>
            <a:ext cx="1628777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202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CB6FFC-67F2-4959-A5E1-E871B9A2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9144000" cy="1325563"/>
          </a:xfrm>
        </p:spPr>
        <p:txBody>
          <a:bodyPr/>
          <a:lstStyle/>
          <a:p>
            <a:r>
              <a:rPr lang="en-US" sz="3900" dirty="0"/>
              <a:t>10. Machinery &amp; Machine Guarding </a:t>
            </a:r>
            <a:r>
              <a:rPr lang="en-US" sz="3200" b="1" dirty="0">
                <a:solidFill>
                  <a:srgbClr val="002060"/>
                </a:solidFill>
                <a:highlight>
                  <a:srgbClr val="00FF00"/>
                </a:highlight>
              </a:rPr>
              <a:t>(1910.212)</a:t>
            </a:r>
            <a:endParaRPr lang="en-US" sz="3600" b="1" dirty="0">
              <a:solidFill>
                <a:srgbClr val="002060"/>
              </a:solidFill>
              <a:highlight>
                <a:srgbClr val="00FF00"/>
              </a:highlight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1360FBD-E5AE-4265-B010-280E507656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8066466" cy="4351338"/>
          </a:xfrm>
        </p:spPr>
        <p:txBody>
          <a:bodyPr/>
          <a:lstStyle/>
          <a:p>
            <a:r>
              <a:rPr lang="en-US" dirty="0"/>
              <a:t>Moving machine parts have the potential                   injuries, such as crushed hands and                              fingers, amputations, burns, or blindness.</a:t>
            </a:r>
          </a:p>
          <a:p>
            <a:r>
              <a:rPr lang="en-US" dirty="0"/>
              <a:t>Employees should be trained to use                         hazardous machinery properly</a:t>
            </a:r>
          </a:p>
          <a:p>
            <a:r>
              <a:rPr lang="en-US" dirty="0"/>
              <a:t>Annual citations issued for:	</a:t>
            </a:r>
          </a:p>
          <a:p>
            <a:pPr lvl="1"/>
            <a:r>
              <a:rPr lang="en-US" dirty="0"/>
              <a:t>Machine Guarding</a:t>
            </a:r>
          </a:p>
          <a:p>
            <a:pPr lvl="1"/>
            <a:r>
              <a:rPr lang="en-US" dirty="0"/>
              <a:t>Guarding Devices</a:t>
            </a:r>
          </a:p>
          <a:p>
            <a:pPr lvl="1"/>
            <a:r>
              <a:rPr lang="en-US" dirty="0"/>
              <a:t>Anchoring Fixed Machinery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703893C-2EA9-4960-9BD3-531A8E5B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xmlns="" id="{5F9EA8E8-87E3-4C55-80D2-26339BE786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9192" y="2223295"/>
            <a:ext cx="1685924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395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xmlns="" id="{93245F62-CCC4-49E4-B95B-EA6C1E7905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267FAF-E20A-47F1-AA30-D3FD871F8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161" y="3108729"/>
            <a:ext cx="8182230" cy="215654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7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Top 10 OSHA Violations of 2020</a:t>
            </a:r>
          </a:p>
        </p:txBody>
      </p:sp>
      <p:pic>
        <p:nvPicPr>
          <p:cNvPr id="1026" name="Picture 2" descr="Image result for osha">
            <a:extLst>
              <a:ext uri="{FF2B5EF4-FFF2-40B4-BE49-F238E27FC236}">
                <a16:creationId xmlns:a16="http://schemas.microsoft.com/office/drawing/2014/main" xmlns="" id="{D6231A63-F7F1-470E-9F4B-2B89C8B387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5431" y="916752"/>
            <a:ext cx="4829691" cy="209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sketch line">
            <a:extLst>
              <a:ext uri="{FF2B5EF4-FFF2-40B4-BE49-F238E27FC236}">
                <a16:creationId xmlns:a16="http://schemas.microsoft.com/office/drawing/2014/main" xmlns="" id="{E6C0DD6B-6AA3-448F-9B99-8386295BC1B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855776" y="5509052"/>
            <a:ext cx="3429000" cy="18288"/>
          </a:xfrm>
          <a:custGeom>
            <a:avLst/>
            <a:gdLst>
              <a:gd name="connsiteX0" fmla="*/ 0 w 3429000"/>
              <a:gd name="connsiteY0" fmla="*/ 0 h 18288"/>
              <a:gd name="connsiteX1" fmla="*/ 685800 w 3429000"/>
              <a:gd name="connsiteY1" fmla="*/ 0 h 18288"/>
              <a:gd name="connsiteX2" fmla="*/ 1371600 w 3429000"/>
              <a:gd name="connsiteY2" fmla="*/ 0 h 18288"/>
              <a:gd name="connsiteX3" fmla="*/ 2057400 w 3429000"/>
              <a:gd name="connsiteY3" fmla="*/ 0 h 18288"/>
              <a:gd name="connsiteX4" fmla="*/ 2674620 w 3429000"/>
              <a:gd name="connsiteY4" fmla="*/ 0 h 18288"/>
              <a:gd name="connsiteX5" fmla="*/ 3429000 w 3429000"/>
              <a:gd name="connsiteY5" fmla="*/ 0 h 18288"/>
              <a:gd name="connsiteX6" fmla="*/ 3429000 w 3429000"/>
              <a:gd name="connsiteY6" fmla="*/ 18288 h 18288"/>
              <a:gd name="connsiteX7" fmla="*/ 2811780 w 3429000"/>
              <a:gd name="connsiteY7" fmla="*/ 18288 h 18288"/>
              <a:gd name="connsiteX8" fmla="*/ 2228850 w 3429000"/>
              <a:gd name="connsiteY8" fmla="*/ 18288 h 18288"/>
              <a:gd name="connsiteX9" fmla="*/ 1543050 w 3429000"/>
              <a:gd name="connsiteY9" fmla="*/ 18288 h 18288"/>
              <a:gd name="connsiteX10" fmla="*/ 925830 w 3429000"/>
              <a:gd name="connsiteY10" fmla="*/ 18288 h 18288"/>
              <a:gd name="connsiteX11" fmla="*/ 0 w 3429000"/>
              <a:gd name="connsiteY11" fmla="*/ 18288 h 18288"/>
              <a:gd name="connsiteX12" fmla="*/ 0 w 3429000"/>
              <a:gd name="connsiteY12" fmla="*/ 0 h 18288"/>
              <a:gd name="connsiteX0" fmla="*/ 0 w 3429000"/>
              <a:gd name="connsiteY0" fmla="*/ 0 h 18288"/>
              <a:gd name="connsiteX1" fmla="*/ 617220 w 3429000"/>
              <a:gd name="connsiteY1" fmla="*/ 0 h 18288"/>
              <a:gd name="connsiteX2" fmla="*/ 1200150 w 3429000"/>
              <a:gd name="connsiteY2" fmla="*/ 0 h 18288"/>
              <a:gd name="connsiteX3" fmla="*/ 1817370 w 3429000"/>
              <a:gd name="connsiteY3" fmla="*/ 0 h 18288"/>
              <a:gd name="connsiteX4" fmla="*/ 2503170 w 3429000"/>
              <a:gd name="connsiteY4" fmla="*/ 0 h 18288"/>
              <a:gd name="connsiteX5" fmla="*/ 3429000 w 3429000"/>
              <a:gd name="connsiteY5" fmla="*/ 0 h 18288"/>
              <a:gd name="connsiteX6" fmla="*/ 3429000 w 3429000"/>
              <a:gd name="connsiteY6" fmla="*/ 18288 h 18288"/>
              <a:gd name="connsiteX7" fmla="*/ 2743200 w 3429000"/>
              <a:gd name="connsiteY7" fmla="*/ 18288 h 18288"/>
              <a:gd name="connsiteX8" fmla="*/ 1988820 w 3429000"/>
              <a:gd name="connsiteY8" fmla="*/ 18288 h 18288"/>
              <a:gd name="connsiteX9" fmla="*/ 1405890 w 3429000"/>
              <a:gd name="connsiteY9" fmla="*/ 18288 h 18288"/>
              <a:gd name="connsiteX10" fmla="*/ 651510 w 3429000"/>
              <a:gd name="connsiteY10" fmla="*/ 18288 h 18288"/>
              <a:gd name="connsiteX11" fmla="*/ 0 w 3429000"/>
              <a:gd name="connsiteY11" fmla="*/ 18288 h 18288"/>
              <a:gd name="connsiteX12" fmla="*/ 0 w 342900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29000" h="18288" fill="none" extrusionOk="0">
                <a:moveTo>
                  <a:pt x="0" y="0"/>
                </a:moveTo>
                <a:cubicBezTo>
                  <a:pt x="207705" y="23860"/>
                  <a:pt x="509323" y="68036"/>
                  <a:pt x="685800" y="0"/>
                </a:cubicBezTo>
                <a:cubicBezTo>
                  <a:pt x="881422" y="-43910"/>
                  <a:pt x="1129204" y="-58858"/>
                  <a:pt x="1371600" y="0"/>
                </a:cubicBezTo>
                <a:cubicBezTo>
                  <a:pt x="1611115" y="-12848"/>
                  <a:pt x="1887211" y="-6418"/>
                  <a:pt x="2057400" y="0"/>
                </a:cubicBezTo>
                <a:cubicBezTo>
                  <a:pt x="2233905" y="-53439"/>
                  <a:pt x="2400311" y="-9735"/>
                  <a:pt x="2674620" y="0"/>
                </a:cubicBezTo>
                <a:cubicBezTo>
                  <a:pt x="2899369" y="50175"/>
                  <a:pt x="3197952" y="-27603"/>
                  <a:pt x="3429000" y="0"/>
                </a:cubicBezTo>
                <a:cubicBezTo>
                  <a:pt x="3428966" y="4844"/>
                  <a:pt x="3428590" y="11009"/>
                  <a:pt x="3429000" y="18288"/>
                </a:cubicBezTo>
                <a:cubicBezTo>
                  <a:pt x="3212354" y="28872"/>
                  <a:pt x="3083619" y="-836"/>
                  <a:pt x="2811780" y="18288"/>
                </a:cubicBezTo>
                <a:cubicBezTo>
                  <a:pt x="2533576" y="25058"/>
                  <a:pt x="2477440" y="20531"/>
                  <a:pt x="2228850" y="18288"/>
                </a:cubicBezTo>
                <a:cubicBezTo>
                  <a:pt x="2003657" y="-1843"/>
                  <a:pt x="1810789" y="18294"/>
                  <a:pt x="1543050" y="18288"/>
                </a:cubicBezTo>
                <a:cubicBezTo>
                  <a:pt x="1286635" y="-21162"/>
                  <a:pt x="1189418" y="22290"/>
                  <a:pt x="925830" y="18288"/>
                </a:cubicBezTo>
                <a:cubicBezTo>
                  <a:pt x="678389" y="-2387"/>
                  <a:pt x="367033" y="43234"/>
                  <a:pt x="0" y="18288"/>
                </a:cubicBezTo>
                <a:cubicBezTo>
                  <a:pt x="-649" y="11698"/>
                  <a:pt x="663" y="5413"/>
                  <a:pt x="0" y="0"/>
                </a:cubicBezTo>
                <a:close/>
              </a:path>
              <a:path w="3429000" h="18288" stroke="0" extrusionOk="0">
                <a:moveTo>
                  <a:pt x="0" y="0"/>
                </a:moveTo>
                <a:cubicBezTo>
                  <a:pt x="169914" y="-16656"/>
                  <a:pt x="469790" y="-24030"/>
                  <a:pt x="617220" y="0"/>
                </a:cubicBezTo>
                <a:cubicBezTo>
                  <a:pt x="786601" y="24467"/>
                  <a:pt x="1085311" y="15192"/>
                  <a:pt x="1200150" y="0"/>
                </a:cubicBezTo>
                <a:cubicBezTo>
                  <a:pt x="1340195" y="-5060"/>
                  <a:pt x="1552999" y="41254"/>
                  <a:pt x="1817370" y="0"/>
                </a:cubicBezTo>
                <a:cubicBezTo>
                  <a:pt x="2086739" y="-377"/>
                  <a:pt x="2228603" y="31972"/>
                  <a:pt x="2503170" y="0"/>
                </a:cubicBezTo>
                <a:cubicBezTo>
                  <a:pt x="2794334" y="-14173"/>
                  <a:pt x="3002837" y="-13310"/>
                  <a:pt x="3429000" y="0"/>
                </a:cubicBezTo>
                <a:cubicBezTo>
                  <a:pt x="3428475" y="5049"/>
                  <a:pt x="3429193" y="12044"/>
                  <a:pt x="3429000" y="18288"/>
                </a:cubicBezTo>
                <a:cubicBezTo>
                  <a:pt x="3101445" y="-3440"/>
                  <a:pt x="2879434" y="34023"/>
                  <a:pt x="2743200" y="18288"/>
                </a:cubicBezTo>
                <a:cubicBezTo>
                  <a:pt x="2609544" y="13915"/>
                  <a:pt x="2334178" y="48649"/>
                  <a:pt x="1988820" y="18288"/>
                </a:cubicBezTo>
                <a:cubicBezTo>
                  <a:pt x="1620184" y="18423"/>
                  <a:pt x="1586822" y="-1871"/>
                  <a:pt x="1405890" y="18288"/>
                </a:cubicBezTo>
                <a:cubicBezTo>
                  <a:pt x="1266239" y="28547"/>
                  <a:pt x="867500" y="15208"/>
                  <a:pt x="651510" y="18288"/>
                </a:cubicBezTo>
                <a:cubicBezTo>
                  <a:pt x="445459" y="40105"/>
                  <a:pt x="119818" y="-23744"/>
                  <a:pt x="0" y="18288"/>
                </a:cubicBezTo>
                <a:cubicBezTo>
                  <a:pt x="-39" y="12511"/>
                  <a:pt x="-381" y="8039"/>
                  <a:pt x="0" y="0"/>
                </a:cubicBezTo>
                <a:close/>
              </a:path>
              <a:path w="3429000" h="18288" fill="none" stroke="0" extrusionOk="0">
                <a:moveTo>
                  <a:pt x="0" y="0"/>
                </a:moveTo>
                <a:cubicBezTo>
                  <a:pt x="199661" y="29771"/>
                  <a:pt x="488726" y="20925"/>
                  <a:pt x="685800" y="0"/>
                </a:cubicBezTo>
                <a:cubicBezTo>
                  <a:pt x="835372" y="-29710"/>
                  <a:pt x="1088413" y="6369"/>
                  <a:pt x="1371600" y="0"/>
                </a:cubicBezTo>
                <a:cubicBezTo>
                  <a:pt x="1631865" y="6637"/>
                  <a:pt x="1839907" y="52251"/>
                  <a:pt x="2057400" y="0"/>
                </a:cubicBezTo>
                <a:cubicBezTo>
                  <a:pt x="2266442" y="-8132"/>
                  <a:pt x="2461070" y="-4034"/>
                  <a:pt x="2674620" y="0"/>
                </a:cubicBezTo>
                <a:cubicBezTo>
                  <a:pt x="2940120" y="30498"/>
                  <a:pt x="3202681" y="-54357"/>
                  <a:pt x="3429000" y="0"/>
                </a:cubicBezTo>
                <a:cubicBezTo>
                  <a:pt x="3429314" y="4158"/>
                  <a:pt x="3428021" y="12539"/>
                  <a:pt x="3429000" y="18288"/>
                </a:cubicBezTo>
                <a:cubicBezTo>
                  <a:pt x="3250522" y="56023"/>
                  <a:pt x="3056248" y="-1557"/>
                  <a:pt x="2811780" y="18288"/>
                </a:cubicBezTo>
                <a:cubicBezTo>
                  <a:pt x="2534418" y="26558"/>
                  <a:pt x="2483107" y="19890"/>
                  <a:pt x="2228850" y="18288"/>
                </a:cubicBezTo>
                <a:cubicBezTo>
                  <a:pt x="1996093" y="-20362"/>
                  <a:pt x="1790611" y="35096"/>
                  <a:pt x="1543050" y="18288"/>
                </a:cubicBezTo>
                <a:cubicBezTo>
                  <a:pt x="1276188" y="-29727"/>
                  <a:pt x="1196665" y="1050"/>
                  <a:pt x="925830" y="18288"/>
                </a:cubicBezTo>
                <a:cubicBezTo>
                  <a:pt x="718623" y="61416"/>
                  <a:pt x="374628" y="25039"/>
                  <a:pt x="0" y="18288"/>
                </a:cubicBezTo>
                <a:cubicBezTo>
                  <a:pt x="20" y="11469"/>
                  <a:pt x="-29" y="515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2727557108">
                  <a:custGeom>
                    <a:avLst/>
                    <a:gdLst>
                      <a:gd name="connsiteX0" fmla="*/ 0 w 3429000"/>
                      <a:gd name="connsiteY0" fmla="*/ 0 h 18288"/>
                      <a:gd name="connsiteX1" fmla="*/ 685800 w 3429000"/>
                      <a:gd name="connsiteY1" fmla="*/ 0 h 18288"/>
                      <a:gd name="connsiteX2" fmla="*/ 1371600 w 3429000"/>
                      <a:gd name="connsiteY2" fmla="*/ 0 h 18288"/>
                      <a:gd name="connsiteX3" fmla="*/ 2057400 w 3429000"/>
                      <a:gd name="connsiteY3" fmla="*/ 0 h 18288"/>
                      <a:gd name="connsiteX4" fmla="*/ 2674620 w 3429000"/>
                      <a:gd name="connsiteY4" fmla="*/ 0 h 18288"/>
                      <a:gd name="connsiteX5" fmla="*/ 3429000 w 3429000"/>
                      <a:gd name="connsiteY5" fmla="*/ 0 h 18288"/>
                      <a:gd name="connsiteX6" fmla="*/ 3429000 w 3429000"/>
                      <a:gd name="connsiteY6" fmla="*/ 18288 h 18288"/>
                      <a:gd name="connsiteX7" fmla="*/ 2811780 w 3429000"/>
                      <a:gd name="connsiteY7" fmla="*/ 18288 h 18288"/>
                      <a:gd name="connsiteX8" fmla="*/ 2228850 w 3429000"/>
                      <a:gd name="connsiteY8" fmla="*/ 18288 h 18288"/>
                      <a:gd name="connsiteX9" fmla="*/ 1543050 w 3429000"/>
                      <a:gd name="connsiteY9" fmla="*/ 18288 h 18288"/>
                      <a:gd name="connsiteX10" fmla="*/ 925830 w 3429000"/>
                      <a:gd name="connsiteY10" fmla="*/ 18288 h 18288"/>
                      <a:gd name="connsiteX11" fmla="*/ 0 w 3429000"/>
                      <a:gd name="connsiteY11" fmla="*/ 18288 h 18288"/>
                      <a:gd name="connsiteX12" fmla="*/ 0 w 3429000"/>
                      <a:gd name="connsiteY12" fmla="*/ 0 h 18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3429000" h="18288" fill="none" extrusionOk="0">
                        <a:moveTo>
                          <a:pt x="0" y="0"/>
                        </a:moveTo>
                        <a:cubicBezTo>
                          <a:pt x="219865" y="20479"/>
                          <a:pt x="493281" y="26186"/>
                          <a:pt x="685800" y="0"/>
                        </a:cubicBezTo>
                        <a:cubicBezTo>
                          <a:pt x="878319" y="-26186"/>
                          <a:pt x="1121382" y="-11869"/>
                          <a:pt x="1371600" y="0"/>
                        </a:cubicBezTo>
                        <a:cubicBezTo>
                          <a:pt x="1621818" y="11869"/>
                          <a:pt x="1878793" y="32281"/>
                          <a:pt x="2057400" y="0"/>
                        </a:cubicBezTo>
                        <a:cubicBezTo>
                          <a:pt x="2236007" y="-32281"/>
                          <a:pt x="2433797" y="-18251"/>
                          <a:pt x="2674620" y="0"/>
                        </a:cubicBezTo>
                        <a:cubicBezTo>
                          <a:pt x="2915443" y="18251"/>
                          <a:pt x="3205923" y="-1443"/>
                          <a:pt x="3429000" y="0"/>
                        </a:cubicBezTo>
                        <a:cubicBezTo>
                          <a:pt x="3429442" y="4516"/>
                          <a:pt x="3428173" y="12266"/>
                          <a:pt x="3429000" y="18288"/>
                        </a:cubicBezTo>
                        <a:cubicBezTo>
                          <a:pt x="3221081" y="48608"/>
                          <a:pt x="3088001" y="8066"/>
                          <a:pt x="2811780" y="18288"/>
                        </a:cubicBezTo>
                        <a:cubicBezTo>
                          <a:pt x="2535559" y="28510"/>
                          <a:pt x="2481355" y="24898"/>
                          <a:pt x="2228850" y="18288"/>
                        </a:cubicBezTo>
                        <a:cubicBezTo>
                          <a:pt x="1976345" y="11679"/>
                          <a:pt x="1807520" y="48356"/>
                          <a:pt x="1543050" y="18288"/>
                        </a:cubicBezTo>
                        <a:cubicBezTo>
                          <a:pt x="1278580" y="-11780"/>
                          <a:pt x="1181944" y="5123"/>
                          <a:pt x="925830" y="18288"/>
                        </a:cubicBezTo>
                        <a:cubicBezTo>
                          <a:pt x="669716" y="31453"/>
                          <a:pt x="410304" y="34815"/>
                          <a:pt x="0" y="18288"/>
                        </a:cubicBezTo>
                        <a:cubicBezTo>
                          <a:pt x="-306" y="11477"/>
                          <a:pt x="485" y="4355"/>
                          <a:pt x="0" y="0"/>
                        </a:cubicBezTo>
                        <a:close/>
                      </a:path>
                      <a:path w="3429000" h="18288" stroke="0" extrusionOk="0">
                        <a:moveTo>
                          <a:pt x="0" y="0"/>
                        </a:moveTo>
                        <a:cubicBezTo>
                          <a:pt x="174095" y="-12874"/>
                          <a:pt x="443087" y="-14090"/>
                          <a:pt x="617220" y="0"/>
                        </a:cubicBezTo>
                        <a:cubicBezTo>
                          <a:pt x="791353" y="14090"/>
                          <a:pt x="1072677" y="8451"/>
                          <a:pt x="1200150" y="0"/>
                        </a:cubicBezTo>
                        <a:cubicBezTo>
                          <a:pt x="1327623" y="-8451"/>
                          <a:pt x="1526638" y="19866"/>
                          <a:pt x="1817370" y="0"/>
                        </a:cubicBezTo>
                        <a:cubicBezTo>
                          <a:pt x="2108102" y="-19866"/>
                          <a:pt x="2221289" y="26161"/>
                          <a:pt x="2503170" y="0"/>
                        </a:cubicBezTo>
                        <a:cubicBezTo>
                          <a:pt x="2785051" y="-26161"/>
                          <a:pt x="3022134" y="39178"/>
                          <a:pt x="3429000" y="0"/>
                        </a:cubicBezTo>
                        <a:cubicBezTo>
                          <a:pt x="3429577" y="4624"/>
                          <a:pt x="3429819" y="11191"/>
                          <a:pt x="3429000" y="18288"/>
                        </a:cubicBezTo>
                        <a:cubicBezTo>
                          <a:pt x="3103464" y="593"/>
                          <a:pt x="2887909" y="22940"/>
                          <a:pt x="2743200" y="18288"/>
                        </a:cubicBezTo>
                        <a:cubicBezTo>
                          <a:pt x="2598491" y="13636"/>
                          <a:pt x="2362615" y="10656"/>
                          <a:pt x="1988820" y="18288"/>
                        </a:cubicBezTo>
                        <a:cubicBezTo>
                          <a:pt x="1615025" y="25920"/>
                          <a:pt x="1580494" y="3693"/>
                          <a:pt x="1405890" y="18288"/>
                        </a:cubicBezTo>
                        <a:cubicBezTo>
                          <a:pt x="1231286" y="32884"/>
                          <a:pt x="885259" y="-16285"/>
                          <a:pt x="651510" y="18288"/>
                        </a:cubicBezTo>
                        <a:cubicBezTo>
                          <a:pt x="417761" y="52861"/>
                          <a:pt x="138362" y="-13856"/>
                          <a:pt x="0" y="18288"/>
                        </a:cubicBezTo>
                        <a:cubicBezTo>
                          <a:pt x="-171" y="12755"/>
                          <a:pt x="-690" y="793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B84E884-F3F3-4DF3-9F85-908CC9DEB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1200" kern="1200">
              <a:solidFill>
                <a:schemeClr val="tx1">
                  <a:tint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0087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CB6FFC-67F2-4959-A5E1-E871B9A2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9144000" cy="1325563"/>
          </a:xfrm>
        </p:spPr>
        <p:txBody>
          <a:bodyPr/>
          <a:lstStyle/>
          <a:p>
            <a:r>
              <a:rPr lang="en-US" dirty="0"/>
              <a:t>1. Fall Protection                         </a:t>
            </a:r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</a:rPr>
              <a:t>(1926.501)</a:t>
            </a:r>
            <a:endParaRPr lang="en-US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1360FBD-E5AE-4265-B010-280E507656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6357394" cy="4351338"/>
          </a:xfrm>
        </p:spPr>
        <p:txBody>
          <a:bodyPr/>
          <a:lstStyle/>
          <a:p>
            <a:r>
              <a:rPr lang="en-US" dirty="0"/>
              <a:t>Most cited OSHA violation for the past 10 years</a:t>
            </a:r>
          </a:p>
          <a:p>
            <a:r>
              <a:rPr lang="en-US" dirty="0"/>
              <a:t>Leading cause of death in construction</a:t>
            </a:r>
          </a:p>
          <a:p>
            <a:r>
              <a:rPr lang="en-US" dirty="0"/>
              <a:t>Lack of fall protection and proper training </a:t>
            </a:r>
          </a:p>
          <a:p>
            <a:r>
              <a:rPr lang="en-US" dirty="0"/>
              <a:t>Annual citations issued for:	</a:t>
            </a:r>
          </a:p>
          <a:p>
            <a:pPr lvl="1"/>
            <a:r>
              <a:rPr lang="en-US" dirty="0"/>
              <a:t>Fall Protection for Residential Construction</a:t>
            </a:r>
          </a:p>
          <a:p>
            <a:pPr lvl="1"/>
            <a:r>
              <a:rPr lang="en-US" dirty="0"/>
              <a:t>Unprotected Sides and Edges</a:t>
            </a:r>
          </a:p>
          <a:p>
            <a:pPr lvl="1"/>
            <a:r>
              <a:rPr lang="en-US" dirty="0"/>
              <a:t>Roofing Work on Low-sloped Roofs</a:t>
            </a:r>
          </a:p>
          <a:p>
            <a:pPr lvl="1"/>
            <a:r>
              <a:rPr lang="en-US" dirty="0"/>
              <a:t>Protection From Falling Through Holes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703893C-2EA9-4960-9BD3-531A8E5B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xmlns="" id="{985D8352-BD69-4853-9746-043F3F4DC4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6044" y="2223295"/>
            <a:ext cx="1567543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491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CB6FFC-67F2-4959-A5E1-E871B9A2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9144000" cy="1325563"/>
          </a:xfrm>
        </p:spPr>
        <p:txBody>
          <a:bodyPr>
            <a:normAutofit/>
          </a:bodyPr>
          <a:lstStyle/>
          <a:p>
            <a:r>
              <a:rPr lang="en-US" sz="4200" dirty="0"/>
              <a:t>2. Hazard Communications          </a:t>
            </a:r>
            <a:r>
              <a:rPr lang="en-US" sz="3600" b="1" dirty="0">
                <a:highlight>
                  <a:srgbClr val="00FF00"/>
                </a:highlight>
              </a:rPr>
              <a:t>(1910.134)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1360FBD-E5AE-4265-B010-280E507656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6357394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Required to effectively communicate the health and safety risks of chemicals that are used and stored to workers</a:t>
            </a:r>
          </a:p>
          <a:p>
            <a:r>
              <a:rPr lang="en-US" dirty="0"/>
              <a:t>Chemicals shall be labeled with signage</a:t>
            </a:r>
          </a:p>
          <a:p>
            <a:r>
              <a:rPr lang="en-US" dirty="0"/>
              <a:t>Access to Safety Data Sheets (SDS)</a:t>
            </a:r>
          </a:p>
          <a:p>
            <a:r>
              <a:rPr lang="en-US" dirty="0"/>
              <a:t>Train workers to recognize and understand the labels and SDS</a:t>
            </a:r>
          </a:p>
          <a:p>
            <a:r>
              <a:rPr lang="en-US" dirty="0"/>
              <a:t>Annual citations issued for:	</a:t>
            </a:r>
          </a:p>
          <a:p>
            <a:pPr lvl="1"/>
            <a:r>
              <a:rPr lang="en-US" dirty="0"/>
              <a:t>Written Communication Program</a:t>
            </a:r>
          </a:p>
          <a:p>
            <a:pPr lvl="1"/>
            <a:r>
              <a:rPr lang="en-US" dirty="0"/>
              <a:t>Employee Training</a:t>
            </a:r>
          </a:p>
          <a:p>
            <a:pPr lvl="1"/>
            <a:r>
              <a:rPr lang="en-US" dirty="0"/>
              <a:t>Safety Data Sheets</a:t>
            </a:r>
          </a:p>
          <a:p>
            <a:pPr lvl="1"/>
            <a:r>
              <a:rPr lang="en-US" dirty="0"/>
              <a:t>Labeling of Containers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703893C-2EA9-4960-9BD3-531A8E5B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xmlns="" id="{985D8352-BD69-4853-9746-043F3F4DC4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6044" y="2223295"/>
            <a:ext cx="1567543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11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CB6FFC-67F2-4959-A5E1-E871B9A2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9144000" cy="1325563"/>
          </a:xfrm>
        </p:spPr>
        <p:txBody>
          <a:bodyPr/>
          <a:lstStyle/>
          <a:p>
            <a:r>
              <a:rPr lang="en-US" dirty="0"/>
              <a:t>3. Respiratory Protection           </a:t>
            </a:r>
            <a:r>
              <a:rPr lang="en-US" sz="3600" b="1" dirty="0">
                <a:solidFill>
                  <a:srgbClr val="002060"/>
                </a:solidFill>
                <a:highlight>
                  <a:srgbClr val="00FF00"/>
                </a:highlight>
              </a:rPr>
              <a:t>(1910.134)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1360FBD-E5AE-4265-B010-280E507656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635739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Rose to number 3 from 5 on the top 10 in 2020 as thousands of workers were now wearing respirators because of COVID  </a:t>
            </a:r>
          </a:p>
          <a:p>
            <a:r>
              <a:rPr lang="en-US" dirty="0"/>
              <a:t>Employer must establish and maintain a respiratory program</a:t>
            </a:r>
          </a:p>
          <a:p>
            <a:r>
              <a:rPr lang="en-US" dirty="0"/>
              <a:t>Program includes </a:t>
            </a:r>
          </a:p>
          <a:p>
            <a:pPr lvl="1"/>
            <a:r>
              <a:rPr lang="en-US" dirty="0"/>
              <a:t>Administration</a:t>
            </a:r>
          </a:p>
          <a:p>
            <a:pPr lvl="1"/>
            <a:r>
              <a:rPr lang="en-US" dirty="0"/>
              <a:t>Worksite-specific procedures</a:t>
            </a:r>
          </a:p>
          <a:p>
            <a:pPr lvl="1"/>
            <a:r>
              <a:rPr lang="en-US" dirty="0"/>
              <a:t>Employee Training</a:t>
            </a:r>
          </a:p>
          <a:p>
            <a:pPr lvl="1"/>
            <a:r>
              <a:rPr lang="en-US" dirty="0"/>
              <a:t>Medical Evaluations</a:t>
            </a:r>
          </a:p>
          <a:p>
            <a:pPr lvl="1"/>
            <a:r>
              <a:rPr lang="en-US" dirty="0"/>
              <a:t>Fit Testing</a:t>
            </a:r>
          </a:p>
          <a:p>
            <a:pPr lvl="1"/>
            <a:r>
              <a:rPr lang="en-US" dirty="0"/>
              <a:t>Proper cleaning and maintenance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703893C-2EA9-4960-9BD3-531A8E5B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xmlns="" id="{EA204542-4120-4907-AE6E-AC45F06E5C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6040" y="2223295"/>
            <a:ext cx="1628777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988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CB6FFC-67F2-4959-A5E1-E871B9A2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365126"/>
            <a:ext cx="9225023" cy="1325563"/>
          </a:xfrm>
        </p:spPr>
        <p:txBody>
          <a:bodyPr/>
          <a:lstStyle/>
          <a:p>
            <a:r>
              <a:rPr lang="en-US" dirty="0"/>
              <a:t>4. Scaffolding                               </a:t>
            </a:r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</a:rPr>
              <a:t>(1926.451)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1360FBD-E5AE-4265-B010-280E507656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6357392" cy="4351338"/>
          </a:xfrm>
        </p:spPr>
        <p:txBody>
          <a:bodyPr/>
          <a:lstStyle/>
          <a:p>
            <a:r>
              <a:rPr lang="en-US" dirty="0"/>
              <a:t>It’s estimated that 65% of workers in construction work on scaffolds</a:t>
            </a:r>
          </a:p>
          <a:p>
            <a:r>
              <a:rPr lang="en-US" dirty="0"/>
              <a:t>More than 4,500 injuries and 60 fatalities each year</a:t>
            </a:r>
          </a:p>
          <a:p>
            <a:r>
              <a:rPr lang="en-US" dirty="0"/>
              <a:t>Annual citations issued for:	</a:t>
            </a:r>
          </a:p>
          <a:p>
            <a:pPr lvl="1"/>
            <a:r>
              <a:rPr lang="en-US" dirty="0"/>
              <a:t>Fall Protection</a:t>
            </a:r>
          </a:p>
          <a:p>
            <a:pPr lvl="1"/>
            <a:r>
              <a:rPr lang="en-US" dirty="0"/>
              <a:t>Providing Access</a:t>
            </a:r>
          </a:p>
          <a:p>
            <a:pPr lvl="1"/>
            <a:r>
              <a:rPr lang="en-US" dirty="0"/>
              <a:t>Platform Construction</a:t>
            </a:r>
          </a:p>
          <a:p>
            <a:pPr lvl="1"/>
            <a:r>
              <a:rPr lang="en-US" dirty="0"/>
              <a:t>Fall Protection</a:t>
            </a:r>
          </a:p>
          <a:p>
            <a:pPr lvl="1"/>
            <a:r>
              <a:rPr lang="en-US" dirty="0"/>
              <a:t>Erection, Dismantling, Moving, and Altering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703893C-2EA9-4960-9BD3-531A8E5B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A picture containing application&#10;&#10;Description automatically generated">
            <a:extLst>
              <a:ext uri="{FF2B5EF4-FFF2-40B4-BE49-F238E27FC236}">
                <a16:creationId xmlns:a16="http://schemas.microsoft.com/office/drawing/2014/main" xmlns="" id="{9E47954F-EC27-4C6F-AA79-55C0709592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6042" y="2223294"/>
            <a:ext cx="16560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274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CB6FFC-67F2-4959-A5E1-E871B9A2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9144000" cy="1325563"/>
          </a:xfrm>
        </p:spPr>
        <p:txBody>
          <a:bodyPr/>
          <a:lstStyle/>
          <a:p>
            <a:r>
              <a:rPr lang="en-US" dirty="0"/>
              <a:t>5. Ladders                                   </a:t>
            </a:r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</a:rPr>
              <a:t>(1926.1053)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1360FBD-E5AE-4265-B010-280E507656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6357392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Nearly 60% of the fatalities in construction involve the use of ladders</a:t>
            </a:r>
          </a:p>
          <a:p>
            <a:r>
              <a:rPr lang="en-US" dirty="0"/>
              <a:t>More than 310 workers killed</a:t>
            </a:r>
          </a:p>
          <a:p>
            <a:r>
              <a:rPr lang="en-US" dirty="0"/>
              <a:t>More than 10,350 seriously injured</a:t>
            </a:r>
          </a:p>
          <a:p>
            <a:r>
              <a:rPr lang="en-US" dirty="0"/>
              <a:t>Factors that contribute to falls:</a:t>
            </a:r>
          </a:p>
          <a:p>
            <a:pPr lvl="1"/>
            <a:r>
              <a:rPr lang="en-US" dirty="0"/>
              <a:t>Worker Inexperience or Lack or Training</a:t>
            </a:r>
          </a:p>
          <a:p>
            <a:pPr lvl="1"/>
            <a:r>
              <a:rPr lang="en-US" dirty="0"/>
              <a:t>No Fall Protection Program</a:t>
            </a:r>
          </a:p>
          <a:p>
            <a:pPr lvl="1"/>
            <a:r>
              <a:rPr lang="en-US" dirty="0"/>
              <a:t>Lack or Improper Fall Protection</a:t>
            </a:r>
          </a:p>
          <a:p>
            <a:pPr lvl="1"/>
            <a:r>
              <a:rPr lang="en-US" dirty="0"/>
              <a:t>Incorrect Working Length of Lifelines</a:t>
            </a:r>
          </a:p>
          <a:p>
            <a:pPr lvl="1"/>
            <a:r>
              <a:rPr lang="en-US" dirty="0"/>
              <a:t>Incorrect Anchorage Method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703893C-2EA9-4960-9BD3-531A8E5B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xmlns="" id="{C5D07847-2E2F-47EF-97A8-651EBA3A42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6042" y="2223295"/>
            <a:ext cx="1611084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578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CB6FFC-67F2-4959-A5E1-E871B9A2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9144000" cy="1325563"/>
          </a:xfrm>
        </p:spPr>
        <p:txBody>
          <a:bodyPr/>
          <a:lstStyle/>
          <a:p>
            <a:r>
              <a:rPr lang="en-US" sz="4300" dirty="0"/>
              <a:t>6. Control of Hazardous Energy </a:t>
            </a:r>
            <a:r>
              <a:rPr lang="en-US" sz="3600" b="1" dirty="0">
                <a:highlight>
                  <a:srgbClr val="00FF00"/>
                </a:highlight>
              </a:rPr>
              <a:t>(1910.147)</a:t>
            </a:r>
            <a:endParaRPr lang="en-US" b="1" dirty="0">
              <a:highlight>
                <a:srgbClr val="00FF00"/>
              </a:highlight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1360FBD-E5AE-4265-B010-280E507656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8607947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Know as Lockout / Tagout (LOTO)</a:t>
            </a:r>
          </a:p>
          <a:p>
            <a:r>
              <a:rPr lang="en-US" dirty="0"/>
              <a:t>Electrocution is the top 4</a:t>
            </a:r>
            <a:r>
              <a:rPr lang="en-US" baseline="30000" dirty="0"/>
              <a:t>th</a:t>
            </a:r>
            <a:r>
              <a:rPr lang="en-US" dirty="0"/>
              <a:t> hazard                                                  in construction</a:t>
            </a:r>
          </a:p>
          <a:p>
            <a:r>
              <a:rPr lang="en-US" dirty="0"/>
              <a:t>About 9% of construction workers                                              fatalities are caused by electrocutions</a:t>
            </a:r>
          </a:p>
          <a:p>
            <a:r>
              <a:rPr lang="en-US" dirty="0"/>
              <a:t>Annual citations issued for:	</a:t>
            </a:r>
          </a:p>
          <a:p>
            <a:pPr lvl="1"/>
            <a:r>
              <a:rPr lang="en-US" dirty="0"/>
              <a:t>Developing, Documenting, and Utilizing Control Methods</a:t>
            </a:r>
          </a:p>
          <a:p>
            <a:pPr lvl="1"/>
            <a:r>
              <a:rPr lang="en-US" dirty="0"/>
              <a:t>Periodic Inspections of Energy Control Procedures</a:t>
            </a:r>
          </a:p>
          <a:p>
            <a:pPr lvl="1"/>
            <a:r>
              <a:rPr lang="en-US" dirty="0"/>
              <a:t>Establishing and Energy Control Plan</a:t>
            </a:r>
          </a:p>
          <a:p>
            <a:pPr lvl="1"/>
            <a:r>
              <a:rPr lang="en-US" dirty="0"/>
              <a:t>Training on the Energy Control  Plan</a:t>
            </a:r>
          </a:p>
          <a:p>
            <a:pPr lvl="1"/>
            <a:r>
              <a:rPr lang="en-US" dirty="0"/>
              <a:t>Complying With the LOTO Procedures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703893C-2EA9-4960-9BD3-531A8E5B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271D8577-C906-41A2-BAC5-0D2DEE395F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6040" y="2223295"/>
            <a:ext cx="1628777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965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CB6FFC-67F2-4959-A5E1-E871B9A28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9144000" cy="1325563"/>
          </a:xfrm>
        </p:spPr>
        <p:txBody>
          <a:bodyPr/>
          <a:lstStyle/>
          <a:p>
            <a:r>
              <a:rPr lang="en-US" dirty="0"/>
              <a:t>7. Powered Industrial Trucks     </a:t>
            </a:r>
            <a:r>
              <a:rPr lang="en-US" sz="3600" b="1" dirty="0">
                <a:solidFill>
                  <a:srgbClr val="002060"/>
                </a:solidFill>
                <a:highlight>
                  <a:srgbClr val="00FF00"/>
                </a:highlight>
              </a:rPr>
              <a:t>(1910.178)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1360FBD-E5AE-4265-B010-280E507656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7982994" cy="4351338"/>
          </a:xfrm>
        </p:spPr>
        <p:txBody>
          <a:bodyPr>
            <a:normAutofit/>
          </a:bodyPr>
          <a:lstStyle/>
          <a:p>
            <a:r>
              <a:rPr lang="en-US" dirty="0"/>
              <a:t>Powered Industrial Trucks include 		    forklifts, tractors, and platform lift trucks</a:t>
            </a:r>
          </a:p>
          <a:p>
            <a:r>
              <a:rPr lang="en-US" dirty="0"/>
              <a:t>Only trained and competent operators                            shall be permitted to operate powered                   industrial trucks</a:t>
            </a:r>
          </a:p>
          <a:p>
            <a:r>
              <a:rPr lang="en-US" dirty="0"/>
              <a:t>No operators under 18 years of age</a:t>
            </a:r>
          </a:p>
          <a:p>
            <a:r>
              <a:rPr lang="en-US" dirty="0"/>
              <a:t>Annual citations issued for:	</a:t>
            </a:r>
          </a:p>
          <a:p>
            <a:pPr lvl="1"/>
            <a:r>
              <a:rPr lang="en-US" dirty="0"/>
              <a:t>Operator Training and Refresher Training</a:t>
            </a:r>
          </a:p>
          <a:p>
            <a:pPr lvl="1"/>
            <a:r>
              <a:rPr lang="en-US" dirty="0"/>
              <a:t>Certification of Operator</a:t>
            </a:r>
          </a:p>
          <a:p>
            <a:pPr lvl="1"/>
            <a:r>
              <a:rPr lang="en-US" dirty="0"/>
              <a:t>Taking Powered Industrial Trucks Out of Service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703893C-2EA9-4960-9BD3-531A8E5B4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xmlns="" id="{6B4A7B48-810E-485F-AFEC-840C14AE10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6043" y="2223295"/>
            <a:ext cx="1625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137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3255</TotalTime>
  <Words>454</Words>
  <Application>Microsoft Office PowerPoint</Application>
  <PresentationFormat>On-screen Show (4:3)</PresentationFormat>
  <Paragraphs>99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Construction Safety</vt:lpstr>
      <vt:lpstr>Top 10 OSHA Violations of 2020</vt:lpstr>
      <vt:lpstr>1. Fall Protection                         (1926.501)</vt:lpstr>
      <vt:lpstr>2. Hazard Communications          (1910.134)</vt:lpstr>
      <vt:lpstr>3. Respiratory Protection           (1910.134)</vt:lpstr>
      <vt:lpstr>4. Scaffolding                               (1926.451)</vt:lpstr>
      <vt:lpstr>5. Ladders                                   (1926.1053)</vt:lpstr>
      <vt:lpstr>6. Control of Hazardous Energy (1910.147)</vt:lpstr>
      <vt:lpstr>7. Powered Industrial Trucks     (1910.178)</vt:lpstr>
      <vt:lpstr>8. Fall Protection – Training Requirements                      (1926.503)</vt:lpstr>
      <vt:lpstr>9. Eye and Face Protection        (1926.503)</vt:lpstr>
      <vt:lpstr>10. Machinery &amp; Machine Guarding (1910.212)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  Renewal Year Continuing Education for Electricians</dc:title>
  <dc:creator>Paul Costello</dc:creator>
  <cp:lastModifiedBy>Larry</cp:lastModifiedBy>
  <cp:revision>90</cp:revision>
  <cp:lastPrinted>2021-09-08T20:48:54Z</cp:lastPrinted>
  <dcterms:created xsi:type="dcterms:W3CDTF">2020-08-11T19:08:50Z</dcterms:created>
  <dcterms:modified xsi:type="dcterms:W3CDTF">2022-01-01T20:30:54Z</dcterms:modified>
</cp:coreProperties>
</file>