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90" r:id="rId2"/>
    <p:sldId id="263" r:id="rId3"/>
    <p:sldId id="260" r:id="rId4"/>
    <p:sldId id="264" r:id="rId5"/>
    <p:sldId id="257" r:id="rId6"/>
    <p:sldId id="265" r:id="rId7"/>
    <p:sldId id="258" r:id="rId8"/>
    <p:sldId id="382" r:id="rId9"/>
    <p:sldId id="385" r:id="rId10"/>
    <p:sldId id="386" r:id="rId11"/>
    <p:sldId id="387" r:id="rId12"/>
    <p:sldId id="384" r:id="rId13"/>
    <p:sldId id="383" r:id="rId14"/>
    <p:sldId id="380" r:id="rId15"/>
    <p:sldId id="381" r:id="rId16"/>
    <p:sldId id="391" r:id="rId17"/>
    <p:sldId id="388" r:id="rId18"/>
    <p:sldId id="399" r:id="rId19"/>
    <p:sldId id="332" r:id="rId20"/>
    <p:sldId id="338" r:id="rId21"/>
    <p:sldId id="333" r:id="rId22"/>
    <p:sldId id="340" r:id="rId23"/>
    <p:sldId id="334" r:id="rId24"/>
    <p:sldId id="341" r:id="rId25"/>
    <p:sldId id="336" r:id="rId26"/>
    <p:sldId id="346" r:id="rId27"/>
    <p:sldId id="335" r:id="rId28"/>
    <p:sldId id="342" r:id="rId29"/>
    <p:sldId id="345" r:id="rId30"/>
    <p:sldId id="347" r:id="rId31"/>
    <p:sldId id="344" r:id="rId32"/>
    <p:sldId id="348" r:id="rId33"/>
    <p:sldId id="355" r:id="rId34"/>
    <p:sldId id="359" r:id="rId35"/>
    <p:sldId id="354" r:id="rId36"/>
    <p:sldId id="360" r:id="rId37"/>
    <p:sldId id="353" r:id="rId38"/>
    <p:sldId id="361" r:id="rId39"/>
    <p:sldId id="363" r:id="rId40"/>
    <p:sldId id="364" r:id="rId41"/>
    <p:sldId id="352" r:id="rId42"/>
    <p:sldId id="362" r:id="rId43"/>
    <p:sldId id="365" r:id="rId44"/>
    <p:sldId id="368" r:id="rId45"/>
    <p:sldId id="376" r:id="rId46"/>
    <p:sldId id="377" r:id="rId47"/>
    <p:sldId id="392" r:id="rId48"/>
    <p:sldId id="374" r:id="rId49"/>
    <p:sldId id="375" r:id="rId50"/>
    <p:sldId id="266" r:id="rId51"/>
    <p:sldId id="271" r:id="rId52"/>
    <p:sldId id="270" r:id="rId53"/>
    <p:sldId id="272" r:id="rId54"/>
    <p:sldId id="269" r:id="rId55"/>
    <p:sldId id="273" r:id="rId56"/>
    <p:sldId id="378" r:id="rId57"/>
    <p:sldId id="379" r:id="rId58"/>
    <p:sldId id="268" r:id="rId59"/>
    <p:sldId id="274" r:id="rId60"/>
    <p:sldId id="279" r:id="rId61"/>
    <p:sldId id="291" r:id="rId62"/>
    <p:sldId id="280" r:id="rId63"/>
    <p:sldId id="292" r:id="rId64"/>
    <p:sldId id="281" r:id="rId65"/>
    <p:sldId id="295" r:id="rId66"/>
    <p:sldId id="367" r:id="rId67"/>
    <p:sldId id="369" r:id="rId68"/>
    <p:sldId id="300" r:id="rId69"/>
    <p:sldId id="404" r:id="rId70"/>
    <p:sldId id="301" r:id="rId71"/>
    <p:sldId id="405" r:id="rId72"/>
    <p:sldId id="302" r:id="rId73"/>
    <p:sldId id="406" r:id="rId74"/>
    <p:sldId id="303" r:id="rId75"/>
    <p:sldId id="316" r:id="rId76"/>
    <p:sldId id="310" r:id="rId77"/>
    <p:sldId id="339" r:id="rId78"/>
    <p:sldId id="393" r:id="rId79"/>
    <p:sldId id="267" r:id="rId80"/>
    <p:sldId id="286" r:id="rId81"/>
    <p:sldId id="275" r:id="rId82"/>
    <p:sldId id="287" r:id="rId83"/>
    <p:sldId id="276" r:id="rId84"/>
    <p:sldId id="288" r:id="rId85"/>
    <p:sldId id="277" r:id="rId86"/>
    <p:sldId id="289" r:id="rId87"/>
    <p:sldId id="278" r:id="rId88"/>
    <p:sldId id="290" r:id="rId89"/>
    <p:sldId id="311" r:id="rId90"/>
    <p:sldId id="317" r:id="rId91"/>
    <p:sldId id="312" r:id="rId92"/>
    <p:sldId id="318" r:id="rId93"/>
    <p:sldId id="313" r:id="rId94"/>
    <p:sldId id="319" r:id="rId95"/>
    <p:sldId id="314" r:id="rId96"/>
    <p:sldId id="320" r:id="rId97"/>
    <p:sldId id="315" r:id="rId98"/>
    <p:sldId id="326" r:id="rId99"/>
    <p:sldId id="321" r:id="rId100"/>
    <p:sldId id="327" r:id="rId101"/>
    <p:sldId id="322" r:id="rId102"/>
    <p:sldId id="328" r:id="rId103"/>
    <p:sldId id="323" r:id="rId104"/>
    <p:sldId id="329" r:id="rId105"/>
    <p:sldId id="343" r:id="rId106"/>
    <p:sldId id="349" r:id="rId107"/>
    <p:sldId id="337" r:id="rId108"/>
    <p:sldId id="356" r:id="rId109"/>
    <p:sldId id="397" r:id="rId110"/>
    <p:sldId id="372" r:id="rId111"/>
    <p:sldId id="373" r:id="rId112"/>
    <p:sldId id="394" r:id="rId113"/>
    <p:sldId id="285" r:id="rId114"/>
    <p:sldId id="402" r:id="rId115"/>
    <p:sldId id="298" r:id="rId116"/>
    <p:sldId id="403" r:id="rId117"/>
    <p:sldId id="400" r:id="rId118"/>
    <p:sldId id="401" r:id="rId119"/>
    <p:sldId id="395" r:id="rId120"/>
    <p:sldId id="282" r:id="rId121"/>
    <p:sldId id="294" r:id="rId122"/>
    <p:sldId id="283" r:id="rId123"/>
    <p:sldId id="296" r:id="rId124"/>
    <p:sldId id="284" r:id="rId125"/>
    <p:sldId id="297" r:id="rId126"/>
    <p:sldId id="396" r:id="rId127"/>
    <p:sldId id="407" r:id="rId128"/>
    <p:sldId id="409" r:id="rId129"/>
    <p:sldId id="408" r:id="rId130"/>
    <p:sldId id="410" r:id="rId131"/>
    <p:sldId id="412" r:id="rId132"/>
    <p:sldId id="413" r:id="rId133"/>
    <p:sldId id="324" r:id="rId134"/>
    <p:sldId id="330" r:id="rId135"/>
    <p:sldId id="325" r:id="rId136"/>
    <p:sldId id="331" r:id="rId137"/>
    <p:sldId id="358" r:id="rId138"/>
    <p:sldId id="357" r:id="rId139"/>
    <p:sldId id="366" r:id="rId140"/>
    <p:sldId id="370" r:id="rId1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C000EE8-5333-49BC-A155-0F176073FC21}">
          <p14:sldIdLst>
            <p14:sldId id="390"/>
            <p14:sldId id="263"/>
            <p14:sldId id="260"/>
            <p14:sldId id="264"/>
            <p14:sldId id="257"/>
            <p14:sldId id="265"/>
            <p14:sldId id="258"/>
            <p14:sldId id="382"/>
            <p14:sldId id="385"/>
            <p14:sldId id="386"/>
            <p14:sldId id="387"/>
            <p14:sldId id="384"/>
            <p14:sldId id="383"/>
            <p14:sldId id="380"/>
            <p14:sldId id="381"/>
            <p14:sldId id="391"/>
            <p14:sldId id="388"/>
            <p14:sldId id="399"/>
            <p14:sldId id="332"/>
            <p14:sldId id="338"/>
            <p14:sldId id="333"/>
            <p14:sldId id="340"/>
            <p14:sldId id="334"/>
            <p14:sldId id="341"/>
            <p14:sldId id="336"/>
            <p14:sldId id="346"/>
            <p14:sldId id="335"/>
            <p14:sldId id="342"/>
            <p14:sldId id="345"/>
            <p14:sldId id="347"/>
            <p14:sldId id="344"/>
            <p14:sldId id="348"/>
            <p14:sldId id="355"/>
            <p14:sldId id="359"/>
            <p14:sldId id="354"/>
            <p14:sldId id="360"/>
            <p14:sldId id="353"/>
            <p14:sldId id="361"/>
            <p14:sldId id="363"/>
            <p14:sldId id="364"/>
            <p14:sldId id="352"/>
            <p14:sldId id="362"/>
            <p14:sldId id="365"/>
            <p14:sldId id="368"/>
            <p14:sldId id="376"/>
            <p14:sldId id="377"/>
            <p14:sldId id="392"/>
            <p14:sldId id="374"/>
            <p14:sldId id="375"/>
            <p14:sldId id="266"/>
            <p14:sldId id="271"/>
            <p14:sldId id="270"/>
            <p14:sldId id="272"/>
            <p14:sldId id="269"/>
            <p14:sldId id="273"/>
            <p14:sldId id="378"/>
            <p14:sldId id="379"/>
            <p14:sldId id="268"/>
            <p14:sldId id="274"/>
            <p14:sldId id="279"/>
            <p14:sldId id="291"/>
            <p14:sldId id="280"/>
            <p14:sldId id="292"/>
            <p14:sldId id="281"/>
            <p14:sldId id="295"/>
            <p14:sldId id="367"/>
            <p14:sldId id="369"/>
            <p14:sldId id="300"/>
            <p14:sldId id="404"/>
            <p14:sldId id="301"/>
            <p14:sldId id="405"/>
            <p14:sldId id="302"/>
            <p14:sldId id="406"/>
            <p14:sldId id="303"/>
            <p14:sldId id="316"/>
            <p14:sldId id="310"/>
            <p14:sldId id="339"/>
            <p14:sldId id="393"/>
            <p14:sldId id="267"/>
            <p14:sldId id="286"/>
            <p14:sldId id="275"/>
            <p14:sldId id="287"/>
            <p14:sldId id="276"/>
            <p14:sldId id="288"/>
            <p14:sldId id="277"/>
            <p14:sldId id="289"/>
            <p14:sldId id="278"/>
            <p14:sldId id="290"/>
            <p14:sldId id="311"/>
            <p14:sldId id="317"/>
            <p14:sldId id="312"/>
            <p14:sldId id="318"/>
            <p14:sldId id="313"/>
            <p14:sldId id="319"/>
            <p14:sldId id="314"/>
            <p14:sldId id="320"/>
            <p14:sldId id="315"/>
            <p14:sldId id="326"/>
            <p14:sldId id="321"/>
            <p14:sldId id="327"/>
            <p14:sldId id="322"/>
            <p14:sldId id="328"/>
            <p14:sldId id="323"/>
            <p14:sldId id="329"/>
            <p14:sldId id="343"/>
            <p14:sldId id="349"/>
            <p14:sldId id="337"/>
            <p14:sldId id="356"/>
            <p14:sldId id="397"/>
            <p14:sldId id="372"/>
            <p14:sldId id="373"/>
            <p14:sldId id="394"/>
            <p14:sldId id="285"/>
            <p14:sldId id="402"/>
            <p14:sldId id="298"/>
            <p14:sldId id="403"/>
            <p14:sldId id="400"/>
            <p14:sldId id="401"/>
            <p14:sldId id="395"/>
            <p14:sldId id="282"/>
            <p14:sldId id="294"/>
            <p14:sldId id="283"/>
            <p14:sldId id="296"/>
            <p14:sldId id="284"/>
            <p14:sldId id="297"/>
            <p14:sldId id="396"/>
            <p14:sldId id="407"/>
            <p14:sldId id="409"/>
            <p14:sldId id="408"/>
            <p14:sldId id="410"/>
            <p14:sldId id="412"/>
            <p14:sldId id="413"/>
            <p14:sldId id="324"/>
            <p14:sldId id="330"/>
            <p14:sldId id="325"/>
            <p14:sldId id="331"/>
            <p14:sldId id="358"/>
            <p14:sldId id="357"/>
            <p14:sldId id="366"/>
            <p14:sldId id="37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404"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theme" Target="theme/theme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359D6-25AF-48A1-BBCC-00AB6A979FF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05B27AA-3E54-46F1-847D-A2C7F20FB02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F9F348C-7F11-46EE-B4A7-3583A28D5CFD}"/>
              </a:ext>
            </a:extLst>
          </p:cNvPr>
          <p:cNvSpPr>
            <a:spLocks noGrp="1"/>
          </p:cNvSpPr>
          <p:nvPr>
            <p:ph type="dt" sz="half" idx="10"/>
          </p:nvPr>
        </p:nvSpPr>
        <p:spPr/>
        <p:txBody>
          <a:bodyPr/>
          <a:lstStyle/>
          <a:p>
            <a:fld id="{21854B9E-D4BD-4261-A48C-C7F9C19ECA00}" type="datetimeFigureOut">
              <a:rPr lang="en-US" smtClean="0"/>
              <a:t>10/27/2021</a:t>
            </a:fld>
            <a:endParaRPr lang="en-US"/>
          </a:p>
        </p:txBody>
      </p:sp>
      <p:sp>
        <p:nvSpPr>
          <p:cNvPr id="5" name="Footer Placeholder 4">
            <a:extLst>
              <a:ext uri="{FF2B5EF4-FFF2-40B4-BE49-F238E27FC236}">
                <a16:creationId xmlns:a16="http://schemas.microsoft.com/office/drawing/2014/main" id="{2C6E79E6-9452-40A3-8C22-1857E0F229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6EB8B7-7229-44E5-9301-00CE66F54408}"/>
              </a:ext>
            </a:extLst>
          </p:cNvPr>
          <p:cNvSpPr>
            <a:spLocks noGrp="1"/>
          </p:cNvSpPr>
          <p:nvPr>
            <p:ph type="sldNum" sz="quarter" idx="12"/>
          </p:nvPr>
        </p:nvSpPr>
        <p:spPr/>
        <p:txBody>
          <a:bodyPr/>
          <a:lstStyle/>
          <a:p>
            <a:fld id="{438822AF-11C3-4414-A22E-56FCE132D623}" type="slidenum">
              <a:rPr lang="en-US" smtClean="0"/>
              <a:t>‹#›</a:t>
            </a:fld>
            <a:endParaRPr lang="en-US"/>
          </a:p>
        </p:txBody>
      </p:sp>
    </p:spTree>
    <p:extLst>
      <p:ext uri="{BB962C8B-B14F-4D97-AF65-F5344CB8AC3E}">
        <p14:creationId xmlns:p14="http://schemas.microsoft.com/office/powerpoint/2010/main" val="17194832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FCE3F-D44D-4196-8685-64692301A7E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E5B4519-03C9-4E34-B401-EA2B5446965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0BF2F3-661F-4ACF-8459-CFD8EBFEED8D}"/>
              </a:ext>
            </a:extLst>
          </p:cNvPr>
          <p:cNvSpPr>
            <a:spLocks noGrp="1"/>
          </p:cNvSpPr>
          <p:nvPr>
            <p:ph type="dt" sz="half" idx="10"/>
          </p:nvPr>
        </p:nvSpPr>
        <p:spPr/>
        <p:txBody>
          <a:bodyPr/>
          <a:lstStyle/>
          <a:p>
            <a:fld id="{21854B9E-D4BD-4261-A48C-C7F9C19ECA00}" type="datetimeFigureOut">
              <a:rPr lang="en-US" smtClean="0"/>
              <a:t>10/27/2021</a:t>
            </a:fld>
            <a:endParaRPr lang="en-US"/>
          </a:p>
        </p:txBody>
      </p:sp>
      <p:sp>
        <p:nvSpPr>
          <p:cNvPr id="5" name="Footer Placeholder 4">
            <a:extLst>
              <a:ext uri="{FF2B5EF4-FFF2-40B4-BE49-F238E27FC236}">
                <a16:creationId xmlns:a16="http://schemas.microsoft.com/office/drawing/2014/main" id="{9D1CC844-ED70-4E08-8CA3-902E56A53E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D9A3B3-5C95-457E-8DDE-9A4822F622C8}"/>
              </a:ext>
            </a:extLst>
          </p:cNvPr>
          <p:cNvSpPr>
            <a:spLocks noGrp="1"/>
          </p:cNvSpPr>
          <p:nvPr>
            <p:ph type="sldNum" sz="quarter" idx="12"/>
          </p:nvPr>
        </p:nvSpPr>
        <p:spPr/>
        <p:txBody>
          <a:bodyPr/>
          <a:lstStyle/>
          <a:p>
            <a:fld id="{438822AF-11C3-4414-A22E-56FCE132D623}" type="slidenum">
              <a:rPr lang="en-US" smtClean="0"/>
              <a:t>‹#›</a:t>
            </a:fld>
            <a:endParaRPr lang="en-US"/>
          </a:p>
        </p:txBody>
      </p:sp>
    </p:spTree>
    <p:extLst>
      <p:ext uri="{BB962C8B-B14F-4D97-AF65-F5344CB8AC3E}">
        <p14:creationId xmlns:p14="http://schemas.microsoft.com/office/powerpoint/2010/main" val="3041501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6C688D5-71A1-4935-8267-BF0F9507D79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0CEA1DF-7E1C-40F2-9252-4BE5EAEA024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2463B1-B4FE-4F52-A661-A09FAA8332FB}"/>
              </a:ext>
            </a:extLst>
          </p:cNvPr>
          <p:cNvSpPr>
            <a:spLocks noGrp="1"/>
          </p:cNvSpPr>
          <p:nvPr>
            <p:ph type="dt" sz="half" idx="10"/>
          </p:nvPr>
        </p:nvSpPr>
        <p:spPr/>
        <p:txBody>
          <a:bodyPr/>
          <a:lstStyle/>
          <a:p>
            <a:fld id="{21854B9E-D4BD-4261-A48C-C7F9C19ECA00}" type="datetimeFigureOut">
              <a:rPr lang="en-US" smtClean="0"/>
              <a:t>10/27/2021</a:t>
            </a:fld>
            <a:endParaRPr lang="en-US"/>
          </a:p>
        </p:txBody>
      </p:sp>
      <p:sp>
        <p:nvSpPr>
          <p:cNvPr id="5" name="Footer Placeholder 4">
            <a:extLst>
              <a:ext uri="{FF2B5EF4-FFF2-40B4-BE49-F238E27FC236}">
                <a16:creationId xmlns:a16="http://schemas.microsoft.com/office/drawing/2014/main" id="{8BF18EC9-FE2D-4F2F-94A6-A881EE89AC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7FC124-9FED-4DBC-9C3D-A7A444EF9504}"/>
              </a:ext>
            </a:extLst>
          </p:cNvPr>
          <p:cNvSpPr>
            <a:spLocks noGrp="1"/>
          </p:cNvSpPr>
          <p:nvPr>
            <p:ph type="sldNum" sz="quarter" idx="12"/>
          </p:nvPr>
        </p:nvSpPr>
        <p:spPr/>
        <p:txBody>
          <a:bodyPr/>
          <a:lstStyle/>
          <a:p>
            <a:fld id="{438822AF-11C3-4414-A22E-56FCE132D623}" type="slidenum">
              <a:rPr lang="en-US" smtClean="0"/>
              <a:t>‹#›</a:t>
            </a:fld>
            <a:endParaRPr lang="en-US"/>
          </a:p>
        </p:txBody>
      </p:sp>
    </p:spTree>
    <p:extLst>
      <p:ext uri="{BB962C8B-B14F-4D97-AF65-F5344CB8AC3E}">
        <p14:creationId xmlns:p14="http://schemas.microsoft.com/office/powerpoint/2010/main" val="29871325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F4C01-D3CA-4A61-8551-3C0FA50EE5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E4C05C7-6AEC-4009-B9BB-1B498DC93EA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20C49F-2459-44DE-8156-4D5014A27509}"/>
              </a:ext>
            </a:extLst>
          </p:cNvPr>
          <p:cNvSpPr>
            <a:spLocks noGrp="1"/>
          </p:cNvSpPr>
          <p:nvPr>
            <p:ph type="dt" sz="half" idx="10"/>
          </p:nvPr>
        </p:nvSpPr>
        <p:spPr/>
        <p:txBody>
          <a:bodyPr/>
          <a:lstStyle/>
          <a:p>
            <a:fld id="{21854B9E-D4BD-4261-A48C-C7F9C19ECA00}" type="datetimeFigureOut">
              <a:rPr lang="en-US" smtClean="0"/>
              <a:t>10/27/2021</a:t>
            </a:fld>
            <a:endParaRPr lang="en-US"/>
          </a:p>
        </p:txBody>
      </p:sp>
      <p:sp>
        <p:nvSpPr>
          <p:cNvPr id="5" name="Footer Placeholder 4">
            <a:extLst>
              <a:ext uri="{FF2B5EF4-FFF2-40B4-BE49-F238E27FC236}">
                <a16:creationId xmlns:a16="http://schemas.microsoft.com/office/drawing/2014/main" id="{848C9851-7F42-4475-992A-8FBEFB044B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552287-CB32-45C8-A650-C286EE96DE48}"/>
              </a:ext>
            </a:extLst>
          </p:cNvPr>
          <p:cNvSpPr>
            <a:spLocks noGrp="1"/>
          </p:cNvSpPr>
          <p:nvPr>
            <p:ph type="sldNum" sz="quarter" idx="12"/>
          </p:nvPr>
        </p:nvSpPr>
        <p:spPr/>
        <p:txBody>
          <a:bodyPr/>
          <a:lstStyle/>
          <a:p>
            <a:fld id="{438822AF-11C3-4414-A22E-56FCE132D623}" type="slidenum">
              <a:rPr lang="en-US" smtClean="0"/>
              <a:t>‹#›</a:t>
            </a:fld>
            <a:endParaRPr lang="en-US"/>
          </a:p>
        </p:txBody>
      </p:sp>
    </p:spTree>
    <p:extLst>
      <p:ext uri="{BB962C8B-B14F-4D97-AF65-F5344CB8AC3E}">
        <p14:creationId xmlns:p14="http://schemas.microsoft.com/office/powerpoint/2010/main" val="20262162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36634-7787-4201-A57F-B75F030C9CD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173AFF3-B15E-4363-808B-E32E4A7A0A5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80263EA-F150-41C4-B852-439DC178C617}"/>
              </a:ext>
            </a:extLst>
          </p:cNvPr>
          <p:cNvSpPr>
            <a:spLocks noGrp="1"/>
          </p:cNvSpPr>
          <p:nvPr>
            <p:ph type="dt" sz="half" idx="10"/>
          </p:nvPr>
        </p:nvSpPr>
        <p:spPr/>
        <p:txBody>
          <a:bodyPr/>
          <a:lstStyle/>
          <a:p>
            <a:fld id="{21854B9E-D4BD-4261-A48C-C7F9C19ECA00}" type="datetimeFigureOut">
              <a:rPr lang="en-US" smtClean="0"/>
              <a:t>10/27/2021</a:t>
            </a:fld>
            <a:endParaRPr lang="en-US"/>
          </a:p>
        </p:txBody>
      </p:sp>
      <p:sp>
        <p:nvSpPr>
          <p:cNvPr id="5" name="Footer Placeholder 4">
            <a:extLst>
              <a:ext uri="{FF2B5EF4-FFF2-40B4-BE49-F238E27FC236}">
                <a16:creationId xmlns:a16="http://schemas.microsoft.com/office/drawing/2014/main" id="{CBEEBDB0-94FD-41FF-B256-56927F75D0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B427C1-A0E0-4AEC-A30F-CC922CF92B88}"/>
              </a:ext>
            </a:extLst>
          </p:cNvPr>
          <p:cNvSpPr>
            <a:spLocks noGrp="1"/>
          </p:cNvSpPr>
          <p:nvPr>
            <p:ph type="sldNum" sz="quarter" idx="12"/>
          </p:nvPr>
        </p:nvSpPr>
        <p:spPr/>
        <p:txBody>
          <a:bodyPr/>
          <a:lstStyle/>
          <a:p>
            <a:fld id="{438822AF-11C3-4414-A22E-56FCE132D623}" type="slidenum">
              <a:rPr lang="en-US" smtClean="0"/>
              <a:t>‹#›</a:t>
            </a:fld>
            <a:endParaRPr lang="en-US"/>
          </a:p>
        </p:txBody>
      </p:sp>
    </p:spTree>
    <p:extLst>
      <p:ext uri="{BB962C8B-B14F-4D97-AF65-F5344CB8AC3E}">
        <p14:creationId xmlns:p14="http://schemas.microsoft.com/office/powerpoint/2010/main" val="21362451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6DF922-1E6E-426F-BE20-DF191E1B9A7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F214FBC-6996-4A70-8C2F-F856AAE1C87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BA457AA-950B-4CD5-B29A-D73255FCA99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E362866-C8C8-4CE6-B073-8335128CEB53}"/>
              </a:ext>
            </a:extLst>
          </p:cNvPr>
          <p:cNvSpPr>
            <a:spLocks noGrp="1"/>
          </p:cNvSpPr>
          <p:nvPr>
            <p:ph type="dt" sz="half" idx="10"/>
          </p:nvPr>
        </p:nvSpPr>
        <p:spPr/>
        <p:txBody>
          <a:bodyPr/>
          <a:lstStyle/>
          <a:p>
            <a:fld id="{21854B9E-D4BD-4261-A48C-C7F9C19ECA00}" type="datetimeFigureOut">
              <a:rPr lang="en-US" smtClean="0"/>
              <a:t>10/27/2021</a:t>
            </a:fld>
            <a:endParaRPr lang="en-US"/>
          </a:p>
        </p:txBody>
      </p:sp>
      <p:sp>
        <p:nvSpPr>
          <p:cNvPr id="6" name="Footer Placeholder 5">
            <a:extLst>
              <a:ext uri="{FF2B5EF4-FFF2-40B4-BE49-F238E27FC236}">
                <a16:creationId xmlns:a16="http://schemas.microsoft.com/office/drawing/2014/main" id="{2388875A-B3F8-462C-A6B4-C6F02AB8D3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1F2F58F-1858-4C9D-99E1-9C18107A98F9}"/>
              </a:ext>
            </a:extLst>
          </p:cNvPr>
          <p:cNvSpPr>
            <a:spLocks noGrp="1"/>
          </p:cNvSpPr>
          <p:nvPr>
            <p:ph type="sldNum" sz="quarter" idx="12"/>
          </p:nvPr>
        </p:nvSpPr>
        <p:spPr/>
        <p:txBody>
          <a:bodyPr/>
          <a:lstStyle/>
          <a:p>
            <a:fld id="{438822AF-11C3-4414-A22E-56FCE132D623}" type="slidenum">
              <a:rPr lang="en-US" smtClean="0"/>
              <a:t>‹#›</a:t>
            </a:fld>
            <a:endParaRPr lang="en-US"/>
          </a:p>
        </p:txBody>
      </p:sp>
    </p:spTree>
    <p:extLst>
      <p:ext uri="{BB962C8B-B14F-4D97-AF65-F5344CB8AC3E}">
        <p14:creationId xmlns:p14="http://schemas.microsoft.com/office/powerpoint/2010/main" val="23381580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D53BF-B703-471C-A3A1-AE8FCC68009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5FD6B96-34DC-4375-BE79-FD6EC039893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A4FAE37-F6F9-4169-B988-664EB187FA7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4A7E6B5-4AB2-4A4E-A115-EE8EEFA411A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94F8477-02A9-43B9-9A67-D7BA65F8484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C462C7A-D2A5-4874-9134-0BF9EC36DFDD}"/>
              </a:ext>
            </a:extLst>
          </p:cNvPr>
          <p:cNvSpPr>
            <a:spLocks noGrp="1"/>
          </p:cNvSpPr>
          <p:nvPr>
            <p:ph type="dt" sz="half" idx="10"/>
          </p:nvPr>
        </p:nvSpPr>
        <p:spPr/>
        <p:txBody>
          <a:bodyPr/>
          <a:lstStyle/>
          <a:p>
            <a:fld id="{21854B9E-D4BD-4261-A48C-C7F9C19ECA00}" type="datetimeFigureOut">
              <a:rPr lang="en-US" smtClean="0"/>
              <a:t>10/27/2021</a:t>
            </a:fld>
            <a:endParaRPr lang="en-US"/>
          </a:p>
        </p:txBody>
      </p:sp>
      <p:sp>
        <p:nvSpPr>
          <p:cNvPr id="8" name="Footer Placeholder 7">
            <a:extLst>
              <a:ext uri="{FF2B5EF4-FFF2-40B4-BE49-F238E27FC236}">
                <a16:creationId xmlns:a16="http://schemas.microsoft.com/office/drawing/2014/main" id="{3E92A315-43A6-4031-82F1-BAF7D489292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0118DB7-83F1-4378-8DC5-4D4A9ED96CC3}"/>
              </a:ext>
            </a:extLst>
          </p:cNvPr>
          <p:cNvSpPr>
            <a:spLocks noGrp="1"/>
          </p:cNvSpPr>
          <p:nvPr>
            <p:ph type="sldNum" sz="quarter" idx="12"/>
          </p:nvPr>
        </p:nvSpPr>
        <p:spPr/>
        <p:txBody>
          <a:bodyPr/>
          <a:lstStyle/>
          <a:p>
            <a:fld id="{438822AF-11C3-4414-A22E-56FCE132D623}" type="slidenum">
              <a:rPr lang="en-US" smtClean="0"/>
              <a:t>‹#›</a:t>
            </a:fld>
            <a:endParaRPr lang="en-US"/>
          </a:p>
        </p:txBody>
      </p:sp>
    </p:spTree>
    <p:extLst>
      <p:ext uri="{BB962C8B-B14F-4D97-AF65-F5344CB8AC3E}">
        <p14:creationId xmlns:p14="http://schemas.microsoft.com/office/powerpoint/2010/main" val="3197183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061E77-8329-42BB-93B2-5FA030E56C4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5658C18-184C-416E-A469-3498A5077C86}"/>
              </a:ext>
            </a:extLst>
          </p:cNvPr>
          <p:cNvSpPr>
            <a:spLocks noGrp="1"/>
          </p:cNvSpPr>
          <p:nvPr>
            <p:ph type="dt" sz="half" idx="10"/>
          </p:nvPr>
        </p:nvSpPr>
        <p:spPr/>
        <p:txBody>
          <a:bodyPr/>
          <a:lstStyle/>
          <a:p>
            <a:fld id="{21854B9E-D4BD-4261-A48C-C7F9C19ECA00}" type="datetimeFigureOut">
              <a:rPr lang="en-US" smtClean="0"/>
              <a:t>10/27/2021</a:t>
            </a:fld>
            <a:endParaRPr lang="en-US"/>
          </a:p>
        </p:txBody>
      </p:sp>
      <p:sp>
        <p:nvSpPr>
          <p:cNvPr id="4" name="Footer Placeholder 3">
            <a:extLst>
              <a:ext uri="{FF2B5EF4-FFF2-40B4-BE49-F238E27FC236}">
                <a16:creationId xmlns:a16="http://schemas.microsoft.com/office/drawing/2014/main" id="{C6918C43-E0C7-4BF9-999E-687B6CA3DC5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427E265-BE5A-4696-9372-ADC13C96112A}"/>
              </a:ext>
            </a:extLst>
          </p:cNvPr>
          <p:cNvSpPr>
            <a:spLocks noGrp="1"/>
          </p:cNvSpPr>
          <p:nvPr>
            <p:ph type="sldNum" sz="quarter" idx="12"/>
          </p:nvPr>
        </p:nvSpPr>
        <p:spPr/>
        <p:txBody>
          <a:bodyPr/>
          <a:lstStyle/>
          <a:p>
            <a:fld id="{438822AF-11C3-4414-A22E-56FCE132D623}" type="slidenum">
              <a:rPr lang="en-US" smtClean="0"/>
              <a:t>‹#›</a:t>
            </a:fld>
            <a:endParaRPr lang="en-US"/>
          </a:p>
        </p:txBody>
      </p:sp>
    </p:spTree>
    <p:extLst>
      <p:ext uri="{BB962C8B-B14F-4D97-AF65-F5344CB8AC3E}">
        <p14:creationId xmlns:p14="http://schemas.microsoft.com/office/powerpoint/2010/main" val="1175204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D1074A5-9636-4A6D-BA15-26C6A822654F}"/>
              </a:ext>
            </a:extLst>
          </p:cNvPr>
          <p:cNvSpPr>
            <a:spLocks noGrp="1"/>
          </p:cNvSpPr>
          <p:nvPr>
            <p:ph type="dt" sz="half" idx="10"/>
          </p:nvPr>
        </p:nvSpPr>
        <p:spPr/>
        <p:txBody>
          <a:bodyPr/>
          <a:lstStyle/>
          <a:p>
            <a:fld id="{21854B9E-D4BD-4261-A48C-C7F9C19ECA00}" type="datetimeFigureOut">
              <a:rPr lang="en-US" smtClean="0"/>
              <a:t>10/27/2021</a:t>
            </a:fld>
            <a:endParaRPr lang="en-US"/>
          </a:p>
        </p:txBody>
      </p:sp>
      <p:sp>
        <p:nvSpPr>
          <p:cNvPr id="3" name="Footer Placeholder 2">
            <a:extLst>
              <a:ext uri="{FF2B5EF4-FFF2-40B4-BE49-F238E27FC236}">
                <a16:creationId xmlns:a16="http://schemas.microsoft.com/office/drawing/2014/main" id="{3FFC181F-5B47-43B6-883A-BC444A41C70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24D7F63-2DA4-45DB-9C53-29F9A12C038D}"/>
              </a:ext>
            </a:extLst>
          </p:cNvPr>
          <p:cNvSpPr>
            <a:spLocks noGrp="1"/>
          </p:cNvSpPr>
          <p:nvPr>
            <p:ph type="sldNum" sz="quarter" idx="12"/>
          </p:nvPr>
        </p:nvSpPr>
        <p:spPr/>
        <p:txBody>
          <a:bodyPr/>
          <a:lstStyle/>
          <a:p>
            <a:fld id="{438822AF-11C3-4414-A22E-56FCE132D623}" type="slidenum">
              <a:rPr lang="en-US" smtClean="0"/>
              <a:t>‹#›</a:t>
            </a:fld>
            <a:endParaRPr lang="en-US"/>
          </a:p>
        </p:txBody>
      </p:sp>
    </p:spTree>
    <p:extLst>
      <p:ext uri="{BB962C8B-B14F-4D97-AF65-F5344CB8AC3E}">
        <p14:creationId xmlns:p14="http://schemas.microsoft.com/office/powerpoint/2010/main" val="251879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2EF3D-D256-4698-ADF8-33B4E67EA20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06DF6AD-3F9E-4031-95C4-928445B6A9F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397BDB9-9181-46B8-9508-AE2272F709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AFD5782-AA62-41AA-95C0-2865F1FD6128}"/>
              </a:ext>
            </a:extLst>
          </p:cNvPr>
          <p:cNvSpPr>
            <a:spLocks noGrp="1"/>
          </p:cNvSpPr>
          <p:nvPr>
            <p:ph type="dt" sz="half" idx="10"/>
          </p:nvPr>
        </p:nvSpPr>
        <p:spPr/>
        <p:txBody>
          <a:bodyPr/>
          <a:lstStyle/>
          <a:p>
            <a:fld id="{21854B9E-D4BD-4261-A48C-C7F9C19ECA00}" type="datetimeFigureOut">
              <a:rPr lang="en-US" smtClean="0"/>
              <a:t>10/27/2021</a:t>
            </a:fld>
            <a:endParaRPr lang="en-US"/>
          </a:p>
        </p:txBody>
      </p:sp>
      <p:sp>
        <p:nvSpPr>
          <p:cNvPr id="6" name="Footer Placeholder 5">
            <a:extLst>
              <a:ext uri="{FF2B5EF4-FFF2-40B4-BE49-F238E27FC236}">
                <a16:creationId xmlns:a16="http://schemas.microsoft.com/office/drawing/2014/main" id="{E2FE55D7-0C72-4622-B650-A914DF4C4F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B7B45F6-E6D5-409A-83BF-D333AA33F7AA}"/>
              </a:ext>
            </a:extLst>
          </p:cNvPr>
          <p:cNvSpPr>
            <a:spLocks noGrp="1"/>
          </p:cNvSpPr>
          <p:nvPr>
            <p:ph type="sldNum" sz="quarter" idx="12"/>
          </p:nvPr>
        </p:nvSpPr>
        <p:spPr/>
        <p:txBody>
          <a:bodyPr/>
          <a:lstStyle/>
          <a:p>
            <a:fld id="{438822AF-11C3-4414-A22E-56FCE132D623}" type="slidenum">
              <a:rPr lang="en-US" smtClean="0"/>
              <a:t>‹#›</a:t>
            </a:fld>
            <a:endParaRPr lang="en-US"/>
          </a:p>
        </p:txBody>
      </p:sp>
    </p:spTree>
    <p:extLst>
      <p:ext uri="{BB962C8B-B14F-4D97-AF65-F5344CB8AC3E}">
        <p14:creationId xmlns:p14="http://schemas.microsoft.com/office/powerpoint/2010/main" val="28597790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790C4-A767-4676-9B16-2AE28E6CA40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2E36747-4F46-421D-B8EC-17C1BFDF6CE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6719FE4-B995-463F-83E5-CD0E48237D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47DB619-8DB2-4630-9805-1F1AFD959E29}"/>
              </a:ext>
            </a:extLst>
          </p:cNvPr>
          <p:cNvSpPr>
            <a:spLocks noGrp="1"/>
          </p:cNvSpPr>
          <p:nvPr>
            <p:ph type="dt" sz="half" idx="10"/>
          </p:nvPr>
        </p:nvSpPr>
        <p:spPr/>
        <p:txBody>
          <a:bodyPr/>
          <a:lstStyle/>
          <a:p>
            <a:fld id="{21854B9E-D4BD-4261-A48C-C7F9C19ECA00}" type="datetimeFigureOut">
              <a:rPr lang="en-US" smtClean="0"/>
              <a:t>10/27/2021</a:t>
            </a:fld>
            <a:endParaRPr lang="en-US"/>
          </a:p>
        </p:txBody>
      </p:sp>
      <p:sp>
        <p:nvSpPr>
          <p:cNvPr id="6" name="Footer Placeholder 5">
            <a:extLst>
              <a:ext uri="{FF2B5EF4-FFF2-40B4-BE49-F238E27FC236}">
                <a16:creationId xmlns:a16="http://schemas.microsoft.com/office/drawing/2014/main" id="{A20B426D-9300-45D4-A58A-99F6CD64486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2394460-9C3B-4443-8D53-9765966D782C}"/>
              </a:ext>
            </a:extLst>
          </p:cNvPr>
          <p:cNvSpPr>
            <a:spLocks noGrp="1"/>
          </p:cNvSpPr>
          <p:nvPr>
            <p:ph type="sldNum" sz="quarter" idx="12"/>
          </p:nvPr>
        </p:nvSpPr>
        <p:spPr/>
        <p:txBody>
          <a:bodyPr/>
          <a:lstStyle/>
          <a:p>
            <a:fld id="{438822AF-11C3-4414-A22E-56FCE132D623}" type="slidenum">
              <a:rPr lang="en-US" smtClean="0"/>
              <a:t>‹#›</a:t>
            </a:fld>
            <a:endParaRPr lang="en-US"/>
          </a:p>
        </p:txBody>
      </p:sp>
    </p:spTree>
    <p:extLst>
      <p:ext uri="{BB962C8B-B14F-4D97-AF65-F5344CB8AC3E}">
        <p14:creationId xmlns:p14="http://schemas.microsoft.com/office/powerpoint/2010/main" val="9596964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B83C907-5B35-4465-8876-710DEDAF2E8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28FF4E9-7494-4F46-B51C-0A2B3DADDA6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5871D6-5C58-48DE-85E6-17CA62A7743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854B9E-D4BD-4261-A48C-C7F9C19ECA00}" type="datetimeFigureOut">
              <a:rPr lang="en-US" smtClean="0"/>
              <a:t>10/27/2021</a:t>
            </a:fld>
            <a:endParaRPr lang="en-US"/>
          </a:p>
        </p:txBody>
      </p:sp>
      <p:sp>
        <p:nvSpPr>
          <p:cNvPr id="5" name="Footer Placeholder 4">
            <a:extLst>
              <a:ext uri="{FF2B5EF4-FFF2-40B4-BE49-F238E27FC236}">
                <a16:creationId xmlns:a16="http://schemas.microsoft.com/office/drawing/2014/main" id="{8D4B9DD3-3E87-47EF-9A40-19B9977E265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DCE440C-623F-4B87-B7CF-F36BB84892C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8822AF-11C3-4414-A22E-56FCE132D623}" type="slidenum">
              <a:rPr lang="en-US" smtClean="0"/>
              <a:t>‹#›</a:t>
            </a:fld>
            <a:endParaRPr lang="en-US"/>
          </a:p>
        </p:txBody>
      </p:sp>
    </p:spTree>
    <p:extLst>
      <p:ext uri="{BB962C8B-B14F-4D97-AF65-F5344CB8AC3E}">
        <p14:creationId xmlns:p14="http://schemas.microsoft.com/office/powerpoint/2010/main" val="35798450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405FC53-D7FA-48D2-A129-7043480B2004}"/>
              </a:ext>
            </a:extLst>
          </p:cNvPr>
          <p:cNvSpPr txBox="1"/>
          <p:nvPr/>
        </p:nvSpPr>
        <p:spPr>
          <a:xfrm>
            <a:off x="4069419" y="2228671"/>
            <a:ext cx="4053161" cy="1200329"/>
          </a:xfrm>
          <a:prstGeom prst="rect">
            <a:avLst/>
          </a:prstGeom>
          <a:noFill/>
        </p:spPr>
        <p:txBody>
          <a:bodyPr wrap="none" rtlCol="0">
            <a:spAutoFit/>
          </a:bodyPr>
          <a:lstStyle/>
          <a:p>
            <a:pPr algn="ctr"/>
            <a:r>
              <a:rPr lang="en-US" sz="7200" dirty="0"/>
              <a:t>Chapter 1 </a:t>
            </a:r>
          </a:p>
        </p:txBody>
      </p:sp>
    </p:spTree>
    <p:extLst>
      <p:ext uri="{BB962C8B-B14F-4D97-AF65-F5344CB8AC3E}">
        <p14:creationId xmlns:p14="http://schemas.microsoft.com/office/powerpoint/2010/main" val="42376688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E271894-894C-4412-89DD-F60A1C096670}"/>
              </a:ext>
            </a:extLst>
          </p:cNvPr>
          <p:cNvPicPr>
            <a:picLocks noChangeAspect="1"/>
          </p:cNvPicPr>
          <p:nvPr/>
        </p:nvPicPr>
        <p:blipFill>
          <a:blip r:embed="rId2"/>
          <a:stretch>
            <a:fillRect/>
          </a:stretch>
        </p:blipFill>
        <p:spPr>
          <a:xfrm>
            <a:off x="1766887" y="795337"/>
            <a:ext cx="8658225" cy="5267325"/>
          </a:xfrm>
          <a:prstGeom prst="rect">
            <a:avLst/>
          </a:prstGeom>
        </p:spPr>
      </p:pic>
    </p:spTree>
    <p:extLst>
      <p:ext uri="{BB962C8B-B14F-4D97-AF65-F5344CB8AC3E}">
        <p14:creationId xmlns:p14="http://schemas.microsoft.com/office/powerpoint/2010/main" val="399380660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E637ECF-D3CB-413A-B83A-1AF892F412E4}"/>
              </a:ext>
            </a:extLst>
          </p:cNvPr>
          <p:cNvSpPr txBox="1"/>
          <p:nvPr/>
        </p:nvSpPr>
        <p:spPr>
          <a:xfrm>
            <a:off x="375920" y="203200"/>
            <a:ext cx="11602720" cy="4524315"/>
          </a:xfrm>
          <a:prstGeom prst="rect">
            <a:avLst/>
          </a:prstGeom>
          <a:noFill/>
        </p:spPr>
        <p:txBody>
          <a:bodyPr wrap="square">
            <a:spAutoFit/>
          </a:bodyPr>
          <a:lstStyle/>
          <a:p>
            <a:r>
              <a:rPr lang="en-US" dirty="0"/>
              <a:t>A single 75-horsepower, 208-volt, 3-phase, continuous-duty, induction type Design B motor is supplied by a motor branch circuit. Calculate the minimum ampacity for the motor branch-circuit conductors.</a:t>
            </a:r>
          </a:p>
          <a:p>
            <a:endParaRPr lang="en-US" dirty="0"/>
          </a:p>
          <a:p>
            <a:r>
              <a:rPr lang="en-US" dirty="0"/>
              <a:t>a)	263.75 A **</a:t>
            </a:r>
          </a:p>
          <a:p>
            <a:r>
              <a:rPr lang="en-US" dirty="0"/>
              <a:t>b)	251 A</a:t>
            </a:r>
          </a:p>
          <a:p>
            <a:r>
              <a:rPr lang="en-US" dirty="0"/>
              <a:t>c)	211 A</a:t>
            </a:r>
          </a:p>
          <a:p>
            <a:r>
              <a:rPr lang="en-US" dirty="0"/>
              <a:t>d)	225 A</a:t>
            </a:r>
          </a:p>
          <a:p>
            <a:endParaRPr lang="en-US" dirty="0"/>
          </a:p>
          <a:p>
            <a:r>
              <a:rPr lang="en-US" dirty="0"/>
              <a:t>Solution: </a:t>
            </a:r>
          </a:p>
          <a:p>
            <a:endParaRPr lang="en-US" dirty="0"/>
          </a:p>
          <a:p>
            <a:r>
              <a:rPr lang="en-US" dirty="0"/>
              <a:t>Table 430.250, 3-phase, 75 hp, 208 V = 211 A FLC</a:t>
            </a:r>
          </a:p>
          <a:p>
            <a:endParaRPr lang="en-US" dirty="0"/>
          </a:p>
          <a:p>
            <a:r>
              <a:rPr lang="en-US" dirty="0"/>
              <a:t>430.22(A), branch circuit ampacity = FLC × 125%</a:t>
            </a:r>
          </a:p>
          <a:p>
            <a:endParaRPr lang="en-US" dirty="0"/>
          </a:p>
          <a:p>
            <a:endParaRPr lang="en-US" dirty="0"/>
          </a:p>
          <a:p>
            <a:r>
              <a:rPr lang="en-US" dirty="0"/>
              <a:t>211 × 1.25 = 263.75 A</a:t>
            </a:r>
          </a:p>
        </p:txBody>
      </p:sp>
    </p:spTree>
    <p:extLst>
      <p:ext uri="{BB962C8B-B14F-4D97-AF65-F5344CB8AC3E}">
        <p14:creationId xmlns:p14="http://schemas.microsoft.com/office/powerpoint/2010/main" val="353556374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418750C-33AA-4B04-921E-E8A455B1BA84}"/>
              </a:ext>
            </a:extLst>
          </p:cNvPr>
          <p:cNvSpPr txBox="1"/>
          <p:nvPr/>
        </p:nvSpPr>
        <p:spPr>
          <a:xfrm>
            <a:off x="121920" y="58846"/>
            <a:ext cx="11948160" cy="2800767"/>
          </a:xfrm>
          <a:prstGeom prst="rect">
            <a:avLst/>
          </a:prstGeom>
          <a:noFill/>
        </p:spPr>
        <p:txBody>
          <a:bodyPr wrap="square">
            <a:spAutoFit/>
          </a:bodyPr>
          <a:lstStyle/>
          <a:p>
            <a:r>
              <a:rPr lang="en-US" sz="1600" dirty="0"/>
              <a:t>One branch circuit supplies a piece of fixed electric space heating equipment (motor-operated) with one 5-horsepower, 230-volt, single-phase motor and one unit of electric heat rated at 12,500 watts at 230 volts. Calculate the minimum branch-circuit ampacity to supply the combined load. </a:t>
            </a:r>
          </a:p>
          <a:p>
            <a:endParaRPr lang="en-US" sz="1600" dirty="0"/>
          </a:p>
          <a:p>
            <a:r>
              <a:rPr lang="en-US" sz="1600" dirty="0"/>
              <a:t>Hint: Fixed electric heat is required to be sized at 125% according to Section 424.3(B).</a:t>
            </a:r>
          </a:p>
          <a:p>
            <a:endParaRPr lang="en-US" sz="1600" dirty="0"/>
          </a:p>
          <a:p>
            <a:r>
              <a:rPr lang="en-US" sz="1600" dirty="0"/>
              <a:t>a)	100 A</a:t>
            </a:r>
          </a:p>
          <a:p>
            <a:r>
              <a:rPr lang="en-US" sz="1600" dirty="0"/>
              <a:t>b)	102.94 A </a:t>
            </a:r>
          </a:p>
          <a:p>
            <a:r>
              <a:rPr lang="en-US" sz="1600" dirty="0"/>
              <a:t>c)	103 A</a:t>
            </a:r>
          </a:p>
          <a:p>
            <a:r>
              <a:rPr lang="en-US" sz="1600" dirty="0"/>
              <a:t>d)	150 A</a:t>
            </a:r>
          </a:p>
          <a:p>
            <a:endParaRPr lang="en-US" sz="1600" dirty="0"/>
          </a:p>
        </p:txBody>
      </p:sp>
    </p:spTree>
    <p:extLst>
      <p:ext uri="{BB962C8B-B14F-4D97-AF65-F5344CB8AC3E}">
        <p14:creationId xmlns:p14="http://schemas.microsoft.com/office/powerpoint/2010/main" val="181027918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418750C-33AA-4B04-921E-E8A455B1BA84}"/>
              </a:ext>
            </a:extLst>
          </p:cNvPr>
          <p:cNvSpPr txBox="1"/>
          <p:nvPr/>
        </p:nvSpPr>
        <p:spPr>
          <a:xfrm>
            <a:off x="121920" y="58846"/>
            <a:ext cx="11948160" cy="6247864"/>
          </a:xfrm>
          <a:prstGeom prst="rect">
            <a:avLst/>
          </a:prstGeom>
          <a:noFill/>
        </p:spPr>
        <p:txBody>
          <a:bodyPr wrap="square">
            <a:spAutoFit/>
          </a:bodyPr>
          <a:lstStyle/>
          <a:p>
            <a:r>
              <a:rPr lang="en-US" sz="1600" dirty="0"/>
              <a:t>One branch circuit supplies a piece of fixed electric space heating equipment (motor-operated) with one 5-horsepower, 230-volt, single-phase motor and one unit of electric heat rated at 12,500 watts at 230 volts. Calculate the minimum branch-circuit ampacity to supply the combined load. </a:t>
            </a:r>
          </a:p>
          <a:p>
            <a:endParaRPr lang="en-US" sz="1600" dirty="0"/>
          </a:p>
          <a:p>
            <a:r>
              <a:rPr lang="en-US" sz="1600" dirty="0"/>
              <a:t>Hint: Fixed electric heat is required to be sized at 125% according to Section 424.3(B).</a:t>
            </a:r>
          </a:p>
          <a:p>
            <a:endParaRPr lang="en-US" sz="1600" dirty="0"/>
          </a:p>
          <a:p>
            <a:r>
              <a:rPr lang="en-US" sz="1600" dirty="0"/>
              <a:t>a)	100 A</a:t>
            </a:r>
          </a:p>
          <a:p>
            <a:r>
              <a:rPr lang="en-US" sz="1600" dirty="0"/>
              <a:t>b)	102.94 A **</a:t>
            </a:r>
          </a:p>
          <a:p>
            <a:r>
              <a:rPr lang="en-US" sz="1600" dirty="0"/>
              <a:t>c)	103 A</a:t>
            </a:r>
          </a:p>
          <a:p>
            <a:r>
              <a:rPr lang="en-US" sz="1600" dirty="0"/>
              <a:t>d)	150 A</a:t>
            </a:r>
          </a:p>
          <a:p>
            <a:endParaRPr lang="en-US" sz="1600" dirty="0"/>
          </a:p>
          <a:p>
            <a:r>
              <a:rPr lang="en-US" sz="1600" dirty="0"/>
              <a:t>Solution: </a:t>
            </a:r>
          </a:p>
          <a:p>
            <a:r>
              <a:rPr lang="en-US" sz="1600" dirty="0"/>
              <a:t>Table 430.248, single-phase	5 hp 230 V = 28 A FLC</a:t>
            </a:r>
          </a:p>
          <a:p>
            <a:endParaRPr lang="en-US" sz="1600" dirty="0"/>
          </a:p>
          <a:p>
            <a:r>
              <a:rPr lang="en-US" sz="1600" dirty="0"/>
              <a:t>I = W ÷ E	  = 12,500 ÷ 230   = 54.35 A</a:t>
            </a:r>
          </a:p>
          <a:p>
            <a:endParaRPr lang="en-US" sz="1600" dirty="0"/>
          </a:p>
          <a:p>
            <a:r>
              <a:rPr lang="en-US" sz="1600" dirty="0"/>
              <a:t>430.24, Exception 2 and 424.3(B)</a:t>
            </a:r>
          </a:p>
          <a:p>
            <a:endParaRPr lang="en-US" sz="1600" dirty="0"/>
          </a:p>
          <a:p>
            <a:r>
              <a:rPr lang="en-US" sz="1600" dirty="0"/>
              <a:t>Branch circuit ampacity = (motor FLC + heat FLC) × 125%</a:t>
            </a:r>
          </a:p>
          <a:p>
            <a:endParaRPr lang="en-US" sz="1600" dirty="0"/>
          </a:p>
          <a:p>
            <a:r>
              <a:rPr lang="en-US" sz="1600" dirty="0"/>
              <a:t>(28 + 54.35) × 1.25 = 82.35 × 1.25 = 102.94 A</a:t>
            </a:r>
          </a:p>
          <a:p>
            <a:endParaRPr lang="en-US" sz="1600" dirty="0"/>
          </a:p>
          <a:p>
            <a:r>
              <a:rPr lang="en-US" sz="1600" dirty="0"/>
              <a:t>Note: Section 430.24, Exception No. 2 refers to 424.3(B) for fixed electric space heating. It requires that the conductors and the overcurrent protective device supplying fixed electric space-heating equipment be sized at 125%. Section 424.1 defines the scope of fixed electric space-heating equipment.</a:t>
            </a:r>
          </a:p>
        </p:txBody>
      </p:sp>
    </p:spTree>
    <p:extLst>
      <p:ext uri="{BB962C8B-B14F-4D97-AF65-F5344CB8AC3E}">
        <p14:creationId xmlns:p14="http://schemas.microsoft.com/office/powerpoint/2010/main" val="149217822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B99CC1A-7999-4225-94C8-2CF538D9F9E0}"/>
              </a:ext>
            </a:extLst>
          </p:cNvPr>
          <p:cNvSpPr txBox="1"/>
          <p:nvPr/>
        </p:nvSpPr>
        <p:spPr>
          <a:xfrm>
            <a:off x="233680" y="162561"/>
            <a:ext cx="11582400" cy="2585323"/>
          </a:xfrm>
          <a:prstGeom prst="rect">
            <a:avLst/>
          </a:prstGeom>
          <a:noFill/>
        </p:spPr>
        <p:txBody>
          <a:bodyPr wrap="square">
            <a:spAutoFit/>
          </a:bodyPr>
          <a:lstStyle/>
          <a:p>
            <a:r>
              <a:rPr lang="en-US" dirty="0"/>
              <a:t>Determine the maximum overload protection, using overload relays, when starting current is a problem, for a 50-horsepower, 208-volt, continuous-duty motor with a motor nameplate full-load current rating of 148 amperes and a service factor of 1.15.</a:t>
            </a:r>
          </a:p>
          <a:p>
            <a:endParaRPr lang="en-US" dirty="0"/>
          </a:p>
          <a:p>
            <a:r>
              <a:rPr lang="en-US" dirty="0"/>
              <a:t>a)	207.2 A </a:t>
            </a:r>
          </a:p>
          <a:p>
            <a:r>
              <a:rPr lang="en-US" dirty="0"/>
              <a:t>b)	210.5 A</a:t>
            </a:r>
          </a:p>
          <a:p>
            <a:r>
              <a:rPr lang="en-US" dirty="0"/>
              <a:t>c)	120.2 A</a:t>
            </a:r>
          </a:p>
          <a:p>
            <a:r>
              <a:rPr lang="en-US" dirty="0"/>
              <a:t>d)	180.7 A</a:t>
            </a:r>
          </a:p>
          <a:p>
            <a:endParaRPr lang="en-US" dirty="0"/>
          </a:p>
        </p:txBody>
      </p:sp>
    </p:spTree>
    <p:extLst>
      <p:ext uri="{BB962C8B-B14F-4D97-AF65-F5344CB8AC3E}">
        <p14:creationId xmlns:p14="http://schemas.microsoft.com/office/powerpoint/2010/main" val="428696859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B99CC1A-7999-4225-94C8-2CF538D9F9E0}"/>
              </a:ext>
            </a:extLst>
          </p:cNvPr>
          <p:cNvSpPr txBox="1"/>
          <p:nvPr/>
        </p:nvSpPr>
        <p:spPr>
          <a:xfrm>
            <a:off x="233680" y="162561"/>
            <a:ext cx="11582400" cy="5078313"/>
          </a:xfrm>
          <a:prstGeom prst="rect">
            <a:avLst/>
          </a:prstGeom>
          <a:noFill/>
        </p:spPr>
        <p:txBody>
          <a:bodyPr wrap="square">
            <a:spAutoFit/>
          </a:bodyPr>
          <a:lstStyle/>
          <a:p>
            <a:r>
              <a:rPr lang="en-US" dirty="0"/>
              <a:t>Determine the maximum overload protection, using overload relays, when starting current is a problem, for a 50-horsepower, 208-volt, continuous-duty motor with a motor nameplate full-load current rating of 148 amperes and a service factor of 1.15.</a:t>
            </a:r>
          </a:p>
          <a:p>
            <a:endParaRPr lang="en-US" dirty="0"/>
          </a:p>
          <a:p>
            <a:r>
              <a:rPr lang="en-US" dirty="0"/>
              <a:t>a)	207.2 A **</a:t>
            </a:r>
          </a:p>
          <a:p>
            <a:r>
              <a:rPr lang="en-US" dirty="0"/>
              <a:t>b)	210.5 A</a:t>
            </a:r>
          </a:p>
          <a:p>
            <a:r>
              <a:rPr lang="en-US" dirty="0"/>
              <a:t>c)	120.2 A</a:t>
            </a:r>
          </a:p>
          <a:p>
            <a:r>
              <a:rPr lang="en-US" dirty="0"/>
              <a:t>d)	180.7 A</a:t>
            </a:r>
          </a:p>
          <a:p>
            <a:endParaRPr lang="en-US" dirty="0"/>
          </a:p>
          <a:p>
            <a:r>
              <a:rPr lang="en-US" dirty="0"/>
              <a:t>Solution: </a:t>
            </a:r>
          </a:p>
          <a:p>
            <a:endParaRPr lang="en-US" dirty="0"/>
          </a:p>
          <a:p>
            <a:r>
              <a:rPr lang="en-US" dirty="0"/>
              <a:t>430.32(C), Starting current is a problem</a:t>
            </a:r>
          </a:p>
          <a:p>
            <a:r>
              <a:rPr lang="en-US" dirty="0"/>
              <a:t>Service factor = 1.15</a:t>
            </a:r>
          </a:p>
          <a:p>
            <a:r>
              <a:rPr lang="en-US" dirty="0"/>
              <a:t>Max. overload rating = 140%</a:t>
            </a:r>
          </a:p>
          <a:p>
            <a:endParaRPr lang="en-US" dirty="0"/>
          </a:p>
          <a:p>
            <a:r>
              <a:rPr lang="en-US" dirty="0"/>
              <a:t>Max. overload = motor nameplate FLC rating × 140%</a:t>
            </a:r>
          </a:p>
          <a:p>
            <a:endParaRPr lang="en-US" dirty="0"/>
          </a:p>
          <a:p>
            <a:r>
              <a:rPr lang="en-US" dirty="0"/>
              <a:t>148 × 1.40 = 207.20 A</a:t>
            </a:r>
          </a:p>
        </p:txBody>
      </p:sp>
    </p:spTree>
    <p:extLst>
      <p:ext uri="{BB962C8B-B14F-4D97-AF65-F5344CB8AC3E}">
        <p14:creationId xmlns:p14="http://schemas.microsoft.com/office/powerpoint/2010/main" val="313012900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037F4CF-2C45-4CB3-B15C-E793EFBDFEBB}"/>
              </a:ext>
            </a:extLst>
          </p:cNvPr>
          <p:cNvSpPr txBox="1"/>
          <p:nvPr/>
        </p:nvSpPr>
        <p:spPr>
          <a:xfrm>
            <a:off x="217714" y="209006"/>
            <a:ext cx="11756572" cy="2308324"/>
          </a:xfrm>
          <a:prstGeom prst="rect">
            <a:avLst/>
          </a:prstGeom>
          <a:noFill/>
        </p:spPr>
        <p:txBody>
          <a:bodyPr wrap="square">
            <a:spAutoFit/>
          </a:bodyPr>
          <a:lstStyle/>
          <a:p>
            <a:r>
              <a:rPr lang="en-US" dirty="0"/>
              <a:t>For an installation with a primary current of 1.75 amperes, determine the maximum standard size fuse permitted using Table 450.3(B), for primary-only protection, where the primary currents are less than two amperes.</a:t>
            </a:r>
          </a:p>
          <a:p>
            <a:endParaRPr lang="en-US" dirty="0"/>
          </a:p>
          <a:p>
            <a:r>
              <a:rPr lang="en-US" dirty="0"/>
              <a:t>a)	2 A fuse</a:t>
            </a:r>
          </a:p>
          <a:p>
            <a:r>
              <a:rPr lang="en-US" dirty="0"/>
              <a:t>b)	3 A fuse </a:t>
            </a:r>
          </a:p>
          <a:p>
            <a:r>
              <a:rPr lang="en-US" dirty="0"/>
              <a:t>c)	4 A fuse</a:t>
            </a:r>
          </a:p>
          <a:p>
            <a:r>
              <a:rPr lang="en-US" dirty="0"/>
              <a:t>d)	5 A fuse</a:t>
            </a:r>
          </a:p>
          <a:p>
            <a:endParaRPr lang="en-US" dirty="0"/>
          </a:p>
        </p:txBody>
      </p:sp>
    </p:spTree>
    <p:extLst>
      <p:ext uri="{BB962C8B-B14F-4D97-AF65-F5344CB8AC3E}">
        <p14:creationId xmlns:p14="http://schemas.microsoft.com/office/powerpoint/2010/main" val="266867316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037F4CF-2C45-4CB3-B15C-E793EFBDFEBB}"/>
              </a:ext>
            </a:extLst>
          </p:cNvPr>
          <p:cNvSpPr txBox="1"/>
          <p:nvPr/>
        </p:nvSpPr>
        <p:spPr>
          <a:xfrm>
            <a:off x="217714" y="209006"/>
            <a:ext cx="11756572" cy="5632311"/>
          </a:xfrm>
          <a:prstGeom prst="rect">
            <a:avLst/>
          </a:prstGeom>
          <a:noFill/>
        </p:spPr>
        <p:txBody>
          <a:bodyPr wrap="square">
            <a:spAutoFit/>
          </a:bodyPr>
          <a:lstStyle/>
          <a:p>
            <a:r>
              <a:rPr lang="en-US" dirty="0"/>
              <a:t>For an installation with a primary current of 1.75 amperes, determine the maximum standard size fuse permitted using Table 450.3(B), for primary-only protection, where the primary currents are less than two amperes.</a:t>
            </a:r>
          </a:p>
          <a:p>
            <a:endParaRPr lang="en-US" dirty="0"/>
          </a:p>
          <a:p>
            <a:r>
              <a:rPr lang="en-US" dirty="0"/>
              <a:t>a)	2 A fuse</a:t>
            </a:r>
          </a:p>
          <a:p>
            <a:r>
              <a:rPr lang="en-US" dirty="0"/>
              <a:t>b)	3 A fuse *</a:t>
            </a:r>
          </a:p>
          <a:p>
            <a:r>
              <a:rPr lang="en-US" dirty="0"/>
              <a:t>c)	4 A fuse</a:t>
            </a:r>
          </a:p>
          <a:p>
            <a:r>
              <a:rPr lang="en-US" dirty="0"/>
              <a:t>d)	5 A fuse</a:t>
            </a:r>
          </a:p>
          <a:p>
            <a:endParaRPr lang="en-US" dirty="0"/>
          </a:p>
          <a:p>
            <a:endParaRPr lang="en-US" dirty="0"/>
          </a:p>
          <a:p>
            <a:r>
              <a:rPr lang="en-US" dirty="0"/>
              <a:t>Solution: Table 450.3(B), primary protection</a:t>
            </a:r>
          </a:p>
          <a:p>
            <a:endParaRPr lang="en-US" dirty="0"/>
          </a:p>
          <a:p>
            <a:r>
              <a:rPr lang="en-US" dirty="0"/>
              <a:t>Currents less than 2 A</a:t>
            </a:r>
          </a:p>
          <a:p>
            <a:r>
              <a:rPr lang="en-US" dirty="0" err="1"/>
              <a:t>OCPDpri</a:t>
            </a:r>
            <a:r>
              <a:rPr lang="en-US" dirty="0"/>
              <a:t> = </a:t>
            </a:r>
            <a:r>
              <a:rPr lang="en-US" dirty="0" err="1"/>
              <a:t>Ipri</a:t>
            </a:r>
            <a:r>
              <a:rPr lang="en-US" dirty="0"/>
              <a:t> × 300% max.</a:t>
            </a:r>
          </a:p>
          <a:p>
            <a:r>
              <a:rPr lang="en-US" dirty="0"/>
              <a:t>              = 1.75 × 3.00</a:t>
            </a:r>
          </a:p>
          <a:p>
            <a:r>
              <a:rPr lang="en-US" dirty="0"/>
              <a:t>              = 5.25 A</a:t>
            </a:r>
          </a:p>
          <a:p>
            <a:endParaRPr lang="en-US" dirty="0"/>
          </a:p>
          <a:p>
            <a:r>
              <a:rPr lang="en-US" dirty="0"/>
              <a:t>Note 1 is not applicable</a:t>
            </a:r>
          </a:p>
          <a:p>
            <a:r>
              <a:rPr lang="en-US" dirty="0"/>
              <a:t>Next smaller size</a:t>
            </a:r>
          </a:p>
          <a:p>
            <a:r>
              <a:rPr lang="en-US" dirty="0"/>
              <a:t>240.6(A) standard sizes</a:t>
            </a:r>
          </a:p>
          <a:p>
            <a:r>
              <a:rPr lang="en-US" dirty="0"/>
              <a:t>       5.25 A → 3 A</a:t>
            </a:r>
          </a:p>
        </p:txBody>
      </p:sp>
    </p:spTree>
    <p:extLst>
      <p:ext uri="{BB962C8B-B14F-4D97-AF65-F5344CB8AC3E}">
        <p14:creationId xmlns:p14="http://schemas.microsoft.com/office/powerpoint/2010/main" val="61056644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9D89F42-5C16-40D3-9A48-5CEE04E8DD50}"/>
              </a:ext>
            </a:extLst>
          </p:cNvPr>
          <p:cNvSpPr txBox="1"/>
          <p:nvPr/>
        </p:nvSpPr>
        <p:spPr>
          <a:xfrm>
            <a:off x="121919" y="60960"/>
            <a:ext cx="11878491" cy="2862322"/>
          </a:xfrm>
          <a:prstGeom prst="rect">
            <a:avLst/>
          </a:prstGeom>
          <a:noFill/>
        </p:spPr>
        <p:txBody>
          <a:bodyPr wrap="square">
            <a:spAutoFit/>
          </a:bodyPr>
          <a:lstStyle/>
          <a:p>
            <a:r>
              <a:rPr lang="en-US" dirty="0"/>
              <a:t>For an installation with a 45-kVA, 3-phase transformer, a 460-volt primary, a 220-volt secondary, and secondary protection where the transformer secondary overcurrent protection does not exceed 125% of the secondary current, determine the maximum standard rating of the primary feeder OCPD, where primary and secondary overcurrent protection are provided for the transformer.</a:t>
            </a:r>
          </a:p>
          <a:p>
            <a:endParaRPr lang="en-US" dirty="0"/>
          </a:p>
          <a:p>
            <a:r>
              <a:rPr lang="en-US" dirty="0"/>
              <a:t>a)	100 A OCPD</a:t>
            </a:r>
          </a:p>
          <a:p>
            <a:r>
              <a:rPr lang="en-US" dirty="0"/>
              <a:t>b)	150 A OCPD</a:t>
            </a:r>
          </a:p>
          <a:p>
            <a:r>
              <a:rPr lang="en-US" dirty="0"/>
              <a:t>c)	125 A OCPD </a:t>
            </a:r>
          </a:p>
          <a:p>
            <a:r>
              <a:rPr lang="en-US" dirty="0"/>
              <a:t>d)	200 A OCPD</a:t>
            </a:r>
          </a:p>
          <a:p>
            <a:r>
              <a:rPr lang="en-US" dirty="0"/>
              <a:t>  </a:t>
            </a:r>
          </a:p>
        </p:txBody>
      </p:sp>
    </p:spTree>
    <p:extLst>
      <p:ext uri="{BB962C8B-B14F-4D97-AF65-F5344CB8AC3E}">
        <p14:creationId xmlns:p14="http://schemas.microsoft.com/office/powerpoint/2010/main" val="96928973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9D89F42-5C16-40D3-9A48-5CEE04E8DD50}"/>
              </a:ext>
            </a:extLst>
          </p:cNvPr>
          <p:cNvSpPr txBox="1"/>
          <p:nvPr/>
        </p:nvSpPr>
        <p:spPr>
          <a:xfrm>
            <a:off x="121919" y="60960"/>
            <a:ext cx="11878491" cy="6740307"/>
          </a:xfrm>
          <a:prstGeom prst="rect">
            <a:avLst/>
          </a:prstGeom>
          <a:noFill/>
        </p:spPr>
        <p:txBody>
          <a:bodyPr wrap="square">
            <a:spAutoFit/>
          </a:bodyPr>
          <a:lstStyle/>
          <a:p>
            <a:r>
              <a:rPr lang="en-US" dirty="0"/>
              <a:t>For an installation with a 45-kVA, 3-phase transformer, a 460-volt primary, a 220-volt secondary, and secondary protection where the transformer secondary overcurrent protection does not exceed 125% of the secondary current, determine the maximum standard rating of the primary feeder OCPD, where primary and secondary overcurrent protection are provided for the transformer.</a:t>
            </a:r>
          </a:p>
          <a:p>
            <a:endParaRPr lang="en-US" dirty="0"/>
          </a:p>
          <a:p>
            <a:r>
              <a:rPr lang="en-US" dirty="0"/>
              <a:t>a)	100 A OCPD</a:t>
            </a:r>
          </a:p>
          <a:p>
            <a:r>
              <a:rPr lang="en-US" dirty="0"/>
              <a:t>b)	150 A OCPD</a:t>
            </a:r>
          </a:p>
          <a:p>
            <a:r>
              <a:rPr lang="en-US" dirty="0"/>
              <a:t>c)	125 A OCPD *</a:t>
            </a:r>
          </a:p>
          <a:p>
            <a:r>
              <a:rPr lang="en-US" dirty="0"/>
              <a:t>d)	200 A OCPD</a:t>
            </a:r>
          </a:p>
          <a:p>
            <a:r>
              <a:rPr lang="en-US" dirty="0"/>
              <a:t>  </a:t>
            </a:r>
          </a:p>
          <a:p>
            <a:endParaRPr lang="en-US" dirty="0"/>
          </a:p>
          <a:p>
            <a:r>
              <a:rPr lang="en-US" dirty="0"/>
              <a:t>Table 450.3(B), Primary and Secondary Protection</a:t>
            </a:r>
          </a:p>
          <a:p>
            <a:endParaRPr lang="en-US" dirty="0"/>
          </a:p>
          <a:p>
            <a:r>
              <a:rPr lang="en-US" dirty="0"/>
              <a:t>    Currents of 9 A or more</a:t>
            </a:r>
          </a:p>
          <a:p>
            <a:endParaRPr lang="en-US" dirty="0"/>
          </a:p>
          <a:p>
            <a:r>
              <a:rPr lang="en-US" dirty="0"/>
              <a:t>    Max. rating of OCPD = 250%</a:t>
            </a:r>
          </a:p>
          <a:p>
            <a:endParaRPr lang="en-US" dirty="0"/>
          </a:p>
          <a:p>
            <a:r>
              <a:rPr lang="en-US" dirty="0"/>
              <a:t>    </a:t>
            </a:r>
            <a:r>
              <a:rPr lang="en-US" dirty="0" err="1"/>
              <a:t>OCPDpri</a:t>
            </a:r>
            <a:r>
              <a:rPr lang="en-US" dirty="0"/>
              <a:t> = </a:t>
            </a:r>
            <a:r>
              <a:rPr lang="en-US" dirty="0" err="1"/>
              <a:t>Ipri</a:t>
            </a:r>
            <a:r>
              <a:rPr lang="en-US" dirty="0"/>
              <a:t> × 250%</a:t>
            </a:r>
          </a:p>
          <a:p>
            <a:endParaRPr lang="en-US" dirty="0"/>
          </a:p>
          <a:p>
            <a:r>
              <a:rPr lang="en-US" dirty="0"/>
              <a:t>                   = 56.54687107 × 2.5</a:t>
            </a:r>
          </a:p>
          <a:p>
            <a:endParaRPr lang="en-US" dirty="0"/>
          </a:p>
          <a:p>
            <a:r>
              <a:rPr lang="en-US" dirty="0"/>
              <a:t>                   = 141.37 A</a:t>
            </a:r>
          </a:p>
          <a:p>
            <a:endParaRPr lang="en-US" dirty="0"/>
          </a:p>
          <a:p>
            <a:r>
              <a:rPr lang="en-US" dirty="0"/>
              <a:t>    Next smaller OCPD → 125 A OCPD</a:t>
            </a:r>
          </a:p>
        </p:txBody>
      </p:sp>
    </p:spTree>
    <p:extLst>
      <p:ext uri="{BB962C8B-B14F-4D97-AF65-F5344CB8AC3E}">
        <p14:creationId xmlns:p14="http://schemas.microsoft.com/office/powerpoint/2010/main" val="762878699"/>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405FC53-D7FA-48D2-A129-7043480B2004}"/>
              </a:ext>
            </a:extLst>
          </p:cNvPr>
          <p:cNvSpPr txBox="1"/>
          <p:nvPr/>
        </p:nvSpPr>
        <p:spPr>
          <a:xfrm>
            <a:off x="4069418" y="2228671"/>
            <a:ext cx="4053162" cy="120032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a:ln>
                  <a:noFill/>
                </a:ln>
                <a:solidFill>
                  <a:prstClr val="black"/>
                </a:solidFill>
                <a:effectLst/>
                <a:uLnTx/>
                <a:uFillTx/>
                <a:latin typeface="Calibri" panose="020F0502020204030204"/>
                <a:ea typeface="+mn-ea"/>
                <a:cs typeface="+mn-cs"/>
              </a:rPr>
              <a:t>Chapter </a:t>
            </a:r>
            <a:r>
              <a:rPr lang="en-US" sz="7200" dirty="0">
                <a:solidFill>
                  <a:prstClr val="black"/>
                </a:solidFill>
                <a:latin typeface="Calibri" panose="020F0502020204030204"/>
              </a:rPr>
              <a:t>6</a:t>
            </a:r>
            <a:r>
              <a:rPr kumimoji="0" lang="en-US" sz="72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21032828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E91DAED-3414-477D-B684-314623E819B0}"/>
              </a:ext>
            </a:extLst>
          </p:cNvPr>
          <p:cNvPicPr>
            <a:picLocks noChangeAspect="1"/>
          </p:cNvPicPr>
          <p:nvPr/>
        </p:nvPicPr>
        <p:blipFill>
          <a:blip r:embed="rId2"/>
          <a:stretch>
            <a:fillRect/>
          </a:stretch>
        </p:blipFill>
        <p:spPr>
          <a:xfrm>
            <a:off x="1638300" y="800100"/>
            <a:ext cx="8915400" cy="5257800"/>
          </a:xfrm>
          <a:prstGeom prst="rect">
            <a:avLst/>
          </a:prstGeom>
        </p:spPr>
      </p:pic>
    </p:spTree>
    <p:extLst>
      <p:ext uri="{BB962C8B-B14F-4D97-AF65-F5344CB8AC3E}">
        <p14:creationId xmlns:p14="http://schemas.microsoft.com/office/powerpoint/2010/main" val="407020893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51D6BD0-7B85-4E9C-A28E-95095BF0986C}"/>
              </a:ext>
            </a:extLst>
          </p:cNvPr>
          <p:cNvSpPr txBox="1"/>
          <p:nvPr/>
        </p:nvSpPr>
        <p:spPr>
          <a:xfrm>
            <a:off x="235131" y="113211"/>
            <a:ext cx="11721738" cy="3139321"/>
          </a:xfrm>
          <a:prstGeom prst="rect">
            <a:avLst/>
          </a:prstGeom>
          <a:noFill/>
        </p:spPr>
        <p:txBody>
          <a:bodyPr wrap="square">
            <a:spAutoFit/>
          </a:bodyPr>
          <a:lstStyle/>
          <a:p>
            <a:r>
              <a:rPr lang="en-US" dirty="0"/>
              <a:t>What size conductor is required for the source circuit conductors from a photovoltaic module with a short circuit current rating sum of 22 amps when the lowest ambient temperature is expected to be 15 degrees Fahrenheit?</a:t>
            </a:r>
          </a:p>
          <a:p>
            <a:endParaRPr lang="en-US" dirty="0"/>
          </a:p>
          <a:p>
            <a:r>
              <a:rPr lang="en-US" dirty="0"/>
              <a:t>a.	#12</a:t>
            </a:r>
          </a:p>
          <a:p>
            <a:r>
              <a:rPr lang="en-US" dirty="0"/>
              <a:t>b.	#10</a:t>
            </a:r>
          </a:p>
          <a:p>
            <a:r>
              <a:rPr lang="en-US" dirty="0"/>
              <a:t>c.	#6</a:t>
            </a:r>
          </a:p>
          <a:p>
            <a:r>
              <a:rPr lang="en-US" dirty="0"/>
              <a:t>d.	#8</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42152637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51D6BD0-7B85-4E9C-A28E-95095BF0986C}"/>
              </a:ext>
            </a:extLst>
          </p:cNvPr>
          <p:cNvSpPr txBox="1"/>
          <p:nvPr/>
        </p:nvSpPr>
        <p:spPr>
          <a:xfrm>
            <a:off x="235131" y="113211"/>
            <a:ext cx="11721738" cy="5078313"/>
          </a:xfrm>
          <a:prstGeom prst="rect">
            <a:avLst/>
          </a:prstGeom>
          <a:noFill/>
        </p:spPr>
        <p:txBody>
          <a:bodyPr wrap="square">
            <a:spAutoFit/>
          </a:bodyPr>
          <a:lstStyle/>
          <a:p>
            <a:r>
              <a:rPr lang="en-US" dirty="0"/>
              <a:t>What size conductor is required for the source circuit conductors from a photovoltaic module with a short circuit current rating sum of 22 amps when the lowest ambient temperature is expected to be 15 degrees Fahrenheit?</a:t>
            </a:r>
          </a:p>
          <a:p>
            <a:endParaRPr lang="en-US" dirty="0"/>
          </a:p>
          <a:p>
            <a:r>
              <a:rPr lang="en-US" dirty="0"/>
              <a:t>a.	#12</a:t>
            </a:r>
          </a:p>
          <a:p>
            <a:r>
              <a:rPr lang="en-US" dirty="0"/>
              <a:t>b.	#10</a:t>
            </a:r>
          </a:p>
          <a:p>
            <a:r>
              <a:rPr lang="en-US" dirty="0"/>
              <a:t>c.	#6</a:t>
            </a:r>
          </a:p>
          <a:p>
            <a:r>
              <a:rPr lang="en-US" dirty="0"/>
              <a:t>d.	#8 **</a:t>
            </a:r>
          </a:p>
          <a:p>
            <a:endParaRPr lang="en-US" dirty="0"/>
          </a:p>
          <a:p>
            <a:endParaRPr lang="en-US" dirty="0"/>
          </a:p>
          <a:p>
            <a:r>
              <a:rPr lang="en-US" dirty="0"/>
              <a:t>690.8 (B) (2) &amp; Table 310.16 </a:t>
            </a:r>
          </a:p>
          <a:p>
            <a:endParaRPr lang="en-US" dirty="0"/>
          </a:p>
          <a:p>
            <a:r>
              <a:rPr lang="en-US" dirty="0"/>
              <a:t>Take the sum of the short circuit current rating times 125%. Then multiply by the temperature correction factor of 1.14 for 15 degrees Fahrenheit. </a:t>
            </a:r>
          </a:p>
          <a:p>
            <a:endParaRPr lang="en-US" dirty="0"/>
          </a:p>
          <a:p>
            <a:r>
              <a:rPr lang="en-US" dirty="0"/>
              <a:t>22 x 1.25 x 1.14 = 31.35 amps Since terminal temperature is not stated, per 110.14 (C), under 100 amps is sized at 60 degrees Celsius in 310.15 (B) (16). </a:t>
            </a:r>
          </a:p>
          <a:p>
            <a:endParaRPr lang="en-US" dirty="0"/>
          </a:p>
          <a:p>
            <a:endParaRPr lang="en-US" dirty="0"/>
          </a:p>
        </p:txBody>
      </p:sp>
    </p:spTree>
    <p:extLst>
      <p:ext uri="{BB962C8B-B14F-4D97-AF65-F5344CB8AC3E}">
        <p14:creationId xmlns:p14="http://schemas.microsoft.com/office/powerpoint/2010/main" val="2127344776"/>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405FC53-D7FA-48D2-A129-7043480B2004}"/>
              </a:ext>
            </a:extLst>
          </p:cNvPr>
          <p:cNvSpPr txBox="1"/>
          <p:nvPr/>
        </p:nvSpPr>
        <p:spPr>
          <a:xfrm>
            <a:off x="4069418" y="2228671"/>
            <a:ext cx="4053162" cy="1200329"/>
          </a:xfrm>
          <a:prstGeom prst="rect">
            <a:avLst/>
          </a:prstGeom>
          <a:noFill/>
        </p:spPr>
        <p:txBody>
          <a:bodyPr wrap="none" rtlCol="0">
            <a:spAutoFit/>
          </a:bodyPr>
          <a:lstStyle/>
          <a:p>
            <a:pPr algn="ctr"/>
            <a:r>
              <a:rPr lang="en-US" sz="7200" dirty="0"/>
              <a:t>Chapter 8 </a:t>
            </a:r>
          </a:p>
        </p:txBody>
      </p:sp>
    </p:spTree>
    <p:extLst>
      <p:ext uri="{BB962C8B-B14F-4D97-AF65-F5344CB8AC3E}">
        <p14:creationId xmlns:p14="http://schemas.microsoft.com/office/powerpoint/2010/main" val="1290095127"/>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4068CDB-D84E-44F4-B165-D5E3891BED2C}"/>
              </a:ext>
            </a:extLst>
          </p:cNvPr>
          <p:cNvSpPr txBox="1"/>
          <p:nvPr/>
        </p:nvSpPr>
        <p:spPr>
          <a:xfrm>
            <a:off x="182880" y="172721"/>
            <a:ext cx="11551920" cy="2308324"/>
          </a:xfrm>
          <a:prstGeom prst="rect">
            <a:avLst/>
          </a:prstGeom>
          <a:noFill/>
        </p:spPr>
        <p:txBody>
          <a:bodyPr wrap="square">
            <a:spAutoFit/>
          </a:bodyPr>
          <a:lstStyle/>
          <a:p>
            <a:r>
              <a:rPr lang="en-US" dirty="0"/>
              <a:t>A 3-pair shielded 485 communication cable has an overall diameter of .360”, how many can we pull through a 2” IMC conduit?</a:t>
            </a:r>
          </a:p>
          <a:p>
            <a:endParaRPr lang="en-US" dirty="0"/>
          </a:p>
          <a:p>
            <a:r>
              <a:rPr lang="en-US" dirty="0"/>
              <a:t>A)	12</a:t>
            </a:r>
          </a:p>
          <a:p>
            <a:r>
              <a:rPr lang="en-US" dirty="0"/>
              <a:t>B)	13</a:t>
            </a:r>
          </a:p>
          <a:p>
            <a:r>
              <a:rPr lang="en-US" dirty="0"/>
              <a:t>C)	14</a:t>
            </a:r>
          </a:p>
          <a:p>
            <a:r>
              <a:rPr lang="en-US" dirty="0"/>
              <a:t>D)	16</a:t>
            </a:r>
          </a:p>
          <a:p>
            <a:endParaRPr lang="en-US" dirty="0"/>
          </a:p>
        </p:txBody>
      </p:sp>
    </p:spTree>
    <p:extLst>
      <p:ext uri="{BB962C8B-B14F-4D97-AF65-F5344CB8AC3E}">
        <p14:creationId xmlns:p14="http://schemas.microsoft.com/office/powerpoint/2010/main" val="1084789148"/>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4068CDB-D84E-44F4-B165-D5E3891BED2C}"/>
              </a:ext>
            </a:extLst>
          </p:cNvPr>
          <p:cNvSpPr txBox="1"/>
          <p:nvPr/>
        </p:nvSpPr>
        <p:spPr>
          <a:xfrm>
            <a:off x="182880" y="172721"/>
            <a:ext cx="11551920" cy="535531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 3-pair shielded 485 communication cable has an overall diameter of .360”, how many can we pull through a 2” IMC conduit? (Use 3.14 for </a:t>
            </a: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π</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	12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B)	13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	14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	16</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Solution: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Chapter 9, Tables, Notes 5 and 9</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Table 4, 2” IMC at 40% (over 2) = 1.452 in.²</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Diameter of communication cable= .360 inches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A=3.14(r²)</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A=3.14(.18)(.18)</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A=.101736</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Number of cables = 1.452/.101736 =14.27  or 14-commuication cables.</a:t>
            </a:r>
          </a:p>
        </p:txBody>
      </p:sp>
    </p:spTree>
    <p:extLst>
      <p:ext uri="{BB962C8B-B14F-4D97-AF65-F5344CB8AC3E}">
        <p14:creationId xmlns:p14="http://schemas.microsoft.com/office/powerpoint/2010/main" val="406160568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8795C56-20C4-48E3-AF28-6B14217F4FC1}"/>
              </a:ext>
            </a:extLst>
          </p:cNvPr>
          <p:cNvSpPr txBox="1"/>
          <p:nvPr/>
        </p:nvSpPr>
        <p:spPr>
          <a:xfrm>
            <a:off x="274320" y="213360"/>
            <a:ext cx="11531600" cy="2308324"/>
          </a:xfrm>
          <a:prstGeom prst="rect">
            <a:avLst/>
          </a:prstGeom>
          <a:noFill/>
        </p:spPr>
        <p:txBody>
          <a:bodyPr wrap="square">
            <a:spAutoFit/>
          </a:bodyPr>
          <a:lstStyle/>
          <a:p>
            <a:r>
              <a:rPr lang="en-US" dirty="0"/>
              <a:t>How many Cat 6 cables can you pull through a ¾” EMT Conduit?</a:t>
            </a:r>
          </a:p>
          <a:p>
            <a:endParaRPr lang="en-US" dirty="0"/>
          </a:p>
          <a:p>
            <a:r>
              <a:rPr lang="en-US" dirty="0"/>
              <a:t>A)	2</a:t>
            </a:r>
          </a:p>
          <a:p>
            <a:r>
              <a:rPr lang="en-US" dirty="0"/>
              <a:t>B)	3</a:t>
            </a:r>
          </a:p>
          <a:p>
            <a:r>
              <a:rPr lang="en-US" dirty="0"/>
              <a:t>C)	4</a:t>
            </a:r>
          </a:p>
          <a:p>
            <a:r>
              <a:rPr lang="en-US" dirty="0"/>
              <a:t>D)	6</a:t>
            </a:r>
          </a:p>
          <a:p>
            <a:endParaRPr lang="en-US" dirty="0"/>
          </a:p>
          <a:p>
            <a:endParaRPr lang="en-US" dirty="0"/>
          </a:p>
        </p:txBody>
      </p:sp>
    </p:spTree>
    <p:extLst>
      <p:ext uri="{BB962C8B-B14F-4D97-AF65-F5344CB8AC3E}">
        <p14:creationId xmlns:p14="http://schemas.microsoft.com/office/powerpoint/2010/main" val="18171573"/>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8795C56-20C4-48E3-AF28-6B14217F4FC1}"/>
              </a:ext>
            </a:extLst>
          </p:cNvPr>
          <p:cNvSpPr txBox="1"/>
          <p:nvPr/>
        </p:nvSpPr>
        <p:spPr>
          <a:xfrm>
            <a:off x="274320" y="213360"/>
            <a:ext cx="11531600" cy="535531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How many Cat 6 cables can you pull through a ¾” EMT Conduit?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	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B)	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	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	6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Solution: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Chapter 9, Tables, Notes 5 and 9</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Table 4, 3/4” EMT at 40% (over 2) = .213 in.²</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Diameter of Cat 6 cable= .3 inches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A=3.14(r²)</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A=3.14(.15)(.15)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A=.0765</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Number of cables = .213/.0765 =3.015  or 3-cat 6 cables.</a:t>
            </a:r>
          </a:p>
        </p:txBody>
      </p:sp>
    </p:spTree>
    <p:extLst>
      <p:ext uri="{BB962C8B-B14F-4D97-AF65-F5344CB8AC3E}">
        <p14:creationId xmlns:p14="http://schemas.microsoft.com/office/powerpoint/2010/main" val="3501469304"/>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38E9C1C-9744-4EE2-A4FE-41B9A407CA30}"/>
              </a:ext>
            </a:extLst>
          </p:cNvPr>
          <p:cNvSpPr txBox="1"/>
          <p:nvPr/>
        </p:nvSpPr>
        <p:spPr>
          <a:xfrm>
            <a:off x="203200" y="254001"/>
            <a:ext cx="11541760" cy="230832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 6 fiber single mode optical fiber cable has an overall diameter of .1890”, how many can be pulled through a 4” EMT conduit?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	120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B)	170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	210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	195</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9394914"/>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38E9C1C-9744-4EE2-A4FE-41B9A407CA30}"/>
              </a:ext>
            </a:extLst>
          </p:cNvPr>
          <p:cNvSpPr txBox="1"/>
          <p:nvPr/>
        </p:nvSpPr>
        <p:spPr>
          <a:xfrm>
            <a:off x="203200" y="254001"/>
            <a:ext cx="11541760" cy="535531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 6 fiber single mode optical fiber cable has an overall diameter of .1890”, how many can be pulled through a 4” EMT conduit?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	120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B)	170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	210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	195</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Solution: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Chapter 9, Tables, Notes 5 and 9</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Table 4, 2” EMT at 40% (over 2) = 5.901 in.²</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Diameter of communication cable= .1890 inches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A=3.14(r²)</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A=3.14(.0945)(.0945)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A=.028</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Number of cables = 5.901/.028 = 210.44  or 210 fiber optic cables</a:t>
            </a:r>
          </a:p>
        </p:txBody>
      </p:sp>
    </p:spTree>
    <p:extLst>
      <p:ext uri="{BB962C8B-B14F-4D97-AF65-F5344CB8AC3E}">
        <p14:creationId xmlns:p14="http://schemas.microsoft.com/office/powerpoint/2010/main" val="3934252427"/>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405FC53-D7FA-48D2-A129-7043480B2004}"/>
              </a:ext>
            </a:extLst>
          </p:cNvPr>
          <p:cNvSpPr txBox="1"/>
          <p:nvPr/>
        </p:nvSpPr>
        <p:spPr>
          <a:xfrm>
            <a:off x="4069419" y="2228671"/>
            <a:ext cx="4053161" cy="1200329"/>
          </a:xfrm>
          <a:prstGeom prst="rect">
            <a:avLst/>
          </a:prstGeom>
          <a:noFill/>
        </p:spPr>
        <p:txBody>
          <a:bodyPr wrap="none" rtlCol="0">
            <a:spAutoFit/>
          </a:bodyPr>
          <a:lstStyle/>
          <a:p>
            <a:pPr algn="ctr"/>
            <a:r>
              <a:rPr lang="en-US" sz="7200" dirty="0"/>
              <a:t>Chapter 9 </a:t>
            </a:r>
          </a:p>
        </p:txBody>
      </p:sp>
    </p:spTree>
    <p:extLst>
      <p:ext uri="{BB962C8B-B14F-4D97-AF65-F5344CB8AC3E}">
        <p14:creationId xmlns:p14="http://schemas.microsoft.com/office/powerpoint/2010/main" val="38774953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D37E951-8365-49F2-82C3-F834F43F3C03}"/>
              </a:ext>
            </a:extLst>
          </p:cNvPr>
          <p:cNvPicPr>
            <a:picLocks noChangeAspect="1"/>
          </p:cNvPicPr>
          <p:nvPr/>
        </p:nvPicPr>
        <p:blipFill>
          <a:blip r:embed="rId2"/>
          <a:stretch>
            <a:fillRect/>
          </a:stretch>
        </p:blipFill>
        <p:spPr>
          <a:xfrm>
            <a:off x="1652587" y="1128712"/>
            <a:ext cx="8886825" cy="4600575"/>
          </a:xfrm>
          <a:prstGeom prst="rect">
            <a:avLst/>
          </a:prstGeom>
        </p:spPr>
      </p:pic>
    </p:spTree>
    <p:extLst>
      <p:ext uri="{BB962C8B-B14F-4D97-AF65-F5344CB8AC3E}">
        <p14:creationId xmlns:p14="http://schemas.microsoft.com/office/powerpoint/2010/main" val="3092738141"/>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86B33B6-567B-404B-A76B-A39A37C45831}"/>
              </a:ext>
            </a:extLst>
          </p:cNvPr>
          <p:cNvSpPr txBox="1"/>
          <p:nvPr/>
        </p:nvSpPr>
        <p:spPr>
          <a:xfrm>
            <a:off x="1097280" y="512356"/>
            <a:ext cx="9997440" cy="646331"/>
          </a:xfrm>
          <a:prstGeom prst="rect">
            <a:avLst/>
          </a:prstGeom>
          <a:noFill/>
        </p:spPr>
        <p:txBody>
          <a:bodyPr wrap="square">
            <a:spAutoFit/>
          </a:bodyPr>
          <a:lstStyle/>
          <a:p>
            <a:r>
              <a:rPr lang="en-US" dirty="0"/>
              <a:t>Determine the maximum number of 6 AWG THW copper conductors permitted in a 1-1/4- inch RMC conduit nipple, 20 inches long, connecting a cabinet and an auxiliary gutter.</a:t>
            </a:r>
          </a:p>
        </p:txBody>
      </p:sp>
    </p:spTree>
    <p:extLst>
      <p:ext uri="{BB962C8B-B14F-4D97-AF65-F5344CB8AC3E}">
        <p14:creationId xmlns:p14="http://schemas.microsoft.com/office/powerpoint/2010/main" val="3246077090"/>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86B33B6-567B-404B-A76B-A39A37C45831}"/>
              </a:ext>
            </a:extLst>
          </p:cNvPr>
          <p:cNvSpPr txBox="1"/>
          <p:nvPr/>
        </p:nvSpPr>
        <p:spPr>
          <a:xfrm>
            <a:off x="1097280" y="512356"/>
            <a:ext cx="9997440" cy="646331"/>
          </a:xfrm>
          <a:prstGeom prst="rect">
            <a:avLst/>
          </a:prstGeom>
          <a:noFill/>
        </p:spPr>
        <p:txBody>
          <a:bodyPr wrap="square">
            <a:spAutoFit/>
          </a:bodyPr>
          <a:lstStyle/>
          <a:p>
            <a:r>
              <a:rPr lang="en-US" dirty="0"/>
              <a:t>Determine the maximum number of 6 AWG THW copper conductors permitted in a 1-1/4- inch RMC conduit nipple, 20 inches long, connecting a cabinet and an auxiliary gutter.</a:t>
            </a:r>
          </a:p>
        </p:txBody>
      </p:sp>
      <p:pic>
        <p:nvPicPr>
          <p:cNvPr id="3" name="Picture 2">
            <a:extLst>
              <a:ext uri="{FF2B5EF4-FFF2-40B4-BE49-F238E27FC236}">
                <a16:creationId xmlns:a16="http://schemas.microsoft.com/office/drawing/2014/main" id="{64D694B9-8951-4AB0-9C31-7D374CFCD477}"/>
              </a:ext>
            </a:extLst>
          </p:cNvPr>
          <p:cNvPicPr>
            <a:picLocks noChangeAspect="1"/>
          </p:cNvPicPr>
          <p:nvPr/>
        </p:nvPicPr>
        <p:blipFill>
          <a:blip r:embed="rId2"/>
          <a:stretch>
            <a:fillRect/>
          </a:stretch>
        </p:blipFill>
        <p:spPr>
          <a:xfrm>
            <a:off x="3124962" y="1605280"/>
            <a:ext cx="5942076" cy="4994364"/>
          </a:xfrm>
          <a:prstGeom prst="rect">
            <a:avLst/>
          </a:prstGeom>
        </p:spPr>
      </p:pic>
    </p:spTree>
    <p:extLst>
      <p:ext uri="{BB962C8B-B14F-4D97-AF65-F5344CB8AC3E}">
        <p14:creationId xmlns:p14="http://schemas.microsoft.com/office/powerpoint/2010/main" val="3057333835"/>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382A3A7-354F-4833-A970-6A3BF69385BD}"/>
              </a:ext>
            </a:extLst>
          </p:cNvPr>
          <p:cNvSpPr txBox="1"/>
          <p:nvPr/>
        </p:nvSpPr>
        <p:spPr>
          <a:xfrm>
            <a:off x="558800" y="274320"/>
            <a:ext cx="10830560" cy="1200329"/>
          </a:xfrm>
          <a:prstGeom prst="rect">
            <a:avLst/>
          </a:prstGeom>
          <a:noFill/>
        </p:spPr>
        <p:txBody>
          <a:bodyPr wrap="square">
            <a:spAutoFit/>
          </a:bodyPr>
          <a:lstStyle/>
          <a:p>
            <a:r>
              <a:rPr lang="en-US" dirty="0"/>
              <a:t>Determine the minimum size rigid metal conduit needed for an installation consisting of two 3-phase, 480-volt motor circuits installed in the same conduit. One motor circuit consists of 1 AWG THW copper conductors and the other is fed with 4 AWG THW copper conductors.</a:t>
            </a:r>
          </a:p>
          <a:p>
            <a:endParaRPr lang="en-US" dirty="0"/>
          </a:p>
        </p:txBody>
      </p:sp>
    </p:spTree>
    <p:extLst>
      <p:ext uri="{BB962C8B-B14F-4D97-AF65-F5344CB8AC3E}">
        <p14:creationId xmlns:p14="http://schemas.microsoft.com/office/powerpoint/2010/main" val="93763218"/>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382A3A7-354F-4833-A970-6A3BF69385BD}"/>
              </a:ext>
            </a:extLst>
          </p:cNvPr>
          <p:cNvSpPr txBox="1"/>
          <p:nvPr/>
        </p:nvSpPr>
        <p:spPr>
          <a:xfrm>
            <a:off x="558800" y="274320"/>
            <a:ext cx="10830560" cy="4801314"/>
          </a:xfrm>
          <a:prstGeom prst="rect">
            <a:avLst/>
          </a:prstGeom>
          <a:noFill/>
        </p:spPr>
        <p:txBody>
          <a:bodyPr wrap="square">
            <a:spAutoFit/>
          </a:bodyPr>
          <a:lstStyle/>
          <a:p>
            <a:r>
              <a:rPr lang="en-US" dirty="0"/>
              <a:t>Determine the minimum size rigid metal conduit needed for an installation consisting of two 3-phase, 480-volt motor circuits installed in the same conduit. One motor circuit consists of 1 AWG THW copper conductors and the other is fed with 4 AWG THW copper conductors.</a:t>
            </a:r>
          </a:p>
          <a:p>
            <a:endParaRPr lang="en-US" dirty="0"/>
          </a:p>
          <a:p>
            <a:r>
              <a:rPr lang="en-US" dirty="0"/>
              <a:t>Solution: Chapter 9, Table 5</a:t>
            </a:r>
          </a:p>
          <a:p>
            <a:endParaRPr lang="en-US" dirty="0"/>
          </a:p>
          <a:p>
            <a:r>
              <a:rPr lang="en-US" dirty="0"/>
              <a:t>1 AWG THW    = 0.1901 in.2</a:t>
            </a:r>
          </a:p>
          <a:p>
            <a:r>
              <a:rPr lang="en-US" dirty="0"/>
              <a:t>4 AWG THW    = 0.0973 in.2</a:t>
            </a:r>
          </a:p>
          <a:p>
            <a:r>
              <a:rPr lang="en-US" dirty="0"/>
              <a:t>0.1901 × 3        = 0.5703 in.2</a:t>
            </a:r>
          </a:p>
          <a:p>
            <a:r>
              <a:rPr lang="en-US" u="sng" dirty="0"/>
              <a:t>0.0973 × 3        = 0.2919 in.2</a:t>
            </a:r>
          </a:p>
          <a:p>
            <a:r>
              <a:rPr lang="en-US" dirty="0"/>
              <a:t>Total                 = 0.8622 in.2</a:t>
            </a:r>
          </a:p>
          <a:p>
            <a:endParaRPr lang="en-US" dirty="0"/>
          </a:p>
          <a:p>
            <a:r>
              <a:rPr lang="en-US" dirty="0"/>
              <a:t>Chapter 9, Table 4 (RMC)</a:t>
            </a:r>
          </a:p>
          <a:p>
            <a:r>
              <a:rPr lang="en-US" dirty="0"/>
              <a:t>40% fill column</a:t>
            </a:r>
          </a:p>
          <a:p>
            <a:r>
              <a:rPr lang="en-US" dirty="0"/>
              <a:t>0.8622 in.2 = 2 in. RMC</a:t>
            </a:r>
          </a:p>
          <a:p>
            <a:endParaRPr lang="en-US" dirty="0"/>
          </a:p>
          <a:p>
            <a:r>
              <a:rPr lang="en-US" dirty="0"/>
              <a:t>Note: See NEC Reference: Chapter 9, Tables 4 and 5</a:t>
            </a:r>
          </a:p>
        </p:txBody>
      </p:sp>
    </p:spTree>
    <p:extLst>
      <p:ext uri="{BB962C8B-B14F-4D97-AF65-F5344CB8AC3E}">
        <p14:creationId xmlns:p14="http://schemas.microsoft.com/office/powerpoint/2010/main" val="4269217351"/>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ED57A37-2B48-4DAE-ADC4-8D26B4FE1960}"/>
              </a:ext>
            </a:extLst>
          </p:cNvPr>
          <p:cNvSpPr txBox="1"/>
          <p:nvPr/>
        </p:nvSpPr>
        <p:spPr>
          <a:xfrm>
            <a:off x="406400" y="58847"/>
            <a:ext cx="11602720" cy="2308324"/>
          </a:xfrm>
          <a:prstGeom prst="rect">
            <a:avLst/>
          </a:prstGeom>
          <a:noFill/>
        </p:spPr>
        <p:txBody>
          <a:bodyPr wrap="square">
            <a:spAutoFit/>
          </a:bodyPr>
          <a:lstStyle/>
          <a:p>
            <a:r>
              <a:rPr lang="en-US" dirty="0"/>
              <a:t>What is the minimum size rigid PVC conduit, Schedule 80, permitted for the installation of four 4/0 AWG THW copper conductors and one 1 AWG bare copper equipment grounding conductor?</a:t>
            </a:r>
          </a:p>
          <a:p>
            <a:r>
              <a:rPr lang="en-US" dirty="0"/>
              <a:t> </a:t>
            </a:r>
          </a:p>
          <a:p>
            <a:r>
              <a:rPr lang="en-US" dirty="0"/>
              <a:t>a.	1-1/2 in. PVC, Schedule 80 </a:t>
            </a:r>
          </a:p>
          <a:p>
            <a:r>
              <a:rPr lang="en-US" dirty="0"/>
              <a:t>b.	2 in. PVC, Schedule 80 </a:t>
            </a:r>
          </a:p>
          <a:p>
            <a:r>
              <a:rPr lang="en-US" dirty="0"/>
              <a:t>c.	2-1/2 in. PVC, Schedule 80 </a:t>
            </a:r>
          </a:p>
          <a:p>
            <a:r>
              <a:rPr lang="en-US" dirty="0"/>
              <a:t>d.	3 in. PVC, Schedule 80 </a:t>
            </a:r>
          </a:p>
          <a:p>
            <a:endParaRPr lang="en-US" dirty="0"/>
          </a:p>
        </p:txBody>
      </p:sp>
    </p:spTree>
    <p:extLst>
      <p:ext uri="{BB962C8B-B14F-4D97-AF65-F5344CB8AC3E}">
        <p14:creationId xmlns:p14="http://schemas.microsoft.com/office/powerpoint/2010/main" val="1953678887"/>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ED57A37-2B48-4DAE-ADC4-8D26B4FE1960}"/>
              </a:ext>
            </a:extLst>
          </p:cNvPr>
          <p:cNvSpPr txBox="1"/>
          <p:nvPr/>
        </p:nvSpPr>
        <p:spPr>
          <a:xfrm>
            <a:off x="406400" y="58847"/>
            <a:ext cx="11602720" cy="6740307"/>
          </a:xfrm>
          <a:prstGeom prst="rect">
            <a:avLst/>
          </a:prstGeom>
          <a:noFill/>
        </p:spPr>
        <p:txBody>
          <a:bodyPr wrap="square">
            <a:spAutoFit/>
          </a:bodyPr>
          <a:lstStyle/>
          <a:p>
            <a:r>
              <a:rPr lang="en-US" dirty="0"/>
              <a:t>What is the minimum size rigid PVC conduit, Schedule 80, permitted for the installation of four 4/0 AWG THW copper conductors and one 1 AWG bare copper equipment grounding conductor?</a:t>
            </a:r>
          </a:p>
          <a:p>
            <a:r>
              <a:rPr lang="en-US" dirty="0"/>
              <a:t> </a:t>
            </a:r>
          </a:p>
          <a:p>
            <a:r>
              <a:rPr lang="en-US" dirty="0"/>
              <a:t>a.	1-1/2 in. PVC, Schedule 80 </a:t>
            </a:r>
          </a:p>
          <a:p>
            <a:r>
              <a:rPr lang="en-US" dirty="0"/>
              <a:t>b.	2 in. PVC, Schedule 80 </a:t>
            </a:r>
          </a:p>
          <a:p>
            <a:r>
              <a:rPr lang="en-US" dirty="0"/>
              <a:t>c.	2-1/2 in. PVC, Schedule 80 </a:t>
            </a:r>
          </a:p>
          <a:p>
            <a:r>
              <a:rPr lang="en-US" dirty="0"/>
              <a:t>d.	3 in. PVC, Schedule 80 </a:t>
            </a:r>
          </a:p>
          <a:p>
            <a:endParaRPr lang="en-US" dirty="0"/>
          </a:p>
          <a:p>
            <a:r>
              <a:rPr lang="en-US" dirty="0"/>
              <a:t>Solution: Chapter 9, Table 5</a:t>
            </a:r>
          </a:p>
          <a:p>
            <a:endParaRPr lang="en-US" dirty="0"/>
          </a:p>
          <a:p>
            <a:r>
              <a:rPr lang="en-US" dirty="0"/>
              <a:t>4/0 AWG THW = 0.3718 in.2</a:t>
            </a:r>
          </a:p>
          <a:p>
            <a:r>
              <a:rPr lang="en-US" dirty="0"/>
              <a:t>Chapter 9, Table 1, Note 8</a:t>
            </a:r>
          </a:p>
          <a:p>
            <a:r>
              <a:rPr lang="en-US" dirty="0"/>
              <a:t>Chapter 9, Table 8</a:t>
            </a:r>
          </a:p>
          <a:p>
            <a:endParaRPr lang="en-US" dirty="0"/>
          </a:p>
          <a:p>
            <a:r>
              <a:rPr lang="en-US" dirty="0"/>
              <a:t>1 AWG bare = 0.087 in.2</a:t>
            </a:r>
          </a:p>
          <a:p>
            <a:r>
              <a:rPr lang="en-US" dirty="0"/>
              <a:t>4 × 0.3718 in.2 = 1.4872 in.2</a:t>
            </a:r>
          </a:p>
          <a:p>
            <a:r>
              <a:rPr lang="en-US" u="sng" dirty="0"/>
              <a:t>1 × 0.087 in.2 = 0.087 in.2</a:t>
            </a:r>
          </a:p>
          <a:p>
            <a:r>
              <a:rPr lang="en-US" dirty="0"/>
              <a:t>Total = 1.5742 in.2</a:t>
            </a:r>
          </a:p>
          <a:p>
            <a:endParaRPr lang="en-US" dirty="0"/>
          </a:p>
          <a:p>
            <a:r>
              <a:rPr lang="en-US" dirty="0"/>
              <a:t>Chapter 9, Table 4</a:t>
            </a:r>
          </a:p>
          <a:p>
            <a:r>
              <a:rPr lang="en-US" dirty="0"/>
              <a:t>40% fill column</a:t>
            </a:r>
          </a:p>
          <a:p>
            <a:r>
              <a:rPr lang="en-US" dirty="0"/>
              <a:t>1.5742 in.2 = 2-1/2 in. PVC, Schedule 80</a:t>
            </a:r>
          </a:p>
          <a:p>
            <a:endParaRPr lang="en-US" dirty="0"/>
          </a:p>
          <a:p>
            <a:r>
              <a:rPr lang="en-US" dirty="0"/>
              <a:t>Note: See NEC Reference: Chapter 9, Tables 4, 5, and 8, and Note 8 of Table 1</a:t>
            </a:r>
          </a:p>
        </p:txBody>
      </p:sp>
    </p:spTree>
    <p:extLst>
      <p:ext uri="{BB962C8B-B14F-4D97-AF65-F5344CB8AC3E}">
        <p14:creationId xmlns:p14="http://schemas.microsoft.com/office/powerpoint/2010/main" val="962957237"/>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405FC53-D7FA-48D2-A129-7043480B2004}"/>
              </a:ext>
            </a:extLst>
          </p:cNvPr>
          <p:cNvSpPr txBox="1"/>
          <p:nvPr/>
        </p:nvSpPr>
        <p:spPr>
          <a:xfrm>
            <a:off x="1601312" y="2228671"/>
            <a:ext cx="8989384" cy="120032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a:ln>
                  <a:noFill/>
                </a:ln>
                <a:solidFill>
                  <a:prstClr val="black"/>
                </a:solidFill>
                <a:effectLst/>
                <a:uLnTx/>
                <a:uFillTx/>
                <a:latin typeface="Calibri" panose="020F0502020204030204"/>
                <a:ea typeface="+mn-ea"/>
                <a:cs typeface="+mn-cs"/>
              </a:rPr>
              <a:t>Additional Calculations </a:t>
            </a:r>
          </a:p>
        </p:txBody>
      </p:sp>
    </p:spTree>
    <p:extLst>
      <p:ext uri="{BB962C8B-B14F-4D97-AF65-F5344CB8AC3E}">
        <p14:creationId xmlns:p14="http://schemas.microsoft.com/office/powerpoint/2010/main" val="1699387928"/>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A41C968-BF9E-413E-A2AB-12605E9E318B}"/>
              </a:ext>
            </a:extLst>
          </p:cNvPr>
          <p:cNvSpPr txBox="1"/>
          <p:nvPr/>
        </p:nvSpPr>
        <p:spPr>
          <a:xfrm>
            <a:off x="918754" y="484223"/>
            <a:ext cx="10354492" cy="2585323"/>
          </a:xfrm>
          <a:prstGeom prst="rect">
            <a:avLst/>
          </a:prstGeom>
          <a:noFill/>
        </p:spPr>
        <p:txBody>
          <a:bodyPr wrap="square">
            <a:spAutoFit/>
          </a:bodyPr>
          <a:lstStyle/>
          <a:p>
            <a:r>
              <a:rPr lang="en-US" dirty="0"/>
              <a:t>Determine the current, in amperes, for a 120-volt, single-phase branch circuit that has only six (6) 100-watt incandescent luminaries (lighting fixtures) connected. </a:t>
            </a:r>
          </a:p>
          <a:p>
            <a:endParaRPr lang="en-US" dirty="0"/>
          </a:p>
          <a:p>
            <a:r>
              <a:rPr lang="en-US" dirty="0"/>
              <a:t>A.	5 amperes</a:t>
            </a:r>
          </a:p>
          <a:p>
            <a:r>
              <a:rPr lang="en-US" dirty="0"/>
              <a:t>B.	15 amperes</a:t>
            </a:r>
          </a:p>
          <a:p>
            <a:r>
              <a:rPr lang="en-US" dirty="0"/>
              <a:t>C.	20 amperes</a:t>
            </a:r>
          </a:p>
          <a:p>
            <a:r>
              <a:rPr lang="en-US" dirty="0"/>
              <a:t>D.	2 amperes</a:t>
            </a:r>
          </a:p>
          <a:p>
            <a:endParaRPr lang="en-US" dirty="0"/>
          </a:p>
          <a:p>
            <a:r>
              <a:rPr lang="en-US" dirty="0"/>
              <a:t>     </a:t>
            </a:r>
          </a:p>
        </p:txBody>
      </p:sp>
    </p:spTree>
    <p:extLst>
      <p:ext uri="{BB962C8B-B14F-4D97-AF65-F5344CB8AC3E}">
        <p14:creationId xmlns:p14="http://schemas.microsoft.com/office/powerpoint/2010/main" val="2792965833"/>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A41C968-BF9E-413E-A2AB-12605E9E318B}"/>
              </a:ext>
            </a:extLst>
          </p:cNvPr>
          <p:cNvSpPr txBox="1"/>
          <p:nvPr/>
        </p:nvSpPr>
        <p:spPr>
          <a:xfrm>
            <a:off x="918754" y="484223"/>
            <a:ext cx="10354492" cy="3970318"/>
          </a:xfrm>
          <a:prstGeom prst="rect">
            <a:avLst/>
          </a:prstGeom>
          <a:noFill/>
        </p:spPr>
        <p:txBody>
          <a:bodyPr wrap="square">
            <a:spAutoFit/>
          </a:bodyPr>
          <a:lstStyle/>
          <a:p>
            <a:r>
              <a:rPr lang="en-US" dirty="0"/>
              <a:t>Determine the current, in amperes, for a 120-volt, single-phase branch circuit that has only six (6) 100-watt incandescent luminaries (lighting fixtures) connected. </a:t>
            </a:r>
          </a:p>
          <a:p>
            <a:endParaRPr lang="en-US" dirty="0"/>
          </a:p>
          <a:p>
            <a:r>
              <a:rPr lang="en-US" dirty="0"/>
              <a:t>A.	5 amperes</a:t>
            </a:r>
          </a:p>
          <a:p>
            <a:r>
              <a:rPr lang="en-US" dirty="0"/>
              <a:t>B.	15 amperes</a:t>
            </a:r>
          </a:p>
          <a:p>
            <a:r>
              <a:rPr lang="en-US" dirty="0"/>
              <a:t>C.	20 amperes</a:t>
            </a:r>
          </a:p>
          <a:p>
            <a:r>
              <a:rPr lang="en-US" dirty="0"/>
              <a:t>D.	2 amperes</a:t>
            </a:r>
          </a:p>
          <a:p>
            <a:endParaRPr lang="en-US" dirty="0"/>
          </a:p>
          <a:p>
            <a:endParaRPr lang="en-US" dirty="0"/>
          </a:p>
          <a:p>
            <a:r>
              <a:rPr lang="en-US" dirty="0"/>
              <a:t>ANSWER – (A) 5 amperes </a:t>
            </a:r>
          </a:p>
          <a:p>
            <a:endParaRPr lang="en-US" dirty="0"/>
          </a:p>
          <a:p>
            <a:r>
              <a:rPr lang="en-US" dirty="0"/>
              <a:t>I =</a:t>
            </a:r>
            <a:r>
              <a:rPr lang="en-US" u="sng" dirty="0"/>
              <a:t> watts</a:t>
            </a:r>
            <a:r>
              <a:rPr lang="en-US" dirty="0"/>
              <a:t>		I = </a:t>
            </a:r>
            <a:r>
              <a:rPr lang="en-US" u="sng" dirty="0"/>
              <a:t>600 watts</a:t>
            </a:r>
            <a:r>
              <a:rPr lang="en-US" dirty="0"/>
              <a:t>    =  5 amperes</a:t>
            </a:r>
          </a:p>
          <a:p>
            <a:r>
              <a:rPr lang="en-US" dirty="0"/>
              <a:t>      volts                          120 volts </a:t>
            </a:r>
          </a:p>
          <a:p>
            <a:r>
              <a:rPr lang="en-US" dirty="0"/>
              <a:t>     </a:t>
            </a:r>
          </a:p>
        </p:txBody>
      </p:sp>
    </p:spTree>
    <p:extLst>
      <p:ext uri="{BB962C8B-B14F-4D97-AF65-F5344CB8AC3E}">
        <p14:creationId xmlns:p14="http://schemas.microsoft.com/office/powerpoint/2010/main" val="1954429138"/>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B30870B-29B0-4BF3-9BEC-E35A98E7EEC9}"/>
              </a:ext>
            </a:extLst>
          </p:cNvPr>
          <p:cNvSpPr txBox="1"/>
          <p:nvPr/>
        </p:nvSpPr>
        <p:spPr>
          <a:xfrm>
            <a:off x="600891" y="365761"/>
            <a:ext cx="11268892" cy="2585323"/>
          </a:xfrm>
          <a:prstGeom prst="rect">
            <a:avLst/>
          </a:prstGeom>
          <a:noFill/>
        </p:spPr>
        <p:txBody>
          <a:bodyPr wrap="square">
            <a:spAutoFit/>
          </a:bodyPr>
          <a:lstStyle/>
          <a:p>
            <a:r>
              <a:rPr lang="en-US" dirty="0"/>
              <a:t>A 36,026 VA load connected to a 208Y/120-volt, three-phase circuit will draw ______ of current per phase.</a:t>
            </a:r>
          </a:p>
          <a:p>
            <a:endParaRPr lang="en-US" dirty="0"/>
          </a:p>
          <a:p>
            <a:r>
              <a:rPr lang="en-US" dirty="0"/>
              <a:t>A.	110 amperes</a:t>
            </a:r>
          </a:p>
          <a:p>
            <a:r>
              <a:rPr lang="en-US" dirty="0"/>
              <a:t>B.	173 amperes</a:t>
            </a:r>
          </a:p>
          <a:p>
            <a:r>
              <a:rPr lang="en-US" dirty="0"/>
              <a:t>C.	250 amperes </a:t>
            </a:r>
          </a:p>
          <a:p>
            <a:r>
              <a:rPr lang="en-US" dirty="0"/>
              <a:t>D.	100 amperes </a:t>
            </a:r>
          </a:p>
          <a:p>
            <a:endParaRPr lang="en-US" dirty="0"/>
          </a:p>
          <a:p>
            <a:endParaRPr lang="en-US" dirty="0"/>
          </a:p>
          <a:p>
            <a:endParaRPr lang="en-US" dirty="0"/>
          </a:p>
        </p:txBody>
      </p:sp>
    </p:spTree>
    <p:extLst>
      <p:ext uri="{BB962C8B-B14F-4D97-AF65-F5344CB8AC3E}">
        <p14:creationId xmlns:p14="http://schemas.microsoft.com/office/powerpoint/2010/main" val="26673595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7D66997-554C-40BD-B5FB-173E45554E9D}"/>
              </a:ext>
            </a:extLst>
          </p:cNvPr>
          <p:cNvPicPr>
            <a:picLocks noChangeAspect="1"/>
          </p:cNvPicPr>
          <p:nvPr/>
        </p:nvPicPr>
        <p:blipFill>
          <a:blip r:embed="rId2"/>
          <a:stretch>
            <a:fillRect/>
          </a:stretch>
        </p:blipFill>
        <p:spPr>
          <a:xfrm>
            <a:off x="1757362" y="1085850"/>
            <a:ext cx="8677275" cy="4686300"/>
          </a:xfrm>
          <a:prstGeom prst="rect">
            <a:avLst/>
          </a:prstGeom>
        </p:spPr>
      </p:pic>
    </p:spTree>
    <p:extLst>
      <p:ext uri="{BB962C8B-B14F-4D97-AF65-F5344CB8AC3E}">
        <p14:creationId xmlns:p14="http://schemas.microsoft.com/office/powerpoint/2010/main" val="3677746672"/>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B30870B-29B0-4BF3-9BEC-E35A98E7EEC9}"/>
              </a:ext>
            </a:extLst>
          </p:cNvPr>
          <p:cNvSpPr txBox="1"/>
          <p:nvPr/>
        </p:nvSpPr>
        <p:spPr>
          <a:xfrm>
            <a:off x="600891" y="365761"/>
            <a:ext cx="11268892" cy="3970318"/>
          </a:xfrm>
          <a:prstGeom prst="rect">
            <a:avLst/>
          </a:prstGeom>
          <a:noFill/>
        </p:spPr>
        <p:txBody>
          <a:bodyPr wrap="square">
            <a:spAutoFit/>
          </a:bodyPr>
          <a:lstStyle/>
          <a:p>
            <a:r>
              <a:rPr lang="en-US" dirty="0"/>
              <a:t>A 36,026 VA load connected to a 208Y/120-volt, three-phase circuit will draw ______ of current per phase.</a:t>
            </a:r>
          </a:p>
          <a:p>
            <a:endParaRPr lang="en-US" dirty="0"/>
          </a:p>
          <a:p>
            <a:r>
              <a:rPr lang="en-US" dirty="0"/>
              <a:t>A.	110 amperes</a:t>
            </a:r>
          </a:p>
          <a:p>
            <a:r>
              <a:rPr lang="en-US" dirty="0"/>
              <a:t>B.	173 amperes</a:t>
            </a:r>
          </a:p>
          <a:p>
            <a:r>
              <a:rPr lang="en-US" dirty="0"/>
              <a:t>C.	250 amperes </a:t>
            </a:r>
          </a:p>
          <a:p>
            <a:r>
              <a:rPr lang="en-US" dirty="0"/>
              <a:t>D.	100 amperes </a:t>
            </a:r>
          </a:p>
          <a:p>
            <a:endParaRPr lang="en-US" dirty="0"/>
          </a:p>
          <a:p>
            <a:endParaRPr lang="en-US" dirty="0"/>
          </a:p>
          <a:p>
            <a:endParaRPr lang="en-US" dirty="0"/>
          </a:p>
          <a:p>
            <a:r>
              <a:rPr lang="en-US" dirty="0"/>
              <a:t>ANSWER – (D) 100 amperes  </a:t>
            </a:r>
          </a:p>
          <a:p>
            <a:endParaRPr lang="en-US" dirty="0"/>
          </a:p>
          <a:p>
            <a:r>
              <a:rPr lang="en-US" dirty="0"/>
              <a:t>I     = 	</a:t>
            </a:r>
            <a:r>
              <a:rPr lang="en-US" u="sng" dirty="0"/>
              <a:t>VA</a:t>
            </a:r>
            <a:r>
              <a:rPr lang="en-US" dirty="0"/>
              <a:t>			I     = 	</a:t>
            </a:r>
            <a:r>
              <a:rPr lang="en-US" u="sng" dirty="0"/>
              <a:t>36,026 VA</a:t>
            </a:r>
            <a:r>
              <a:rPr lang="en-US" dirty="0"/>
              <a:t>		I     = 	</a:t>
            </a:r>
            <a:r>
              <a:rPr lang="en-US" u="sng" dirty="0"/>
              <a:t>36,026</a:t>
            </a:r>
            <a:r>
              <a:rPr lang="en-US" dirty="0"/>
              <a:t>  = 100 amperes</a:t>
            </a:r>
          </a:p>
          <a:p>
            <a:r>
              <a:rPr lang="en-US" dirty="0"/>
              <a:t>              E X 1.732				208 volts X 1.732			360</a:t>
            </a:r>
          </a:p>
          <a:p>
            <a:endParaRPr lang="en-US" dirty="0"/>
          </a:p>
        </p:txBody>
      </p:sp>
    </p:spTree>
    <p:extLst>
      <p:ext uri="{BB962C8B-B14F-4D97-AF65-F5344CB8AC3E}">
        <p14:creationId xmlns:p14="http://schemas.microsoft.com/office/powerpoint/2010/main" val="3477096404"/>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F71491B-2867-49D7-8E35-02D346A81BEC}"/>
              </a:ext>
            </a:extLst>
          </p:cNvPr>
          <p:cNvSpPr txBox="1"/>
          <p:nvPr/>
        </p:nvSpPr>
        <p:spPr>
          <a:xfrm>
            <a:off x="620485" y="200297"/>
            <a:ext cx="10951029" cy="2308324"/>
          </a:xfrm>
          <a:prstGeom prst="rect">
            <a:avLst/>
          </a:prstGeom>
          <a:noFill/>
        </p:spPr>
        <p:txBody>
          <a:bodyPr wrap="square">
            <a:spAutoFit/>
          </a:bodyPr>
          <a:lstStyle/>
          <a:p>
            <a:r>
              <a:rPr lang="en-US" dirty="0"/>
              <a:t>The power factor of 5-kW load drawing 30 amperes of current when connected to a 208-volt, single-phase source is____________. </a:t>
            </a:r>
          </a:p>
          <a:p>
            <a:r>
              <a:rPr lang="en-US" dirty="0"/>
              <a:t> </a:t>
            </a:r>
          </a:p>
          <a:p>
            <a:r>
              <a:rPr lang="en-US" dirty="0"/>
              <a:t>A.	92 percent</a:t>
            </a:r>
          </a:p>
          <a:p>
            <a:r>
              <a:rPr lang="en-US" dirty="0"/>
              <a:t>B.	46 percent </a:t>
            </a:r>
          </a:p>
          <a:p>
            <a:r>
              <a:rPr lang="en-US" dirty="0"/>
              <a:t>C.	80 percent </a:t>
            </a:r>
          </a:p>
          <a:p>
            <a:r>
              <a:rPr lang="en-US" dirty="0"/>
              <a:t>D.	83 percent </a:t>
            </a:r>
          </a:p>
          <a:p>
            <a:endParaRPr lang="en-US" dirty="0"/>
          </a:p>
        </p:txBody>
      </p:sp>
    </p:spTree>
    <p:extLst>
      <p:ext uri="{BB962C8B-B14F-4D97-AF65-F5344CB8AC3E}">
        <p14:creationId xmlns:p14="http://schemas.microsoft.com/office/powerpoint/2010/main" val="894242044"/>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F71491B-2867-49D7-8E35-02D346A81BEC}"/>
              </a:ext>
            </a:extLst>
          </p:cNvPr>
          <p:cNvSpPr txBox="1"/>
          <p:nvPr/>
        </p:nvSpPr>
        <p:spPr>
          <a:xfrm>
            <a:off x="620485" y="200297"/>
            <a:ext cx="10951029" cy="3693319"/>
          </a:xfrm>
          <a:prstGeom prst="rect">
            <a:avLst/>
          </a:prstGeom>
          <a:noFill/>
        </p:spPr>
        <p:txBody>
          <a:bodyPr wrap="square">
            <a:spAutoFit/>
          </a:bodyPr>
          <a:lstStyle/>
          <a:p>
            <a:r>
              <a:rPr lang="en-US" dirty="0"/>
              <a:t>The power factor of 5-kW load drawing 30 amperes of current when connected to a 208-volt, single-phase source is____________. </a:t>
            </a:r>
          </a:p>
          <a:p>
            <a:r>
              <a:rPr lang="en-US" dirty="0"/>
              <a:t> </a:t>
            </a:r>
          </a:p>
          <a:p>
            <a:r>
              <a:rPr lang="en-US" dirty="0"/>
              <a:t>A.	92 percent</a:t>
            </a:r>
          </a:p>
          <a:p>
            <a:r>
              <a:rPr lang="en-US" dirty="0"/>
              <a:t>B.	46 percent </a:t>
            </a:r>
          </a:p>
          <a:p>
            <a:r>
              <a:rPr lang="en-US" dirty="0"/>
              <a:t>C.	80 percent </a:t>
            </a:r>
          </a:p>
          <a:p>
            <a:r>
              <a:rPr lang="en-US" dirty="0"/>
              <a:t>D.	83 percent </a:t>
            </a:r>
          </a:p>
          <a:p>
            <a:endParaRPr lang="en-US" dirty="0"/>
          </a:p>
          <a:p>
            <a:endParaRPr lang="en-US" dirty="0"/>
          </a:p>
          <a:p>
            <a:r>
              <a:rPr lang="en-US" dirty="0"/>
              <a:t>ANSWER – (C) 80 percent</a:t>
            </a:r>
          </a:p>
          <a:p>
            <a:endParaRPr lang="en-US" dirty="0"/>
          </a:p>
          <a:p>
            <a:r>
              <a:rPr lang="en-US" dirty="0"/>
              <a:t>PF =   </a:t>
            </a:r>
            <a:r>
              <a:rPr lang="en-US" u="sng" dirty="0"/>
              <a:t>kW X 1000 </a:t>
            </a:r>
            <a:r>
              <a:rPr lang="en-US" dirty="0"/>
              <a:t>		PF =     </a:t>
            </a:r>
            <a:r>
              <a:rPr lang="en-US" u="sng" dirty="0"/>
              <a:t>5-kW X 1000 </a:t>
            </a:r>
            <a:r>
              <a:rPr lang="en-US" dirty="0"/>
              <a:t>			PF =    </a:t>
            </a:r>
            <a:r>
              <a:rPr lang="en-US" u="sng" dirty="0"/>
              <a:t>5,000 Watts </a:t>
            </a:r>
            <a:r>
              <a:rPr lang="en-US" dirty="0"/>
              <a:t>=  .80 or 80% </a:t>
            </a:r>
          </a:p>
          <a:p>
            <a:r>
              <a:rPr lang="en-US" dirty="0"/>
              <a:t>        Volts x amperes	          208-volt x 30-amperes 			              6,240 VA </a:t>
            </a:r>
          </a:p>
        </p:txBody>
      </p:sp>
    </p:spTree>
    <p:extLst>
      <p:ext uri="{BB962C8B-B14F-4D97-AF65-F5344CB8AC3E}">
        <p14:creationId xmlns:p14="http://schemas.microsoft.com/office/powerpoint/2010/main" val="3299068307"/>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C149DB9-915F-4A80-89E7-48D36418ABCB}"/>
              </a:ext>
            </a:extLst>
          </p:cNvPr>
          <p:cNvSpPr txBox="1"/>
          <p:nvPr/>
        </p:nvSpPr>
        <p:spPr>
          <a:xfrm>
            <a:off x="172720" y="121920"/>
            <a:ext cx="11572240" cy="2585323"/>
          </a:xfrm>
          <a:prstGeom prst="rect">
            <a:avLst/>
          </a:prstGeom>
          <a:noFill/>
        </p:spPr>
        <p:txBody>
          <a:bodyPr wrap="square">
            <a:spAutoFit/>
          </a:bodyPr>
          <a:lstStyle/>
          <a:p>
            <a:r>
              <a:rPr lang="en-US" dirty="0"/>
              <a:t>What is the voltage drop on a single-phase branch circuit supplying a 42-ampere load a distance of 125 feet with 6 AWG TW uncoated copper conductors? Calculate your answer to two decimal places.</a:t>
            </a:r>
          </a:p>
          <a:p>
            <a:endParaRPr lang="en-US" dirty="0"/>
          </a:p>
          <a:p>
            <a:r>
              <a:rPr lang="en-US" dirty="0"/>
              <a:t>a)	4.91 V </a:t>
            </a:r>
          </a:p>
          <a:p>
            <a:r>
              <a:rPr lang="en-US" dirty="0"/>
              <a:t>b)	5.25 V</a:t>
            </a:r>
          </a:p>
          <a:p>
            <a:r>
              <a:rPr lang="en-US" dirty="0"/>
              <a:t>c)	3.35 V</a:t>
            </a:r>
          </a:p>
          <a:p>
            <a:r>
              <a:rPr lang="en-US" dirty="0"/>
              <a:t>d)	2.86 V</a:t>
            </a:r>
          </a:p>
          <a:p>
            <a:endParaRPr lang="en-US" dirty="0"/>
          </a:p>
          <a:p>
            <a:endParaRPr lang="en-US" dirty="0"/>
          </a:p>
        </p:txBody>
      </p:sp>
    </p:spTree>
    <p:extLst>
      <p:ext uri="{BB962C8B-B14F-4D97-AF65-F5344CB8AC3E}">
        <p14:creationId xmlns:p14="http://schemas.microsoft.com/office/powerpoint/2010/main" val="715070289"/>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C149DB9-915F-4A80-89E7-48D36418ABCB}"/>
              </a:ext>
            </a:extLst>
          </p:cNvPr>
          <p:cNvSpPr txBox="1"/>
          <p:nvPr/>
        </p:nvSpPr>
        <p:spPr>
          <a:xfrm>
            <a:off x="172720" y="121920"/>
            <a:ext cx="11572240" cy="5909310"/>
          </a:xfrm>
          <a:prstGeom prst="rect">
            <a:avLst/>
          </a:prstGeom>
          <a:noFill/>
        </p:spPr>
        <p:txBody>
          <a:bodyPr wrap="square">
            <a:spAutoFit/>
          </a:bodyPr>
          <a:lstStyle/>
          <a:p>
            <a:r>
              <a:rPr lang="en-US" dirty="0"/>
              <a:t>What is the voltage drop on a single-phase branch circuit supplying a 42-ampere load a distance of 125 feet with 6 AWG TW uncoated copper conductors? Calculate your answer to two decimal places.</a:t>
            </a:r>
          </a:p>
          <a:p>
            <a:endParaRPr lang="en-US" dirty="0"/>
          </a:p>
          <a:p>
            <a:r>
              <a:rPr lang="en-US" dirty="0"/>
              <a:t>a)	4.91 V **</a:t>
            </a:r>
          </a:p>
          <a:p>
            <a:r>
              <a:rPr lang="en-US" dirty="0"/>
              <a:t>b)	5.25 V</a:t>
            </a:r>
          </a:p>
          <a:p>
            <a:r>
              <a:rPr lang="en-US" dirty="0"/>
              <a:t>c)	3.35 V</a:t>
            </a:r>
          </a:p>
          <a:p>
            <a:r>
              <a:rPr lang="en-US" dirty="0"/>
              <a:t>d)	2.86 V</a:t>
            </a:r>
          </a:p>
          <a:p>
            <a:endParaRPr lang="en-US" dirty="0"/>
          </a:p>
          <a:p>
            <a:endParaRPr lang="en-US" dirty="0"/>
          </a:p>
          <a:p>
            <a:r>
              <a:rPr lang="en-US" dirty="0"/>
              <a:t>Solution: </a:t>
            </a:r>
          </a:p>
          <a:p>
            <a:r>
              <a:rPr lang="en-US" dirty="0"/>
              <a:t>Note: Chapter 9, Table 8, DC resistance Table 310.104(A)</a:t>
            </a:r>
          </a:p>
          <a:p>
            <a:r>
              <a:rPr lang="en-US" dirty="0"/>
              <a:t>TW = 60°C</a:t>
            </a:r>
          </a:p>
          <a:p>
            <a:r>
              <a:rPr lang="en-US" dirty="0"/>
              <a:t>Temp. correction necessary</a:t>
            </a:r>
          </a:p>
          <a:p>
            <a:r>
              <a:rPr lang="en-US" dirty="0"/>
              <a:t>Divide by 1.05</a:t>
            </a:r>
          </a:p>
          <a:p>
            <a:endParaRPr lang="en-US" dirty="0"/>
          </a:p>
          <a:p>
            <a:r>
              <a:rPr lang="en-US" dirty="0"/>
              <a:t>6 AWG uncoated copper = 0.491 ohms/</a:t>
            </a:r>
            <a:r>
              <a:rPr lang="en-US" dirty="0" err="1"/>
              <a:t>kFT</a:t>
            </a:r>
            <a:endParaRPr lang="en-US" dirty="0"/>
          </a:p>
          <a:p>
            <a:endParaRPr lang="en-US" dirty="0"/>
          </a:p>
          <a:p>
            <a:r>
              <a:rPr lang="en-US" dirty="0" err="1"/>
              <a:t>Vd</a:t>
            </a:r>
            <a:r>
              <a:rPr lang="en-US" dirty="0"/>
              <a:t> = (DC Res. × I × 2L) ÷ (1,000 × 1.05)</a:t>
            </a:r>
          </a:p>
          <a:p>
            <a:r>
              <a:rPr lang="en-US" dirty="0"/>
              <a:t>      = (0.491 × 42 × 2 × 125) ÷ (1,000 × 1.05)</a:t>
            </a:r>
          </a:p>
          <a:p>
            <a:endParaRPr lang="en-US" dirty="0"/>
          </a:p>
          <a:p>
            <a:r>
              <a:rPr lang="en-US" dirty="0"/>
              <a:t>5,155.5 ÷ 1,050 = 4.91 volts</a:t>
            </a:r>
          </a:p>
        </p:txBody>
      </p:sp>
    </p:spTree>
    <p:extLst>
      <p:ext uri="{BB962C8B-B14F-4D97-AF65-F5344CB8AC3E}">
        <p14:creationId xmlns:p14="http://schemas.microsoft.com/office/powerpoint/2010/main" val="59533135"/>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52349FD-86F3-4BFE-B1B4-3F39BFCD7687}"/>
              </a:ext>
            </a:extLst>
          </p:cNvPr>
          <p:cNvSpPr txBox="1"/>
          <p:nvPr/>
        </p:nvSpPr>
        <p:spPr>
          <a:xfrm>
            <a:off x="193040" y="142240"/>
            <a:ext cx="11846560" cy="2308324"/>
          </a:xfrm>
          <a:prstGeom prst="rect">
            <a:avLst/>
          </a:prstGeom>
          <a:noFill/>
        </p:spPr>
        <p:txBody>
          <a:bodyPr wrap="square">
            <a:spAutoFit/>
          </a:bodyPr>
          <a:lstStyle/>
          <a:p>
            <a:r>
              <a:rPr lang="en-US" dirty="0"/>
              <a:t>What size copper conductors are needed to supply a 3-phase, 208-volt, 200-ampere load at a distance of 250 feet and not exceed a 3% voltage drop? (Use 12.9 for k)</a:t>
            </a:r>
          </a:p>
          <a:p>
            <a:endParaRPr lang="en-US" dirty="0"/>
          </a:p>
          <a:p>
            <a:r>
              <a:rPr lang="en-US" dirty="0"/>
              <a:t>a.	2/0 AWG</a:t>
            </a:r>
          </a:p>
          <a:p>
            <a:r>
              <a:rPr lang="en-US" dirty="0"/>
              <a:t>b.	3/0 AWG</a:t>
            </a:r>
          </a:p>
          <a:p>
            <a:r>
              <a:rPr lang="en-US" dirty="0"/>
              <a:t>c.	4/0 AWG </a:t>
            </a:r>
          </a:p>
          <a:p>
            <a:r>
              <a:rPr lang="en-US" dirty="0"/>
              <a:t>d.	250 </a:t>
            </a:r>
            <a:r>
              <a:rPr lang="en-US" dirty="0" err="1"/>
              <a:t>kcmil</a:t>
            </a:r>
            <a:r>
              <a:rPr lang="en-US" dirty="0"/>
              <a:t> </a:t>
            </a:r>
          </a:p>
          <a:p>
            <a:endParaRPr lang="en-US" dirty="0"/>
          </a:p>
        </p:txBody>
      </p:sp>
    </p:spTree>
    <p:extLst>
      <p:ext uri="{BB962C8B-B14F-4D97-AF65-F5344CB8AC3E}">
        <p14:creationId xmlns:p14="http://schemas.microsoft.com/office/powerpoint/2010/main" val="194446592"/>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52349FD-86F3-4BFE-B1B4-3F39BFCD7687}"/>
              </a:ext>
            </a:extLst>
          </p:cNvPr>
          <p:cNvSpPr txBox="1"/>
          <p:nvPr/>
        </p:nvSpPr>
        <p:spPr>
          <a:xfrm>
            <a:off x="193040" y="142240"/>
            <a:ext cx="11846560" cy="6463308"/>
          </a:xfrm>
          <a:prstGeom prst="rect">
            <a:avLst/>
          </a:prstGeom>
          <a:noFill/>
        </p:spPr>
        <p:txBody>
          <a:bodyPr wrap="square">
            <a:spAutoFit/>
          </a:bodyPr>
          <a:lstStyle/>
          <a:p>
            <a:r>
              <a:rPr lang="en-US" dirty="0"/>
              <a:t>What size copper conductors are needed to supply a 3-phase, 208-volt, 200-ampere load at a distance of 250 feet and not exceed a 3% voltage drop? (Use 12.9 for k)</a:t>
            </a:r>
          </a:p>
          <a:p>
            <a:endParaRPr lang="en-US" dirty="0"/>
          </a:p>
          <a:p>
            <a:r>
              <a:rPr lang="en-US" dirty="0"/>
              <a:t>a.	2/0 AWG</a:t>
            </a:r>
          </a:p>
          <a:p>
            <a:r>
              <a:rPr lang="en-US" dirty="0"/>
              <a:t>b.	3/0 AWG</a:t>
            </a:r>
          </a:p>
          <a:p>
            <a:r>
              <a:rPr lang="en-US" dirty="0"/>
              <a:t>c.	4/0 AWG **</a:t>
            </a:r>
          </a:p>
          <a:p>
            <a:r>
              <a:rPr lang="en-US" dirty="0"/>
              <a:t>d.	250 </a:t>
            </a:r>
            <a:r>
              <a:rPr lang="en-US" dirty="0" err="1"/>
              <a:t>kcmil</a:t>
            </a:r>
            <a:r>
              <a:rPr lang="en-US" dirty="0"/>
              <a:t> </a:t>
            </a:r>
          </a:p>
          <a:p>
            <a:endParaRPr lang="en-US" dirty="0"/>
          </a:p>
          <a:p>
            <a:r>
              <a:rPr lang="en-US" dirty="0"/>
              <a:t>Solution:     </a:t>
            </a:r>
          </a:p>
          <a:p>
            <a:endParaRPr lang="en-US" dirty="0"/>
          </a:p>
          <a:p>
            <a:r>
              <a:rPr lang="en-US" dirty="0" err="1"/>
              <a:t>Vdmax</a:t>
            </a:r>
            <a:r>
              <a:rPr lang="en-US" dirty="0"/>
              <a:t> = supply voltage × 3%</a:t>
            </a:r>
          </a:p>
          <a:p>
            <a:endParaRPr lang="en-US" dirty="0"/>
          </a:p>
          <a:p>
            <a:r>
              <a:rPr lang="en-US" dirty="0"/>
              <a:t>208 × 0.03 = 6.24 V</a:t>
            </a:r>
          </a:p>
          <a:p>
            <a:endParaRPr lang="en-US" dirty="0"/>
          </a:p>
          <a:p>
            <a:r>
              <a:rPr lang="en-US" dirty="0"/>
              <a:t>    </a:t>
            </a:r>
            <a:r>
              <a:rPr lang="en-US" dirty="0" err="1"/>
              <a:t>cmils</a:t>
            </a:r>
            <a:r>
              <a:rPr lang="en-US" dirty="0"/>
              <a:t>    = (k × L × I × 1.73) ÷ </a:t>
            </a:r>
            <a:r>
              <a:rPr lang="en-US" dirty="0" err="1"/>
              <a:t>Vd</a:t>
            </a:r>
            <a:endParaRPr lang="en-US" dirty="0"/>
          </a:p>
          <a:p>
            <a:r>
              <a:rPr lang="en-US" dirty="0"/>
              <a:t>                = (12.9 × 200 × 250 × 1.73) ÷ 6.24</a:t>
            </a:r>
          </a:p>
          <a:p>
            <a:r>
              <a:rPr lang="en-US" dirty="0"/>
              <a:t>                = 1,115,850 ÷ 6.24</a:t>
            </a:r>
          </a:p>
          <a:p>
            <a:r>
              <a:rPr lang="en-US" dirty="0"/>
              <a:t>                = 178,822 </a:t>
            </a:r>
            <a:r>
              <a:rPr lang="en-US" dirty="0" err="1"/>
              <a:t>cmils</a:t>
            </a:r>
            <a:endParaRPr lang="en-US" dirty="0"/>
          </a:p>
          <a:p>
            <a:endParaRPr lang="en-US" dirty="0"/>
          </a:p>
          <a:p>
            <a:r>
              <a:rPr lang="en-US" dirty="0"/>
              <a:t>Chapter 9, Table 8, Area, </a:t>
            </a:r>
            <a:r>
              <a:rPr lang="en-US" dirty="0" err="1"/>
              <a:t>cmils</a:t>
            </a:r>
            <a:endParaRPr lang="en-US" dirty="0"/>
          </a:p>
          <a:p>
            <a:r>
              <a:rPr lang="en-US" dirty="0"/>
              <a:t>Read (more than) 178,822 = 211,600 </a:t>
            </a:r>
            <a:r>
              <a:rPr lang="en-US" dirty="0" err="1"/>
              <a:t>cmils</a:t>
            </a:r>
            <a:endParaRPr lang="en-US" dirty="0"/>
          </a:p>
          <a:p>
            <a:r>
              <a:rPr lang="en-US" dirty="0"/>
              <a:t>   </a:t>
            </a:r>
          </a:p>
          <a:p>
            <a:r>
              <a:rPr lang="en-US" dirty="0"/>
              <a:t>211,600 </a:t>
            </a:r>
            <a:r>
              <a:rPr lang="en-US" dirty="0" err="1"/>
              <a:t>cmils</a:t>
            </a:r>
            <a:r>
              <a:rPr lang="en-US" dirty="0"/>
              <a:t> = 4/0 AWG copper</a:t>
            </a:r>
          </a:p>
        </p:txBody>
      </p:sp>
    </p:spTree>
    <p:extLst>
      <p:ext uri="{BB962C8B-B14F-4D97-AF65-F5344CB8AC3E}">
        <p14:creationId xmlns:p14="http://schemas.microsoft.com/office/powerpoint/2010/main" val="3793995566"/>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3D4DB4-F6C9-4BF8-9071-D7C23E82B501}"/>
              </a:ext>
            </a:extLst>
          </p:cNvPr>
          <p:cNvSpPr txBox="1"/>
          <p:nvPr/>
        </p:nvSpPr>
        <p:spPr>
          <a:xfrm>
            <a:off x="235131" y="243841"/>
            <a:ext cx="11695612" cy="2862322"/>
          </a:xfrm>
          <a:prstGeom prst="rect">
            <a:avLst/>
          </a:prstGeom>
          <a:noFill/>
        </p:spPr>
        <p:txBody>
          <a:bodyPr wrap="square">
            <a:spAutoFit/>
          </a:bodyPr>
          <a:lstStyle/>
          <a:p>
            <a:r>
              <a:rPr lang="en-US" dirty="0"/>
              <a:t>What is the voltage drop of a 240 volt 24 amp single phase load located 160 feet from the panelboard using #10 THHN conductors?</a:t>
            </a:r>
          </a:p>
          <a:p>
            <a:endParaRPr lang="en-US" dirty="0"/>
          </a:p>
          <a:p>
            <a:r>
              <a:rPr lang="en-US" dirty="0"/>
              <a:t>a.   4.25 volts</a:t>
            </a:r>
          </a:p>
          <a:p>
            <a:pPr marL="342900" indent="-342900">
              <a:buAutoNum type="alphaLcPeriod" startAt="2"/>
            </a:pPr>
            <a:r>
              <a:rPr lang="en-US" dirty="0"/>
              <a:t>9.5 volts </a:t>
            </a:r>
          </a:p>
          <a:p>
            <a:pPr marL="342900" indent="-342900">
              <a:buAutoNum type="alphaLcPeriod" startAt="2"/>
            </a:pPr>
            <a:r>
              <a:rPr lang="en-US" dirty="0"/>
              <a:t>3.2 volts</a:t>
            </a:r>
          </a:p>
          <a:p>
            <a:pPr marL="342900" indent="-342900">
              <a:buAutoNum type="alphaLcPeriod" startAt="2"/>
            </a:pPr>
            <a:r>
              <a:rPr lang="en-US" dirty="0"/>
              <a:t>5.9 volts                                                                                                                                             </a:t>
            </a:r>
          </a:p>
          <a:p>
            <a:pPr marL="342900" indent="-342900">
              <a:buAutoNum type="alphaLcPeriod" startAt="4"/>
            </a:pPr>
            <a:endParaRPr lang="en-US" dirty="0"/>
          </a:p>
          <a:p>
            <a:endParaRPr lang="en-US" dirty="0"/>
          </a:p>
          <a:p>
            <a:r>
              <a:rPr lang="en-US" dirty="0"/>
              <a:t>                                                                                   </a:t>
            </a:r>
          </a:p>
        </p:txBody>
      </p:sp>
    </p:spTree>
    <p:extLst>
      <p:ext uri="{BB962C8B-B14F-4D97-AF65-F5344CB8AC3E}">
        <p14:creationId xmlns:p14="http://schemas.microsoft.com/office/powerpoint/2010/main" val="3915170828"/>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3D4DB4-F6C9-4BF8-9071-D7C23E82B501}"/>
              </a:ext>
            </a:extLst>
          </p:cNvPr>
          <p:cNvSpPr txBox="1"/>
          <p:nvPr/>
        </p:nvSpPr>
        <p:spPr>
          <a:xfrm>
            <a:off x="235131" y="243841"/>
            <a:ext cx="11695612" cy="4524315"/>
          </a:xfrm>
          <a:prstGeom prst="rect">
            <a:avLst/>
          </a:prstGeom>
          <a:noFill/>
        </p:spPr>
        <p:txBody>
          <a:bodyPr wrap="square">
            <a:spAutoFit/>
          </a:bodyPr>
          <a:lstStyle/>
          <a:p>
            <a:r>
              <a:rPr lang="en-US" dirty="0"/>
              <a:t>What is the voltage drop of a 240 volt 24 amp single phase load located 160 feet from the panelboard using #10 THHN conductors?</a:t>
            </a:r>
          </a:p>
          <a:p>
            <a:endParaRPr lang="en-US" dirty="0"/>
          </a:p>
          <a:p>
            <a:r>
              <a:rPr lang="en-US" dirty="0"/>
              <a:t>a.   4.25 volts</a:t>
            </a:r>
          </a:p>
          <a:p>
            <a:pPr marL="342900" indent="-342900">
              <a:buAutoNum type="alphaLcPeriod" startAt="2"/>
            </a:pPr>
            <a:r>
              <a:rPr lang="en-US" dirty="0"/>
              <a:t>9.5 volts **</a:t>
            </a:r>
          </a:p>
          <a:p>
            <a:pPr marL="342900" indent="-342900">
              <a:buAutoNum type="alphaLcPeriod" startAt="2"/>
            </a:pPr>
            <a:r>
              <a:rPr lang="en-US" dirty="0"/>
              <a:t>3.2 volts</a:t>
            </a:r>
          </a:p>
          <a:p>
            <a:pPr marL="342900" indent="-342900">
              <a:buAutoNum type="alphaLcPeriod" startAt="2"/>
            </a:pPr>
            <a:r>
              <a:rPr lang="en-US" dirty="0"/>
              <a:t>5.9 volts                                                                                                                                             </a:t>
            </a:r>
          </a:p>
          <a:p>
            <a:pPr marL="342900" indent="-342900">
              <a:buAutoNum type="alphaLcPeriod" startAt="4"/>
            </a:pPr>
            <a:endParaRPr lang="en-US" dirty="0"/>
          </a:p>
          <a:p>
            <a:endParaRPr lang="en-US" dirty="0"/>
          </a:p>
          <a:p>
            <a:endParaRPr lang="en-US" dirty="0"/>
          </a:p>
          <a:p>
            <a:r>
              <a:rPr lang="en-US" dirty="0"/>
              <a:t>K = 12.9 for Copper or 21.2 for aluminum </a:t>
            </a:r>
          </a:p>
          <a:p>
            <a:r>
              <a:rPr lang="en-US" dirty="0"/>
              <a:t>VD single phase = (2 x K x I x D) / </a:t>
            </a:r>
            <a:r>
              <a:rPr lang="en-US" dirty="0" err="1"/>
              <a:t>Cmil</a:t>
            </a:r>
            <a:endParaRPr lang="en-US" dirty="0"/>
          </a:p>
          <a:p>
            <a:r>
              <a:rPr lang="en-US" dirty="0"/>
              <a:t>VD = (2 x 12.9 x 24 x 160’) / 10,380</a:t>
            </a:r>
          </a:p>
          <a:p>
            <a:r>
              <a:rPr lang="en-US" dirty="0"/>
              <a:t>VD = 9.5 volts</a:t>
            </a:r>
          </a:p>
          <a:p>
            <a:endParaRPr lang="en-US" dirty="0"/>
          </a:p>
          <a:p>
            <a:r>
              <a:rPr lang="en-US" dirty="0"/>
              <a:t>                                                                                     </a:t>
            </a:r>
          </a:p>
        </p:txBody>
      </p:sp>
    </p:spTree>
    <p:extLst>
      <p:ext uri="{BB962C8B-B14F-4D97-AF65-F5344CB8AC3E}">
        <p14:creationId xmlns:p14="http://schemas.microsoft.com/office/powerpoint/2010/main" val="2672794550"/>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0E3CF52-AC0D-48F6-86CB-4D9DB494C0E3}"/>
              </a:ext>
            </a:extLst>
          </p:cNvPr>
          <p:cNvSpPr txBox="1"/>
          <p:nvPr/>
        </p:nvSpPr>
        <p:spPr>
          <a:xfrm>
            <a:off x="261257" y="156754"/>
            <a:ext cx="11634652" cy="2862322"/>
          </a:xfrm>
          <a:prstGeom prst="rect">
            <a:avLst/>
          </a:prstGeom>
          <a:noFill/>
        </p:spPr>
        <p:txBody>
          <a:bodyPr wrap="square">
            <a:spAutoFit/>
          </a:bodyPr>
          <a:lstStyle/>
          <a:p>
            <a:r>
              <a:rPr lang="en-US" dirty="0"/>
              <a:t>How much power is required to operate a series circuit with 80 ohms of resistance and 3 amps of current?</a:t>
            </a:r>
          </a:p>
          <a:p>
            <a:endParaRPr lang="en-US" dirty="0"/>
          </a:p>
          <a:p>
            <a:r>
              <a:rPr lang="en-US" dirty="0"/>
              <a:t>a.	240 watts</a:t>
            </a:r>
          </a:p>
          <a:p>
            <a:r>
              <a:rPr lang="en-US" dirty="0"/>
              <a:t>b.	720 watts</a:t>
            </a:r>
          </a:p>
          <a:p>
            <a:r>
              <a:rPr lang="en-US" dirty="0"/>
              <a:t>c.	580 watts</a:t>
            </a:r>
          </a:p>
          <a:p>
            <a:r>
              <a:rPr lang="en-US" dirty="0"/>
              <a:t>d.	820 watts</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763772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03140D4-4F7D-4B46-9A58-2BD6E6852BDB}"/>
              </a:ext>
            </a:extLst>
          </p:cNvPr>
          <p:cNvPicPr>
            <a:picLocks noChangeAspect="1"/>
          </p:cNvPicPr>
          <p:nvPr/>
        </p:nvPicPr>
        <p:blipFill>
          <a:blip r:embed="rId2"/>
          <a:stretch>
            <a:fillRect/>
          </a:stretch>
        </p:blipFill>
        <p:spPr>
          <a:xfrm>
            <a:off x="1647825" y="928687"/>
            <a:ext cx="8896350" cy="5000625"/>
          </a:xfrm>
          <a:prstGeom prst="rect">
            <a:avLst/>
          </a:prstGeom>
        </p:spPr>
      </p:pic>
    </p:spTree>
    <p:extLst>
      <p:ext uri="{BB962C8B-B14F-4D97-AF65-F5344CB8AC3E}">
        <p14:creationId xmlns:p14="http://schemas.microsoft.com/office/powerpoint/2010/main" val="532776909"/>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0E3CF52-AC0D-48F6-86CB-4D9DB494C0E3}"/>
              </a:ext>
            </a:extLst>
          </p:cNvPr>
          <p:cNvSpPr txBox="1"/>
          <p:nvPr/>
        </p:nvSpPr>
        <p:spPr>
          <a:xfrm>
            <a:off x="261257" y="156754"/>
            <a:ext cx="11634652" cy="4247317"/>
          </a:xfrm>
          <a:prstGeom prst="rect">
            <a:avLst/>
          </a:prstGeom>
          <a:noFill/>
        </p:spPr>
        <p:txBody>
          <a:bodyPr wrap="square">
            <a:spAutoFit/>
          </a:bodyPr>
          <a:lstStyle/>
          <a:p>
            <a:r>
              <a:rPr lang="en-US" dirty="0"/>
              <a:t>How much power is required to operate a series circuit with 80 ohms of resistance and 3 amps of current?</a:t>
            </a:r>
          </a:p>
          <a:p>
            <a:endParaRPr lang="en-US" dirty="0"/>
          </a:p>
          <a:p>
            <a:r>
              <a:rPr lang="en-US" dirty="0"/>
              <a:t>a.	240 watts</a:t>
            </a:r>
          </a:p>
          <a:p>
            <a:r>
              <a:rPr lang="en-US" dirty="0"/>
              <a:t>b.	720 watts **</a:t>
            </a:r>
          </a:p>
          <a:p>
            <a:r>
              <a:rPr lang="en-US" dirty="0"/>
              <a:t>c.	580 watts</a:t>
            </a:r>
          </a:p>
          <a:p>
            <a:r>
              <a:rPr lang="en-US" dirty="0"/>
              <a:t>d.	820 watts</a:t>
            </a:r>
          </a:p>
          <a:p>
            <a:endParaRPr lang="en-US" dirty="0"/>
          </a:p>
          <a:p>
            <a:endParaRPr lang="en-US" dirty="0"/>
          </a:p>
          <a:p>
            <a:r>
              <a:rPr lang="en-US" dirty="0"/>
              <a:t>This is called your I squared R losses</a:t>
            </a:r>
          </a:p>
          <a:p>
            <a:endParaRPr lang="en-US" dirty="0"/>
          </a:p>
          <a:p>
            <a:r>
              <a:rPr lang="en-US" dirty="0"/>
              <a:t>Current squared times the resistance formula is used (3 amps x 3 amps) x 80 </a:t>
            </a:r>
          </a:p>
          <a:p>
            <a:endParaRPr lang="en-US" dirty="0"/>
          </a:p>
          <a:p>
            <a:r>
              <a:rPr lang="en-US" dirty="0"/>
              <a:t>9 amps x 80 = 720 watts </a:t>
            </a:r>
          </a:p>
          <a:p>
            <a:endParaRPr lang="en-US" dirty="0"/>
          </a:p>
          <a:p>
            <a:endParaRPr lang="en-US" dirty="0"/>
          </a:p>
        </p:txBody>
      </p:sp>
    </p:spTree>
    <p:extLst>
      <p:ext uri="{BB962C8B-B14F-4D97-AF65-F5344CB8AC3E}">
        <p14:creationId xmlns:p14="http://schemas.microsoft.com/office/powerpoint/2010/main" val="23672445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091DA74-3EC9-4CB3-BB4E-0C243AA8162A}"/>
              </a:ext>
            </a:extLst>
          </p:cNvPr>
          <p:cNvPicPr>
            <a:picLocks noChangeAspect="1"/>
          </p:cNvPicPr>
          <p:nvPr/>
        </p:nvPicPr>
        <p:blipFill>
          <a:blip r:embed="rId2"/>
          <a:stretch>
            <a:fillRect/>
          </a:stretch>
        </p:blipFill>
        <p:spPr>
          <a:xfrm>
            <a:off x="1885950" y="938212"/>
            <a:ext cx="8420100" cy="4981575"/>
          </a:xfrm>
          <a:prstGeom prst="rect">
            <a:avLst/>
          </a:prstGeom>
        </p:spPr>
      </p:pic>
    </p:spTree>
    <p:extLst>
      <p:ext uri="{BB962C8B-B14F-4D97-AF65-F5344CB8AC3E}">
        <p14:creationId xmlns:p14="http://schemas.microsoft.com/office/powerpoint/2010/main" val="5967095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405FC53-D7FA-48D2-A129-7043480B2004}"/>
              </a:ext>
            </a:extLst>
          </p:cNvPr>
          <p:cNvSpPr txBox="1"/>
          <p:nvPr/>
        </p:nvSpPr>
        <p:spPr>
          <a:xfrm>
            <a:off x="4069419" y="2228671"/>
            <a:ext cx="4053161" cy="1200329"/>
          </a:xfrm>
          <a:prstGeom prst="rect">
            <a:avLst/>
          </a:prstGeom>
          <a:noFill/>
        </p:spPr>
        <p:txBody>
          <a:bodyPr wrap="none" rtlCol="0">
            <a:spAutoFit/>
          </a:bodyPr>
          <a:lstStyle/>
          <a:p>
            <a:pPr algn="ctr"/>
            <a:r>
              <a:rPr lang="en-US" sz="7200" dirty="0"/>
              <a:t>Chapter 2 </a:t>
            </a:r>
          </a:p>
        </p:txBody>
      </p:sp>
    </p:spTree>
    <p:extLst>
      <p:ext uri="{BB962C8B-B14F-4D97-AF65-F5344CB8AC3E}">
        <p14:creationId xmlns:p14="http://schemas.microsoft.com/office/powerpoint/2010/main" val="34116044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76BE25A-4E58-40FD-936A-A0E7BFD36FB2}"/>
              </a:ext>
            </a:extLst>
          </p:cNvPr>
          <p:cNvPicPr>
            <a:picLocks noChangeAspect="1"/>
          </p:cNvPicPr>
          <p:nvPr/>
        </p:nvPicPr>
        <p:blipFill>
          <a:blip r:embed="rId2"/>
          <a:stretch>
            <a:fillRect/>
          </a:stretch>
        </p:blipFill>
        <p:spPr>
          <a:xfrm>
            <a:off x="3090862" y="790575"/>
            <a:ext cx="6010275" cy="5276850"/>
          </a:xfrm>
          <a:prstGeom prst="rect">
            <a:avLst/>
          </a:prstGeom>
        </p:spPr>
      </p:pic>
    </p:spTree>
    <p:extLst>
      <p:ext uri="{BB962C8B-B14F-4D97-AF65-F5344CB8AC3E}">
        <p14:creationId xmlns:p14="http://schemas.microsoft.com/office/powerpoint/2010/main" val="40980101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0270458-4A2C-48D2-ACC0-F20C9AB66278}"/>
              </a:ext>
            </a:extLst>
          </p:cNvPr>
          <p:cNvPicPr>
            <a:picLocks noChangeAspect="1"/>
          </p:cNvPicPr>
          <p:nvPr/>
        </p:nvPicPr>
        <p:blipFill>
          <a:blip r:embed="rId2"/>
          <a:stretch>
            <a:fillRect/>
          </a:stretch>
        </p:blipFill>
        <p:spPr>
          <a:xfrm>
            <a:off x="2833341" y="587833"/>
            <a:ext cx="6525318" cy="5682334"/>
          </a:xfrm>
          <a:prstGeom prst="rect">
            <a:avLst/>
          </a:prstGeom>
        </p:spPr>
      </p:pic>
      <p:sp>
        <p:nvSpPr>
          <p:cNvPr id="4" name="TextBox 3">
            <a:extLst>
              <a:ext uri="{FF2B5EF4-FFF2-40B4-BE49-F238E27FC236}">
                <a16:creationId xmlns:a16="http://schemas.microsoft.com/office/drawing/2014/main" id="{644C8A5E-D1BB-4068-BD14-B81DD4523E11}"/>
              </a:ext>
            </a:extLst>
          </p:cNvPr>
          <p:cNvSpPr txBox="1"/>
          <p:nvPr/>
        </p:nvSpPr>
        <p:spPr>
          <a:xfrm>
            <a:off x="399494" y="3105834"/>
            <a:ext cx="3391270" cy="646331"/>
          </a:xfrm>
          <a:prstGeom prst="rect">
            <a:avLst/>
          </a:prstGeom>
          <a:noFill/>
        </p:spPr>
        <p:txBody>
          <a:bodyPr wrap="square" rtlCol="0">
            <a:spAutoFit/>
          </a:bodyPr>
          <a:lstStyle/>
          <a:p>
            <a:r>
              <a:rPr lang="en-US" dirty="0">
                <a:solidFill>
                  <a:srgbClr val="FF0000"/>
                </a:solidFill>
              </a:rPr>
              <a:t>6 Receptacles </a:t>
            </a:r>
          </a:p>
          <a:p>
            <a:r>
              <a:rPr lang="en-US" dirty="0">
                <a:solidFill>
                  <a:srgbClr val="FF0000"/>
                </a:solidFill>
              </a:rPr>
              <a:t>210.52 (A)(1) &amp; (A)(2) </a:t>
            </a:r>
          </a:p>
        </p:txBody>
      </p:sp>
    </p:spTree>
    <p:extLst>
      <p:ext uri="{BB962C8B-B14F-4D97-AF65-F5344CB8AC3E}">
        <p14:creationId xmlns:p14="http://schemas.microsoft.com/office/powerpoint/2010/main" val="25714138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68D2152-DC13-40A8-8494-EA26AD19D451}"/>
              </a:ext>
            </a:extLst>
          </p:cNvPr>
          <p:cNvSpPr txBox="1"/>
          <p:nvPr/>
        </p:nvSpPr>
        <p:spPr>
          <a:xfrm>
            <a:off x="269966" y="130629"/>
            <a:ext cx="11765280" cy="1070871"/>
          </a:xfrm>
          <a:prstGeom prst="rect">
            <a:avLst/>
          </a:prstGeom>
          <a:noFill/>
        </p:spPr>
        <p:txBody>
          <a:bodyPr wrap="square">
            <a:spAutoFit/>
          </a:bodyPr>
          <a:lstStyle/>
          <a:p>
            <a:pPr marL="0" marR="0">
              <a:lnSpc>
                <a:spcPct val="107000"/>
              </a:lnSpc>
              <a:spcBef>
                <a:spcPts val="0"/>
              </a:spcBef>
              <a:spcAft>
                <a:spcPts val="800"/>
              </a:spcAft>
            </a:pPr>
            <a:r>
              <a:rPr lang="en-US" dirty="0">
                <a:effectLst/>
                <a:latin typeface="Calibri" panose="020F0502020204030204" pitchFamily="34" charset="0"/>
                <a:ea typeface="Calibri" panose="020F0502020204030204" pitchFamily="34" charset="0"/>
                <a:cs typeface="Times New Roman" panose="02020603050405020304" pitchFamily="18" charset="0"/>
              </a:rPr>
              <a:t>When a household wall-mounted oven is tapped from a 50-ampere branch circuit, the ampacity of the tap conductors shall not be less than </a:t>
            </a:r>
            <a:r>
              <a:rPr lang="en-US" u="sng" dirty="0">
                <a:effectLst/>
                <a:latin typeface="Calibri" panose="020F0502020204030204" pitchFamily="34" charset="0"/>
                <a:ea typeface="Calibri" panose="020F0502020204030204" pitchFamily="34" charset="0"/>
                <a:cs typeface="Times New Roman" panose="02020603050405020304" pitchFamily="18" charset="0"/>
              </a:rPr>
              <a:t>  __  </a:t>
            </a:r>
            <a:r>
              <a:rPr lang="en-US"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315133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0">
            <a:extLst>
              <a:ext uri="{FF2B5EF4-FFF2-40B4-BE49-F238E27FC236}">
                <a16:creationId xmlns:a16="http://schemas.microsoft.com/office/drawing/2014/main" id="{036C95AE-74BC-440D-A4BA-412E550EB641}"/>
              </a:ext>
            </a:extLst>
          </p:cNvPr>
          <p:cNvSpPr>
            <a:spLocks noChangeArrowheads="1"/>
          </p:cNvSpPr>
          <p:nvPr/>
        </p:nvSpPr>
        <p:spPr bwMode="auto">
          <a:xfrm>
            <a:off x="152400" y="1385500"/>
            <a:ext cx="480131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9" name="Picture 8">
            <a:extLst>
              <a:ext uri="{FF2B5EF4-FFF2-40B4-BE49-F238E27FC236}">
                <a16:creationId xmlns:a16="http://schemas.microsoft.com/office/drawing/2014/main" id="{512DBD6D-3C98-42D8-B475-B56684E6BA0E}"/>
              </a:ext>
            </a:extLst>
          </p:cNvPr>
          <p:cNvPicPr>
            <a:picLocks noChangeAspect="1"/>
          </p:cNvPicPr>
          <p:nvPr/>
        </p:nvPicPr>
        <p:blipFill>
          <a:blip r:embed="rId2"/>
          <a:stretch>
            <a:fillRect/>
          </a:stretch>
        </p:blipFill>
        <p:spPr>
          <a:xfrm>
            <a:off x="2997708" y="456220"/>
            <a:ext cx="6196584" cy="6259068"/>
          </a:xfrm>
          <a:prstGeom prst="rect">
            <a:avLst/>
          </a:prstGeom>
        </p:spPr>
      </p:pic>
    </p:spTree>
    <p:extLst>
      <p:ext uri="{BB962C8B-B14F-4D97-AF65-F5344CB8AC3E}">
        <p14:creationId xmlns:p14="http://schemas.microsoft.com/office/powerpoint/2010/main" val="26645569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68D2152-DC13-40A8-8494-EA26AD19D451}"/>
              </a:ext>
            </a:extLst>
          </p:cNvPr>
          <p:cNvSpPr txBox="1"/>
          <p:nvPr/>
        </p:nvSpPr>
        <p:spPr>
          <a:xfrm>
            <a:off x="269966" y="130629"/>
            <a:ext cx="11765280" cy="4262514"/>
          </a:xfrm>
          <a:prstGeom prst="rect">
            <a:avLst/>
          </a:prstGeom>
          <a:noFill/>
        </p:spPr>
        <p:txBody>
          <a:bodyPr wrap="square">
            <a:spAutoFit/>
          </a:bodyPr>
          <a:lstStyle/>
          <a:p>
            <a:pPr marL="0" marR="0">
              <a:lnSpc>
                <a:spcPct val="107000"/>
              </a:lnSpc>
              <a:spcBef>
                <a:spcPts val="0"/>
              </a:spcBef>
              <a:spcAft>
                <a:spcPts val="800"/>
              </a:spcAft>
            </a:pPr>
            <a:r>
              <a:rPr lang="en-US" dirty="0">
                <a:effectLst/>
                <a:latin typeface="Calibri" panose="020F0502020204030204" pitchFamily="34" charset="0"/>
                <a:ea typeface="Calibri" panose="020F0502020204030204" pitchFamily="34" charset="0"/>
                <a:cs typeface="Times New Roman" panose="02020603050405020304" pitchFamily="18" charset="0"/>
              </a:rPr>
              <a:t>When a household wall-mounted oven is tapped from a 50-ampere branch circuit, the ampacity of the tap conductors shall not be less than </a:t>
            </a:r>
            <a:r>
              <a:rPr lang="en-US" u="sng" dirty="0">
                <a:effectLst/>
                <a:latin typeface="Calibri" panose="020F0502020204030204" pitchFamily="34" charset="0"/>
                <a:ea typeface="Calibri" panose="020F0502020204030204" pitchFamily="34" charset="0"/>
                <a:cs typeface="Times New Roman" panose="02020603050405020304" pitchFamily="18" charset="0"/>
              </a:rPr>
              <a:t>  __  </a:t>
            </a:r>
            <a:r>
              <a:rPr lang="en-US"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lphaLcPeriod"/>
              <a:tabLst>
                <a:tab pos="457200" algn="l"/>
              </a:tabLst>
            </a:pPr>
            <a:r>
              <a:rPr lang="en-US" dirty="0">
                <a:effectLst/>
                <a:latin typeface="Calibri" panose="020F0502020204030204" pitchFamily="34" charset="0"/>
                <a:ea typeface="Calibri" panose="020F0502020204030204" pitchFamily="34" charset="0"/>
                <a:cs typeface="Times New Roman" panose="02020603050405020304" pitchFamily="18" charset="0"/>
              </a:rPr>
              <a:t>20 A **</a:t>
            </a:r>
          </a:p>
          <a:p>
            <a:pPr marL="342900" marR="0" lvl="0" indent="-342900">
              <a:lnSpc>
                <a:spcPct val="107000"/>
              </a:lnSpc>
              <a:spcBef>
                <a:spcPts val="0"/>
              </a:spcBef>
              <a:spcAft>
                <a:spcPts val="800"/>
              </a:spcAft>
              <a:buFont typeface="+mj-lt"/>
              <a:buAutoNum type="alphaLcPeriod"/>
              <a:tabLst>
                <a:tab pos="457200" algn="l"/>
              </a:tabLst>
            </a:pPr>
            <a:r>
              <a:rPr lang="en-US" dirty="0">
                <a:effectLst/>
                <a:latin typeface="Calibri" panose="020F0502020204030204" pitchFamily="34" charset="0"/>
                <a:ea typeface="Calibri" panose="020F0502020204030204" pitchFamily="34" charset="0"/>
                <a:cs typeface="Times New Roman" panose="02020603050405020304" pitchFamily="18" charset="0"/>
              </a:rPr>
              <a:t>25 A </a:t>
            </a:r>
          </a:p>
          <a:p>
            <a:pPr marL="342900" marR="0" lvl="0" indent="-342900">
              <a:lnSpc>
                <a:spcPct val="107000"/>
              </a:lnSpc>
              <a:spcBef>
                <a:spcPts val="0"/>
              </a:spcBef>
              <a:spcAft>
                <a:spcPts val="800"/>
              </a:spcAft>
              <a:buFont typeface="+mj-lt"/>
              <a:buAutoNum type="alphaLcPeriod"/>
              <a:tabLst>
                <a:tab pos="457200" algn="l"/>
              </a:tabLst>
            </a:pPr>
            <a:r>
              <a:rPr lang="en-US" dirty="0">
                <a:effectLst/>
                <a:latin typeface="Calibri" panose="020F0502020204030204" pitchFamily="34" charset="0"/>
                <a:ea typeface="Calibri" panose="020F0502020204030204" pitchFamily="34" charset="0"/>
                <a:cs typeface="Times New Roman" panose="02020603050405020304" pitchFamily="18" charset="0"/>
              </a:rPr>
              <a:t>30 A </a:t>
            </a:r>
          </a:p>
          <a:p>
            <a:pPr marL="342900" marR="0" lvl="0" indent="-342900">
              <a:lnSpc>
                <a:spcPct val="107000"/>
              </a:lnSpc>
              <a:spcBef>
                <a:spcPts val="0"/>
              </a:spcBef>
              <a:spcAft>
                <a:spcPts val="800"/>
              </a:spcAft>
              <a:buFont typeface="+mj-lt"/>
              <a:buAutoNum type="alphaLcPeriod"/>
              <a:tabLst>
                <a:tab pos="457200" algn="l"/>
              </a:tabLst>
            </a:pPr>
            <a:r>
              <a:rPr lang="en-US" dirty="0">
                <a:effectLst/>
                <a:latin typeface="Calibri" panose="020F0502020204030204" pitchFamily="34" charset="0"/>
                <a:ea typeface="Calibri" panose="020F0502020204030204" pitchFamily="34" charset="0"/>
                <a:cs typeface="Times New Roman" panose="02020603050405020304" pitchFamily="18" charset="0"/>
              </a:rPr>
              <a:t>35 A </a:t>
            </a:r>
          </a:p>
          <a:p>
            <a:pPr marL="0" marR="0">
              <a:lnSpc>
                <a:spcPct val="107000"/>
              </a:lnSpc>
              <a:spcBef>
                <a:spcPts val="0"/>
              </a:spcBef>
              <a:spcAft>
                <a:spcPts val="800"/>
              </a:spcAft>
            </a:pPr>
            <a:r>
              <a:rPr lang="en-US"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dirty="0">
                <a:effectLst/>
                <a:latin typeface="Calibri" panose="020F0502020204030204" pitchFamily="34" charset="0"/>
                <a:ea typeface="Calibri" panose="020F0502020204030204" pitchFamily="34" charset="0"/>
                <a:cs typeface="Times New Roman" panose="02020603050405020304" pitchFamily="18" charset="0"/>
              </a:rPr>
              <a:t>210.19(A)(3) Exception No. 1</a:t>
            </a:r>
          </a:p>
          <a:p>
            <a:pPr marL="0" marR="0">
              <a:lnSpc>
                <a:spcPct val="107000"/>
              </a:lnSpc>
              <a:spcBef>
                <a:spcPts val="0"/>
              </a:spcBef>
              <a:spcAft>
                <a:spcPts val="800"/>
              </a:spcAft>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837830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B9F1FB5-58E3-4FF9-9141-DD25CD70C8CC}"/>
              </a:ext>
            </a:extLst>
          </p:cNvPr>
          <p:cNvSpPr txBox="1"/>
          <p:nvPr/>
        </p:nvSpPr>
        <p:spPr>
          <a:xfrm>
            <a:off x="182880" y="69669"/>
            <a:ext cx="11861074" cy="923330"/>
          </a:xfrm>
          <a:prstGeom prst="rect">
            <a:avLst/>
          </a:prstGeom>
          <a:noFill/>
        </p:spPr>
        <p:txBody>
          <a:bodyPr wrap="square">
            <a:spAutoFit/>
          </a:bodyPr>
          <a:lstStyle/>
          <a:p>
            <a:endParaRPr lang="en-US" dirty="0"/>
          </a:p>
          <a:p>
            <a:r>
              <a:rPr lang="en-US" dirty="0"/>
              <a:t>What is the minimum ungrounded conductor(s) feeder demand for two 3 kW household electric ovens in a dwelling unit?</a:t>
            </a:r>
          </a:p>
          <a:p>
            <a:endParaRPr lang="en-US" dirty="0"/>
          </a:p>
        </p:txBody>
      </p:sp>
    </p:spTree>
    <p:extLst>
      <p:ext uri="{BB962C8B-B14F-4D97-AF65-F5344CB8AC3E}">
        <p14:creationId xmlns:p14="http://schemas.microsoft.com/office/powerpoint/2010/main" val="16018250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B9F1FB5-58E3-4FF9-9141-DD25CD70C8CC}"/>
              </a:ext>
            </a:extLst>
          </p:cNvPr>
          <p:cNvSpPr txBox="1"/>
          <p:nvPr/>
        </p:nvSpPr>
        <p:spPr>
          <a:xfrm>
            <a:off x="182880" y="69669"/>
            <a:ext cx="11861074" cy="5355312"/>
          </a:xfrm>
          <a:prstGeom prst="rect">
            <a:avLst/>
          </a:prstGeom>
          <a:noFill/>
        </p:spPr>
        <p:txBody>
          <a:bodyPr wrap="square">
            <a:spAutoFit/>
          </a:bodyPr>
          <a:lstStyle/>
          <a:p>
            <a:endParaRPr lang="en-US" dirty="0"/>
          </a:p>
          <a:p>
            <a:r>
              <a:rPr lang="en-US" dirty="0"/>
              <a:t>What is the minimum ungrounded conductor(s) feeder demand for two 3 kW household electric ovens in a dwelling unit?</a:t>
            </a:r>
          </a:p>
          <a:p>
            <a:endParaRPr lang="en-US" dirty="0"/>
          </a:p>
          <a:p>
            <a:r>
              <a:rPr lang="en-US" dirty="0"/>
              <a:t>Solution: Table 220.55, Note 3 permits two options.</a:t>
            </a:r>
          </a:p>
          <a:p>
            <a:r>
              <a:rPr lang="en-US" dirty="0"/>
              <a:t>Calculate both options and select the smaller.</a:t>
            </a:r>
          </a:p>
          <a:p>
            <a:endParaRPr lang="en-US" dirty="0"/>
          </a:p>
          <a:p>
            <a:r>
              <a:rPr lang="en-US" dirty="0"/>
              <a:t>Option 1</a:t>
            </a:r>
          </a:p>
          <a:p>
            <a:r>
              <a:rPr lang="en-US" dirty="0"/>
              <a:t>Table 220.55, Column A</a:t>
            </a:r>
          </a:p>
          <a:p>
            <a:r>
              <a:rPr lang="en-US" dirty="0"/>
              <a:t>Two units less than 31/2 kW</a:t>
            </a:r>
          </a:p>
          <a:p>
            <a:r>
              <a:rPr lang="en-US" dirty="0"/>
              <a:t>2 units = 75%</a:t>
            </a:r>
          </a:p>
          <a:p>
            <a:r>
              <a:rPr lang="en-US" dirty="0"/>
              <a:t>Line     = 2 units × 3 kW × 0.75</a:t>
            </a:r>
          </a:p>
          <a:p>
            <a:r>
              <a:rPr lang="en-US" dirty="0"/>
              <a:t>            = 4.5 kW</a:t>
            </a:r>
          </a:p>
          <a:p>
            <a:endParaRPr lang="en-US" dirty="0"/>
          </a:p>
          <a:p>
            <a:r>
              <a:rPr lang="en-US" dirty="0"/>
              <a:t>Option 2</a:t>
            </a:r>
          </a:p>
          <a:p>
            <a:r>
              <a:rPr lang="en-US" dirty="0"/>
              <a:t>Table 220.55, Column C</a:t>
            </a:r>
          </a:p>
          <a:p>
            <a:r>
              <a:rPr lang="en-US" dirty="0"/>
              <a:t>2 units = 11 kW</a:t>
            </a:r>
          </a:p>
          <a:p>
            <a:endParaRPr lang="en-US" dirty="0"/>
          </a:p>
          <a:p>
            <a:r>
              <a:rPr lang="en-US" dirty="0"/>
              <a:t>Selection: Option 1 gives smaller load</a:t>
            </a:r>
          </a:p>
          <a:p>
            <a:r>
              <a:rPr lang="en-US" dirty="0"/>
              <a:t>Answer: 4.5 kW</a:t>
            </a:r>
          </a:p>
        </p:txBody>
      </p:sp>
    </p:spTree>
    <p:extLst>
      <p:ext uri="{BB962C8B-B14F-4D97-AF65-F5344CB8AC3E}">
        <p14:creationId xmlns:p14="http://schemas.microsoft.com/office/powerpoint/2010/main" val="22622461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9220D69-9DA7-4D72-BF99-6D8E699866B0}"/>
              </a:ext>
            </a:extLst>
          </p:cNvPr>
          <p:cNvSpPr txBox="1"/>
          <p:nvPr/>
        </p:nvSpPr>
        <p:spPr>
          <a:xfrm>
            <a:off x="209005" y="139336"/>
            <a:ext cx="11817531" cy="1477328"/>
          </a:xfrm>
          <a:prstGeom prst="rect">
            <a:avLst/>
          </a:prstGeom>
          <a:noFill/>
        </p:spPr>
        <p:txBody>
          <a:bodyPr wrap="square">
            <a:spAutoFit/>
          </a:bodyPr>
          <a:lstStyle/>
          <a:p>
            <a:endParaRPr lang="en-US" dirty="0"/>
          </a:p>
          <a:p>
            <a:r>
              <a:rPr lang="en-US" dirty="0"/>
              <a:t>A fixed appliance in a dwelling unit has a nameplate marking of 50 amperes. What is the rating of the individual branch circuit required to supply this appliance? The load is noncontinuous.</a:t>
            </a:r>
          </a:p>
          <a:p>
            <a:endParaRPr lang="en-US" dirty="0"/>
          </a:p>
          <a:p>
            <a:endParaRPr lang="en-US" dirty="0"/>
          </a:p>
        </p:txBody>
      </p:sp>
    </p:spTree>
    <p:extLst>
      <p:ext uri="{BB962C8B-B14F-4D97-AF65-F5344CB8AC3E}">
        <p14:creationId xmlns:p14="http://schemas.microsoft.com/office/powerpoint/2010/main" val="36445051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9220D69-9DA7-4D72-BF99-6D8E699866B0}"/>
              </a:ext>
            </a:extLst>
          </p:cNvPr>
          <p:cNvSpPr txBox="1"/>
          <p:nvPr/>
        </p:nvSpPr>
        <p:spPr>
          <a:xfrm>
            <a:off x="209005" y="139336"/>
            <a:ext cx="11817531" cy="3970318"/>
          </a:xfrm>
          <a:prstGeom prst="rect">
            <a:avLst/>
          </a:prstGeom>
          <a:noFill/>
        </p:spPr>
        <p:txBody>
          <a:bodyPr wrap="square">
            <a:spAutoFit/>
          </a:bodyPr>
          <a:lstStyle/>
          <a:p>
            <a:endParaRPr lang="en-US" dirty="0"/>
          </a:p>
          <a:p>
            <a:r>
              <a:rPr lang="en-US" dirty="0"/>
              <a:t>A fixed appliance in a dwelling unit has a nameplate marking of 50 amperes. What is the rating of the individual branch circuit required to supply this appliance? The load is noncontinuous.</a:t>
            </a:r>
          </a:p>
          <a:p>
            <a:endParaRPr lang="en-US" dirty="0"/>
          </a:p>
          <a:p>
            <a:endParaRPr lang="en-US" dirty="0"/>
          </a:p>
          <a:p>
            <a:endParaRPr lang="en-US" dirty="0"/>
          </a:p>
          <a:p>
            <a:r>
              <a:rPr lang="en-US" dirty="0"/>
              <a:t>a.	40 A </a:t>
            </a:r>
          </a:p>
          <a:p>
            <a:r>
              <a:rPr lang="en-US" dirty="0"/>
              <a:t>b.	50 A *</a:t>
            </a:r>
          </a:p>
          <a:p>
            <a:r>
              <a:rPr lang="en-US" dirty="0"/>
              <a:t>c.	60 A </a:t>
            </a:r>
          </a:p>
          <a:p>
            <a:r>
              <a:rPr lang="en-US" dirty="0"/>
              <a:t>d.	62.5 A </a:t>
            </a:r>
          </a:p>
          <a:p>
            <a:endParaRPr lang="en-US" dirty="0"/>
          </a:p>
          <a:p>
            <a:endParaRPr lang="en-US" dirty="0"/>
          </a:p>
          <a:p>
            <a:r>
              <a:rPr lang="en-US" dirty="0"/>
              <a:t>Note: Individual branch circuits are permitted to supply any load for which they are rated. See 210.23. If, in addition to the appliance, other loads are served from the same branch circuit, see 422.10(B).</a:t>
            </a:r>
          </a:p>
        </p:txBody>
      </p:sp>
    </p:spTree>
    <p:extLst>
      <p:ext uri="{BB962C8B-B14F-4D97-AF65-F5344CB8AC3E}">
        <p14:creationId xmlns:p14="http://schemas.microsoft.com/office/powerpoint/2010/main" val="27870797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4B1CD01-2608-4A69-968A-C676996C1FF3}"/>
              </a:ext>
            </a:extLst>
          </p:cNvPr>
          <p:cNvSpPr txBox="1"/>
          <p:nvPr/>
        </p:nvSpPr>
        <p:spPr>
          <a:xfrm>
            <a:off x="148046" y="130629"/>
            <a:ext cx="11765280" cy="923330"/>
          </a:xfrm>
          <a:prstGeom prst="rect">
            <a:avLst/>
          </a:prstGeom>
          <a:noFill/>
        </p:spPr>
        <p:txBody>
          <a:bodyPr wrap="square">
            <a:spAutoFit/>
          </a:bodyPr>
          <a:lstStyle/>
          <a:p>
            <a:endParaRPr lang="en-US" dirty="0"/>
          </a:p>
          <a:p>
            <a:r>
              <a:rPr lang="en-US" dirty="0"/>
              <a:t>What is the lighting load for a 625 square foot structural addition to an existing one-family dwelling?</a:t>
            </a:r>
          </a:p>
          <a:p>
            <a:endParaRPr lang="en-US" dirty="0"/>
          </a:p>
        </p:txBody>
      </p:sp>
    </p:spTree>
    <p:extLst>
      <p:ext uri="{BB962C8B-B14F-4D97-AF65-F5344CB8AC3E}">
        <p14:creationId xmlns:p14="http://schemas.microsoft.com/office/powerpoint/2010/main" val="4399776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4B1CD01-2608-4A69-968A-C676996C1FF3}"/>
              </a:ext>
            </a:extLst>
          </p:cNvPr>
          <p:cNvSpPr txBox="1"/>
          <p:nvPr/>
        </p:nvSpPr>
        <p:spPr>
          <a:xfrm>
            <a:off x="148046" y="130629"/>
            <a:ext cx="11765280" cy="3416320"/>
          </a:xfrm>
          <a:prstGeom prst="rect">
            <a:avLst/>
          </a:prstGeom>
          <a:noFill/>
        </p:spPr>
        <p:txBody>
          <a:bodyPr wrap="square">
            <a:spAutoFit/>
          </a:bodyPr>
          <a:lstStyle/>
          <a:p>
            <a:endParaRPr lang="en-US" dirty="0"/>
          </a:p>
          <a:p>
            <a:r>
              <a:rPr lang="en-US" dirty="0"/>
              <a:t>What is the lighting load for a 625 square foot structural addition to an existing one-family dwelling?</a:t>
            </a:r>
          </a:p>
          <a:p>
            <a:endParaRPr lang="en-US" dirty="0"/>
          </a:p>
          <a:p>
            <a:r>
              <a:rPr lang="en-US" dirty="0"/>
              <a:t>Solution: 220.16(A)(1)</a:t>
            </a:r>
          </a:p>
          <a:p>
            <a:endParaRPr lang="en-US" dirty="0"/>
          </a:p>
          <a:p>
            <a:r>
              <a:rPr lang="en-US" dirty="0"/>
              <a:t>Over 500 sq ft use value in Table 220.12</a:t>
            </a:r>
          </a:p>
          <a:p>
            <a:endParaRPr lang="en-US" dirty="0"/>
          </a:p>
          <a:p>
            <a:r>
              <a:rPr lang="en-US" dirty="0"/>
              <a:t>Unit load for dwelling units = 3 VA per sq ft</a:t>
            </a:r>
          </a:p>
          <a:p>
            <a:endParaRPr lang="en-US" dirty="0"/>
          </a:p>
          <a:p>
            <a:r>
              <a:rPr lang="en-US" dirty="0"/>
              <a:t>Lighting load = Area x unit load</a:t>
            </a:r>
          </a:p>
          <a:p>
            <a:r>
              <a:rPr lang="en-US" dirty="0"/>
              <a:t>                     = 625 x 3</a:t>
            </a:r>
          </a:p>
          <a:p>
            <a:r>
              <a:rPr lang="en-US" dirty="0"/>
              <a:t>                     = 1,875 VA</a:t>
            </a:r>
          </a:p>
        </p:txBody>
      </p:sp>
    </p:spTree>
    <p:extLst>
      <p:ext uri="{BB962C8B-B14F-4D97-AF65-F5344CB8AC3E}">
        <p14:creationId xmlns:p14="http://schemas.microsoft.com/office/powerpoint/2010/main" val="28779391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0192C4B-2506-4F5F-BE6D-D29B765EAD9C}"/>
              </a:ext>
            </a:extLst>
          </p:cNvPr>
          <p:cNvSpPr txBox="1"/>
          <p:nvPr/>
        </p:nvSpPr>
        <p:spPr>
          <a:xfrm>
            <a:off x="182879" y="200298"/>
            <a:ext cx="11878491" cy="923330"/>
          </a:xfrm>
          <a:prstGeom prst="rect">
            <a:avLst/>
          </a:prstGeom>
          <a:noFill/>
        </p:spPr>
        <p:txBody>
          <a:bodyPr wrap="square">
            <a:spAutoFit/>
          </a:bodyPr>
          <a:lstStyle/>
          <a:p>
            <a:endParaRPr lang="en-US" dirty="0"/>
          </a:p>
          <a:p>
            <a:r>
              <a:rPr lang="en-US" dirty="0"/>
              <a:t>Determine the general lighting load for a one-story office building that measures 125 feet by 150 feet.</a:t>
            </a:r>
          </a:p>
          <a:p>
            <a:endParaRPr lang="en-US" dirty="0"/>
          </a:p>
        </p:txBody>
      </p:sp>
    </p:spTree>
    <p:extLst>
      <p:ext uri="{BB962C8B-B14F-4D97-AF65-F5344CB8AC3E}">
        <p14:creationId xmlns:p14="http://schemas.microsoft.com/office/powerpoint/2010/main" val="22474732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0192C4B-2506-4F5F-BE6D-D29B765EAD9C}"/>
              </a:ext>
            </a:extLst>
          </p:cNvPr>
          <p:cNvSpPr txBox="1"/>
          <p:nvPr/>
        </p:nvSpPr>
        <p:spPr>
          <a:xfrm>
            <a:off x="182879" y="200298"/>
            <a:ext cx="11878491" cy="3416320"/>
          </a:xfrm>
          <a:prstGeom prst="rect">
            <a:avLst/>
          </a:prstGeom>
          <a:noFill/>
        </p:spPr>
        <p:txBody>
          <a:bodyPr wrap="square">
            <a:spAutoFit/>
          </a:bodyPr>
          <a:lstStyle/>
          <a:p>
            <a:endParaRPr lang="en-US" dirty="0"/>
          </a:p>
          <a:p>
            <a:r>
              <a:rPr lang="en-US" dirty="0"/>
              <a:t>Determine the general lighting load for a one-story office building that measures 125 feet by 150 feet.</a:t>
            </a:r>
          </a:p>
          <a:p>
            <a:endParaRPr lang="en-US" dirty="0"/>
          </a:p>
          <a:p>
            <a:endParaRPr lang="en-US" dirty="0"/>
          </a:p>
          <a:p>
            <a:r>
              <a:rPr lang="en-US" dirty="0"/>
              <a:t>Solution: 220.12 and Table 220.12</a:t>
            </a:r>
          </a:p>
          <a:p>
            <a:endParaRPr lang="en-US" dirty="0"/>
          </a:p>
          <a:p>
            <a:r>
              <a:rPr lang="en-US" dirty="0"/>
              <a:t>Unit load for offices = 3-1/2 VA per sq ft</a:t>
            </a:r>
          </a:p>
          <a:p>
            <a:endParaRPr lang="en-US" dirty="0"/>
          </a:p>
          <a:p>
            <a:r>
              <a:rPr lang="en-US" dirty="0"/>
              <a:t>Lighting load = Area x unit load</a:t>
            </a:r>
          </a:p>
          <a:p>
            <a:r>
              <a:rPr lang="en-US" dirty="0"/>
              <a:t>                     = (125 x 150) x 3.5</a:t>
            </a:r>
          </a:p>
          <a:p>
            <a:r>
              <a:rPr lang="en-US" dirty="0"/>
              <a:t>                     = 18,750 x 3.5</a:t>
            </a:r>
          </a:p>
          <a:p>
            <a:r>
              <a:rPr lang="en-US" dirty="0"/>
              <a:t>                     = 65,625 VA</a:t>
            </a:r>
          </a:p>
        </p:txBody>
      </p:sp>
    </p:spTree>
    <p:extLst>
      <p:ext uri="{BB962C8B-B14F-4D97-AF65-F5344CB8AC3E}">
        <p14:creationId xmlns:p14="http://schemas.microsoft.com/office/powerpoint/2010/main" val="35587673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61924A5-F0E2-44B9-9BA2-E8C229A29FC9}"/>
              </a:ext>
            </a:extLst>
          </p:cNvPr>
          <p:cNvSpPr txBox="1"/>
          <p:nvPr/>
        </p:nvSpPr>
        <p:spPr>
          <a:xfrm>
            <a:off x="235131" y="139337"/>
            <a:ext cx="11826240" cy="1200329"/>
          </a:xfrm>
          <a:prstGeom prst="rect">
            <a:avLst/>
          </a:prstGeom>
          <a:noFill/>
        </p:spPr>
        <p:txBody>
          <a:bodyPr wrap="square">
            <a:spAutoFit/>
          </a:bodyPr>
          <a:lstStyle/>
          <a:p>
            <a:endParaRPr lang="en-US" dirty="0"/>
          </a:p>
          <a:p>
            <a:r>
              <a:rPr lang="en-US" dirty="0"/>
              <a:t>Only the shell for an office building is to be built. It is 225 feet long, 90 feet wide, and 10 stories high. Calculate the lighting and receptacle feeder demand in volt-amperes for the building with the number of receptacles unknown.</a:t>
            </a:r>
          </a:p>
          <a:p>
            <a:endParaRPr lang="en-US" dirty="0"/>
          </a:p>
        </p:txBody>
      </p:sp>
    </p:spTree>
    <p:extLst>
      <p:ext uri="{BB962C8B-B14F-4D97-AF65-F5344CB8AC3E}">
        <p14:creationId xmlns:p14="http://schemas.microsoft.com/office/powerpoint/2010/main" val="41928098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CA9D7E7-DAB6-4232-A3C1-E577B1C0C89E}"/>
              </a:ext>
            </a:extLst>
          </p:cNvPr>
          <p:cNvPicPr>
            <a:picLocks noChangeAspect="1"/>
          </p:cNvPicPr>
          <p:nvPr/>
        </p:nvPicPr>
        <p:blipFill>
          <a:blip r:embed="rId2"/>
          <a:stretch>
            <a:fillRect/>
          </a:stretch>
        </p:blipFill>
        <p:spPr>
          <a:xfrm>
            <a:off x="2990850" y="623887"/>
            <a:ext cx="6210300" cy="5610225"/>
          </a:xfrm>
          <a:prstGeom prst="rect">
            <a:avLst/>
          </a:prstGeom>
        </p:spPr>
      </p:pic>
    </p:spTree>
    <p:extLst>
      <p:ext uri="{BB962C8B-B14F-4D97-AF65-F5344CB8AC3E}">
        <p14:creationId xmlns:p14="http://schemas.microsoft.com/office/powerpoint/2010/main" val="10448121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61924A5-F0E2-44B9-9BA2-E8C229A29FC9}"/>
              </a:ext>
            </a:extLst>
          </p:cNvPr>
          <p:cNvSpPr txBox="1"/>
          <p:nvPr/>
        </p:nvSpPr>
        <p:spPr>
          <a:xfrm>
            <a:off x="235131" y="139337"/>
            <a:ext cx="11826240" cy="4247317"/>
          </a:xfrm>
          <a:prstGeom prst="rect">
            <a:avLst/>
          </a:prstGeom>
          <a:noFill/>
        </p:spPr>
        <p:txBody>
          <a:bodyPr wrap="square">
            <a:spAutoFit/>
          </a:bodyPr>
          <a:lstStyle/>
          <a:p>
            <a:endParaRPr lang="en-US" dirty="0"/>
          </a:p>
          <a:p>
            <a:r>
              <a:rPr lang="en-US" dirty="0"/>
              <a:t>Only the shell for an office building is to be built. It is 225 feet long, 90 feet wide, and 10 stories high. Calculate the lighting and receptacle feeder demand in volt-amperes for the building with the number of receptacles unknown.</a:t>
            </a:r>
          </a:p>
          <a:p>
            <a:endParaRPr lang="en-US" dirty="0"/>
          </a:p>
          <a:p>
            <a:r>
              <a:rPr lang="en-US" dirty="0"/>
              <a:t>Solution: Area             = L x W</a:t>
            </a:r>
          </a:p>
          <a:p>
            <a:r>
              <a:rPr lang="en-US" dirty="0"/>
              <a:t>                     = 225 x 90</a:t>
            </a:r>
          </a:p>
          <a:p>
            <a:r>
              <a:rPr lang="en-US" dirty="0"/>
              <a:t>                     = 20,250 sq ft</a:t>
            </a:r>
          </a:p>
          <a:p>
            <a:endParaRPr lang="en-US" dirty="0"/>
          </a:p>
          <a:p>
            <a:r>
              <a:rPr lang="en-US" dirty="0"/>
              <a:t>220.12 and 220.14(K)</a:t>
            </a:r>
          </a:p>
          <a:p>
            <a:r>
              <a:rPr lang="en-US" dirty="0"/>
              <a:t>VA per sq ft  = 3.5 + 1</a:t>
            </a:r>
          </a:p>
          <a:p>
            <a:r>
              <a:rPr lang="en-US" dirty="0"/>
              <a:t>                    = 4.5 VA</a:t>
            </a:r>
          </a:p>
          <a:p>
            <a:endParaRPr lang="en-US" dirty="0"/>
          </a:p>
          <a:p>
            <a:r>
              <a:rPr lang="en-US" dirty="0"/>
              <a:t>Demand      = Area x VA per sq ft x No. floors</a:t>
            </a:r>
          </a:p>
          <a:p>
            <a:r>
              <a:rPr lang="en-US" dirty="0"/>
              <a:t>                    = 20,250 x 4.5 x 10</a:t>
            </a:r>
          </a:p>
          <a:p>
            <a:r>
              <a:rPr lang="en-US" dirty="0"/>
              <a:t>                    = 911,250 VA</a:t>
            </a:r>
          </a:p>
        </p:txBody>
      </p:sp>
    </p:spTree>
    <p:extLst>
      <p:ext uri="{BB962C8B-B14F-4D97-AF65-F5344CB8AC3E}">
        <p14:creationId xmlns:p14="http://schemas.microsoft.com/office/powerpoint/2010/main" val="39859449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AA333D5-47F3-446F-AB5A-9A0ED9127DA3}"/>
              </a:ext>
            </a:extLst>
          </p:cNvPr>
          <p:cNvSpPr txBox="1"/>
          <p:nvPr/>
        </p:nvSpPr>
        <p:spPr>
          <a:xfrm>
            <a:off x="200297" y="139338"/>
            <a:ext cx="11791406" cy="1200329"/>
          </a:xfrm>
          <a:prstGeom prst="rect">
            <a:avLst/>
          </a:prstGeom>
          <a:noFill/>
        </p:spPr>
        <p:txBody>
          <a:bodyPr wrap="square">
            <a:spAutoFit/>
          </a:bodyPr>
          <a:lstStyle/>
          <a:p>
            <a:endParaRPr lang="en-US" dirty="0"/>
          </a:p>
          <a:p>
            <a:r>
              <a:rPr lang="en-US" dirty="0"/>
              <a:t>A warehouse is 300 feet by 300 feet with a 120/208-volt, 3-phase, 4-wire service. Calculate the lighting feeder demand in volt-amperes. (The line and neutral lighting feeder demand are the same value.)</a:t>
            </a:r>
          </a:p>
          <a:p>
            <a:endParaRPr lang="en-US" dirty="0"/>
          </a:p>
        </p:txBody>
      </p:sp>
    </p:spTree>
    <p:extLst>
      <p:ext uri="{BB962C8B-B14F-4D97-AF65-F5344CB8AC3E}">
        <p14:creationId xmlns:p14="http://schemas.microsoft.com/office/powerpoint/2010/main" val="8853699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AA333D5-47F3-446F-AB5A-9A0ED9127DA3}"/>
              </a:ext>
            </a:extLst>
          </p:cNvPr>
          <p:cNvSpPr txBox="1"/>
          <p:nvPr/>
        </p:nvSpPr>
        <p:spPr>
          <a:xfrm>
            <a:off x="200297" y="139338"/>
            <a:ext cx="11791406" cy="5355312"/>
          </a:xfrm>
          <a:prstGeom prst="rect">
            <a:avLst/>
          </a:prstGeom>
          <a:noFill/>
        </p:spPr>
        <p:txBody>
          <a:bodyPr wrap="square">
            <a:spAutoFit/>
          </a:bodyPr>
          <a:lstStyle/>
          <a:p>
            <a:endParaRPr lang="en-US" dirty="0"/>
          </a:p>
          <a:p>
            <a:r>
              <a:rPr lang="en-US" dirty="0"/>
              <a:t>A warehouse is 300 feet by 300 feet with a 120/208-volt, 3-phase, 4-wire service. Calculate the lighting feeder demand in volt-amperes. (The line and neutral lighting feeder demand are the same value.)</a:t>
            </a:r>
          </a:p>
          <a:p>
            <a:endParaRPr lang="en-US" dirty="0"/>
          </a:p>
          <a:p>
            <a:r>
              <a:rPr lang="en-US" dirty="0"/>
              <a:t>Table 220.12</a:t>
            </a:r>
          </a:p>
          <a:p>
            <a:endParaRPr lang="en-US" dirty="0"/>
          </a:p>
          <a:p>
            <a:r>
              <a:rPr lang="en-US" dirty="0"/>
              <a:t>Unit load for a warehouse = 1/4 VA per sq ft</a:t>
            </a:r>
          </a:p>
          <a:p>
            <a:endParaRPr lang="en-US" dirty="0"/>
          </a:p>
          <a:p>
            <a:r>
              <a:rPr lang="en-US" dirty="0"/>
              <a:t>Area                = L x W</a:t>
            </a:r>
          </a:p>
          <a:p>
            <a:r>
              <a:rPr lang="en-US" dirty="0"/>
              <a:t>                        = 300 x 300</a:t>
            </a:r>
          </a:p>
          <a:p>
            <a:r>
              <a:rPr lang="en-US" dirty="0"/>
              <a:t>                        = 90,000 sq ft</a:t>
            </a:r>
          </a:p>
          <a:p>
            <a:r>
              <a:rPr lang="en-US" dirty="0"/>
              <a:t>Calc. load        = Area x unit load</a:t>
            </a:r>
          </a:p>
          <a:p>
            <a:r>
              <a:rPr lang="en-US" dirty="0"/>
              <a:t>                        = 90,000 x 0.25</a:t>
            </a:r>
          </a:p>
          <a:p>
            <a:r>
              <a:rPr lang="en-US" dirty="0"/>
              <a:t>                        = 22,500 VA</a:t>
            </a:r>
          </a:p>
          <a:p>
            <a:endParaRPr lang="en-US" dirty="0"/>
          </a:p>
          <a:p>
            <a:r>
              <a:rPr lang="en-US" dirty="0"/>
              <a:t>Table 220.42, Demand factor</a:t>
            </a:r>
          </a:p>
          <a:p>
            <a:r>
              <a:rPr lang="en-US" dirty="0"/>
              <a:t>Calculated load                    22,500 VA</a:t>
            </a:r>
          </a:p>
          <a:p>
            <a:r>
              <a:rPr lang="en-US" dirty="0"/>
              <a:t>First 12,500 at 100%          –12,500 =  12,500 VA</a:t>
            </a:r>
          </a:p>
          <a:p>
            <a:r>
              <a:rPr lang="en-US" dirty="0"/>
              <a:t>Balance at 50% x                 10,000 = + 5,000 VA</a:t>
            </a:r>
          </a:p>
        </p:txBody>
      </p:sp>
    </p:spTree>
    <p:extLst>
      <p:ext uri="{BB962C8B-B14F-4D97-AF65-F5344CB8AC3E}">
        <p14:creationId xmlns:p14="http://schemas.microsoft.com/office/powerpoint/2010/main" val="34826691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AC1CCAF-C987-4EAE-94D2-B10D4840B32F}"/>
              </a:ext>
            </a:extLst>
          </p:cNvPr>
          <p:cNvSpPr txBox="1"/>
          <p:nvPr/>
        </p:nvSpPr>
        <p:spPr>
          <a:xfrm>
            <a:off x="165463" y="139337"/>
            <a:ext cx="11686903" cy="2308324"/>
          </a:xfrm>
          <a:prstGeom prst="rect">
            <a:avLst/>
          </a:prstGeom>
          <a:noFill/>
        </p:spPr>
        <p:txBody>
          <a:bodyPr wrap="square">
            <a:spAutoFit/>
          </a:bodyPr>
          <a:lstStyle/>
          <a:p>
            <a:r>
              <a:rPr lang="en-US" dirty="0"/>
              <a:t>What is the minimum size grounding electrode conductor required for 3/O service conductors where the grounding electrode conductor will jump between building steel and two ground rods driven six feet apart in the earth?</a:t>
            </a:r>
          </a:p>
          <a:p>
            <a:endParaRPr lang="en-US" dirty="0"/>
          </a:p>
          <a:p>
            <a:endParaRPr lang="en-US" dirty="0"/>
          </a:p>
          <a:p>
            <a:r>
              <a:rPr lang="en-US" dirty="0"/>
              <a:t>a.	1/0</a:t>
            </a:r>
          </a:p>
          <a:p>
            <a:r>
              <a:rPr lang="en-US" dirty="0"/>
              <a:t>b.	#4</a:t>
            </a:r>
          </a:p>
          <a:p>
            <a:r>
              <a:rPr lang="en-US" dirty="0"/>
              <a:t>c.	#3</a:t>
            </a:r>
          </a:p>
          <a:p>
            <a:r>
              <a:rPr lang="en-US" dirty="0"/>
              <a:t>d.	#6</a:t>
            </a:r>
          </a:p>
        </p:txBody>
      </p:sp>
    </p:spTree>
    <p:extLst>
      <p:ext uri="{BB962C8B-B14F-4D97-AF65-F5344CB8AC3E}">
        <p14:creationId xmlns:p14="http://schemas.microsoft.com/office/powerpoint/2010/main" val="15842930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AC1CCAF-C987-4EAE-94D2-B10D4840B32F}"/>
              </a:ext>
            </a:extLst>
          </p:cNvPr>
          <p:cNvSpPr txBox="1"/>
          <p:nvPr/>
        </p:nvSpPr>
        <p:spPr>
          <a:xfrm>
            <a:off x="165463" y="139337"/>
            <a:ext cx="11686903" cy="5078313"/>
          </a:xfrm>
          <a:prstGeom prst="rect">
            <a:avLst/>
          </a:prstGeom>
          <a:noFill/>
        </p:spPr>
        <p:txBody>
          <a:bodyPr wrap="square">
            <a:spAutoFit/>
          </a:bodyPr>
          <a:lstStyle/>
          <a:p>
            <a:r>
              <a:rPr lang="en-US" dirty="0"/>
              <a:t>What is the minimum size grounding electrode conductor required for 3/0 service conductors where the grounding electrode conductor will jump between building steel and two ground rods driven six feet apart in the earth?</a:t>
            </a:r>
          </a:p>
          <a:p>
            <a:endParaRPr lang="en-US" dirty="0"/>
          </a:p>
          <a:p>
            <a:endParaRPr lang="en-US" dirty="0"/>
          </a:p>
          <a:p>
            <a:r>
              <a:rPr lang="en-US" dirty="0"/>
              <a:t>a.	1/0</a:t>
            </a:r>
          </a:p>
          <a:p>
            <a:r>
              <a:rPr lang="en-US" dirty="0"/>
              <a:t>b.	#4 **</a:t>
            </a:r>
          </a:p>
          <a:p>
            <a:r>
              <a:rPr lang="en-US" dirty="0"/>
              <a:t>c.	#3</a:t>
            </a:r>
          </a:p>
          <a:p>
            <a:r>
              <a:rPr lang="en-US" dirty="0"/>
              <a:t>d.	#6 </a:t>
            </a:r>
          </a:p>
          <a:p>
            <a:endParaRPr lang="en-US" dirty="0"/>
          </a:p>
          <a:p>
            <a:endParaRPr lang="en-US" dirty="0"/>
          </a:p>
          <a:p>
            <a:r>
              <a:rPr lang="en-US" dirty="0"/>
              <a:t>250.66 specifies the minim urn required GEC. </a:t>
            </a:r>
          </a:p>
          <a:p>
            <a:endParaRPr lang="en-US" dirty="0"/>
          </a:p>
          <a:p>
            <a:r>
              <a:rPr lang="en-US" dirty="0"/>
              <a:t>Always copper unless otherwise indicated in the question.</a:t>
            </a:r>
          </a:p>
          <a:p>
            <a:endParaRPr lang="en-US" dirty="0"/>
          </a:p>
          <a:p>
            <a:r>
              <a:rPr lang="en-US" dirty="0"/>
              <a:t>250.66 (A) the #6 maximum is not applicable here as the grounding electrode conductor extends to building steel which requires a larger size grounding electrode conductor so you can not take advantage of the maximum #6 permitted in 250.66A.</a:t>
            </a:r>
          </a:p>
          <a:p>
            <a:endParaRPr lang="en-US" dirty="0"/>
          </a:p>
        </p:txBody>
      </p:sp>
    </p:spTree>
    <p:extLst>
      <p:ext uri="{BB962C8B-B14F-4D97-AF65-F5344CB8AC3E}">
        <p14:creationId xmlns:p14="http://schemas.microsoft.com/office/powerpoint/2010/main" val="9017369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8EC27C3-2122-48DB-9700-EC51D8A673C0}"/>
              </a:ext>
            </a:extLst>
          </p:cNvPr>
          <p:cNvSpPr txBox="1"/>
          <p:nvPr/>
        </p:nvSpPr>
        <p:spPr>
          <a:xfrm>
            <a:off x="339634" y="174172"/>
            <a:ext cx="11695612" cy="2862322"/>
          </a:xfrm>
          <a:prstGeom prst="rect">
            <a:avLst/>
          </a:prstGeom>
          <a:noFill/>
        </p:spPr>
        <p:txBody>
          <a:bodyPr wrap="square">
            <a:spAutoFit/>
          </a:bodyPr>
          <a:lstStyle/>
          <a:p>
            <a:r>
              <a:rPr lang="en-US" dirty="0"/>
              <a:t>For grounding raceways and equipment, what is the minimum size equipment grounding conductor required for a 60 amp overcurrent protection device?</a:t>
            </a:r>
          </a:p>
          <a:p>
            <a:endParaRPr lang="en-US" dirty="0"/>
          </a:p>
          <a:p>
            <a:r>
              <a:rPr lang="en-US" dirty="0"/>
              <a:t>a.	#6</a:t>
            </a:r>
          </a:p>
          <a:p>
            <a:r>
              <a:rPr lang="en-US" dirty="0"/>
              <a:t>b.	#12</a:t>
            </a:r>
          </a:p>
          <a:p>
            <a:r>
              <a:rPr lang="en-US" dirty="0"/>
              <a:t>c.	#8</a:t>
            </a:r>
          </a:p>
          <a:p>
            <a:r>
              <a:rPr lang="en-US" dirty="0"/>
              <a:t>d.	#10 </a:t>
            </a:r>
          </a:p>
          <a:p>
            <a:endParaRPr lang="en-US" dirty="0"/>
          </a:p>
          <a:p>
            <a:endParaRPr lang="en-US" dirty="0"/>
          </a:p>
          <a:p>
            <a:endParaRPr lang="en-US" dirty="0"/>
          </a:p>
        </p:txBody>
      </p:sp>
    </p:spTree>
    <p:extLst>
      <p:ext uri="{BB962C8B-B14F-4D97-AF65-F5344CB8AC3E}">
        <p14:creationId xmlns:p14="http://schemas.microsoft.com/office/powerpoint/2010/main" val="19084400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8EC27C3-2122-48DB-9700-EC51D8A673C0}"/>
              </a:ext>
            </a:extLst>
          </p:cNvPr>
          <p:cNvSpPr txBox="1"/>
          <p:nvPr/>
        </p:nvSpPr>
        <p:spPr>
          <a:xfrm>
            <a:off x="339634" y="174172"/>
            <a:ext cx="11695612" cy="3139321"/>
          </a:xfrm>
          <a:prstGeom prst="rect">
            <a:avLst/>
          </a:prstGeom>
          <a:noFill/>
        </p:spPr>
        <p:txBody>
          <a:bodyPr wrap="square">
            <a:spAutoFit/>
          </a:bodyPr>
          <a:lstStyle/>
          <a:p>
            <a:r>
              <a:rPr lang="en-US" dirty="0"/>
              <a:t>For grounding raceways and equipment, what is the minimum size equipment grounding conductor required for a 60 amp overcurrent protection device?</a:t>
            </a:r>
          </a:p>
          <a:p>
            <a:endParaRPr lang="en-US" dirty="0"/>
          </a:p>
          <a:p>
            <a:r>
              <a:rPr lang="en-US" dirty="0"/>
              <a:t>a.	#6</a:t>
            </a:r>
          </a:p>
          <a:p>
            <a:r>
              <a:rPr lang="en-US" dirty="0"/>
              <a:t>b.	#12</a:t>
            </a:r>
          </a:p>
          <a:p>
            <a:r>
              <a:rPr lang="en-US" dirty="0"/>
              <a:t>c.	#8</a:t>
            </a:r>
          </a:p>
          <a:p>
            <a:r>
              <a:rPr lang="en-US" dirty="0"/>
              <a:t>d.	#10 **</a:t>
            </a:r>
          </a:p>
          <a:p>
            <a:endParaRPr lang="en-US" dirty="0"/>
          </a:p>
          <a:p>
            <a:endParaRPr lang="en-US" dirty="0"/>
          </a:p>
          <a:p>
            <a:endParaRPr lang="en-US" dirty="0"/>
          </a:p>
          <a:p>
            <a:r>
              <a:rPr lang="en-US" dirty="0"/>
              <a:t>Table 250.122 </a:t>
            </a:r>
          </a:p>
        </p:txBody>
      </p:sp>
    </p:spTree>
    <p:extLst>
      <p:ext uri="{BB962C8B-B14F-4D97-AF65-F5344CB8AC3E}">
        <p14:creationId xmlns:p14="http://schemas.microsoft.com/office/powerpoint/2010/main" val="30008442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0BB3C50-5F06-4719-AE8A-35BAD35958E2}"/>
              </a:ext>
            </a:extLst>
          </p:cNvPr>
          <p:cNvSpPr txBox="1"/>
          <p:nvPr/>
        </p:nvSpPr>
        <p:spPr>
          <a:xfrm>
            <a:off x="217713" y="139336"/>
            <a:ext cx="11861075" cy="2308324"/>
          </a:xfrm>
          <a:prstGeom prst="rect">
            <a:avLst/>
          </a:prstGeom>
          <a:noFill/>
        </p:spPr>
        <p:txBody>
          <a:bodyPr wrap="square">
            <a:spAutoFit/>
          </a:bodyPr>
          <a:lstStyle/>
          <a:p>
            <a:r>
              <a:rPr lang="en-US" dirty="0"/>
              <a:t>Exposed interior structural steel that is not intentionally grounded and likely to become energized on a 480/277 volt system with three 500 </a:t>
            </a:r>
            <a:r>
              <a:rPr lang="en-US" dirty="0" err="1"/>
              <a:t>kcmil</a:t>
            </a:r>
            <a:r>
              <a:rPr lang="en-US" dirty="0"/>
              <a:t> copper ungrounded conductors per phase requires what size bonding jumper connection to the electrical service?</a:t>
            </a:r>
          </a:p>
          <a:p>
            <a:endParaRPr lang="en-US" dirty="0"/>
          </a:p>
          <a:p>
            <a:r>
              <a:rPr lang="en-US" dirty="0"/>
              <a:t>a.	1/0</a:t>
            </a:r>
          </a:p>
          <a:p>
            <a:r>
              <a:rPr lang="en-US" dirty="0"/>
              <a:t>b.	2/0</a:t>
            </a:r>
          </a:p>
          <a:p>
            <a:r>
              <a:rPr lang="en-US" dirty="0"/>
              <a:t>c.	3/0</a:t>
            </a:r>
          </a:p>
          <a:p>
            <a:r>
              <a:rPr lang="en-US" dirty="0"/>
              <a:t>d.	4/0</a:t>
            </a:r>
          </a:p>
        </p:txBody>
      </p:sp>
    </p:spTree>
    <p:extLst>
      <p:ext uri="{BB962C8B-B14F-4D97-AF65-F5344CB8AC3E}">
        <p14:creationId xmlns:p14="http://schemas.microsoft.com/office/powerpoint/2010/main" val="26483360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0BB3C50-5F06-4719-AE8A-35BAD35958E2}"/>
              </a:ext>
            </a:extLst>
          </p:cNvPr>
          <p:cNvSpPr txBox="1"/>
          <p:nvPr/>
        </p:nvSpPr>
        <p:spPr>
          <a:xfrm>
            <a:off x="217713" y="139336"/>
            <a:ext cx="11861075" cy="5355312"/>
          </a:xfrm>
          <a:prstGeom prst="rect">
            <a:avLst/>
          </a:prstGeom>
          <a:noFill/>
        </p:spPr>
        <p:txBody>
          <a:bodyPr wrap="square">
            <a:spAutoFit/>
          </a:bodyPr>
          <a:lstStyle/>
          <a:p>
            <a:r>
              <a:rPr lang="en-US" dirty="0"/>
              <a:t>Exposed interior structural steel that is not intentionally grounded and likely to become energized on a 480/277 volt system with three 500 </a:t>
            </a:r>
            <a:r>
              <a:rPr lang="en-US" dirty="0" err="1"/>
              <a:t>kcmil</a:t>
            </a:r>
            <a:r>
              <a:rPr lang="en-US" dirty="0"/>
              <a:t> copper ungrounded conductors per phase requires what size bonding jumper connection to the electrical service?</a:t>
            </a:r>
          </a:p>
          <a:p>
            <a:endParaRPr lang="en-US" dirty="0"/>
          </a:p>
          <a:p>
            <a:r>
              <a:rPr lang="en-US" dirty="0"/>
              <a:t>a.	1/0</a:t>
            </a:r>
          </a:p>
          <a:p>
            <a:r>
              <a:rPr lang="en-US" dirty="0"/>
              <a:t>b.	2/0</a:t>
            </a:r>
          </a:p>
          <a:p>
            <a:r>
              <a:rPr lang="en-US" dirty="0"/>
              <a:t>c.	3/0 **</a:t>
            </a:r>
          </a:p>
          <a:p>
            <a:r>
              <a:rPr lang="en-US" dirty="0"/>
              <a:t>d.	4/0</a:t>
            </a:r>
          </a:p>
          <a:p>
            <a:endParaRPr lang="en-US" dirty="0"/>
          </a:p>
          <a:p>
            <a:endParaRPr lang="en-US" dirty="0"/>
          </a:p>
          <a:p>
            <a:r>
              <a:rPr lang="en-US" dirty="0"/>
              <a:t>250. 104 (C) says to use Table 250.102 (C) (1) </a:t>
            </a:r>
          </a:p>
          <a:p>
            <a:endParaRPr lang="en-US" dirty="0"/>
          </a:p>
          <a:p>
            <a:r>
              <a:rPr lang="en-US" dirty="0"/>
              <a:t>Remember always use copper unless otherwise stated in the question</a:t>
            </a:r>
          </a:p>
          <a:p>
            <a:endParaRPr lang="en-US" dirty="0"/>
          </a:p>
          <a:p>
            <a:r>
              <a:rPr lang="en-US" dirty="0"/>
              <a:t>However, it also says it is not required to be larger than a 3/0 or 250 </a:t>
            </a:r>
            <a:r>
              <a:rPr lang="en-US" dirty="0" err="1"/>
              <a:t>kcmil</a:t>
            </a:r>
            <a:r>
              <a:rPr lang="en-US" dirty="0"/>
              <a:t> aluminum. </a:t>
            </a:r>
          </a:p>
          <a:p>
            <a:endParaRPr lang="en-US" dirty="0"/>
          </a:p>
          <a:p>
            <a:r>
              <a:rPr lang="en-US" dirty="0"/>
              <a:t>You do not have to do the 12.5% calculation in the note one below the table which would have been 187,500 </a:t>
            </a:r>
            <a:r>
              <a:rPr lang="en-US" dirty="0" err="1"/>
              <a:t>kcmil</a:t>
            </a:r>
            <a:r>
              <a:rPr lang="en-US" dirty="0"/>
              <a:t> round up to a 4/0. So the answer is capped at 3/0 copper. </a:t>
            </a:r>
          </a:p>
          <a:p>
            <a:endParaRPr lang="en-US" dirty="0"/>
          </a:p>
        </p:txBody>
      </p:sp>
    </p:spTree>
    <p:extLst>
      <p:ext uri="{BB962C8B-B14F-4D97-AF65-F5344CB8AC3E}">
        <p14:creationId xmlns:p14="http://schemas.microsoft.com/office/powerpoint/2010/main" val="7288265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4C29DFC-21A6-4BAD-A45C-84762A46FFEC}"/>
              </a:ext>
            </a:extLst>
          </p:cNvPr>
          <p:cNvSpPr txBox="1"/>
          <p:nvPr/>
        </p:nvSpPr>
        <p:spPr>
          <a:xfrm>
            <a:off x="121920" y="139338"/>
            <a:ext cx="11765280" cy="3139321"/>
          </a:xfrm>
          <a:prstGeom prst="rect">
            <a:avLst/>
          </a:prstGeom>
          <a:noFill/>
        </p:spPr>
        <p:txBody>
          <a:bodyPr wrap="square">
            <a:spAutoFit/>
          </a:bodyPr>
          <a:lstStyle/>
          <a:p>
            <a:endParaRPr lang="en-US" dirty="0"/>
          </a:p>
          <a:p>
            <a:r>
              <a:rPr lang="en-US" dirty="0"/>
              <a:t>What size main bonding jumper is required for a 1200 amp electrical service fed from a parallel installation consisting of three 600 </a:t>
            </a:r>
            <a:r>
              <a:rPr lang="en-US" dirty="0" err="1"/>
              <a:t>kcmil</a:t>
            </a:r>
            <a:r>
              <a:rPr lang="en-US" dirty="0"/>
              <a:t> THWN conductors in parallel per phase?</a:t>
            </a:r>
          </a:p>
          <a:p>
            <a:endParaRPr lang="en-US" dirty="0"/>
          </a:p>
          <a:p>
            <a:r>
              <a:rPr lang="en-US" dirty="0"/>
              <a:t>a.	250 </a:t>
            </a:r>
            <a:r>
              <a:rPr lang="en-US" dirty="0" err="1"/>
              <a:t>kcmil</a:t>
            </a:r>
            <a:endParaRPr lang="en-US" dirty="0"/>
          </a:p>
          <a:p>
            <a:r>
              <a:rPr lang="en-US" dirty="0"/>
              <a:t>b.	4/0</a:t>
            </a:r>
          </a:p>
          <a:p>
            <a:r>
              <a:rPr lang="en-US" dirty="0"/>
              <a:t>c.	2/0</a:t>
            </a:r>
          </a:p>
          <a:p>
            <a:r>
              <a:rPr lang="en-US" dirty="0"/>
              <a:t>d.	3/0</a:t>
            </a:r>
          </a:p>
          <a:p>
            <a:endParaRPr lang="en-US" dirty="0"/>
          </a:p>
          <a:p>
            <a:endParaRPr lang="en-US" dirty="0"/>
          </a:p>
          <a:p>
            <a:endParaRPr lang="en-US" dirty="0"/>
          </a:p>
        </p:txBody>
      </p:sp>
    </p:spTree>
    <p:extLst>
      <p:ext uri="{BB962C8B-B14F-4D97-AF65-F5344CB8AC3E}">
        <p14:creationId xmlns:p14="http://schemas.microsoft.com/office/powerpoint/2010/main" val="14674275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4825C6E-ED83-4B1B-9178-C7301F453F3E}"/>
              </a:ext>
            </a:extLst>
          </p:cNvPr>
          <p:cNvPicPr>
            <a:picLocks noChangeAspect="1"/>
          </p:cNvPicPr>
          <p:nvPr/>
        </p:nvPicPr>
        <p:blipFill>
          <a:blip r:embed="rId2"/>
          <a:stretch>
            <a:fillRect/>
          </a:stretch>
        </p:blipFill>
        <p:spPr>
          <a:xfrm>
            <a:off x="2113708" y="539932"/>
            <a:ext cx="7654587" cy="4926112"/>
          </a:xfrm>
          <a:prstGeom prst="rect">
            <a:avLst/>
          </a:prstGeom>
        </p:spPr>
      </p:pic>
    </p:spTree>
    <p:extLst>
      <p:ext uri="{BB962C8B-B14F-4D97-AF65-F5344CB8AC3E}">
        <p14:creationId xmlns:p14="http://schemas.microsoft.com/office/powerpoint/2010/main" val="25649579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4C29DFC-21A6-4BAD-A45C-84762A46FFEC}"/>
              </a:ext>
            </a:extLst>
          </p:cNvPr>
          <p:cNvSpPr txBox="1"/>
          <p:nvPr/>
        </p:nvSpPr>
        <p:spPr>
          <a:xfrm>
            <a:off x="121920" y="139338"/>
            <a:ext cx="11765280" cy="6740307"/>
          </a:xfrm>
          <a:prstGeom prst="rect">
            <a:avLst/>
          </a:prstGeom>
          <a:noFill/>
        </p:spPr>
        <p:txBody>
          <a:bodyPr wrap="square">
            <a:spAutoFit/>
          </a:bodyPr>
          <a:lstStyle/>
          <a:p>
            <a:endParaRPr lang="en-US" dirty="0"/>
          </a:p>
          <a:p>
            <a:r>
              <a:rPr lang="en-US" dirty="0"/>
              <a:t>What size main bonding jumper is required for a 1200 amp electrical service fed from a parallel installation consisting of three 600 </a:t>
            </a:r>
            <a:r>
              <a:rPr lang="en-US" dirty="0" err="1"/>
              <a:t>kcmil</a:t>
            </a:r>
            <a:r>
              <a:rPr lang="en-US" dirty="0"/>
              <a:t> THWN conductors in parallel per phase?</a:t>
            </a:r>
          </a:p>
          <a:p>
            <a:endParaRPr lang="en-US" dirty="0"/>
          </a:p>
          <a:p>
            <a:r>
              <a:rPr lang="en-US" dirty="0"/>
              <a:t>a.	250 </a:t>
            </a:r>
            <a:r>
              <a:rPr lang="en-US" dirty="0" err="1"/>
              <a:t>kcmil</a:t>
            </a:r>
            <a:r>
              <a:rPr lang="en-US" dirty="0"/>
              <a:t> **</a:t>
            </a:r>
          </a:p>
          <a:p>
            <a:r>
              <a:rPr lang="en-US" dirty="0"/>
              <a:t>b.	4/0</a:t>
            </a:r>
          </a:p>
          <a:p>
            <a:r>
              <a:rPr lang="en-US" dirty="0"/>
              <a:t>c.	2/0</a:t>
            </a:r>
          </a:p>
          <a:p>
            <a:r>
              <a:rPr lang="en-US" dirty="0"/>
              <a:t>d.	3/0</a:t>
            </a:r>
          </a:p>
          <a:p>
            <a:endParaRPr lang="en-US" dirty="0"/>
          </a:p>
          <a:p>
            <a:endParaRPr lang="en-US" dirty="0"/>
          </a:p>
          <a:p>
            <a:r>
              <a:rPr lang="en-US" dirty="0"/>
              <a:t>250.24 (B) sends to 250.28 (D) (1) which sends you to table 250.102 (C) (1) </a:t>
            </a:r>
          </a:p>
          <a:p>
            <a:endParaRPr lang="en-US" dirty="0"/>
          </a:p>
          <a:p>
            <a:r>
              <a:rPr lang="en-US" dirty="0"/>
              <a:t>250.102 (C) (2) Allows use of the table for parallel installations.</a:t>
            </a:r>
          </a:p>
          <a:p>
            <a:endParaRPr lang="en-US" dirty="0"/>
          </a:p>
          <a:p>
            <a:r>
              <a:rPr lang="en-US" dirty="0"/>
              <a:t>Note 1 below table 250.102 (C) (1) says to add up the </a:t>
            </a:r>
            <a:r>
              <a:rPr lang="en-US" dirty="0" err="1"/>
              <a:t>Kcmils</a:t>
            </a:r>
            <a:r>
              <a:rPr lang="en-US" dirty="0"/>
              <a:t> for the equivalent area in parallel installations. </a:t>
            </a:r>
          </a:p>
          <a:p>
            <a:endParaRPr lang="en-US" dirty="0"/>
          </a:p>
          <a:p>
            <a:r>
              <a:rPr lang="en-US" dirty="0"/>
              <a:t>Over 1100 </a:t>
            </a:r>
            <a:r>
              <a:rPr lang="en-US" dirty="0" err="1"/>
              <a:t>kcmil</a:t>
            </a:r>
            <a:r>
              <a:rPr lang="en-US" dirty="0"/>
              <a:t> its 12.5% of the phase conductors</a:t>
            </a:r>
          </a:p>
          <a:p>
            <a:endParaRPr lang="en-US" dirty="0"/>
          </a:p>
          <a:p>
            <a:r>
              <a:rPr lang="en-US" dirty="0"/>
              <a:t>1800 x .125 = 225 </a:t>
            </a:r>
            <a:r>
              <a:rPr lang="en-US" dirty="0" err="1"/>
              <a:t>kCmil</a:t>
            </a:r>
            <a:r>
              <a:rPr lang="en-US" dirty="0"/>
              <a:t> </a:t>
            </a:r>
          </a:p>
          <a:p>
            <a:endParaRPr lang="en-US" dirty="0"/>
          </a:p>
          <a:p>
            <a:r>
              <a:rPr lang="en-US" dirty="0"/>
              <a:t>225 </a:t>
            </a:r>
            <a:r>
              <a:rPr lang="en-US" dirty="0" err="1"/>
              <a:t>Kcmil</a:t>
            </a:r>
            <a:r>
              <a:rPr lang="en-US" dirty="0"/>
              <a:t> x 1000 = 225000 </a:t>
            </a:r>
            <a:r>
              <a:rPr lang="en-US" dirty="0" err="1"/>
              <a:t>cmil</a:t>
            </a:r>
            <a:r>
              <a:rPr lang="en-US" dirty="0"/>
              <a:t> </a:t>
            </a:r>
          </a:p>
          <a:p>
            <a:endParaRPr lang="en-US" dirty="0"/>
          </a:p>
          <a:p>
            <a:r>
              <a:rPr lang="en-US" dirty="0"/>
              <a:t>Chapter 9 Table 8 = 250 </a:t>
            </a:r>
            <a:r>
              <a:rPr lang="en-US" dirty="0" err="1"/>
              <a:t>kcmil</a:t>
            </a:r>
            <a:r>
              <a:rPr lang="en-US" dirty="0"/>
              <a:t> next size larger is 250,000 </a:t>
            </a:r>
            <a:r>
              <a:rPr lang="en-US" dirty="0" err="1"/>
              <a:t>cmil</a:t>
            </a:r>
            <a:r>
              <a:rPr lang="en-US" dirty="0"/>
              <a:t> </a:t>
            </a:r>
          </a:p>
          <a:p>
            <a:endParaRPr lang="en-US" dirty="0"/>
          </a:p>
        </p:txBody>
      </p:sp>
    </p:spTree>
    <p:extLst>
      <p:ext uri="{BB962C8B-B14F-4D97-AF65-F5344CB8AC3E}">
        <p14:creationId xmlns:p14="http://schemas.microsoft.com/office/powerpoint/2010/main" val="13397544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BEF0737-248F-417A-ADFD-0256CD242D01}"/>
              </a:ext>
            </a:extLst>
          </p:cNvPr>
          <p:cNvSpPr txBox="1"/>
          <p:nvPr/>
        </p:nvSpPr>
        <p:spPr>
          <a:xfrm>
            <a:off x="243839" y="165463"/>
            <a:ext cx="11713029" cy="3139321"/>
          </a:xfrm>
          <a:prstGeom prst="rect">
            <a:avLst/>
          </a:prstGeom>
          <a:noFill/>
        </p:spPr>
        <p:txBody>
          <a:bodyPr wrap="square">
            <a:spAutoFit/>
          </a:bodyPr>
          <a:lstStyle/>
          <a:p>
            <a:r>
              <a:rPr lang="en-US" dirty="0"/>
              <a:t>What is the size of the copper common grounding electrode conductor used for two or more separately derived alternating current systems?</a:t>
            </a:r>
          </a:p>
          <a:p>
            <a:endParaRPr lang="en-US" dirty="0"/>
          </a:p>
          <a:p>
            <a:r>
              <a:rPr lang="en-US" dirty="0"/>
              <a:t>a.	#1</a:t>
            </a:r>
          </a:p>
          <a:p>
            <a:r>
              <a:rPr lang="en-US" dirty="0"/>
              <a:t>b.	1/0</a:t>
            </a:r>
          </a:p>
          <a:p>
            <a:r>
              <a:rPr lang="en-US" dirty="0"/>
              <a:t>c.	2/0</a:t>
            </a:r>
          </a:p>
          <a:p>
            <a:pPr marL="342900" indent="-342900">
              <a:buAutoNum type="alphaLcPeriod" startAt="4"/>
            </a:pPr>
            <a:r>
              <a:rPr lang="en-US" dirty="0"/>
              <a:t>           3/0</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5748596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BEF0737-248F-417A-ADFD-0256CD242D01}"/>
              </a:ext>
            </a:extLst>
          </p:cNvPr>
          <p:cNvSpPr txBox="1"/>
          <p:nvPr/>
        </p:nvSpPr>
        <p:spPr>
          <a:xfrm>
            <a:off x="243839" y="165463"/>
            <a:ext cx="11713029" cy="3139321"/>
          </a:xfrm>
          <a:prstGeom prst="rect">
            <a:avLst/>
          </a:prstGeom>
          <a:noFill/>
        </p:spPr>
        <p:txBody>
          <a:bodyPr wrap="square">
            <a:spAutoFit/>
          </a:bodyPr>
          <a:lstStyle/>
          <a:p>
            <a:r>
              <a:rPr lang="en-US" dirty="0"/>
              <a:t>What is the size of the copper common grounding electrode conductor used for two or more separately derived alternating current systems?</a:t>
            </a:r>
          </a:p>
          <a:p>
            <a:endParaRPr lang="en-US" dirty="0"/>
          </a:p>
          <a:p>
            <a:r>
              <a:rPr lang="en-US" dirty="0"/>
              <a:t>a.	#1</a:t>
            </a:r>
          </a:p>
          <a:p>
            <a:r>
              <a:rPr lang="en-US" dirty="0"/>
              <a:t>b.	1/0</a:t>
            </a:r>
          </a:p>
          <a:p>
            <a:r>
              <a:rPr lang="en-US" dirty="0"/>
              <a:t>c.	2/0</a:t>
            </a:r>
          </a:p>
          <a:p>
            <a:pPr marL="342900" indent="-342900">
              <a:buAutoNum type="alphaLcPeriod" startAt="4"/>
            </a:pPr>
            <a:r>
              <a:rPr lang="en-US" dirty="0"/>
              <a:t>           3/0 **</a:t>
            </a:r>
          </a:p>
          <a:p>
            <a:endParaRPr lang="en-US" dirty="0"/>
          </a:p>
          <a:p>
            <a:endParaRPr lang="en-US" dirty="0"/>
          </a:p>
          <a:p>
            <a:r>
              <a:rPr lang="en-US" dirty="0"/>
              <a:t>250.30 A (6) (a) (1) </a:t>
            </a:r>
          </a:p>
          <a:p>
            <a:endParaRPr lang="en-US" dirty="0"/>
          </a:p>
        </p:txBody>
      </p:sp>
    </p:spTree>
    <p:extLst>
      <p:ext uri="{BB962C8B-B14F-4D97-AF65-F5344CB8AC3E}">
        <p14:creationId xmlns:p14="http://schemas.microsoft.com/office/powerpoint/2010/main" val="425870325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6F59C33-7C10-4FA1-AC9E-314B29DD54AE}"/>
              </a:ext>
            </a:extLst>
          </p:cNvPr>
          <p:cNvSpPr txBox="1"/>
          <p:nvPr/>
        </p:nvSpPr>
        <p:spPr>
          <a:xfrm>
            <a:off x="200297" y="130629"/>
            <a:ext cx="11791406" cy="2585323"/>
          </a:xfrm>
          <a:prstGeom prst="rect">
            <a:avLst/>
          </a:prstGeom>
          <a:noFill/>
        </p:spPr>
        <p:txBody>
          <a:bodyPr wrap="square">
            <a:spAutoFit/>
          </a:bodyPr>
          <a:lstStyle/>
          <a:p>
            <a:r>
              <a:rPr lang="en-US" dirty="0"/>
              <a:t>What is the minimum size grounding electrode conductor required for a 500 </a:t>
            </a:r>
            <a:r>
              <a:rPr lang="en-US" dirty="0" err="1"/>
              <a:t>kcmil</a:t>
            </a:r>
            <a:r>
              <a:rPr lang="en-US" dirty="0"/>
              <a:t> service conductor?</a:t>
            </a:r>
          </a:p>
          <a:p>
            <a:endParaRPr lang="en-US" dirty="0"/>
          </a:p>
          <a:p>
            <a:r>
              <a:rPr lang="en-US" dirty="0"/>
              <a:t>a.	1/0</a:t>
            </a:r>
          </a:p>
          <a:p>
            <a:r>
              <a:rPr lang="en-US" dirty="0"/>
              <a:t>b.	#2</a:t>
            </a:r>
          </a:p>
          <a:p>
            <a:r>
              <a:rPr lang="en-US" dirty="0"/>
              <a:t>c.	#3</a:t>
            </a:r>
          </a:p>
          <a:p>
            <a:r>
              <a:rPr lang="en-US" dirty="0"/>
              <a:t>d.	2/0</a:t>
            </a:r>
          </a:p>
          <a:p>
            <a:endParaRPr lang="en-US" dirty="0"/>
          </a:p>
          <a:p>
            <a:endParaRPr lang="en-US" dirty="0"/>
          </a:p>
          <a:p>
            <a:endParaRPr lang="en-US" dirty="0"/>
          </a:p>
        </p:txBody>
      </p:sp>
    </p:spTree>
    <p:extLst>
      <p:ext uri="{BB962C8B-B14F-4D97-AF65-F5344CB8AC3E}">
        <p14:creationId xmlns:p14="http://schemas.microsoft.com/office/powerpoint/2010/main" val="1678987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6F59C33-7C10-4FA1-AC9E-314B29DD54AE}"/>
              </a:ext>
            </a:extLst>
          </p:cNvPr>
          <p:cNvSpPr txBox="1"/>
          <p:nvPr/>
        </p:nvSpPr>
        <p:spPr>
          <a:xfrm>
            <a:off x="200297" y="130629"/>
            <a:ext cx="11791406" cy="3693319"/>
          </a:xfrm>
          <a:prstGeom prst="rect">
            <a:avLst/>
          </a:prstGeom>
          <a:noFill/>
        </p:spPr>
        <p:txBody>
          <a:bodyPr wrap="square">
            <a:spAutoFit/>
          </a:bodyPr>
          <a:lstStyle/>
          <a:p>
            <a:r>
              <a:rPr lang="en-US" dirty="0"/>
              <a:t>What is the minimum size grounding electrode conductor required for a 500 </a:t>
            </a:r>
            <a:r>
              <a:rPr lang="en-US" dirty="0" err="1"/>
              <a:t>kcmil</a:t>
            </a:r>
            <a:r>
              <a:rPr lang="en-US" dirty="0"/>
              <a:t> service conductor?</a:t>
            </a:r>
          </a:p>
          <a:p>
            <a:endParaRPr lang="en-US" dirty="0"/>
          </a:p>
          <a:p>
            <a:r>
              <a:rPr lang="en-US" dirty="0"/>
              <a:t>a.	1/0 **</a:t>
            </a:r>
          </a:p>
          <a:p>
            <a:r>
              <a:rPr lang="en-US" dirty="0"/>
              <a:t>b.	#2</a:t>
            </a:r>
          </a:p>
          <a:p>
            <a:r>
              <a:rPr lang="en-US" dirty="0"/>
              <a:t>c.	#3</a:t>
            </a:r>
          </a:p>
          <a:p>
            <a:r>
              <a:rPr lang="en-US" dirty="0"/>
              <a:t>d.	2/0</a:t>
            </a:r>
          </a:p>
          <a:p>
            <a:endParaRPr lang="en-US" dirty="0"/>
          </a:p>
          <a:p>
            <a:r>
              <a:rPr lang="en-US" dirty="0"/>
              <a:t>Table 250.66 specifies the minimum required size GEC</a:t>
            </a:r>
          </a:p>
          <a:p>
            <a:endParaRPr lang="en-US" dirty="0"/>
          </a:p>
          <a:p>
            <a:r>
              <a:rPr lang="en-US" dirty="0"/>
              <a:t>Always use copper unless otherwise indicated in the question. </a:t>
            </a:r>
          </a:p>
          <a:p>
            <a:endParaRPr lang="en-US" dirty="0"/>
          </a:p>
          <a:p>
            <a:endParaRPr lang="en-US" dirty="0"/>
          </a:p>
          <a:p>
            <a:endParaRPr lang="en-US" dirty="0"/>
          </a:p>
        </p:txBody>
      </p:sp>
    </p:spTree>
    <p:extLst>
      <p:ext uri="{BB962C8B-B14F-4D97-AF65-F5344CB8AC3E}">
        <p14:creationId xmlns:p14="http://schemas.microsoft.com/office/powerpoint/2010/main" val="225171239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A1848DD-FE87-4B41-ACB7-44F5D11B9E49}"/>
              </a:ext>
            </a:extLst>
          </p:cNvPr>
          <p:cNvSpPr txBox="1"/>
          <p:nvPr/>
        </p:nvSpPr>
        <p:spPr>
          <a:xfrm>
            <a:off x="156754" y="156755"/>
            <a:ext cx="11791406" cy="2862322"/>
          </a:xfrm>
          <a:prstGeom prst="rect">
            <a:avLst/>
          </a:prstGeom>
          <a:noFill/>
        </p:spPr>
        <p:txBody>
          <a:bodyPr wrap="square">
            <a:spAutoFit/>
          </a:bodyPr>
          <a:lstStyle/>
          <a:p>
            <a:r>
              <a:rPr lang="en-US" dirty="0"/>
              <a:t>What is the maximum number of 20-amp 120-volt duplex receptacles permitted on a 20-amp circuit in a commercial occupancy?</a:t>
            </a:r>
          </a:p>
          <a:p>
            <a:endParaRPr lang="en-US" dirty="0"/>
          </a:p>
          <a:p>
            <a:r>
              <a:rPr lang="en-US" dirty="0"/>
              <a:t>a.	No maximum</a:t>
            </a:r>
          </a:p>
          <a:p>
            <a:r>
              <a:rPr lang="en-US" dirty="0"/>
              <a:t>b.	11</a:t>
            </a:r>
          </a:p>
          <a:p>
            <a:r>
              <a:rPr lang="en-US" dirty="0"/>
              <a:t>c.	10</a:t>
            </a:r>
          </a:p>
          <a:p>
            <a:r>
              <a:rPr lang="en-US" dirty="0"/>
              <a:t>d.	13</a:t>
            </a:r>
          </a:p>
          <a:p>
            <a:endParaRPr lang="en-US" dirty="0"/>
          </a:p>
          <a:p>
            <a:endParaRPr lang="en-US" dirty="0"/>
          </a:p>
          <a:p>
            <a:endParaRPr lang="en-US" dirty="0"/>
          </a:p>
        </p:txBody>
      </p:sp>
    </p:spTree>
    <p:extLst>
      <p:ext uri="{BB962C8B-B14F-4D97-AF65-F5344CB8AC3E}">
        <p14:creationId xmlns:p14="http://schemas.microsoft.com/office/powerpoint/2010/main" val="7094921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A1848DD-FE87-4B41-ACB7-44F5D11B9E49}"/>
              </a:ext>
            </a:extLst>
          </p:cNvPr>
          <p:cNvSpPr txBox="1"/>
          <p:nvPr/>
        </p:nvSpPr>
        <p:spPr>
          <a:xfrm>
            <a:off x="156754" y="156755"/>
            <a:ext cx="11791406" cy="5355312"/>
          </a:xfrm>
          <a:prstGeom prst="rect">
            <a:avLst/>
          </a:prstGeom>
          <a:noFill/>
        </p:spPr>
        <p:txBody>
          <a:bodyPr wrap="square">
            <a:spAutoFit/>
          </a:bodyPr>
          <a:lstStyle/>
          <a:p>
            <a:r>
              <a:rPr lang="en-US" dirty="0"/>
              <a:t>What is the maximum number of 20-amp 120-volt duplex receptacles permitted on a 20-amp circuit in a commercial occupancy?</a:t>
            </a:r>
          </a:p>
          <a:p>
            <a:endParaRPr lang="en-US" dirty="0"/>
          </a:p>
          <a:p>
            <a:r>
              <a:rPr lang="en-US" dirty="0"/>
              <a:t>a.	No maximum</a:t>
            </a:r>
          </a:p>
          <a:p>
            <a:r>
              <a:rPr lang="en-US" dirty="0"/>
              <a:t>b.	11</a:t>
            </a:r>
          </a:p>
          <a:p>
            <a:r>
              <a:rPr lang="en-US" dirty="0"/>
              <a:t>c.	10</a:t>
            </a:r>
          </a:p>
          <a:p>
            <a:r>
              <a:rPr lang="en-US" dirty="0"/>
              <a:t>d.	13 **</a:t>
            </a:r>
          </a:p>
          <a:p>
            <a:endParaRPr lang="en-US" dirty="0"/>
          </a:p>
          <a:p>
            <a:endParaRPr lang="en-US" dirty="0"/>
          </a:p>
          <a:p>
            <a:r>
              <a:rPr lang="en-US" dirty="0"/>
              <a:t>220.14 (I) 180 </a:t>
            </a:r>
            <a:r>
              <a:rPr lang="en-US" dirty="0" err="1"/>
              <a:t>va</a:t>
            </a:r>
            <a:r>
              <a:rPr lang="en-US" dirty="0"/>
              <a:t> per receptacle </a:t>
            </a:r>
          </a:p>
          <a:p>
            <a:endParaRPr lang="en-US" dirty="0"/>
          </a:p>
          <a:p>
            <a:r>
              <a:rPr lang="en-US" dirty="0"/>
              <a:t>Power = Voltage x current </a:t>
            </a:r>
          </a:p>
          <a:p>
            <a:endParaRPr lang="en-US" dirty="0"/>
          </a:p>
          <a:p>
            <a:r>
              <a:rPr lang="en-US" dirty="0"/>
              <a:t>A 20 amp circuit at 120v = 2,400 </a:t>
            </a:r>
            <a:r>
              <a:rPr lang="en-US" dirty="0" err="1"/>
              <a:t>va</a:t>
            </a:r>
            <a:r>
              <a:rPr lang="en-US" dirty="0"/>
              <a:t> available</a:t>
            </a:r>
          </a:p>
          <a:p>
            <a:endParaRPr lang="en-US" dirty="0"/>
          </a:p>
          <a:p>
            <a:r>
              <a:rPr lang="en-US" dirty="0"/>
              <a:t>2,400 </a:t>
            </a:r>
            <a:r>
              <a:rPr lang="en-US" dirty="0" err="1"/>
              <a:t>va</a:t>
            </a:r>
            <a:r>
              <a:rPr lang="en-US" dirty="0"/>
              <a:t> divided by </a:t>
            </a:r>
            <a:r>
              <a:rPr lang="en-US" dirty="0" err="1"/>
              <a:t>by</a:t>
            </a:r>
            <a:r>
              <a:rPr lang="en-US" dirty="0"/>
              <a:t> 180 </a:t>
            </a:r>
            <a:r>
              <a:rPr lang="en-US" dirty="0" err="1"/>
              <a:t>va</a:t>
            </a:r>
            <a:r>
              <a:rPr lang="en-US" dirty="0"/>
              <a:t> per receptacle = 13.3 </a:t>
            </a:r>
          </a:p>
          <a:p>
            <a:endParaRPr lang="en-US" dirty="0"/>
          </a:p>
          <a:p>
            <a:r>
              <a:rPr lang="en-US" dirty="0"/>
              <a:t>The 80% rule has no on making this determine </a:t>
            </a:r>
          </a:p>
          <a:p>
            <a:endParaRPr lang="en-US" dirty="0"/>
          </a:p>
        </p:txBody>
      </p:sp>
    </p:spTree>
    <p:extLst>
      <p:ext uri="{BB962C8B-B14F-4D97-AF65-F5344CB8AC3E}">
        <p14:creationId xmlns:p14="http://schemas.microsoft.com/office/powerpoint/2010/main" val="345868159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405FC53-D7FA-48D2-A129-7043480B2004}"/>
              </a:ext>
            </a:extLst>
          </p:cNvPr>
          <p:cNvSpPr txBox="1"/>
          <p:nvPr/>
        </p:nvSpPr>
        <p:spPr>
          <a:xfrm>
            <a:off x="4069418" y="2228671"/>
            <a:ext cx="4053162" cy="1200329"/>
          </a:xfrm>
          <a:prstGeom prst="rect">
            <a:avLst/>
          </a:prstGeom>
          <a:noFill/>
        </p:spPr>
        <p:txBody>
          <a:bodyPr wrap="none" rtlCol="0">
            <a:spAutoFit/>
          </a:bodyPr>
          <a:lstStyle/>
          <a:p>
            <a:pPr algn="ctr"/>
            <a:r>
              <a:rPr lang="en-US" sz="7200" dirty="0"/>
              <a:t>Chapter 3 </a:t>
            </a:r>
          </a:p>
        </p:txBody>
      </p:sp>
    </p:spTree>
    <p:extLst>
      <p:ext uri="{BB962C8B-B14F-4D97-AF65-F5344CB8AC3E}">
        <p14:creationId xmlns:p14="http://schemas.microsoft.com/office/powerpoint/2010/main" val="369333603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38DBCBB-9AD4-4829-AFC3-3DBCDC3A59B2}"/>
              </a:ext>
            </a:extLst>
          </p:cNvPr>
          <p:cNvSpPr txBox="1"/>
          <p:nvPr/>
        </p:nvSpPr>
        <p:spPr>
          <a:xfrm>
            <a:off x="121919" y="104502"/>
            <a:ext cx="11512731" cy="2585323"/>
          </a:xfrm>
          <a:prstGeom prst="rect">
            <a:avLst/>
          </a:prstGeom>
          <a:noFill/>
        </p:spPr>
        <p:txBody>
          <a:bodyPr wrap="square">
            <a:spAutoFit/>
          </a:bodyPr>
          <a:lstStyle/>
          <a:p>
            <a:r>
              <a:rPr lang="en-US" dirty="0"/>
              <a:t>What is the minimum burial depth of a direct buried cable or conductor to the top of the cable or conductor?</a:t>
            </a:r>
          </a:p>
          <a:p>
            <a:endParaRPr lang="en-US" dirty="0"/>
          </a:p>
          <a:p>
            <a:r>
              <a:rPr lang="en-US" dirty="0"/>
              <a:t>a.	18”</a:t>
            </a:r>
          </a:p>
          <a:p>
            <a:r>
              <a:rPr lang="en-US" dirty="0"/>
              <a:t>b.	24”</a:t>
            </a:r>
          </a:p>
          <a:p>
            <a:r>
              <a:rPr lang="en-US" dirty="0"/>
              <a:t>c.	6”</a:t>
            </a:r>
          </a:p>
          <a:p>
            <a:r>
              <a:rPr lang="en-US" dirty="0"/>
              <a:t>d.	12”</a:t>
            </a:r>
          </a:p>
          <a:p>
            <a:endParaRPr lang="en-US" dirty="0"/>
          </a:p>
          <a:p>
            <a:endParaRPr lang="en-US" dirty="0"/>
          </a:p>
          <a:p>
            <a:endParaRPr lang="en-US" dirty="0"/>
          </a:p>
        </p:txBody>
      </p:sp>
    </p:spTree>
    <p:extLst>
      <p:ext uri="{BB962C8B-B14F-4D97-AF65-F5344CB8AC3E}">
        <p14:creationId xmlns:p14="http://schemas.microsoft.com/office/powerpoint/2010/main" val="99292421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38DBCBB-9AD4-4829-AFC3-3DBCDC3A59B2}"/>
              </a:ext>
            </a:extLst>
          </p:cNvPr>
          <p:cNvSpPr txBox="1"/>
          <p:nvPr/>
        </p:nvSpPr>
        <p:spPr>
          <a:xfrm>
            <a:off x="121919" y="104502"/>
            <a:ext cx="11512731" cy="2862322"/>
          </a:xfrm>
          <a:prstGeom prst="rect">
            <a:avLst/>
          </a:prstGeom>
          <a:noFill/>
        </p:spPr>
        <p:txBody>
          <a:bodyPr wrap="square">
            <a:spAutoFit/>
          </a:bodyPr>
          <a:lstStyle/>
          <a:p>
            <a:r>
              <a:rPr lang="en-US" dirty="0"/>
              <a:t>What is the minimum burial depth of a direct buried cable or conductor to the top of the cable or conductor?</a:t>
            </a:r>
          </a:p>
          <a:p>
            <a:endParaRPr lang="en-US" dirty="0"/>
          </a:p>
          <a:p>
            <a:r>
              <a:rPr lang="en-US" dirty="0"/>
              <a:t>a.	18”</a:t>
            </a:r>
          </a:p>
          <a:p>
            <a:r>
              <a:rPr lang="en-US" dirty="0"/>
              <a:t>b.	24” **</a:t>
            </a:r>
          </a:p>
          <a:p>
            <a:r>
              <a:rPr lang="en-US" dirty="0"/>
              <a:t>c.	6”</a:t>
            </a:r>
          </a:p>
          <a:p>
            <a:r>
              <a:rPr lang="en-US" dirty="0"/>
              <a:t>d.	12”</a:t>
            </a:r>
          </a:p>
          <a:p>
            <a:endParaRPr lang="en-US" dirty="0"/>
          </a:p>
          <a:p>
            <a:r>
              <a:rPr lang="en-US" dirty="0"/>
              <a:t>300.5 Column 1 all locations not specified and Note 1 below the table which states measuring is to the top of the cable or conductor. </a:t>
            </a:r>
          </a:p>
          <a:p>
            <a:endParaRPr lang="en-US" dirty="0"/>
          </a:p>
        </p:txBody>
      </p:sp>
    </p:spTree>
    <p:extLst>
      <p:ext uri="{BB962C8B-B14F-4D97-AF65-F5344CB8AC3E}">
        <p14:creationId xmlns:p14="http://schemas.microsoft.com/office/powerpoint/2010/main" val="23526289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9E3844C-7676-4D60-A80E-1F2AF16FD486}"/>
              </a:ext>
            </a:extLst>
          </p:cNvPr>
          <p:cNvPicPr>
            <a:picLocks noChangeAspect="1"/>
          </p:cNvPicPr>
          <p:nvPr/>
        </p:nvPicPr>
        <p:blipFill>
          <a:blip r:embed="rId2"/>
          <a:stretch>
            <a:fillRect/>
          </a:stretch>
        </p:blipFill>
        <p:spPr>
          <a:xfrm>
            <a:off x="2481943" y="690562"/>
            <a:ext cx="6838269" cy="5807983"/>
          </a:xfrm>
          <a:prstGeom prst="rect">
            <a:avLst/>
          </a:prstGeom>
        </p:spPr>
      </p:pic>
    </p:spTree>
    <p:extLst>
      <p:ext uri="{BB962C8B-B14F-4D97-AF65-F5344CB8AC3E}">
        <p14:creationId xmlns:p14="http://schemas.microsoft.com/office/powerpoint/2010/main" val="71860118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157E02B2-20EA-4DB5-8C88-AB5B736E6D25}"/>
              </a:ext>
            </a:extLst>
          </p:cNvPr>
          <p:cNvSpPr txBox="1"/>
          <p:nvPr/>
        </p:nvSpPr>
        <p:spPr>
          <a:xfrm>
            <a:off x="1290320" y="762000"/>
            <a:ext cx="9906000" cy="2862322"/>
          </a:xfrm>
          <a:prstGeom prst="rect">
            <a:avLst/>
          </a:prstGeom>
          <a:noFill/>
        </p:spPr>
        <p:txBody>
          <a:bodyPr wrap="square">
            <a:spAutoFit/>
          </a:bodyPr>
          <a:lstStyle/>
          <a:p>
            <a:r>
              <a:rPr lang="en-US" dirty="0"/>
              <a:t>When a size 3 AWG copper conductor, with THW insulation, is installed in an area where the ambient temperature is 114 deg F, the wire has an allowable ampacity of _________. </a:t>
            </a:r>
          </a:p>
          <a:p>
            <a:endParaRPr lang="en-US" dirty="0"/>
          </a:p>
          <a:p>
            <a:r>
              <a:rPr lang="en-US" dirty="0"/>
              <a:t>A.	100 amperes </a:t>
            </a:r>
          </a:p>
          <a:p>
            <a:r>
              <a:rPr lang="en-US" dirty="0"/>
              <a:t>B.	75 amperes </a:t>
            </a:r>
          </a:p>
          <a:p>
            <a:r>
              <a:rPr lang="en-US" dirty="0"/>
              <a:t>C.	82 amperes </a:t>
            </a:r>
          </a:p>
          <a:p>
            <a:r>
              <a:rPr lang="en-US" dirty="0"/>
              <a:t>D.	58 amperes</a:t>
            </a:r>
          </a:p>
          <a:p>
            <a:endParaRPr lang="en-US" dirty="0"/>
          </a:p>
          <a:p>
            <a:endParaRPr lang="en-US" dirty="0"/>
          </a:p>
          <a:p>
            <a:endParaRPr lang="en-US" dirty="0"/>
          </a:p>
        </p:txBody>
      </p:sp>
    </p:spTree>
    <p:extLst>
      <p:ext uri="{BB962C8B-B14F-4D97-AF65-F5344CB8AC3E}">
        <p14:creationId xmlns:p14="http://schemas.microsoft.com/office/powerpoint/2010/main" val="388411260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157E02B2-20EA-4DB5-8C88-AB5B736E6D25}"/>
              </a:ext>
            </a:extLst>
          </p:cNvPr>
          <p:cNvSpPr txBox="1"/>
          <p:nvPr/>
        </p:nvSpPr>
        <p:spPr>
          <a:xfrm>
            <a:off x="1290320" y="762000"/>
            <a:ext cx="9906000" cy="4247317"/>
          </a:xfrm>
          <a:prstGeom prst="rect">
            <a:avLst/>
          </a:prstGeom>
          <a:noFill/>
        </p:spPr>
        <p:txBody>
          <a:bodyPr wrap="square">
            <a:spAutoFit/>
          </a:bodyPr>
          <a:lstStyle/>
          <a:p>
            <a:r>
              <a:rPr lang="en-US" dirty="0"/>
              <a:t>When a size 3 AWG copper conductor, with THW insulation, is installed in an area where the ambient temperature is 114 deg F, the wire has an allowable ampacity of _________. </a:t>
            </a:r>
          </a:p>
          <a:p>
            <a:endParaRPr lang="en-US" dirty="0"/>
          </a:p>
          <a:p>
            <a:r>
              <a:rPr lang="en-US" dirty="0"/>
              <a:t>A.	100 amperes </a:t>
            </a:r>
          </a:p>
          <a:p>
            <a:r>
              <a:rPr lang="en-US" dirty="0"/>
              <a:t>B.	75 amperes **</a:t>
            </a:r>
          </a:p>
          <a:p>
            <a:r>
              <a:rPr lang="en-US" dirty="0"/>
              <a:t>C.	82 amperes </a:t>
            </a:r>
          </a:p>
          <a:p>
            <a:r>
              <a:rPr lang="en-US" dirty="0"/>
              <a:t>D.	58 amperes</a:t>
            </a:r>
          </a:p>
          <a:p>
            <a:endParaRPr lang="en-US" dirty="0"/>
          </a:p>
          <a:p>
            <a:endParaRPr lang="en-US" dirty="0"/>
          </a:p>
          <a:p>
            <a:endParaRPr lang="en-US" dirty="0"/>
          </a:p>
          <a:p>
            <a:r>
              <a:rPr lang="en-US" dirty="0"/>
              <a:t>ANSWER – (B) 75 amperes </a:t>
            </a:r>
          </a:p>
          <a:p>
            <a:r>
              <a:rPr lang="en-US" dirty="0"/>
              <a:t>100 amperes x .75 = 75 amperes </a:t>
            </a:r>
          </a:p>
          <a:p>
            <a:endParaRPr lang="en-US" dirty="0"/>
          </a:p>
          <a:p>
            <a:endParaRPr lang="en-US" dirty="0"/>
          </a:p>
          <a:p>
            <a:endParaRPr lang="en-US" dirty="0"/>
          </a:p>
        </p:txBody>
      </p:sp>
    </p:spTree>
    <p:extLst>
      <p:ext uri="{BB962C8B-B14F-4D97-AF65-F5344CB8AC3E}">
        <p14:creationId xmlns:p14="http://schemas.microsoft.com/office/powerpoint/2010/main" val="419983790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F729005-3249-4013-9E52-4D2DB9E40CE0}"/>
              </a:ext>
            </a:extLst>
          </p:cNvPr>
          <p:cNvSpPr txBox="1"/>
          <p:nvPr/>
        </p:nvSpPr>
        <p:spPr>
          <a:xfrm>
            <a:off x="1249680" y="762000"/>
            <a:ext cx="10281920" cy="2308324"/>
          </a:xfrm>
          <a:prstGeom prst="rect">
            <a:avLst/>
          </a:prstGeom>
          <a:noFill/>
        </p:spPr>
        <p:txBody>
          <a:bodyPr wrap="square">
            <a:spAutoFit/>
          </a:bodyPr>
          <a:lstStyle/>
          <a:p>
            <a:r>
              <a:rPr lang="en-US" dirty="0"/>
              <a:t>When a size 1/0 AWG THWN aluminum conductor is installed in an ambient temperature of 45 deg c, the conductor has an allowable ampacity of __________.</a:t>
            </a:r>
          </a:p>
          <a:p>
            <a:endParaRPr lang="en-US" dirty="0"/>
          </a:p>
          <a:p>
            <a:r>
              <a:rPr lang="en-US" dirty="0"/>
              <a:t>A.	100 amperes  </a:t>
            </a:r>
          </a:p>
          <a:p>
            <a:r>
              <a:rPr lang="en-US" dirty="0"/>
              <a:t>B.	90 amperes </a:t>
            </a:r>
          </a:p>
          <a:p>
            <a:r>
              <a:rPr lang="en-US" dirty="0"/>
              <a:t>C.	98 amperes </a:t>
            </a:r>
          </a:p>
          <a:p>
            <a:r>
              <a:rPr lang="en-US" dirty="0"/>
              <a:t>D.	104 amperes </a:t>
            </a:r>
          </a:p>
          <a:p>
            <a:endParaRPr lang="en-US" dirty="0"/>
          </a:p>
        </p:txBody>
      </p:sp>
    </p:spTree>
    <p:extLst>
      <p:ext uri="{BB962C8B-B14F-4D97-AF65-F5344CB8AC3E}">
        <p14:creationId xmlns:p14="http://schemas.microsoft.com/office/powerpoint/2010/main" val="39905382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F729005-3249-4013-9E52-4D2DB9E40CE0}"/>
              </a:ext>
            </a:extLst>
          </p:cNvPr>
          <p:cNvSpPr txBox="1"/>
          <p:nvPr/>
        </p:nvSpPr>
        <p:spPr>
          <a:xfrm>
            <a:off x="1249680" y="762000"/>
            <a:ext cx="10281920" cy="3970318"/>
          </a:xfrm>
          <a:prstGeom prst="rect">
            <a:avLst/>
          </a:prstGeom>
          <a:noFill/>
        </p:spPr>
        <p:txBody>
          <a:bodyPr wrap="square">
            <a:spAutoFit/>
          </a:bodyPr>
          <a:lstStyle/>
          <a:p>
            <a:r>
              <a:rPr lang="en-US" dirty="0"/>
              <a:t>When a size 1/0 AWG THWN aluminum conductor is installed in an ambient temperature of 45 deg c, the conductor has an allowable ampacity of __________.</a:t>
            </a:r>
          </a:p>
          <a:p>
            <a:endParaRPr lang="en-US" dirty="0"/>
          </a:p>
          <a:p>
            <a:r>
              <a:rPr lang="en-US" dirty="0"/>
              <a:t>A.	100 amperes  </a:t>
            </a:r>
          </a:p>
          <a:p>
            <a:r>
              <a:rPr lang="en-US" dirty="0"/>
              <a:t>B.	90 amperes </a:t>
            </a:r>
          </a:p>
          <a:p>
            <a:r>
              <a:rPr lang="en-US" dirty="0"/>
              <a:t>C.	98 amperes **</a:t>
            </a:r>
          </a:p>
          <a:p>
            <a:r>
              <a:rPr lang="en-US" dirty="0"/>
              <a:t>D.	104 amperes </a:t>
            </a:r>
          </a:p>
          <a:p>
            <a:endParaRPr lang="en-US" dirty="0"/>
          </a:p>
          <a:p>
            <a:endParaRPr lang="en-US" dirty="0"/>
          </a:p>
          <a:p>
            <a:r>
              <a:rPr lang="en-US" dirty="0"/>
              <a:t>ANSWER – (C) 98 amperes </a:t>
            </a:r>
          </a:p>
          <a:p>
            <a:r>
              <a:rPr lang="en-US" dirty="0"/>
              <a:t>1/0 THW aluminum ampacity before derating = 120 amperes, 120 amps x .82 (correction factor) = 98 amperes. </a:t>
            </a:r>
          </a:p>
          <a:p>
            <a:endParaRPr lang="en-US" dirty="0"/>
          </a:p>
          <a:p>
            <a:endParaRPr lang="en-US" dirty="0"/>
          </a:p>
        </p:txBody>
      </p:sp>
    </p:spTree>
    <p:extLst>
      <p:ext uri="{BB962C8B-B14F-4D97-AF65-F5344CB8AC3E}">
        <p14:creationId xmlns:p14="http://schemas.microsoft.com/office/powerpoint/2010/main" val="266710038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17A3AC4-3E1C-4EFE-B00B-EE64921252DF}"/>
              </a:ext>
            </a:extLst>
          </p:cNvPr>
          <p:cNvSpPr txBox="1"/>
          <p:nvPr/>
        </p:nvSpPr>
        <p:spPr>
          <a:xfrm>
            <a:off x="1158240" y="629920"/>
            <a:ext cx="9987280" cy="2308324"/>
          </a:xfrm>
          <a:prstGeom prst="rect">
            <a:avLst/>
          </a:prstGeom>
          <a:noFill/>
        </p:spPr>
        <p:txBody>
          <a:bodyPr wrap="square">
            <a:spAutoFit/>
          </a:bodyPr>
          <a:lstStyle/>
          <a:p>
            <a:r>
              <a:rPr lang="en-US" dirty="0"/>
              <a:t>Where a 100-ampere load is to be supplied with THWN copper conductors in an area where the ambient temperature Will reach 110 deg, F, size__________ THWN conductors are required to serve the load. </a:t>
            </a:r>
          </a:p>
          <a:p>
            <a:endParaRPr lang="en-US" dirty="0"/>
          </a:p>
          <a:p>
            <a:r>
              <a:rPr lang="en-US" dirty="0"/>
              <a:t>A.	1 AWG </a:t>
            </a:r>
          </a:p>
          <a:p>
            <a:r>
              <a:rPr lang="en-US" dirty="0"/>
              <a:t>B.	2 AWG  </a:t>
            </a:r>
          </a:p>
          <a:p>
            <a:r>
              <a:rPr lang="en-US" dirty="0"/>
              <a:t>C.	3 AWG</a:t>
            </a:r>
          </a:p>
          <a:p>
            <a:r>
              <a:rPr lang="en-US" dirty="0"/>
              <a:t>D.	1/0 AWG </a:t>
            </a:r>
          </a:p>
          <a:p>
            <a:endParaRPr lang="en-US" dirty="0"/>
          </a:p>
        </p:txBody>
      </p:sp>
    </p:spTree>
    <p:extLst>
      <p:ext uri="{BB962C8B-B14F-4D97-AF65-F5344CB8AC3E}">
        <p14:creationId xmlns:p14="http://schemas.microsoft.com/office/powerpoint/2010/main" val="6543948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17A3AC4-3E1C-4EFE-B00B-EE64921252DF}"/>
              </a:ext>
            </a:extLst>
          </p:cNvPr>
          <p:cNvSpPr txBox="1"/>
          <p:nvPr/>
        </p:nvSpPr>
        <p:spPr>
          <a:xfrm>
            <a:off x="1158240" y="629920"/>
            <a:ext cx="9987280" cy="3139321"/>
          </a:xfrm>
          <a:prstGeom prst="rect">
            <a:avLst/>
          </a:prstGeom>
          <a:noFill/>
        </p:spPr>
        <p:txBody>
          <a:bodyPr wrap="square">
            <a:spAutoFit/>
          </a:bodyPr>
          <a:lstStyle/>
          <a:p>
            <a:r>
              <a:rPr lang="en-US" dirty="0"/>
              <a:t>Where a 100-ampere load is to be supplied with THWN copper conductors in an area where the ambient temperature Will reach 110 deg, F, size__________ THWN conductors are required to serve the load. </a:t>
            </a:r>
          </a:p>
          <a:p>
            <a:endParaRPr lang="en-US" dirty="0"/>
          </a:p>
          <a:p>
            <a:r>
              <a:rPr lang="en-US" dirty="0"/>
              <a:t>A.	1 AWG **</a:t>
            </a:r>
          </a:p>
          <a:p>
            <a:r>
              <a:rPr lang="en-US" dirty="0"/>
              <a:t>B.	2 AWG  </a:t>
            </a:r>
          </a:p>
          <a:p>
            <a:r>
              <a:rPr lang="en-US" dirty="0"/>
              <a:t>C.	3 AWG</a:t>
            </a:r>
          </a:p>
          <a:p>
            <a:r>
              <a:rPr lang="en-US" dirty="0"/>
              <a:t>D.	1/0 AWG </a:t>
            </a:r>
          </a:p>
          <a:p>
            <a:endParaRPr lang="en-US" dirty="0"/>
          </a:p>
          <a:p>
            <a:endParaRPr lang="en-US" dirty="0"/>
          </a:p>
          <a:p>
            <a:r>
              <a:rPr lang="en-US" dirty="0"/>
              <a:t>ANSWER - (A) 1 AWG </a:t>
            </a:r>
          </a:p>
          <a:p>
            <a:r>
              <a:rPr lang="en-US" dirty="0"/>
              <a:t>Required ampacity = 100 amps / .82 = 122 amperes </a:t>
            </a:r>
          </a:p>
        </p:txBody>
      </p:sp>
    </p:spTree>
    <p:extLst>
      <p:ext uri="{BB962C8B-B14F-4D97-AF65-F5344CB8AC3E}">
        <p14:creationId xmlns:p14="http://schemas.microsoft.com/office/powerpoint/2010/main" val="321829725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9BD2645-C0EF-45B0-8C9F-0200933A91FA}"/>
              </a:ext>
            </a:extLst>
          </p:cNvPr>
          <p:cNvSpPr txBox="1"/>
          <p:nvPr/>
        </p:nvSpPr>
        <p:spPr>
          <a:xfrm>
            <a:off x="235131" y="87086"/>
            <a:ext cx="11800115" cy="2862322"/>
          </a:xfrm>
          <a:prstGeom prst="rect">
            <a:avLst/>
          </a:prstGeom>
          <a:noFill/>
        </p:spPr>
        <p:txBody>
          <a:bodyPr wrap="square">
            <a:spAutoFit/>
          </a:bodyPr>
          <a:lstStyle/>
          <a:p>
            <a:r>
              <a:rPr lang="en-US" dirty="0"/>
              <a:t>What size aluminum conductor is required for a 400-amp electrical service installed at a dwelling rated 120/240 volt?</a:t>
            </a:r>
          </a:p>
          <a:p>
            <a:endParaRPr lang="en-US" dirty="0"/>
          </a:p>
          <a:p>
            <a:r>
              <a:rPr lang="en-US" dirty="0"/>
              <a:t>a.	350 </a:t>
            </a:r>
            <a:r>
              <a:rPr lang="en-US" dirty="0" err="1"/>
              <a:t>kcmil</a:t>
            </a:r>
            <a:endParaRPr lang="en-US" dirty="0"/>
          </a:p>
          <a:p>
            <a:r>
              <a:rPr lang="en-US" dirty="0"/>
              <a:t>b.	400 </a:t>
            </a:r>
            <a:r>
              <a:rPr lang="en-US" dirty="0" err="1"/>
              <a:t>kcmil</a:t>
            </a:r>
            <a:endParaRPr lang="en-US" dirty="0"/>
          </a:p>
          <a:p>
            <a:r>
              <a:rPr lang="en-US" dirty="0"/>
              <a:t>c.	500 </a:t>
            </a:r>
            <a:r>
              <a:rPr lang="en-US" dirty="0" err="1"/>
              <a:t>kcmil</a:t>
            </a:r>
            <a:endParaRPr lang="en-US" dirty="0"/>
          </a:p>
          <a:p>
            <a:r>
              <a:rPr lang="en-US" dirty="0"/>
              <a:t>d.	600 </a:t>
            </a:r>
            <a:r>
              <a:rPr lang="en-US" dirty="0" err="1"/>
              <a:t>kcmil</a:t>
            </a:r>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34981488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9BD2645-C0EF-45B0-8C9F-0200933A91FA}"/>
              </a:ext>
            </a:extLst>
          </p:cNvPr>
          <p:cNvSpPr txBox="1"/>
          <p:nvPr/>
        </p:nvSpPr>
        <p:spPr>
          <a:xfrm>
            <a:off x="235131" y="87086"/>
            <a:ext cx="11800115" cy="5355312"/>
          </a:xfrm>
          <a:prstGeom prst="rect">
            <a:avLst/>
          </a:prstGeom>
          <a:noFill/>
        </p:spPr>
        <p:txBody>
          <a:bodyPr wrap="square">
            <a:spAutoFit/>
          </a:bodyPr>
          <a:lstStyle/>
          <a:p>
            <a:r>
              <a:rPr lang="en-US" dirty="0"/>
              <a:t>What size aluminum conductor is required for a 400-amp electrical service installed at a dwelling rated 120/240 volt?</a:t>
            </a:r>
          </a:p>
          <a:p>
            <a:endParaRPr lang="en-US" dirty="0"/>
          </a:p>
          <a:p>
            <a:r>
              <a:rPr lang="en-US" dirty="0"/>
              <a:t>a.	350 </a:t>
            </a:r>
            <a:r>
              <a:rPr lang="en-US" dirty="0" err="1"/>
              <a:t>kcmil</a:t>
            </a:r>
            <a:endParaRPr lang="en-US" dirty="0"/>
          </a:p>
          <a:p>
            <a:r>
              <a:rPr lang="en-US" dirty="0"/>
              <a:t>b.	400 </a:t>
            </a:r>
            <a:r>
              <a:rPr lang="en-US" dirty="0" err="1"/>
              <a:t>kcmil</a:t>
            </a:r>
            <a:endParaRPr lang="en-US" dirty="0"/>
          </a:p>
          <a:p>
            <a:r>
              <a:rPr lang="en-US" dirty="0"/>
              <a:t>c.	500 </a:t>
            </a:r>
            <a:r>
              <a:rPr lang="en-US" dirty="0" err="1"/>
              <a:t>kcmil</a:t>
            </a:r>
            <a:endParaRPr lang="en-US" dirty="0"/>
          </a:p>
          <a:p>
            <a:r>
              <a:rPr lang="en-US" dirty="0"/>
              <a:t>d.	600 </a:t>
            </a:r>
            <a:r>
              <a:rPr lang="en-US" dirty="0" err="1"/>
              <a:t>kcmil</a:t>
            </a:r>
            <a:r>
              <a:rPr lang="en-US" dirty="0"/>
              <a:t> **</a:t>
            </a:r>
          </a:p>
          <a:p>
            <a:endParaRPr lang="en-US" dirty="0"/>
          </a:p>
          <a:p>
            <a:endParaRPr lang="en-US" dirty="0"/>
          </a:p>
          <a:p>
            <a:r>
              <a:rPr lang="en-US" dirty="0"/>
              <a:t>310.15 (B) (7) </a:t>
            </a:r>
          </a:p>
          <a:p>
            <a:endParaRPr lang="en-US" dirty="0"/>
          </a:p>
          <a:p>
            <a:r>
              <a:rPr lang="en-US" dirty="0"/>
              <a:t>There is an example in informational annex example D7 for reference. </a:t>
            </a:r>
          </a:p>
          <a:p>
            <a:endParaRPr lang="en-US" dirty="0"/>
          </a:p>
          <a:p>
            <a:r>
              <a:rPr lang="en-US" dirty="0"/>
              <a:t>The short answer is to use Table 310.15 (B) (16) = 600 </a:t>
            </a:r>
            <a:r>
              <a:rPr lang="en-US" dirty="0" err="1"/>
              <a:t>kcmil</a:t>
            </a:r>
            <a:r>
              <a:rPr lang="en-US" dirty="0"/>
              <a:t>. </a:t>
            </a:r>
          </a:p>
          <a:p>
            <a:endParaRPr lang="en-US" dirty="0"/>
          </a:p>
          <a:p>
            <a:r>
              <a:rPr lang="en-US" dirty="0"/>
              <a:t>Take the 400 amps and multiply it by 83% per 310.15 (B) (7) (1). This equals 332amps. Go to 310.15 (B) (16)  on the aluminum side of the chart Use the 75 degree C column because you are over 100 amps per 110.14 (C) (1) (b) 600 </a:t>
            </a:r>
            <a:r>
              <a:rPr lang="en-US" dirty="0" err="1"/>
              <a:t>kcmil</a:t>
            </a:r>
            <a:r>
              <a:rPr lang="en-US" dirty="0"/>
              <a:t> is the required size </a:t>
            </a:r>
          </a:p>
          <a:p>
            <a:endParaRPr lang="en-US" dirty="0"/>
          </a:p>
          <a:p>
            <a:endParaRPr lang="en-US" dirty="0"/>
          </a:p>
        </p:txBody>
      </p:sp>
    </p:spTree>
    <p:extLst>
      <p:ext uri="{BB962C8B-B14F-4D97-AF65-F5344CB8AC3E}">
        <p14:creationId xmlns:p14="http://schemas.microsoft.com/office/powerpoint/2010/main" val="170633136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9051552-3EE2-4750-B913-8ADD8359826D}"/>
              </a:ext>
            </a:extLst>
          </p:cNvPr>
          <p:cNvSpPr txBox="1"/>
          <p:nvPr/>
        </p:nvSpPr>
        <p:spPr>
          <a:xfrm>
            <a:off x="1005840" y="457200"/>
            <a:ext cx="10668000" cy="2308324"/>
          </a:xfrm>
          <a:prstGeom prst="rect">
            <a:avLst/>
          </a:prstGeom>
          <a:noFill/>
        </p:spPr>
        <p:txBody>
          <a:bodyPr wrap="square">
            <a:spAutoFit/>
          </a:bodyPr>
          <a:lstStyle/>
          <a:p>
            <a:r>
              <a:rPr lang="en-US" dirty="0"/>
              <a:t>The load on a size 6 AWG THHN copper conductor is limited to________ where connected to a circuit breaker with a termination rated at 60° C. </a:t>
            </a:r>
          </a:p>
          <a:p>
            <a:endParaRPr lang="en-US" dirty="0"/>
          </a:p>
          <a:p>
            <a:r>
              <a:rPr lang="en-US" dirty="0"/>
              <a:t>A.	75 amperes</a:t>
            </a:r>
          </a:p>
          <a:p>
            <a:r>
              <a:rPr lang="en-US" dirty="0"/>
              <a:t>B.	65 amperes </a:t>
            </a:r>
          </a:p>
          <a:p>
            <a:r>
              <a:rPr lang="en-US" dirty="0"/>
              <a:t>C.	60 amperes </a:t>
            </a:r>
          </a:p>
          <a:p>
            <a:r>
              <a:rPr lang="en-US" dirty="0"/>
              <a:t>D.	55 amperes</a:t>
            </a:r>
          </a:p>
          <a:p>
            <a:endParaRPr lang="en-US" dirty="0"/>
          </a:p>
        </p:txBody>
      </p:sp>
    </p:spTree>
    <p:extLst>
      <p:ext uri="{BB962C8B-B14F-4D97-AF65-F5344CB8AC3E}">
        <p14:creationId xmlns:p14="http://schemas.microsoft.com/office/powerpoint/2010/main" val="163550035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9051552-3EE2-4750-B913-8ADD8359826D}"/>
              </a:ext>
            </a:extLst>
          </p:cNvPr>
          <p:cNvSpPr txBox="1"/>
          <p:nvPr/>
        </p:nvSpPr>
        <p:spPr>
          <a:xfrm>
            <a:off x="1005840" y="467360"/>
            <a:ext cx="10668000" cy="3139321"/>
          </a:xfrm>
          <a:prstGeom prst="rect">
            <a:avLst/>
          </a:prstGeom>
          <a:noFill/>
        </p:spPr>
        <p:txBody>
          <a:bodyPr wrap="square">
            <a:spAutoFit/>
          </a:bodyPr>
          <a:lstStyle/>
          <a:p>
            <a:r>
              <a:rPr lang="en-US" dirty="0"/>
              <a:t>The load on a size 6 AWG THHN copper conductor is limited to________ where connected to a circuit breaker with a termination rated at 60° C. </a:t>
            </a:r>
          </a:p>
          <a:p>
            <a:endParaRPr lang="en-US" dirty="0"/>
          </a:p>
          <a:p>
            <a:r>
              <a:rPr lang="en-US" dirty="0"/>
              <a:t>A.	75 amperes</a:t>
            </a:r>
          </a:p>
          <a:p>
            <a:r>
              <a:rPr lang="en-US" dirty="0"/>
              <a:t>B.	65 amperes </a:t>
            </a:r>
          </a:p>
          <a:p>
            <a:r>
              <a:rPr lang="en-US" dirty="0"/>
              <a:t>C.	60 amperes </a:t>
            </a:r>
          </a:p>
          <a:p>
            <a:r>
              <a:rPr lang="en-US" dirty="0"/>
              <a:t>D.	55 amperes **</a:t>
            </a:r>
          </a:p>
          <a:p>
            <a:endParaRPr lang="en-US" dirty="0"/>
          </a:p>
          <a:p>
            <a:r>
              <a:rPr lang="en-US" dirty="0"/>
              <a:t>ANSWER· (D) 55 amperes </a:t>
            </a:r>
          </a:p>
          <a:p>
            <a:endParaRPr lang="en-US" dirty="0"/>
          </a:p>
          <a:p>
            <a:r>
              <a:rPr lang="en-US" dirty="0"/>
              <a:t>Table 310,15(8)(16) lists the ampacity of size 6 AWG, copper, 60° C rated conductors to be 55 amperes.  </a:t>
            </a:r>
          </a:p>
        </p:txBody>
      </p:sp>
    </p:spTree>
    <p:extLst>
      <p:ext uri="{BB962C8B-B14F-4D97-AF65-F5344CB8AC3E}">
        <p14:creationId xmlns:p14="http://schemas.microsoft.com/office/powerpoint/2010/main" val="10113615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20E9FB1-9459-4BD0-9E5A-35C9086034BE}"/>
              </a:ext>
            </a:extLst>
          </p:cNvPr>
          <p:cNvPicPr>
            <a:picLocks noChangeAspect="1"/>
          </p:cNvPicPr>
          <p:nvPr/>
        </p:nvPicPr>
        <p:blipFill>
          <a:blip r:embed="rId2"/>
          <a:stretch>
            <a:fillRect/>
          </a:stretch>
        </p:blipFill>
        <p:spPr>
          <a:xfrm>
            <a:off x="2885694" y="239268"/>
            <a:ext cx="6420612" cy="6379464"/>
          </a:xfrm>
          <a:prstGeom prst="rect">
            <a:avLst/>
          </a:prstGeom>
        </p:spPr>
      </p:pic>
    </p:spTree>
    <p:extLst>
      <p:ext uri="{BB962C8B-B14F-4D97-AF65-F5344CB8AC3E}">
        <p14:creationId xmlns:p14="http://schemas.microsoft.com/office/powerpoint/2010/main" val="107066984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DF9F788-859C-4DBA-A089-C2B18A74E09C}"/>
              </a:ext>
            </a:extLst>
          </p:cNvPr>
          <p:cNvSpPr txBox="1"/>
          <p:nvPr/>
        </p:nvSpPr>
        <p:spPr>
          <a:xfrm>
            <a:off x="568960" y="284480"/>
            <a:ext cx="10891520" cy="3139321"/>
          </a:xfrm>
          <a:prstGeom prst="rect">
            <a:avLst/>
          </a:prstGeom>
          <a:noFill/>
        </p:spPr>
        <p:txBody>
          <a:bodyPr wrap="square">
            <a:spAutoFit/>
          </a:bodyPr>
          <a:lstStyle/>
          <a:p>
            <a:r>
              <a:rPr lang="en-US" dirty="0"/>
              <a:t>Two 12 AWG conductors pass unbroken through a lighting outlet box. Two 14 AWG conductors enter the box and splice to two 14 AWG conductors leaving the box and two 16 AWG fixture wires that supply a luminaire. Determine the minimum box volume required for this installation. Calculate the box volume to one decimal place.</a:t>
            </a:r>
          </a:p>
          <a:p>
            <a:endParaRPr lang="en-US" dirty="0"/>
          </a:p>
          <a:p>
            <a:r>
              <a:rPr lang="en-US" dirty="0"/>
              <a:t>a.	12.5 in.3 </a:t>
            </a:r>
          </a:p>
          <a:p>
            <a:r>
              <a:rPr lang="en-US" dirty="0"/>
              <a:t>b.	14.0 in.3 </a:t>
            </a:r>
          </a:p>
          <a:p>
            <a:r>
              <a:rPr lang="en-US" dirty="0"/>
              <a:t>c.	16.0 in.3 </a:t>
            </a:r>
          </a:p>
          <a:p>
            <a:r>
              <a:rPr lang="en-US" dirty="0"/>
              <a:t>d.	18.0 in.3 </a:t>
            </a:r>
          </a:p>
          <a:p>
            <a:r>
              <a:rPr lang="en-US" dirty="0"/>
              <a:t>e.	20.5 in.3 </a:t>
            </a:r>
          </a:p>
          <a:p>
            <a:endParaRPr lang="en-US" dirty="0"/>
          </a:p>
          <a:p>
            <a:endParaRPr lang="en-US" dirty="0"/>
          </a:p>
        </p:txBody>
      </p:sp>
    </p:spTree>
    <p:extLst>
      <p:ext uri="{BB962C8B-B14F-4D97-AF65-F5344CB8AC3E}">
        <p14:creationId xmlns:p14="http://schemas.microsoft.com/office/powerpoint/2010/main" val="173905864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DF9F788-859C-4DBA-A089-C2B18A74E09C}"/>
              </a:ext>
            </a:extLst>
          </p:cNvPr>
          <p:cNvSpPr txBox="1"/>
          <p:nvPr/>
        </p:nvSpPr>
        <p:spPr>
          <a:xfrm>
            <a:off x="568960" y="284480"/>
            <a:ext cx="10891520" cy="4801314"/>
          </a:xfrm>
          <a:prstGeom prst="rect">
            <a:avLst/>
          </a:prstGeom>
          <a:noFill/>
        </p:spPr>
        <p:txBody>
          <a:bodyPr wrap="square">
            <a:spAutoFit/>
          </a:bodyPr>
          <a:lstStyle/>
          <a:p>
            <a:r>
              <a:rPr lang="en-US" dirty="0"/>
              <a:t>Two 12 AWG conductors pass unbroken through a lighting outlet box. Two 14 AWG conductors enter the box and splice to two 14 AWG conductors leaving the box and two 16 AWG fixture wires that supply a luminaire. Determine the minimum box volume required for this installation. Calculate the box volume to one decimal place.</a:t>
            </a:r>
          </a:p>
          <a:p>
            <a:endParaRPr lang="en-US" dirty="0"/>
          </a:p>
          <a:p>
            <a:r>
              <a:rPr lang="en-US" dirty="0"/>
              <a:t>a.	12.5 in.3 </a:t>
            </a:r>
          </a:p>
          <a:p>
            <a:r>
              <a:rPr lang="en-US" dirty="0"/>
              <a:t>b.	14.0 in.3 </a:t>
            </a:r>
          </a:p>
          <a:p>
            <a:r>
              <a:rPr lang="en-US" dirty="0"/>
              <a:t>c.	16.0 in.3 **</a:t>
            </a:r>
          </a:p>
          <a:p>
            <a:r>
              <a:rPr lang="en-US" dirty="0"/>
              <a:t>d.	18.0 in.3 </a:t>
            </a:r>
          </a:p>
          <a:p>
            <a:r>
              <a:rPr lang="en-US" dirty="0"/>
              <a:t>e.	20.5 in.3 </a:t>
            </a:r>
          </a:p>
          <a:p>
            <a:endParaRPr lang="en-US" dirty="0"/>
          </a:p>
          <a:p>
            <a:endParaRPr lang="en-US" dirty="0"/>
          </a:p>
          <a:p>
            <a:r>
              <a:rPr lang="en-US" dirty="0"/>
              <a:t>Solution: </a:t>
            </a:r>
          </a:p>
          <a:p>
            <a:r>
              <a:rPr lang="en-US" dirty="0"/>
              <a:t>Using Table 314.16(B)</a:t>
            </a:r>
          </a:p>
          <a:p>
            <a:r>
              <a:rPr lang="en-US" dirty="0"/>
              <a:t>  Two 12 AWG = 2 × 2.25 in.3 = 4.50 in.3</a:t>
            </a:r>
          </a:p>
          <a:p>
            <a:r>
              <a:rPr lang="en-US" dirty="0"/>
              <a:t>  Four 14 AWG = 4 × 2.00 in.3 = 8.00 in.3</a:t>
            </a:r>
          </a:p>
          <a:p>
            <a:r>
              <a:rPr lang="en-US" dirty="0"/>
              <a:t>  Two 16 AWG = 2 × 1.75 in.3 = 3.50 in.3</a:t>
            </a:r>
          </a:p>
          <a:p>
            <a:r>
              <a:rPr lang="en-US" dirty="0"/>
              <a:t>Minimum volume required = 4.50 + 8.00 + 3.50 = 16.0 in.3</a:t>
            </a:r>
          </a:p>
        </p:txBody>
      </p:sp>
    </p:spTree>
    <p:extLst>
      <p:ext uri="{BB962C8B-B14F-4D97-AF65-F5344CB8AC3E}">
        <p14:creationId xmlns:p14="http://schemas.microsoft.com/office/powerpoint/2010/main" val="273037628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F82F7D1-F65D-4321-99E3-ACC22B787C1D}"/>
              </a:ext>
            </a:extLst>
          </p:cNvPr>
          <p:cNvSpPr txBox="1"/>
          <p:nvPr/>
        </p:nvSpPr>
        <p:spPr>
          <a:xfrm>
            <a:off x="213360" y="152401"/>
            <a:ext cx="11704320" cy="2800767"/>
          </a:xfrm>
          <a:prstGeom prst="rect">
            <a:avLst/>
          </a:prstGeom>
          <a:noFill/>
        </p:spPr>
        <p:txBody>
          <a:bodyPr wrap="square">
            <a:spAutoFit/>
          </a:bodyPr>
          <a:lstStyle/>
          <a:p>
            <a:r>
              <a:rPr lang="en-US" sz="1600" dirty="0"/>
              <a:t>Two 12 AWG conductors pass through a switch box unbroken. Two 12 AWG conductors terminate on the switch (hot and switch leg) in the switch box. A bare 12 AWG equipment grounding conductor connects to the grounding screw in the box and continues through the box. Determine the minimum size metal device box suitable for this installation.</a:t>
            </a:r>
          </a:p>
          <a:p>
            <a:endParaRPr lang="en-US" sz="1600" dirty="0"/>
          </a:p>
          <a:p>
            <a:r>
              <a:rPr lang="en-US" sz="1600" dirty="0"/>
              <a:t>a.	3 x 2 x 2 in. device box </a:t>
            </a:r>
          </a:p>
          <a:p>
            <a:r>
              <a:rPr lang="en-US" sz="1600" dirty="0"/>
              <a:t>b.	3 x 2 x 2 1/4 in. device box </a:t>
            </a:r>
          </a:p>
          <a:p>
            <a:r>
              <a:rPr lang="en-US" sz="1600" dirty="0"/>
              <a:t>c.	3 x 2 x 2 1/2 in. device box </a:t>
            </a:r>
          </a:p>
          <a:p>
            <a:r>
              <a:rPr lang="en-US" sz="1600" dirty="0"/>
              <a:t>d.	3 x 2 x 2 3/4 in. device box </a:t>
            </a:r>
          </a:p>
          <a:p>
            <a:r>
              <a:rPr lang="en-US" sz="1600" dirty="0"/>
              <a:t>e.	3 x 2 x 3 1/2 in. device box </a:t>
            </a:r>
          </a:p>
          <a:p>
            <a:endParaRPr lang="en-US" sz="1600" dirty="0"/>
          </a:p>
          <a:p>
            <a:endParaRPr lang="en-US" sz="1600" dirty="0"/>
          </a:p>
        </p:txBody>
      </p:sp>
    </p:spTree>
    <p:extLst>
      <p:ext uri="{BB962C8B-B14F-4D97-AF65-F5344CB8AC3E}">
        <p14:creationId xmlns:p14="http://schemas.microsoft.com/office/powerpoint/2010/main" val="192724632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F82F7D1-F65D-4321-99E3-ACC22B787C1D}"/>
              </a:ext>
            </a:extLst>
          </p:cNvPr>
          <p:cNvSpPr txBox="1"/>
          <p:nvPr/>
        </p:nvSpPr>
        <p:spPr>
          <a:xfrm>
            <a:off x="213360" y="152401"/>
            <a:ext cx="11704320" cy="6740307"/>
          </a:xfrm>
          <a:prstGeom prst="rect">
            <a:avLst/>
          </a:prstGeom>
          <a:noFill/>
        </p:spPr>
        <p:txBody>
          <a:bodyPr wrap="square">
            <a:spAutoFit/>
          </a:bodyPr>
          <a:lstStyle/>
          <a:p>
            <a:r>
              <a:rPr lang="en-US" sz="1600" dirty="0"/>
              <a:t>Two 12 AWG conductors pass through a switch box unbroken. Two 12 AWG conductors terminate on the switch (hot and switch leg) in the switch box. A bare 12 AWG equipment grounding conductor connects to the grounding screw in the box and continues through the box. Determine the minimum size metal device box suitable for this installation.</a:t>
            </a:r>
          </a:p>
          <a:p>
            <a:endParaRPr lang="en-US" sz="1600" dirty="0"/>
          </a:p>
          <a:p>
            <a:r>
              <a:rPr lang="en-US" sz="1600" dirty="0"/>
              <a:t>a.	3 x 2 x 2 in. device box </a:t>
            </a:r>
          </a:p>
          <a:p>
            <a:r>
              <a:rPr lang="en-US" sz="1600" dirty="0"/>
              <a:t>b.	3 x 2 x 2 1/4 in. device box </a:t>
            </a:r>
          </a:p>
          <a:p>
            <a:r>
              <a:rPr lang="en-US" sz="1600" dirty="0"/>
              <a:t>c.	3 x 2 x 2 1/2 in. device box **</a:t>
            </a:r>
          </a:p>
          <a:p>
            <a:r>
              <a:rPr lang="en-US" sz="1600" dirty="0"/>
              <a:t>d.	3 x 2 x 2 3/4 in. device box </a:t>
            </a:r>
          </a:p>
          <a:p>
            <a:r>
              <a:rPr lang="en-US" sz="1600" dirty="0"/>
              <a:t>e.	3 x 2 x 3 1/2 in. device box </a:t>
            </a:r>
          </a:p>
          <a:p>
            <a:endParaRPr lang="en-US" sz="1600" dirty="0"/>
          </a:p>
          <a:p>
            <a:endParaRPr lang="en-US" sz="1600" dirty="0"/>
          </a:p>
          <a:p>
            <a:r>
              <a:rPr lang="en-US" sz="1600" dirty="0"/>
              <a:t>Solution: a. Calculate the number of conductors in the box for the purposes of determining box fill.</a:t>
            </a:r>
          </a:p>
          <a:p>
            <a:r>
              <a:rPr lang="en-US" sz="1600" dirty="0"/>
              <a:t>Switch				2</a:t>
            </a:r>
          </a:p>
          <a:p>
            <a:r>
              <a:rPr lang="en-US" sz="1600" dirty="0"/>
              <a:t>Two 12 AWG passing through		2</a:t>
            </a:r>
          </a:p>
          <a:p>
            <a:r>
              <a:rPr lang="en-US" sz="1600" dirty="0"/>
              <a:t>Two 12 AWG on switch		2</a:t>
            </a:r>
          </a:p>
          <a:p>
            <a:r>
              <a:rPr lang="en-US" sz="1600" u="sng" dirty="0"/>
              <a:t>Equipment grounding conductor		1</a:t>
            </a:r>
          </a:p>
          <a:p>
            <a:r>
              <a:rPr lang="en-US" sz="1600" dirty="0"/>
              <a:t>Total Count			7</a:t>
            </a:r>
          </a:p>
          <a:p>
            <a:endParaRPr lang="en-US" sz="1600" dirty="0"/>
          </a:p>
          <a:p>
            <a:r>
              <a:rPr lang="en-US" sz="1600" dirty="0"/>
              <a:t>Volume allowance = Seven 12 AWG	</a:t>
            </a:r>
          </a:p>
          <a:p>
            <a:r>
              <a:rPr lang="en-US" sz="1600" dirty="0"/>
              <a:t>Answer: Seven 12 AWG conductors</a:t>
            </a:r>
          </a:p>
          <a:p>
            <a:endParaRPr lang="en-US" sz="1600" dirty="0"/>
          </a:p>
          <a:p>
            <a:r>
              <a:rPr lang="en-US" sz="1600" dirty="0"/>
              <a:t>Determine the minimum size metal device box for this installation.</a:t>
            </a:r>
          </a:p>
          <a:p>
            <a:r>
              <a:rPr lang="en-US" sz="1600" dirty="0"/>
              <a:t>Table 314.16(B)			Seven 12 AWG</a:t>
            </a:r>
          </a:p>
          <a:p>
            <a:r>
              <a:rPr lang="en-US" sz="1600" dirty="0"/>
              <a:t>7 x 2.25 in.3 = 15.75 in.3		Minimum volume required = 15.75 in.3</a:t>
            </a:r>
          </a:p>
          <a:p>
            <a:r>
              <a:rPr lang="en-US" sz="1600" dirty="0"/>
              <a:t>Table 314.16(A), device box		3 x 2 x 3-1/2 in. = 18.0 in.3</a:t>
            </a:r>
          </a:p>
          <a:p>
            <a:endParaRPr lang="en-US" sz="1600" dirty="0"/>
          </a:p>
          <a:p>
            <a:r>
              <a:rPr lang="en-US" sz="1600" dirty="0"/>
              <a:t>Answer: 3 x 2 x 3-1/2 in. device box</a:t>
            </a:r>
          </a:p>
        </p:txBody>
      </p:sp>
    </p:spTree>
    <p:extLst>
      <p:ext uri="{BB962C8B-B14F-4D97-AF65-F5344CB8AC3E}">
        <p14:creationId xmlns:p14="http://schemas.microsoft.com/office/powerpoint/2010/main" val="82685830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262799B-38AF-4F60-B9F0-D04F8DC5B988}"/>
              </a:ext>
            </a:extLst>
          </p:cNvPr>
          <p:cNvPicPr>
            <a:picLocks noChangeAspect="1"/>
          </p:cNvPicPr>
          <p:nvPr/>
        </p:nvPicPr>
        <p:blipFill>
          <a:blip r:embed="rId2"/>
          <a:stretch>
            <a:fillRect/>
          </a:stretch>
        </p:blipFill>
        <p:spPr>
          <a:xfrm>
            <a:off x="767842" y="348995"/>
            <a:ext cx="7390638" cy="5159609"/>
          </a:xfrm>
          <a:prstGeom prst="rect">
            <a:avLst/>
          </a:prstGeom>
        </p:spPr>
      </p:pic>
    </p:spTree>
    <p:extLst>
      <p:ext uri="{BB962C8B-B14F-4D97-AF65-F5344CB8AC3E}">
        <p14:creationId xmlns:p14="http://schemas.microsoft.com/office/powerpoint/2010/main" val="132481137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262799B-38AF-4F60-B9F0-D04F8DC5B988}"/>
              </a:ext>
            </a:extLst>
          </p:cNvPr>
          <p:cNvPicPr>
            <a:picLocks noChangeAspect="1"/>
          </p:cNvPicPr>
          <p:nvPr/>
        </p:nvPicPr>
        <p:blipFill>
          <a:blip r:embed="rId2"/>
          <a:stretch>
            <a:fillRect/>
          </a:stretch>
        </p:blipFill>
        <p:spPr>
          <a:xfrm>
            <a:off x="767842" y="348995"/>
            <a:ext cx="7390638" cy="5159609"/>
          </a:xfrm>
          <a:prstGeom prst="rect">
            <a:avLst/>
          </a:prstGeom>
        </p:spPr>
      </p:pic>
      <p:pic>
        <p:nvPicPr>
          <p:cNvPr id="2" name="Picture 1">
            <a:extLst>
              <a:ext uri="{FF2B5EF4-FFF2-40B4-BE49-F238E27FC236}">
                <a16:creationId xmlns:a16="http://schemas.microsoft.com/office/drawing/2014/main" id="{A4A16EAB-9B82-4C32-8DD0-D1A297A90089}"/>
              </a:ext>
            </a:extLst>
          </p:cNvPr>
          <p:cNvPicPr>
            <a:picLocks noChangeAspect="1"/>
          </p:cNvPicPr>
          <p:nvPr/>
        </p:nvPicPr>
        <p:blipFill>
          <a:blip r:embed="rId3"/>
          <a:stretch>
            <a:fillRect/>
          </a:stretch>
        </p:blipFill>
        <p:spPr>
          <a:xfrm>
            <a:off x="4529323" y="2103070"/>
            <a:ext cx="7555107" cy="2905810"/>
          </a:xfrm>
          <a:prstGeom prst="rect">
            <a:avLst/>
          </a:prstGeom>
        </p:spPr>
      </p:pic>
    </p:spTree>
    <p:extLst>
      <p:ext uri="{BB962C8B-B14F-4D97-AF65-F5344CB8AC3E}">
        <p14:creationId xmlns:p14="http://schemas.microsoft.com/office/powerpoint/2010/main" val="34283821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FE3AF20-F71E-451B-9F89-4A2FB01ACDE7}"/>
              </a:ext>
            </a:extLst>
          </p:cNvPr>
          <p:cNvSpPr txBox="1"/>
          <p:nvPr/>
        </p:nvSpPr>
        <p:spPr>
          <a:xfrm>
            <a:off x="200297" y="130629"/>
            <a:ext cx="8943703" cy="2585323"/>
          </a:xfrm>
          <a:prstGeom prst="rect">
            <a:avLst/>
          </a:prstGeom>
          <a:noFill/>
        </p:spPr>
        <p:txBody>
          <a:bodyPr wrap="square">
            <a:spAutoFit/>
          </a:bodyPr>
          <a:lstStyle/>
          <a:p>
            <a:r>
              <a:rPr lang="en-US" dirty="0"/>
              <a:t>What size copper type NM or NMS cable is required for a 60 amp circuit?</a:t>
            </a:r>
          </a:p>
          <a:p>
            <a:endParaRPr lang="en-US" dirty="0"/>
          </a:p>
          <a:p>
            <a:r>
              <a:rPr lang="en-US" dirty="0"/>
              <a:t>a.	#8</a:t>
            </a:r>
          </a:p>
          <a:p>
            <a:r>
              <a:rPr lang="en-US" dirty="0"/>
              <a:t>b.	#6</a:t>
            </a:r>
          </a:p>
          <a:p>
            <a:r>
              <a:rPr lang="en-US" dirty="0"/>
              <a:t>c.	#4</a:t>
            </a:r>
          </a:p>
          <a:p>
            <a:r>
              <a:rPr lang="en-US" dirty="0"/>
              <a:t>d.	#3</a:t>
            </a:r>
          </a:p>
          <a:p>
            <a:endParaRPr lang="en-US" dirty="0"/>
          </a:p>
          <a:p>
            <a:endParaRPr lang="en-US" dirty="0"/>
          </a:p>
          <a:p>
            <a:endParaRPr lang="en-US" dirty="0"/>
          </a:p>
        </p:txBody>
      </p:sp>
    </p:spTree>
    <p:extLst>
      <p:ext uri="{BB962C8B-B14F-4D97-AF65-F5344CB8AC3E}">
        <p14:creationId xmlns:p14="http://schemas.microsoft.com/office/powerpoint/2010/main" val="48408929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FE3AF20-F71E-451B-9F89-4A2FB01ACDE7}"/>
              </a:ext>
            </a:extLst>
          </p:cNvPr>
          <p:cNvSpPr txBox="1"/>
          <p:nvPr/>
        </p:nvSpPr>
        <p:spPr>
          <a:xfrm>
            <a:off x="200297" y="130629"/>
            <a:ext cx="8943703" cy="3139321"/>
          </a:xfrm>
          <a:prstGeom prst="rect">
            <a:avLst/>
          </a:prstGeom>
          <a:noFill/>
        </p:spPr>
        <p:txBody>
          <a:bodyPr wrap="square">
            <a:spAutoFit/>
          </a:bodyPr>
          <a:lstStyle/>
          <a:p>
            <a:r>
              <a:rPr lang="en-US" dirty="0"/>
              <a:t>What size copper type NM or NMS cable is required for a 60 amp circuit?</a:t>
            </a:r>
          </a:p>
          <a:p>
            <a:endParaRPr lang="en-US" dirty="0"/>
          </a:p>
          <a:p>
            <a:r>
              <a:rPr lang="en-US" dirty="0"/>
              <a:t>a.	#8</a:t>
            </a:r>
          </a:p>
          <a:p>
            <a:r>
              <a:rPr lang="en-US" dirty="0"/>
              <a:t>b.	#6</a:t>
            </a:r>
          </a:p>
          <a:p>
            <a:r>
              <a:rPr lang="en-US" dirty="0"/>
              <a:t>c.	#4 **</a:t>
            </a:r>
          </a:p>
          <a:p>
            <a:r>
              <a:rPr lang="en-US" dirty="0"/>
              <a:t>d.	#3</a:t>
            </a:r>
          </a:p>
          <a:p>
            <a:endParaRPr lang="en-US" dirty="0"/>
          </a:p>
          <a:p>
            <a:r>
              <a:rPr lang="en-US" dirty="0"/>
              <a:t>334.80 After any ampacity adjustment, in the end NM or NMS (RX) cable must be sized under the 60 degree ‘’C” column of 310.16. This is largely due to the effects of heating caused by various insulation in the walls. A larger wire will help dissipate heat. </a:t>
            </a:r>
          </a:p>
          <a:p>
            <a:endParaRPr lang="en-US" dirty="0"/>
          </a:p>
        </p:txBody>
      </p:sp>
    </p:spTree>
    <p:extLst>
      <p:ext uri="{BB962C8B-B14F-4D97-AF65-F5344CB8AC3E}">
        <p14:creationId xmlns:p14="http://schemas.microsoft.com/office/powerpoint/2010/main" val="425353064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BDDF9D3-18BE-4447-8EB3-D65C99D187C8}"/>
              </a:ext>
            </a:extLst>
          </p:cNvPr>
          <p:cNvSpPr txBox="1"/>
          <p:nvPr/>
        </p:nvSpPr>
        <p:spPr>
          <a:xfrm>
            <a:off x="304800" y="193041"/>
            <a:ext cx="11541760" cy="2031325"/>
          </a:xfrm>
          <a:prstGeom prst="rect">
            <a:avLst/>
          </a:prstGeom>
          <a:noFill/>
        </p:spPr>
        <p:txBody>
          <a:bodyPr wrap="square">
            <a:spAutoFit/>
          </a:bodyPr>
          <a:lstStyle/>
          <a:p>
            <a:r>
              <a:rPr lang="en-US" dirty="0"/>
              <a:t>What is the minimum size wireway would you need for 6-#4 THHN, 4-350 </a:t>
            </a:r>
            <a:r>
              <a:rPr lang="en-US" dirty="0" err="1"/>
              <a:t>kcmil</a:t>
            </a:r>
            <a:r>
              <a:rPr lang="en-US" dirty="0"/>
              <a:t> THW, and one #6 bare cu conductor?</a:t>
            </a:r>
          </a:p>
          <a:p>
            <a:endParaRPr lang="en-US" dirty="0"/>
          </a:p>
          <a:p>
            <a:r>
              <a:rPr lang="en-US" dirty="0"/>
              <a:t>A)	2” x 2”</a:t>
            </a:r>
          </a:p>
          <a:p>
            <a:r>
              <a:rPr lang="en-US" dirty="0"/>
              <a:t>B)	3” x 3”</a:t>
            </a:r>
          </a:p>
          <a:p>
            <a:r>
              <a:rPr lang="en-US" dirty="0"/>
              <a:t>C)	4” x 4” </a:t>
            </a:r>
          </a:p>
          <a:p>
            <a:r>
              <a:rPr lang="en-US" dirty="0"/>
              <a:t>D)	6” x 6”</a:t>
            </a:r>
          </a:p>
          <a:p>
            <a:endParaRPr lang="en-US" dirty="0"/>
          </a:p>
        </p:txBody>
      </p:sp>
    </p:spTree>
    <p:extLst>
      <p:ext uri="{BB962C8B-B14F-4D97-AF65-F5344CB8AC3E}">
        <p14:creationId xmlns:p14="http://schemas.microsoft.com/office/powerpoint/2010/main" val="248906427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BDDF9D3-18BE-4447-8EB3-D65C99D187C8}"/>
              </a:ext>
            </a:extLst>
          </p:cNvPr>
          <p:cNvSpPr txBox="1"/>
          <p:nvPr/>
        </p:nvSpPr>
        <p:spPr>
          <a:xfrm>
            <a:off x="304800" y="193041"/>
            <a:ext cx="11541760" cy="507831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What is the minimum size wireway would you need for 6-#4 THHN, 4-350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kcmil</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THW, and one #6 bare cu conductor?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	2” x 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B)	3” x 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	4” x 4”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	6” x 6”</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Solution: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Chapter 9, Tables, Art. 376.22(A)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Table 5, Table 8</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#4 -.0824 (6) = .4944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350’S- .5958(4) = 2.3832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#6 - .027</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A=.4944 + 2.3832 + .027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 2.9 x 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A=14.523 min in.² A 4” x 4” trough would work, which is 16 in.²</a:t>
            </a:r>
          </a:p>
        </p:txBody>
      </p:sp>
    </p:spTree>
    <p:extLst>
      <p:ext uri="{BB962C8B-B14F-4D97-AF65-F5344CB8AC3E}">
        <p14:creationId xmlns:p14="http://schemas.microsoft.com/office/powerpoint/2010/main" val="26353252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04AADBD-39EB-469C-B8B4-FD2B01043423}"/>
              </a:ext>
            </a:extLst>
          </p:cNvPr>
          <p:cNvPicPr>
            <a:picLocks noChangeAspect="1"/>
          </p:cNvPicPr>
          <p:nvPr/>
        </p:nvPicPr>
        <p:blipFill>
          <a:blip r:embed="rId2"/>
          <a:stretch>
            <a:fillRect/>
          </a:stretch>
        </p:blipFill>
        <p:spPr>
          <a:xfrm>
            <a:off x="2868545" y="228900"/>
            <a:ext cx="6454910" cy="6833286"/>
          </a:xfrm>
          <a:prstGeom prst="rect">
            <a:avLst/>
          </a:prstGeom>
        </p:spPr>
      </p:pic>
    </p:spTree>
    <p:extLst>
      <p:ext uri="{BB962C8B-B14F-4D97-AF65-F5344CB8AC3E}">
        <p14:creationId xmlns:p14="http://schemas.microsoft.com/office/powerpoint/2010/main" val="139523720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71C87DA-B88D-4BD3-8165-97CE360F636D}"/>
              </a:ext>
            </a:extLst>
          </p:cNvPr>
          <p:cNvSpPr txBox="1"/>
          <p:nvPr/>
        </p:nvSpPr>
        <p:spPr>
          <a:xfrm>
            <a:off x="223520" y="142240"/>
            <a:ext cx="11744960" cy="2308324"/>
          </a:xfrm>
          <a:prstGeom prst="rect">
            <a:avLst/>
          </a:prstGeom>
          <a:noFill/>
        </p:spPr>
        <p:txBody>
          <a:bodyPr wrap="square">
            <a:spAutoFit/>
          </a:bodyPr>
          <a:lstStyle/>
          <a:p>
            <a:r>
              <a:rPr lang="en-US" dirty="0"/>
              <a:t>A 6” x 6” nonmetallic wireway has 12-#4 RHW copper conductors inside, how many 1/0 THW copper conductors can be added to the trough?</a:t>
            </a:r>
          </a:p>
          <a:p>
            <a:endParaRPr lang="en-US" dirty="0"/>
          </a:p>
          <a:p>
            <a:r>
              <a:rPr lang="en-US" dirty="0"/>
              <a:t>A)	21</a:t>
            </a:r>
          </a:p>
          <a:p>
            <a:r>
              <a:rPr lang="en-US" dirty="0"/>
              <a:t>B)	17</a:t>
            </a:r>
          </a:p>
          <a:p>
            <a:r>
              <a:rPr lang="en-US" dirty="0"/>
              <a:t>C)	19</a:t>
            </a:r>
          </a:p>
          <a:p>
            <a:r>
              <a:rPr lang="en-US" dirty="0"/>
              <a:t>D)	25</a:t>
            </a:r>
          </a:p>
          <a:p>
            <a:endParaRPr lang="en-US" dirty="0"/>
          </a:p>
        </p:txBody>
      </p:sp>
    </p:spTree>
    <p:extLst>
      <p:ext uri="{BB962C8B-B14F-4D97-AF65-F5344CB8AC3E}">
        <p14:creationId xmlns:p14="http://schemas.microsoft.com/office/powerpoint/2010/main" val="6285430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71C87DA-B88D-4BD3-8165-97CE360F636D}"/>
              </a:ext>
            </a:extLst>
          </p:cNvPr>
          <p:cNvSpPr txBox="1"/>
          <p:nvPr/>
        </p:nvSpPr>
        <p:spPr>
          <a:xfrm>
            <a:off x="223520" y="142240"/>
            <a:ext cx="11744960" cy="59093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 6” x 6” nonmetallic wireway has 12-#4 RHW copper conductors inside, how many 1/0 THW copper conductors can be added to the trough?</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	21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B)	17</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	19</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	25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Solution: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Chapter 9, Tables, Art. 378.22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Table 5, Table 8</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#4 -.1333 (12) = 1.596</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6 x 6 = 36”sq x 20% fill = 7.2 in.²</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7.2 - 1.596 = 5.604 [remaining area]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1/0- .2223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 5.604/.2223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 25.21 or 25 - 1/0 conductors can be added</a:t>
            </a:r>
          </a:p>
        </p:txBody>
      </p:sp>
    </p:spTree>
    <p:extLst>
      <p:ext uri="{BB962C8B-B14F-4D97-AF65-F5344CB8AC3E}">
        <p14:creationId xmlns:p14="http://schemas.microsoft.com/office/powerpoint/2010/main" val="137534520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A4E483D-C001-4986-8DDB-B2E6074034CC}"/>
              </a:ext>
            </a:extLst>
          </p:cNvPr>
          <p:cNvSpPr txBox="1"/>
          <p:nvPr/>
        </p:nvSpPr>
        <p:spPr>
          <a:xfrm>
            <a:off x="193040" y="182880"/>
            <a:ext cx="11826240" cy="2308324"/>
          </a:xfrm>
          <a:prstGeom prst="rect">
            <a:avLst/>
          </a:prstGeom>
          <a:noFill/>
        </p:spPr>
        <p:txBody>
          <a:bodyPr wrap="square">
            <a:spAutoFit/>
          </a:bodyPr>
          <a:lstStyle/>
          <a:p>
            <a:r>
              <a:rPr lang="en-US" dirty="0"/>
              <a:t>A 4” x 4” metallic wireway has 24-#10 THWN copper conductors, 12-#12 THWN, and 3-#3 THWN inside, how many #10 THWN copper conductors can be added to the trough?</a:t>
            </a:r>
          </a:p>
          <a:p>
            <a:endParaRPr lang="en-US" dirty="0"/>
          </a:p>
          <a:p>
            <a:r>
              <a:rPr lang="en-US" dirty="0"/>
              <a:t>A)	110</a:t>
            </a:r>
          </a:p>
          <a:p>
            <a:r>
              <a:rPr lang="en-US" dirty="0"/>
              <a:t>B)	117</a:t>
            </a:r>
          </a:p>
          <a:p>
            <a:r>
              <a:rPr lang="en-US" dirty="0"/>
              <a:t>C)	119</a:t>
            </a:r>
          </a:p>
          <a:p>
            <a:r>
              <a:rPr lang="en-US" dirty="0"/>
              <a:t>D)	112</a:t>
            </a:r>
          </a:p>
          <a:p>
            <a:endParaRPr lang="en-US" dirty="0"/>
          </a:p>
        </p:txBody>
      </p:sp>
    </p:spTree>
    <p:extLst>
      <p:ext uri="{BB962C8B-B14F-4D97-AF65-F5344CB8AC3E}">
        <p14:creationId xmlns:p14="http://schemas.microsoft.com/office/powerpoint/2010/main" val="316418487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A4E483D-C001-4986-8DDB-B2E6074034CC}"/>
              </a:ext>
            </a:extLst>
          </p:cNvPr>
          <p:cNvSpPr txBox="1"/>
          <p:nvPr/>
        </p:nvSpPr>
        <p:spPr>
          <a:xfrm>
            <a:off x="193040" y="182880"/>
            <a:ext cx="11826240" cy="618630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 4” x 4” metallic wireway has 24-#10 THWN copper conductors, 12-#12 THWN, and 3-#3 THWN inside, how many #10 THWN copper conductors can be added to the trough?</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	110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B)	117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	119</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	112</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Solution: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Chapter 9, Tables, Art. 376.22(A)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Table 5, Table 8</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#10 -.0211 (24) = .5064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#12-.0133(12) = .1596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#3-.0973(3) = .0466</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4 x 4 = 16”sq x 20% fill = 3.2 in.²</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3.2-(.5064+.1596+.0466) = 2.4874 [remaining area]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2.4874/.0211 = 117.89</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 117-#10 THWN CU conductors can be added</a:t>
            </a:r>
          </a:p>
        </p:txBody>
      </p:sp>
    </p:spTree>
    <p:extLst>
      <p:ext uri="{BB962C8B-B14F-4D97-AF65-F5344CB8AC3E}">
        <p14:creationId xmlns:p14="http://schemas.microsoft.com/office/powerpoint/2010/main" val="402228933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60E24F2-2BE5-4D51-BDF5-4EBA61B9E934}"/>
              </a:ext>
            </a:extLst>
          </p:cNvPr>
          <p:cNvSpPr txBox="1"/>
          <p:nvPr/>
        </p:nvSpPr>
        <p:spPr>
          <a:xfrm>
            <a:off x="182880" y="182880"/>
            <a:ext cx="11551920" cy="2308324"/>
          </a:xfrm>
          <a:prstGeom prst="rect">
            <a:avLst/>
          </a:prstGeom>
          <a:noFill/>
        </p:spPr>
        <p:txBody>
          <a:bodyPr wrap="square">
            <a:spAutoFit/>
          </a:bodyPr>
          <a:lstStyle/>
          <a:p>
            <a:r>
              <a:rPr lang="en-US" dirty="0"/>
              <a:t>Using the illustration, calculate the minimum standard-size ladder cable tray needed for the installation, as shown, for the following multiple conductor cables: four 3-conductor 4/0 AWG and two 3-condcutor 300 </a:t>
            </a:r>
            <a:r>
              <a:rPr lang="en-US" dirty="0" err="1"/>
              <a:t>kcmil</a:t>
            </a:r>
            <a:r>
              <a:rPr lang="en-US" dirty="0"/>
              <a:t>. (OD 4/0 AWG = 1.92 inches; OD 300 </a:t>
            </a:r>
            <a:r>
              <a:rPr lang="en-US" dirty="0" err="1"/>
              <a:t>kcmil</a:t>
            </a:r>
            <a:r>
              <a:rPr lang="en-US" dirty="0"/>
              <a:t> = 2.12 inches.)</a:t>
            </a:r>
          </a:p>
          <a:p>
            <a:endParaRPr lang="en-US" dirty="0"/>
          </a:p>
          <a:p>
            <a:r>
              <a:rPr lang="en-US" dirty="0"/>
              <a:t>(Note: The abbreviation OD refers to the outside diameter of a cable measured in inches.) </a:t>
            </a:r>
          </a:p>
          <a:p>
            <a:endParaRPr lang="en-US" dirty="0"/>
          </a:p>
          <a:p>
            <a:endParaRPr lang="en-US" dirty="0"/>
          </a:p>
          <a:p>
            <a:endParaRPr lang="en-US" dirty="0"/>
          </a:p>
        </p:txBody>
      </p:sp>
      <p:pic>
        <p:nvPicPr>
          <p:cNvPr id="7" name="Picture 6">
            <a:extLst>
              <a:ext uri="{FF2B5EF4-FFF2-40B4-BE49-F238E27FC236}">
                <a16:creationId xmlns:a16="http://schemas.microsoft.com/office/drawing/2014/main" id="{432BB416-BFDD-4AFC-83B9-0F4EAEE1C807}"/>
              </a:ext>
            </a:extLst>
          </p:cNvPr>
          <p:cNvPicPr>
            <a:picLocks noChangeAspect="1"/>
          </p:cNvPicPr>
          <p:nvPr/>
        </p:nvPicPr>
        <p:blipFill>
          <a:blip r:embed="rId2"/>
          <a:stretch>
            <a:fillRect/>
          </a:stretch>
        </p:blipFill>
        <p:spPr>
          <a:xfrm>
            <a:off x="4279469" y="1850075"/>
            <a:ext cx="3633062" cy="1282257"/>
          </a:xfrm>
          <a:prstGeom prst="rect">
            <a:avLst/>
          </a:prstGeom>
        </p:spPr>
      </p:pic>
    </p:spTree>
    <p:extLst>
      <p:ext uri="{BB962C8B-B14F-4D97-AF65-F5344CB8AC3E}">
        <p14:creationId xmlns:p14="http://schemas.microsoft.com/office/powerpoint/2010/main" val="357169365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60E24F2-2BE5-4D51-BDF5-4EBA61B9E934}"/>
              </a:ext>
            </a:extLst>
          </p:cNvPr>
          <p:cNvSpPr txBox="1"/>
          <p:nvPr/>
        </p:nvSpPr>
        <p:spPr>
          <a:xfrm>
            <a:off x="182880" y="182880"/>
            <a:ext cx="11551920" cy="2308324"/>
          </a:xfrm>
          <a:prstGeom prst="rect">
            <a:avLst/>
          </a:prstGeom>
          <a:noFill/>
        </p:spPr>
        <p:txBody>
          <a:bodyPr wrap="square">
            <a:spAutoFit/>
          </a:bodyPr>
          <a:lstStyle/>
          <a:p>
            <a:r>
              <a:rPr lang="en-US" dirty="0"/>
              <a:t>Using the illustration, calculate the minimum standard-size ladder cable tray needed for the installation, as shown, for the following multiple conductor cables: four 3-conductor 4/0 AWG and two 3-condcutor 300 </a:t>
            </a:r>
            <a:r>
              <a:rPr lang="en-US" dirty="0" err="1"/>
              <a:t>kcmil</a:t>
            </a:r>
            <a:r>
              <a:rPr lang="en-US" dirty="0"/>
              <a:t>. (OD 4/0 AWG = 1.92 inches; OD 300 </a:t>
            </a:r>
            <a:r>
              <a:rPr lang="en-US" dirty="0" err="1"/>
              <a:t>kcmil</a:t>
            </a:r>
            <a:r>
              <a:rPr lang="en-US" dirty="0"/>
              <a:t> = 2.12 inches.)</a:t>
            </a:r>
          </a:p>
          <a:p>
            <a:endParaRPr lang="en-US" dirty="0"/>
          </a:p>
          <a:p>
            <a:r>
              <a:rPr lang="en-US" dirty="0"/>
              <a:t>(Note: The abbreviation OD refers to the outside diameter of a cable measured in inches.) </a:t>
            </a:r>
          </a:p>
          <a:p>
            <a:endParaRPr lang="en-US" dirty="0"/>
          </a:p>
          <a:p>
            <a:endParaRPr lang="en-US" dirty="0"/>
          </a:p>
          <a:p>
            <a:endParaRPr lang="en-US" dirty="0"/>
          </a:p>
        </p:txBody>
      </p:sp>
      <p:pic>
        <p:nvPicPr>
          <p:cNvPr id="7" name="Picture 6">
            <a:extLst>
              <a:ext uri="{FF2B5EF4-FFF2-40B4-BE49-F238E27FC236}">
                <a16:creationId xmlns:a16="http://schemas.microsoft.com/office/drawing/2014/main" id="{432BB416-BFDD-4AFC-83B9-0F4EAEE1C807}"/>
              </a:ext>
            </a:extLst>
          </p:cNvPr>
          <p:cNvPicPr>
            <a:picLocks noChangeAspect="1"/>
          </p:cNvPicPr>
          <p:nvPr/>
        </p:nvPicPr>
        <p:blipFill>
          <a:blip r:embed="rId2"/>
          <a:stretch>
            <a:fillRect/>
          </a:stretch>
        </p:blipFill>
        <p:spPr>
          <a:xfrm>
            <a:off x="4279469" y="1850075"/>
            <a:ext cx="3633062" cy="1282257"/>
          </a:xfrm>
          <a:prstGeom prst="rect">
            <a:avLst/>
          </a:prstGeom>
        </p:spPr>
      </p:pic>
      <p:sp>
        <p:nvSpPr>
          <p:cNvPr id="5" name="TextBox 4">
            <a:extLst>
              <a:ext uri="{FF2B5EF4-FFF2-40B4-BE49-F238E27FC236}">
                <a16:creationId xmlns:a16="http://schemas.microsoft.com/office/drawing/2014/main" id="{72ABDD30-E8CA-48A9-BEE6-B1FF87F1CAC3}"/>
              </a:ext>
            </a:extLst>
          </p:cNvPr>
          <p:cNvSpPr txBox="1"/>
          <p:nvPr/>
        </p:nvSpPr>
        <p:spPr>
          <a:xfrm>
            <a:off x="853440" y="2858760"/>
            <a:ext cx="6096000" cy="3416320"/>
          </a:xfrm>
          <a:prstGeom prst="rect">
            <a:avLst/>
          </a:prstGeom>
          <a:noFill/>
        </p:spPr>
        <p:txBody>
          <a:bodyPr wrap="square">
            <a:spAutoFit/>
          </a:bodyPr>
          <a:lstStyle/>
          <a:p>
            <a:r>
              <a:rPr lang="en-US" dirty="0"/>
              <a:t>Solution:</a:t>
            </a:r>
          </a:p>
          <a:p>
            <a:endParaRPr lang="en-US" dirty="0"/>
          </a:p>
          <a:p>
            <a:r>
              <a:rPr lang="en-US" dirty="0"/>
              <a:t>392.22(A)(1)(a), single layer</a:t>
            </a:r>
          </a:p>
          <a:p>
            <a:r>
              <a:rPr lang="en-US" dirty="0"/>
              <a:t>Sum of OD (Sd) not to exceed width of tray</a:t>
            </a:r>
          </a:p>
          <a:p>
            <a:endParaRPr lang="en-US" dirty="0"/>
          </a:p>
          <a:p>
            <a:r>
              <a:rPr lang="en-US" dirty="0"/>
              <a:t>4/0 AWG width = 1.92 × 4 = 7.68 in.</a:t>
            </a:r>
          </a:p>
          <a:p>
            <a:r>
              <a:rPr lang="en-US" dirty="0"/>
              <a:t>300 </a:t>
            </a:r>
            <a:r>
              <a:rPr lang="en-US" dirty="0" err="1"/>
              <a:t>kcmil</a:t>
            </a:r>
            <a:r>
              <a:rPr lang="en-US" dirty="0"/>
              <a:t> width = 2.12 × 2 = 4.24 in.</a:t>
            </a:r>
          </a:p>
          <a:p>
            <a:endParaRPr lang="en-US" dirty="0"/>
          </a:p>
          <a:p>
            <a:r>
              <a:rPr lang="en-US" dirty="0"/>
              <a:t>Min. width = 7.68 + 4.24   = 11.92 in.</a:t>
            </a:r>
          </a:p>
          <a:p>
            <a:endParaRPr lang="en-US" dirty="0"/>
          </a:p>
          <a:p>
            <a:r>
              <a:rPr lang="en-US" dirty="0"/>
              <a:t>Table 392.22(A)</a:t>
            </a:r>
          </a:p>
          <a:p>
            <a:r>
              <a:rPr lang="en-US" dirty="0"/>
              <a:t>Next larger std. size = 12 in. wide ladder cable tray</a:t>
            </a:r>
          </a:p>
        </p:txBody>
      </p:sp>
    </p:spTree>
    <p:extLst>
      <p:ext uri="{BB962C8B-B14F-4D97-AF65-F5344CB8AC3E}">
        <p14:creationId xmlns:p14="http://schemas.microsoft.com/office/powerpoint/2010/main" val="347066228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471F776-8C94-4A46-911F-534AE5FE6E55}"/>
              </a:ext>
            </a:extLst>
          </p:cNvPr>
          <p:cNvSpPr txBox="1"/>
          <p:nvPr/>
        </p:nvSpPr>
        <p:spPr>
          <a:xfrm>
            <a:off x="487680" y="325120"/>
            <a:ext cx="11277600" cy="923330"/>
          </a:xfrm>
          <a:prstGeom prst="rect">
            <a:avLst/>
          </a:prstGeom>
          <a:noFill/>
        </p:spPr>
        <p:txBody>
          <a:bodyPr wrap="square">
            <a:spAutoFit/>
          </a:bodyPr>
          <a:lstStyle/>
          <a:p>
            <a:r>
              <a:rPr lang="en-US" dirty="0"/>
              <a:t>Calculate the minimum standard-size ventilated trough cable tray needed for the installation of the following multiple conductor cables: two 3-conductor 750 </a:t>
            </a:r>
            <a:r>
              <a:rPr lang="en-US" dirty="0" err="1"/>
              <a:t>kcmil</a:t>
            </a:r>
            <a:r>
              <a:rPr lang="en-US" dirty="0"/>
              <a:t>; two 3-conductor 500 </a:t>
            </a:r>
            <a:r>
              <a:rPr lang="en-US" dirty="0" err="1"/>
              <a:t>kcmil</a:t>
            </a:r>
            <a:r>
              <a:rPr lang="en-US" dirty="0"/>
              <a:t>; and one 3-conductor 800 </a:t>
            </a:r>
            <a:r>
              <a:rPr lang="en-US" dirty="0" err="1"/>
              <a:t>kcmil</a:t>
            </a:r>
            <a:r>
              <a:rPr lang="en-US" dirty="0"/>
              <a:t>. (OD 750 </a:t>
            </a:r>
            <a:r>
              <a:rPr lang="en-US" dirty="0" err="1"/>
              <a:t>kcmil</a:t>
            </a:r>
            <a:r>
              <a:rPr lang="en-US" dirty="0"/>
              <a:t> = 3.05 inches, OD 500 </a:t>
            </a:r>
            <a:r>
              <a:rPr lang="en-US" dirty="0" err="1"/>
              <a:t>kcmil</a:t>
            </a:r>
            <a:r>
              <a:rPr lang="en-US" dirty="0"/>
              <a:t> = 2.68 inches, and OD 800 </a:t>
            </a:r>
            <a:r>
              <a:rPr lang="en-US" dirty="0" err="1"/>
              <a:t>kcmil</a:t>
            </a:r>
            <a:r>
              <a:rPr lang="en-US" dirty="0"/>
              <a:t> = 3.24 inches.)</a:t>
            </a:r>
          </a:p>
        </p:txBody>
      </p:sp>
      <p:pic>
        <p:nvPicPr>
          <p:cNvPr id="6" name="Picture 5">
            <a:extLst>
              <a:ext uri="{FF2B5EF4-FFF2-40B4-BE49-F238E27FC236}">
                <a16:creationId xmlns:a16="http://schemas.microsoft.com/office/drawing/2014/main" id="{61CCEBAA-DACD-44EC-A8A5-48907BB61B69}"/>
              </a:ext>
            </a:extLst>
          </p:cNvPr>
          <p:cNvPicPr>
            <a:picLocks noChangeAspect="1"/>
          </p:cNvPicPr>
          <p:nvPr/>
        </p:nvPicPr>
        <p:blipFill>
          <a:blip r:embed="rId2"/>
          <a:stretch>
            <a:fillRect/>
          </a:stretch>
        </p:blipFill>
        <p:spPr>
          <a:xfrm>
            <a:off x="4478984" y="1517865"/>
            <a:ext cx="3234031" cy="1215864"/>
          </a:xfrm>
          <a:prstGeom prst="rect">
            <a:avLst/>
          </a:prstGeom>
        </p:spPr>
      </p:pic>
    </p:spTree>
    <p:extLst>
      <p:ext uri="{BB962C8B-B14F-4D97-AF65-F5344CB8AC3E}">
        <p14:creationId xmlns:p14="http://schemas.microsoft.com/office/powerpoint/2010/main" val="267073238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471F776-8C94-4A46-911F-534AE5FE6E55}"/>
              </a:ext>
            </a:extLst>
          </p:cNvPr>
          <p:cNvSpPr txBox="1"/>
          <p:nvPr/>
        </p:nvSpPr>
        <p:spPr>
          <a:xfrm>
            <a:off x="487680" y="325120"/>
            <a:ext cx="11277600" cy="923330"/>
          </a:xfrm>
          <a:prstGeom prst="rect">
            <a:avLst/>
          </a:prstGeom>
          <a:noFill/>
        </p:spPr>
        <p:txBody>
          <a:bodyPr wrap="square">
            <a:spAutoFit/>
          </a:bodyPr>
          <a:lstStyle/>
          <a:p>
            <a:r>
              <a:rPr lang="en-US" dirty="0"/>
              <a:t>Calculate the minimum standard-size ventilated trough cable tray needed for the installation of the following multiple conductor cables: two 3-conductor 750 </a:t>
            </a:r>
            <a:r>
              <a:rPr lang="en-US" dirty="0" err="1"/>
              <a:t>kcmil</a:t>
            </a:r>
            <a:r>
              <a:rPr lang="en-US" dirty="0"/>
              <a:t>; two 3-conductor 500 </a:t>
            </a:r>
            <a:r>
              <a:rPr lang="en-US" dirty="0" err="1"/>
              <a:t>kcmil</a:t>
            </a:r>
            <a:r>
              <a:rPr lang="en-US" dirty="0"/>
              <a:t>; and one 3-conductor 800 </a:t>
            </a:r>
            <a:r>
              <a:rPr lang="en-US" dirty="0" err="1"/>
              <a:t>kcmil</a:t>
            </a:r>
            <a:r>
              <a:rPr lang="en-US" dirty="0"/>
              <a:t>. (OD 750 </a:t>
            </a:r>
            <a:r>
              <a:rPr lang="en-US" dirty="0" err="1"/>
              <a:t>kcmil</a:t>
            </a:r>
            <a:r>
              <a:rPr lang="en-US" dirty="0"/>
              <a:t> = 3.05 inches, OD 500 </a:t>
            </a:r>
            <a:r>
              <a:rPr lang="en-US" dirty="0" err="1"/>
              <a:t>kcmil</a:t>
            </a:r>
            <a:r>
              <a:rPr lang="en-US" dirty="0"/>
              <a:t> = 2.68 inches, and OD 800 </a:t>
            </a:r>
            <a:r>
              <a:rPr lang="en-US" dirty="0" err="1"/>
              <a:t>kcmil</a:t>
            </a:r>
            <a:r>
              <a:rPr lang="en-US" dirty="0"/>
              <a:t> = 3.24 inches.)</a:t>
            </a:r>
          </a:p>
        </p:txBody>
      </p:sp>
      <p:pic>
        <p:nvPicPr>
          <p:cNvPr id="6" name="Picture 5">
            <a:extLst>
              <a:ext uri="{FF2B5EF4-FFF2-40B4-BE49-F238E27FC236}">
                <a16:creationId xmlns:a16="http://schemas.microsoft.com/office/drawing/2014/main" id="{61CCEBAA-DACD-44EC-A8A5-48907BB61B69}"/>
              </a:ext>
            </a:extLst>
          </p:cNvPr>
          <p:cNvPicPr>
            <a:picLocks noChangeAspect="1"/>
          </p:cNvPicPr>
          <p:nvPr/>
        </p:nvPicPr>
        <p:blipFill>
          <a:blip r:embed="rId2"/>
          <a:stretch>
            <a:fillRect/>
          </a:stretch>
        </p:blipFill>
        <p:spPr>
          <a:xfrm>
            <a:off x="4478984" y="1517865"/>
            <a:ext cx="3234031" cy="1215864"/>
          </a:xfrm>
          <a:prstGeom prst="rect">
            <a:avLst/>
          </a:prstGeom>
        </p:spPr>
      </p:pic>
      <p:sp>
        <p:nvSpPr>
          <p:cNvPr id="8" name="TextBox 7">
            <a:extLst>
              <a:ext uri="{FF2B5EF4-FFF2-40B4-BE49-F238E27FC236}">
                <a16:creationId xmlns:a16="http://schemas.microsoft.com/office/drawing/2014/main" id="{3AF2B253-A1A5-4E55-967C-EB5319925007}"/>
              </a:ext>
            </a:extLst>
          </p:cNvPr>
          <p:cNvSpPr txBox="1"/>
          <p:nvPr/>
        </p:nvSpPr>
        <p:spPr>
          <a:xfrm>
            <a:off x="487680" y="3003144"/>
            <a:ext cx="6400800" cy="3693319"/>
          </a:xfrm>
          <a:prstGeom prst="rect">
            <a:avLst/>
          </a:prstGeom>
          <a:noFill/>
        </p:spPr>
        <p:txBody>
          <a:bodyPr wrap="square">
            <a:spAutoFit/>
          </a:bodyPr>
          <a:lstStyle/>
          <a:p>
            <a:r>
              <a:rPr lang="en-US" dirty="0"/>
              <a:t>Solution: </a:t>
            </a:r>
          </a:p>
          <a:p>
            <a:endParaRPr lang="en-US" dirty="0"/>
          </a:p>
          <a:p>
            <a:r>
              <a:rPr lang="en-US" dirty="0"/>
              <a:t>392.22(A)(1)(a), single layer</a:t>
            </a:r>
          </a:p>
          <a:p>
            <a:r>
              <a:rPr lang="en-US" dirty="0"/>
              <a:t>Sd not to exceed width of tray</a:t>
            </a:r>
          </a:p>
          <a:p>
            <a:endParaRPr lang="en-US" dirty="0"/>
          </a:p>
          <a:p>
            <a:r>
              <a:rPr lang="en-US" dirty="0"/>
              <a:t>750 </a:t>
            </a:r>
            <a:r>
              <a:rPr lang="en-US" dirty="0" err="1"/>
              <a:t>kcmil</a:t>
            </a:r>
            <a:r>
              <a:rPr lang="en-US" dirty="0"/>
              <a:t> width = 3.05 × 2 = 6.10 in.</a:t>
            </a:r>
          </a:p>
          <a:p>
            <a:r>
              <a:rPr lang="en-US" dirty="0"/>
              <a:t>500 </a:t>
            </a:r>
            <a:r>
              <a:rPr lang="en-US" dirty="0" err="1"/>
              <a:t>kcmil</a:t>
            </a:r>
            <a:r>
              <a:rPr lang="en-US" dirty="0"/>
              <a:t> width = 2.68 × 2 = 5.36 in.</a:t>
            </a:r>
          </a:p>
          <a:p>
            <a:r>
              <a:rPr lang="en-US" dirty="0"/>
              <a:t>800 </a:t>
            </a:r>
            <a:r>
              <a:rPr lang="en-US" dirty="0" err="1"/>
              <a:t>kcmil</a:t>
            </a:r>
            <a:r>
              <a:rPr lang="en-US" dirty="0"/>
              <a:t> width = 3.24 × 1 = 3.24in.</a:t>
            </a:r>
          </a:p>
          <a:p>
            <a:endParaRPr lang="en-US" dirty="0"/>
          </a:p>
          <a:p>
            <a:r>
              <a:rPr lang="en-US" dirty="0"/>
              <a:t>Min. width = 6.10 + 5.36 + 3.24 = 14.70 in.</a:t>
            </a:r>
          </a:p>
          <a:p>
            <a:r>
              <a:rPr lang="en-US" dirty="0"/>
              <a:t>Table 392.22(A)</a:t>
            </a:r>
          </a:p>
          <a:p>
            <a:endParaRPr lang="en-US" dirty="0"/>
          </a:p>
          <a:p>
            <a:r>
              <a:rPr lang="en-US" dirty="0"/>
              <a:t>Next larger std. size = 16 in. wide ventilated trough tray</a:t>
            </a:r>
          </a:p>
        </p:txBody>
      </p:sp>
    </p:spTree>
    <p:extLst>
      <p:ext uri="{BB962C8B-B14F-4D97-AF65-F5344CB8AC3E}">
        <p14:creationId xmlns:p14="http://schemas.microsoft.com/office/powerpoint/2010/main" val="16557450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405FC53-D7FA-48D2-A129-7043480B2004}"/>
              </a:ext>
            </a:extLst>
          </p:cNvPr>
          <p:cNvSpPr txBox="1"/>
          <p:nvPr/>
        </p:nvSpPr>
        <p:spPr>
          <a:xfrm>
            <a:off x="4069419" y="2228671"/>
            <a:ext cx="4053161" cy="1200329"/>
          </a:xfrm>
          <a:prstGeom prst="rect">
            <a:avLst/>
          </a:prstGeom>
          <a:noFill/>
        </p:spPr>
        <p:txBody>
          <a:bodyPr wrap="none" rtlCol="0">
            <a:spAutoFit/>
          </a:bodyPr>
          <a:lstStyle/>
          <a:p>
            <a:pPr algn="ctr"/>
            <a:r>
              <a:rPr lang="en-US" sz="7200" dirty="0"/>
              <a:t>Chapter 4 </a:t>
            </a:r>
          </a:p>
        </p:txBody>
      </p:sp>
    </p:spTree>
    <p:extLst>
      <p:ext uri="{BB962C8B-B14F-4D97-AF65-F5344CB8AC3E}">
        <p14:creationId xmlns:p14="http://schemas.microsoft.com/office/powerpoint/2010/main" val="22467755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FFB5B21-AD6F-40CC-95EE-73A71430989D}"/>
              </a:ext>
            </a:extLst>
          </p:cNvPr>
          <p:cNvSpPr txBox="1"/>
          <p:nvPr/>
        </p:nvSpPr>
        <p:spPr>
          <a:xfrm>
            <a:off x="894080" y="426720"/>
            <a:ext cx="10861040" cy="2308324"/>
          </a:xfrm>
          <a:prstGeom prst="rect">
            <a:avLst/>
          </a:prstGeom>
          <a:noFill/>
        </p:spPr>
        <p:txBody>
          <a:bodyPr wrap="square">
            <a:spAutoFit/>
          </a:bodyPr>
          <a:lstStyle/>
          <a:p>
            <a:r>
              <a:rPr lang="en-US" dirty="0"/>
              <a:t>Determine the MINIMUM size THHN copper conductors required to supply a 3 hp, 240-volt, single-phase continuous-duty motor when all terminations have a rating of 75°C. </a:t>
            </a:r>
          </a:p>
          <a:p>
            <a:endParaRPr lang="en-US" dirty="0"/>
          </a:p>
          <a:p>
            <a:r>
              <a:rPr lang="en-US" dirty="0"/>
              <a:t>A.	14 AWG</a:t>
            </a:r>
          </a:p>
          <a:p>
            <a:r>
              <a:rPr lang="en-US" dirty="0"/>
              <a:t>B.	12 AWG</a:t>
            </a:r>
          </a:p>
          <a:p>
            <a:r>
              <a:rPr lang="en-US" dirty="0"/>
              <a:t>C.	10 AWG</a:t>
            </a:r>
          </a:p>
          <a:p>
            <a:r>
              <a:rPr lang="en-US" dirty="0"/>
              <a:t>D.	8 AWG </a:t>
            </a:r>
          </a:p>
          <a:p>
            <a:endParaRPr lang="en-US" dirty="0"/>
          </a:p>
        </p:txBody>
      </p:sp>
    </p:spTree>
    <p:extLst>
      <p:ext uri="{BB962C8B-B14F-4D97-AF65-F5344CB8AC3E}">
        <p14:creationId xmlns:p14="http://schemas.microsoft.com/office/powerpoint/2010/main" val="38636458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F691A39-32EA-4948-BB74-DE9A387FB777}"/>
              </a:ext>
            </a:extLst>
          </p:cNvPr>
          <p:cNvPicPr>
            <a:picLocks noChangeAspect="1"/>
          </p:cNvPicPr>
          <p:nvPr/>
        </p:nvPicPr>
        <p:blipFill>
          <a:blip r:embed="rId2"/>
          <a:stretch>
            <a:fillRect/>
          </a:stretch>
        </p:blipFill>
        <p:spPr>
          <a:xfrm>
            <a:off x="1838325" y="1004887"/>
            <a:ext cx="8515350" cy="4848225"/>
          </a:xfrm>
          <a:prstGeom prst="rect">
            <a:avLst/>
          </a:prstGeom>
        </p:spPr>
      </p:pic>
    </p:spTree>
    <p:extLst>
      <p:ext uri="{BB962C8B-B14F-4D97-AF65-F5344CB8AC3E}">
        <p14:creationId xmlns:p14="http://schemas.microsoft.com/office/powerpoint/2010/main" val="321989432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FFB5B21-AD6F-40CC-95EE-73A71430989D}"/>
              </a:ext>
            </a:extLst>
          </p:cNvPr>
          <p:cNvSpPr txBox="1"/>
          <p:nvPr/>
        </p:nvSpPr>
        <p:spPr>
          <a:xfrm>
            <a:off x="894080" y="426720"/>
            <a:ext cx="10861040" cy="3693319"/>
          </a:xfrm>
          <a:prstGeom prst="rect">
            <a:avLst/>
          </a:prstGeom>
          <a:noFill/>
        </p:spPr>
        <p:txBody>
          <a:bodyPr wrap="square">
            <a:spAutoFit/>
          </a:bodyPr>
          <a:lstStyle/>
          <a:p>
            <a:r>
              <a:rPr lang="en-US" dirty="0"/>
              <a:t>Determine the MINIMUM size THHN copper conductors required to supply a 3 hp, 240-volt, single-phase continuous-duty motor when all terminations have a rating of 75°C. </a:t>
            </a:r>
          </a:p>
          <a:p>
            <a:endParaRPr lang="en-US" dirty="0"/>
          </a:p>
          <a:p>
            <a:r>
              <a:rPr lang="en-US" dirty="0"/>
              <a:t>A.	14 AWG</a:t>
            </a:r>
          </a:p>
          <a:p>
            <a:r>
              <a:rPr lang="en-US" dirty="0"/>
              <a:t>B.	12 AWG **</a:t>
            </a:r>
          </a:p>
          <a:p>
            <a:r>
              <a:rPr lang="en-US" dirty="0"/>
              <a:t>C.	10 AWG</a:t>
            </a:r>
          </a:p>
          <a:p>
            <a:r>
              <a:rPr lang="en-US" dirty="0"/>
              <a:t>D.	8 AWG </a:t>
            </a:r>
          </a:p>
          <a:p>
            <a:endParaRPr lang="en-US" dirty="0"/>
          </a:p>
          <a:p>
            <a:r>
              <a:rPr lang="en-US" dirty="0"/>
              <a:t>ANSWER – (B) 12 AWG  </a:t>
            </a:r>
          </a:p>
          <a:p>
            <a:endParaRPr lang="en-US" dirty="0"/>
          </a:p>
          <a:p>
            <a:r>
              <a:rPr lang="en-US" dirty="0"/>
              <a:t>Motor FLC = 17 amperes Table 430.248. </a:t>
            </a:r>
          </a:p>
          <a:p>
            <a:r>
              <a:rPr lang="en-US" dirty="0"/>
              <a:t>17 amperes x 125% (Table 430.22) = 21.25 amperes </a:t>
            </a:r>
          </a:p>
          <a:p>
            <a:r>
              <a:rPr lang="en-US" dirty="0"/>
              <a:t>Size 12 AWG THHN is rated at 25 amperes at 75°C (Table 310.15(B)(16))  </a:t>
            </a:r>
          </a:p>
        </p:txBody>
      </p:sp>
    </p:spTree>
    <p:extLst>
      <p:ext uri="{BB962C8B-B14F-4D97-AF65-F5344CB8AC3E}">
        <p14:creationId xmlns:p14="http://schemas.microsoft.com/office/powerpoint/2010/main" val="209263710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73DCDD3-38CC-4D59-9E06-E82B0249DE8D}"/>
              </a:ext>
            </a:extLst>
          </p:cNvPr>
          <p:cNvSpPr txBox="1"/>
          <p:nvPr/>
        </p:nvSpPr>
        <p:spPr>
          <a:xfrm>
            <a:off x="629920" y="345440"/>
            <a:ext cx="10474960" cy="2308324"/>
          </a:xfrm>
          <a:prstGeom prst="rect">
            <a:avLst/>
          </a:prstGeom>
          <a:noFill/>
        </p:spPr>
        <p:txBody>
          <a:bodyPr wrap="square">
            <a:spAutoFit/>
          </a:bodyPr>
          <a:lstStyle/>
          <a:p>
            <a:r>
              <a:rPr lang="en-US" dirty="0"/>
              <a:t>Conductors supplying a 40 hp, 480-volt, three-phase, 5-minute rated elevator motor with an ampere rating of 50 amperes marked on the nameplate, shall have an ampacity of at least______. </a:t>
            </a:r>
          </a:p>
          <a:p>
            <a:endParaRPr lang="en-US" dirty="0"/>
          </a:p>
          <a:p>
            <a:r>
              <a:rPr lang="en-US" dirty="0"/>
              <a:t>A.	42.5 amperes</a:t>
            </a:r>
          </a:p>
          <a:p>
            <a:r>
              <a:rPr lang="en-US" dirty="0"/>
              <a:t>B.	45.9 amperes</a:t>
            </a:r>
          </a:p>
          <a:p>
            <a:r>
              <a:rPr lang="en-US" dirty="0"/>
              <a:t>C.	62.5 amperes</a:t>
            </a:r>
          </a:p>
          <a:p>
            <a:r>
              <a:rPr lang="en-US" dirty="0"/>
              <a:t>D.	67.5 amperes    </a:t>
            </a:r>
          </a:p>
          <a:p>
            <a:endParaRPr lang="en-US" dirty="0"/>
          </a:p>
        </p:txBody>
      </p:sp>
    </p:spTree>
    <p:extLst>
      <p:ext uri="{BB962C8B-B14F-4D97-AF65-F5344CB8AC3E}">
        <p14:creationId xmlns:p14="http://schemas.microsoft.com/office/powerpoint/2010/main" val="74088203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73DCDD3-38CC-4D59-9E06-E82B0249DE8D}"/>
              </a:ext>
            </a:extLst>
          </p:cNvPr>
          <p:cNvSpPr txBox="1"/>
          <p:nvPr/>
        </p:nvSpPr>
        <p:spPr>
          <a:xfrm>
            <a:off x="629920" y="345440"/>
            <a:ext cx="10474960" cy="3139321"/>
          </a:xfrm>
          <a:prstGeom prst="rect">
            <a:avLst/>
          </a:prstGeom>
          <a:noFill/>
        </p:spPr>
        <p:txBody>
          <a:bodyPr wrap="square">
            <a:spAutoFit/>
          </a:bodyPr>
          <a:lstStyle/>
          <a:p>
            <a:r>
              <a:rPr lang="en-US" dirty="0"/>
              <a:t>Conductors supplying a 40 hp, 480-volt, three-phase, 5-minute rated elevator motor with an ampere rating of 50 amperes marked on the nameplate, shall have an ampacity of at least______. </a:t>
            </a:r>
          </a:p>
          <a:p>
            <a:endParaRPr lang="en-US" dirty="0"/>
          </a:p>
          <a:p>
            <a:r>
              <a:rPr lang="en-US" dirty="0"/>
              <a:t>A.	42.5 amperes **</a:t>
            </a:r>
          </a:p>
          <a:p>
            <a:r>
              <a:rPr lang="en-US" dirty="0"/>
              <a:t>B.	45.9 amperes</a:t>
            </a:r>
          </a:p>
          <a:p>
            <a:r>
              <a:rPr lang="en-US" dirty="0"/>
              <a:t>C.	62.5 amperes</a:t>
            </a:r>
          </a:p>
          <a:p>
            <a:r>
              <a:rPr lang="en-US" dirty="0"/>
              <a:t>D.	67.5 amperes    </a:t>
            </a:r>
          </a:p>
          <a:p>
            <a:endParaRPr lang="en-US" dirty="0"/>
          </a:p>
          <a:p>
            <a:r>
              <a:rPr lang="en-US" dirty="0"/>
              <a:t>ANSWER - (A) 42.5 amperes</a:t>
            </a:r>
          </a:p>
          <a:p>
            <a:endParaRPr lang="en-US" dirty="0"/>
          </a:p>
          <a:p>
            <a:r>
              <a:rPr lang="en-US" dirty="0"/>
              <a:t>Motor FLA = 50 amperes x 85% Table 430.22 (E) = 42.5 amps </a:t>
            </a:r>
          </a:p>
        </p:txBody>
      </p:sp>
    </p:spTree>
    <p:extLst>
      <p:ext uri="{BB962C8B-B14F-4D97-AF65-F5344CB8AC3E}">
        <p14:creationId xmlns:p14="http://schemas.microsoft.com/office/powerpoint/2010/main" val="258367538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F8C6015-9FFE-4584-9105-29D9A4D1CD19}"/>
              </a:ext>
            </a:extLst>
          </p:cNvPr>
          <p:cNvSpPr txBox="1"/>
          <p:nvPr/>
        </p:nvSpPr>
        <p:spPr>
          <a:xfrm>
            <a:off x="640080" y="254000"/>
            <a:ext cx="10769600" cy="2308324"/>
          </a:xfrm>
          <a:prstGeom prst="rect">
            <a:avLst/>
          </a:prstGeom>
          <a:noFill/>
        </p:spPr>
        <p:txBody>
          <a:bodyPr wrap="square">
            <a:spAutoFit/>
          </a:bodyPr>
          <a:lstStyle/>
          <a:p>
            <a:r>
              <a:rPr lang="en-US" dirty="0"/>
              <a:t>Determine the MAXIMUM initial rating of non-time delay fuses to be used for branch-circuit, short-circuit and ground-fault protection for a 5 hp, 230-volt, three-phase, squirrel cage, continuous-duty motor. </a:t>
            </a:r>
          </a:p>
          <a:p>
            <a:endParaRPr lang="en-US" dirty="0"/>
          </a:p>
          <a:p>
            <a:r>
              <a:rPr lang="en-US" dirty="0"/>
              <a:t>A.	40 amperes</a:t>
            </a:r>
          </a:p>
          <a:p>
            <a:r>
              <a:rPr lang="en-US" dirty="0"/>
              <a:t>B.	45 amperes</a:t>
            </a:r>
          </a:p>
          <a:p>
            <a:r>
              <a:rPr lang="en-US" dirty="0"/>
              <a:t>C.	50 amperes   </a:t>
            </a:r>
          </a:p>
          <a:p>
            <a:r>
              <a:rPr lang="en-US" dirty="0"/>
              <a:t>D.	60 amperes </a:t>
            </a:r>
          </a:p>
          <a:p>
            <a:endParaRPr lang="en-US" dirty="0"/>
          </a:p>
        </p:txBody>
      </p:sp>
    </p:spTree>
    <p:extLst>
      <p:ext uri="{BB962C8B-B14F-4D97-AF65-F5344CB8AC3E}">
        <p14:creationId xmlns:p14="http://schemas.microsoft.com/office/powerpoint/2010/main" val="395645232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F8C6015-9FFE-4584-9105-29D9A4D1CD19}"/>
              </a:ext>
            </a:extLst>
          </p:cNvPr>
          <p:cNvSpPr txBox="1"/>
          <p:nvPr/>
        </p:nvSpPr>
        <p:spPr>
          <a:xfrm>
            <a:off x="640080" y="254000"/>
            <a:ext cx="10769600" cy="3416320"/>
          </a:xfrm>
          <a:prstGeom prst="rect">
            <a:avLst/>
          </a:prstGeom>
          <a:noFill/>
        </p:spPr>
        <p:txBody>
          <a:bodyPr wrap="square">
            <a:spAutoFit/>
          </a:bodyPr>
          <a:lstStyle/>
          <a:p>
            <a:r>
              <a:rPr lang="en-US" dirty="0"/>
              <a:t>Determine the MAXIMUM initial rating of non-time delay fuses to be used for branch-circuit, short-circuit and ground-fault protection for a 5 hp, 230-volt, three-phase, squirrel cage, continuous-duty motor. </a:t>
            </a:r>
          </a:p>
          <a:p>
            <a:endParaRPr lang="en-US" dirty="0"/>
          </a:p>
          <a:p>
            <a:r>
              <a:rPr lang="en-US" dirty="0"/>
              <a:t>A.	40 amperes</a:t>
            </a:r>
          </a:p>
          <a:p>
            <a:r>
              <a:rPr lang="en-US" dirty="0"/>
              <a:t>B.	45 amperes</a:t>
            </a:r>
          </a:p>
          <a:p>
            <a:r>
              <a:rPr lang="en-US" dirty="0"/>
              <a:t>C.	50 amperes **</a:t>
            </a:r>
          </a:p>
          <a:p>
            <a:r>
              <a:rPr lang="en-US" dirty="0"/>
              <a:t>D.	60 amperes </a:t>
            </a:r>
          </a:p>
          <a:p>
            <a:endParaRPr lang="en-US" dirty="0"/>
          </a:p>
          <a:p>
            <a:r>
              <a:rPr lang="en-US" dirty="0"/>
              <a:t>ANSWER = (C) 50 amperes</a:t>
            </a:r>
          </a:p>
          <a:p>
            <a:r>
              <a:rPr lang="en-US" dirty="0"/>
              <a:t>5 HP FLC = 15.2 amperes (Table 430.250) 15.2 amperes x 300% = 45.6 amperes (Table 430.52)</a:t>
            </a:r>
          </a:p>
          <a:p>
            <a:r>
              <a:rPr lang="en-US" dirty="0"/>
              <a:t>Since 45.6 amperes is not a standard rating for non-time delay fuses, as per 430.52 (C) (1) Ex 1, You are permitted to go up to the next standard size fuse (240.6 (A)) which is rated at 50 amperes.   </a:t>
            </a:r>
          </a:p>
        </p:txBody>
      </p:sp>
    </p:spTree>
    <p:extLst>
      <p:ext uri="{BB962C8B-B14F-4D97-AF65-F5344CB8AC3E}">
        <p14:creationId xmlns:p14="http://schemas.microsoft.com/office/powerpoint/2010/main" val="175589556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CEEF093-D8EF-4A44-ADEA-0088A05E247B}"/>
              </a:ext>
            </a:extLst>
          </p:cNvPr>
          <p:cNvSpPr txBox="1"/>
          <p:nvPr/>
        </p:nvSpPr>
        <p:spPr>
          <a:xfrm>
            <a:off x="426720" y="223520"/>
            <a:ext cx="11176000" cy="2308324"/>
          </a:xfrm>
          <a:prstGeom prst="rect">
            <a:avLst/>
          </a:prstGeom>
          <a:noFill/>
        </p:spPr>
        <p:txBody>
          <a:bodyPr wrap="square">
            <a:spAutoFit/>
          </a:bodyPr>
          <a:lstStyle/>
          <a:p>
            <a:r>
              <a:rPr lang="en-US" dirty="0"/>
              <a:t>Determine the absolute MAXIMUM standard size time-delay fuses permitted for short-circuit, branch-circuit and ground-fault protection for a 40 hp, 480-volt, three-phase, induction type, continuous-duty motor. </a:t>
            </a:r>
          </a:p>
          <a:p>
            <a:endParaRPr lang="en-US" dirty="0"/>
          </a:p>
          <a:p>
            <a:r>
              <a:rPr lang="en-US" dirty="0"/>
              <a:t>A.	100 amperes</a:t>
            </a:r>
          </a:p>
          <a:p>
            <a:r>
              <a:rPr lang="en-US" dirty="0"/>
              <a:t>B.	110 amperes </a:t>
            </a:r>
          </a:p>
          <a:p>
            <a:r>
              <a:rPr lang="en-US" dirty="0"/>
              <a:t>C.	115 amperes </a:t>
            </a:r>
          </a:p>
          <a:p>
            <a:r>
              <a:rPr lang="en-US" dirty="0"/>
              <a:t>D.	125 amperes  </a:t>
            </a:r>
          </a:p>
          <a:p>
            <a:endParaRPr lang="en-US" dirty="0"/>
          </a:p>
        </p:txBody>
      </p:sp>
    </p:spTree>
    <p:extLst>
      <p:ext uri="{BB962C8B-B14F-4D97-AF65-F5344CB8AC3E}">
        <p14:creationId xmlns:p14="http://schemas.microsoft.com/office/powerpoint/2010/main" val="410397144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CEEF093-D8EF-4A44-ADEA-0088A05E247B}"/>
              </a:ext>
            </a:extLst>
          </p:cNvPr>
          <p:cNvSpPr txBox="1"/>
          <p:nvPr/>
        </p:nvSpPr>
        <p:spPr>
          <a:xfrm>
            <a:off x="426720" y="223520"/>
            <a:ext cx="11176000" cy="4247317"/>
          </a:xfrm>
          <a:prstGeom prst="rect">
            <a:avLst/>
          </a:prstGeom>
          <a:noFill/>
        </p:spPr>
        <p:txBody>
          <a:bodyPr wrap="square">
            <a:spAutoFit/>
          </a:bodyPr>
          <a:lstStyle/>
          <a:p>
            <a:r>
              <a:rPr lang="en-US" dirty="0"/>
              <a:t>Determine the absolute MAXIMUM standard size time-delay fuses permitted for short-circuit, branch-circuit and ground-fault protection for a 40 hp, 480-volt, three-phase, induction type, continuous-duty motor. </a:t>
            </a:r>
          </a:p>
          <a:p>
            <a:endParaRPr lang="en-US" dirty="0"/>
          </a:p>
          <a:p>
            <a:r>
              <a:rPr lang="en-US" dirty="0"/>
              <a:t>A.	100 amperes</a:t>
            </a:r>
          </a:p>
          <a:p>
            <a:r>
              <a:rPr lang="en-US" dirty="0"/>
              <a:t>B.	110 amperes **</a:t>
            </a:r>
          </a:p>
          <a:p>
            <a:r>
              <a:rPr lang="en-US" dirty="0"/>
              <a:t>C.	115 amperes </a:t>
            </a:r>
          </a:p>
          <a:p>
            <a:r>
              <a:rPr lang="en-US" dirty="0"/>
              <a:t>D.	125 amperes  </a:t>
            </a:r>
          </a:p>
          <a:p>
            <a:endParaRPr lang="en-US" dirty="0"/>
          </a:p>
          <a:p>
            <a:r>
              <a:rPr lang="en-US" dirty="0"/>
              <a:t>ANSWER – (B) 110 amperes </a:t>
            </a:r>
          </a:p>
          <a:p>
            <a:endParaRPr lang="en-US" dirty="0"/>
          </a:p>
          <a:p>
            <a:r>
              <a:rPr lang="en-US" dirty="0"/>
              <a:t>40 HP FLC = 52 amperes (Table 430.250) </a:t>
            </a:r>
          </a:p>
          <a:p>
            <a:r>
              <a:rPr lang="en-US" dirty="0"/>
              <a:t>52 amperes x 225% = 117 amperes (430.52 (C) (1) Ex.2 (b)) </a:t>
            </a:r>
          </a:p>
          <a:p>
            <a:endParaRPr lang="en-US" dirty="0"/>
          </a:p>
          <a:p>
            <a:r>
              <a:rPr lang="en-US" dirty="0"/>
              <a:t>Since you are NOT permitted to exceed 225% of the FLC of the motor, you must go down to the next smaller standard size fuse as listed in 240.6 (A). </a:t>
            </a:r>
          </a:p>
        </p:txBody>
      </p:sp>
    </p:spTree>
    <p:extLst>
      <p:ext uri="{BB962C8B-B14F-4D97-AF65-F5344CB8AC3E}">
        <p14:creationId xmlns:p14="http://schemas.microsoft.com/office/powerpoint/2010/main" val="360888629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17C1E9B-4625-4CA2-BC80-7F3CC3ECD1CD}"/>
              </a:ext>
            </a:extLst>
          </p:cNvPr>
          <p:cNvSpPr txBox="1"/>
          <p:nvPr/>
        </p:nvSpPr>
        <p:spPr>
          <a:xfrm>
            <a:off x="436880" y="284480"/>
            <a:ext cx="11145520" cy="2585323"/>
          </a:xfrm>
          <a:prstGeom prst="rect">
            <a:avLst/>
          </a:prstGeom>
          <a:noFill/>
        </p:spPr>
        <p:txBody>
          <a:bodyPr wrap="square">
            <a:spAutoFit/>
          </a:bodyPr>
          <a:lstStyle/>
          <a:p>
            <a:r>
              <a:rPr lang="en-US" dirty="0"/>
              <a:t>What standard size time-delay fuses are required for the feeder overcurrent protection of a feeder supplying four (4), 15 hp, 480-volt, three-phase, continuous-duty induction-type motors, each protected with 40 ampere rated time-delay fuses?</a:t>
            </a:r>
          </a:p>
          <a:p>
            <a:endParaRPr lang="en-US" dirty="0"/>
          </a:p>
          <a:p>
            <a:r>
              <a:rPr lang="en-US" dirty="0"/>
              <a:t>A.	100 amperes </a:t>
            </a:r>
          </a:p>
          <a:p>
            <a:r>
              <a:rPr lang="en-US" dirty="0"/>
              <a:t>B.	110 amperes </a:t>
            </a:r>
          </a:p>
          <a:p>
            <a:r>
              <a:rPr lang="en-US" dirty="0"/>
              <a:t>C.	125 amperes </a:t>
            </a:r>
          </a:p>
          <a:p>
            <a:r>
              <a:rPr lang="en-US" dirty="0"/>
              <a:t>D.	150 amperes  </a:t>
            </a:r>
          </a:p>
          <a:p>
            <a:endParaRPr lang="en-US" dirty="0"/>
          </a:p>
        </p:txBody>
      </p:sp>
    </p:spTree>
    <p:extLst>
      <p:ext uri="{BB962C8B-B14F-4D97-AF65-F5344CB8AC3E}">
        <p14:creationId xmlns:p14="http://schemas.microsoft.com/office/powerpoint/2010/main" val="332591132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17C1E9B-4625-4CA2-BC80-7F3CC3ECD1CD}"/>
              </a:ext>
            </a:extLst>
          </p:cNvPr>
          <p:cNvSpPr txBox="1"/>
          <p:nvPr/>
        </p:nvSpPr>
        <p:spPr>
          <a:xfrm>
            <a:off x="436880" y="284480"/>
            <a:ext cx="11145520" cy="4524315"/>
          </a:xfrm>
          <a:prstGeom prst="rect">
            <a:avLst/>
          </a:prstGeom>
          <a:noFill/>
        </p:spPr>
        <p:txBody>
          <a:bodyPr wrap="square">
            <a:spAutoFit/>
          </a:bodyPr>
          <a:lstStyle/>
          <a:p>
            <a:r>
              <a:rPr lang="en-US" dirty="0"/>
              <a:t>What standard size time-delay fuses are required for the feeder overcurrent protection of a feeder supplying four (4), 15 hp, 480-volt, three-phase, continuous-duty induction-type motors, each protected with 40 ampere rated time-delay fuses?</a:t>
            </a:r>
          </a:p>
          <a:p>
            <a:endParaRPr lang="en-US" dirty="0"/>
          </a:p>
          <a:p>
            <a:r>
              <a:rPr lang="en-US" dirty="0"/>
              <a:t>A.	100 amperes **</a:t>
            </a:r>
          </a:p>
          <a:p>
            <a:r>
              <a:rPr lang="en-US" dirty="0"/>
              <a:t>B.	110 amperes </a:t>
            </a:r>
          </a:p>
          <a:p>
            <a:r>
              <a:rPr lang="en-US" dirty="0"/>
              <a:t>C.	125 amperes </a:t>
            </a:r>
          </a:p>
          <a:p>
            <a:r>
              <a:rPr lang="en-US" dirty="0"/>
              <a:t>D.	150 amperes  </a:t>
            </a:r>
          </a:p>
          <a:p>
            <a:endParaRPr lang="en-US" dirty="0"/>
          </a:p>
          <a:p>
            <a:r>
              <a:rPr lang="en-US" dirty="0"/>
              <a:t>ANSWER – (A) 100 amperes </a:t>
            </a:r>
          </a:p>
          <a:p>
            <a:endParaRPr lang="en-US" dirty="0"/>
          </a:p>
          <a:p>
            <a:r>
              <a:rPr lang="en-US" dirty="0"/>
              <a:t>15 HP FLC = 21 amperes (Table 430.250) </a:t>
            </a:r>
          </a:p>
          <a:p>
            <a:r>
              <a:rPr lang="en-US" dirty="0"/>
              <a:t>40 Amp (largest OCP in group) + 21 Amp+ 21 Amp + 21 Amp = 103 amps </a:t>
            </a:r>
          </a:p>
          <a:p>
            <a:r>
              <a:rPr lang="en-US" dirty="0"/>
              <a:t>You are required to go down to 100 ampere rated fuses. (240.6(A))</a:t>
            </a:r>
          </a:p>
          <a:p>
            <a:endParaRPr lang="en-US" dirty="0"/>
          </a:p>
          <a:p>
            <a:r>
              <a:rPr lang="en-US" dirty="0"/>
              <a:t>See 430.62 (A)</a:t>
            </a:r>
          </a:p>
        </p:txBody>
      </p:sp>
    </p:spTree>
    <p:extLst>
      <p:ext uri="{BB962C8B-B14F-4D97-AF65-F5344CB8AC3E}">
        <p14:creationId xmlns:p14="http://schemas.microsoft.com/office/powerpoint/2010/main" val="116186650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1ED6E80-3F26-4D09-AE37-71326E132FF0}"/>
              </a:ext>
            </a:extLst>
          </p:cNvPr>
          <p:cNvSpPr txBox="1"/>
          <p:nvPr/>
        </p:nvSpPr>
        <p:spPr>
          <a:xfrm>
            <a:off x="294640" y="274320"/>
            <a:ext cx="11673840" cy="2308324"/>
          </a:xfrm>
          <a:prstGeom prst="rect">
            <a:avLst/>
          </a:prstGeom>
          <a:noFill/>
        </p:spPr>
        <p:txBody>
          <a:bodyPr wrap="square">
            <a:spAutoFit/>
          </a:bodyPr>
          <a:lstStyle/>
          <a:p>
            <a:r>
              <a:rPr lang="en-US" dirty="0"/>
              <a:t>A single 30-horsepower, 460-volt, 3-phase, continuous-duty, induction type Design B motor is supplied by a motor branch circuit. Calculate the minimum ampacity for the motor branch-circuit conductors.</a:t>
            </a:r>
          </a:p>
          <a:p>
            <a:endParaRPr lang="en-US" dirty="0"/>
          </a:p>
          <a:p>
            <a:r>
              <a:rPr lang="en-US" dirty="0"/>
              <a:t>a)	50 A </a:t>
            </a:r>
          </a:p>
          <a:p>
            <a:r>
              <a:rPr lang="en-US" dirty="0"/>
              <a:t>b)	60 A</a:t>
            </a:r>
          </a:p>
          <a:p>
            <a:r>
              <a:rPr lang="en-US" dirty="0"/>
              <a:t>c)	70 A</a:t>
            </a:r>
          </a:p>
          <a:p>
            <a:r>
              <a:rPr lang="en-US" dirty="0"/>
              <a:t>d)	80 A</a:t>
            </a:r>
          </a:p>
          <a:p>
            <a:endParaRPr lang="en-US" dirty="0"/>
          </a:p>
        </p:txBody>
      </p:sp>
    </p:spTree>
    <p:extLst>
      <p:ext uri="{BB962C8B-B14F-4D97-AF65-F5344CB8AC3E}">
        <p14:creationId xmlns:p14="http://schemas.microsoft.com/office/powerpoint/2010/main" val="10737695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1D01C77-D4C5-47E1-80CD-015EC70534A6}"/>
              </a:ext>
            </a:extLst>
          </p:cNvPr>
          <p:cNvPicPr>
            <a:picLocks noChangeAspect="1"/>
          </p:cNvPicPr>
          <p:nvPr/>
        </p:nvPicPr>
        <p:blipFill>
          <a:blip r:embed="rId2"/>
          <a:stretch>
            <a:fillRect/>
          </a:stretch>
        </p:blipFill>
        <p:spPr>
          <a:xfrm>
            <a:off x="1828800" y="1004887"/>
            <a:ext cx="8534400" cy="4848225"/>
          </a:xfrm>
          <a:prstGeom prst="rect">
            <a:avLst/>
          </a:prstGeom>
        </p:spPr>
      </p:pic>
    </p:spTree>
    <p:extLst>
      <p:ext uri="{BB962C8B-B14F-4D97-AF65-F5344CB8AC3E}">
        <p14:creationId xmlns:p14="http://schemas.microsoft.com/office/powerpoint/2010/main" val="197116710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1ED6E80-3F26-4D09-AE37-71326E132FF0}"/>
              </a:ext>
            </a:extLst>
          </p:cNvPr>
          <p:cNvSpPr txBox="1"/>
          <p:nvPr/>
        </p:nvSpPr>
        <p:spPr>
          <a:xfrm>
            <a:off x="294640" y="274320"/>
            <a:ext cx="11673840" cy="4247317"/>
          </a:xfrm>
          <a:prstGeom prst="rect">
            <a:avLst/>
          </a:prstGeom>
          <a:noFill/>
        </p:spPr>
        <p:txBody>
          <a:bodyPr wrap="square">
            <a:spAutoFit/>
          </a:bodyPr>
          <a:lstStyle/>
          <a:p>
            <a:r>
              <a:rPr lang="en-US" dirty="0"/>
              <a:t>A single 30-horsepower, 460-volt, 3-phase, continuous-duty, induction type Design B motor is supplied by a motor branch circuit. Calculate the minimum ampacity for the motor branch-circuit conductors.</a:t>
            </a:r>
          </a:p>
          <a:p>
            <a:endParaRPr lang="en-US" dirty="0"/>
          </a:p>
          <a:p>
            <a:r>
              <a:rPr lang="en-US" dirty="0"/>
              <a:t>a)	50 A **</a:t>
            </a:r>
          </a:p>
          <a:p>
            <a:r>
              <a:rPr lang="en-US" dirty="0"/>
              <a:t>b)	60 A</a:t>
            </a:r>
          </a:p>
          <a:p>
            <a:r>
              <a:rPr lang="en-US" dirty="0"/>
              <a:t>c)	70 A</a:t>
            </a:r>
          </a:p>
          <a:p>
            <a:r>
              <a:rPr lang="en-US" dirty="0"/>
              <a:t>d)	80 A</a:t>
            </a:r>
          </a:p>
          <a:p>
            <a:endParaRPr lang="en-US" dirty="0"/>
          </a:p>
          <a:p>
            <a:r>
              <a:rPr lang="en-US" dirty="0"/>
              <a:t>Solution: Minimum ampacity branch-circuit conductors</a:t>
            </a:r>
          </a:p>
          <a:p>
            <a:endParaRPr lang="en-US" dirty="0"/>
          </a:p>
          <a:p>
            <a:r>
              <a:rPr lang="en-US" dirty="0"/>
              <a:t>Table 430.250, 3-phase, 30 hp 460 V = 40 A FLC</a:t>
            </a:r>
          </a:p>
          <a:p>
            <a:endParaRPr lang="en-US" dirty="0"/>
          </a:p>
          <a:p>
            <a:r>
              <a:rPr lang="en-US" dirty="0"/>
              <a:t>430.22(A), branch circuit ampacity = FLC × 125%</a:t>
            </a:r>
          </a:p>
          <a:p>
            <a:r>
              <a:rPr lang="en-US" dirty="0"/>
              <a:t>          </a:t>
            </a:r>
          </a:p>
          <a:p>
            <a:r>
              <a:rPr lang="en-US" dirty="0"/>
              <a:t>40 × 1.25 = 50 A</a:t>
            </a:r>
          </a:p>
        </p:txBody>
      </p:sp>
    </p:spTree>
    <p:extLst>
      <p:ext uri="{BB962C8B-B14F-4D97-AF65-F5344CB8AC3E}">
        <p14:creationId xmlns:p14="http://schemas.microsoft.com/office/powerpoint/2010/main" val="101496688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843093F-F10B-4ED2-94AA-5BF18B8E5CE7}"/>
              </a:ext>
            </a:extLst>
          </p:cNvPr>
          <p:cNvSpPr txBox="1"/>
          <p:nvPr/>
        </p:nvSpPr>
        <p:spPr>
          <a:xfrm>
            <a:off x="325120" y="172720"/>
            <a:ext cx="11490960" cy="2862322"/>
          </a:xfrm>
          <a:prstGeom prst="rect">
            <a:avLst/>
          </a:prstGeom>
          <a:noFill/>
        </p:spPr>
        <p:txBody>
          <a:bodyPr wrap="square">
            <a:spAutoFit/>
          </a:bodyPr>
          <a:lstStyle/>
          <a:p>
            <a:r>
              <a:rPr lang="en-US" dirty="0"/>
              <a:t>A single 3-horsepower, 240-volt, single-phase, continuous-duty, induction type Design B motor is supplied by a motor branch circuit. Calculate the minimum ampacity for the motor branch-circuit conductors.</a:t>
            </a:r>
          </a:p>
          <a:p>
            <a:endParaRPr lang="en-US" dirty="0"/>
          </a:p>
          <a:p>
            <a:r>
              <a:rPr lang="en-US" dirty="0"/>
              <a:t>a)	17 A</a:t>
            </a:r>
          </a:p>
          <a:p>
            <a:r>
              <a:rPr lang="en-US" dirty="0"/>
              <a:t>b)	21.25 A </a:t>
            </a:r>
          </a:p>
          <a:p>
            <a:r>
              <a:rPr lang="en-US" dirty="0"/>
              <a:t>c)	27 A</a:t>
            </a:r>
          </a:p>
          <a:p>
            <a:r>
              <a:rPr lang="en-US" dirty="0"/>
              <a:t>d)	38.25 A</a:t>
            </a:r>
          </a:p>
          <a:p>
            <a:endParaRPr lang="en-US" dirty="0"/>
          </a:p>
          <a:p>
            <a:endParaRPr lang="en-US" dirty="0"/>
          </a:p>
          <a:p>
            <a:endParaRPr lang="en-US" dirty="0"/>
          </a:p>
        </p:txBody>
      </p:sp>
    </p:spTree>
    <p:extLst>
      <p:ext uri="{BB962C8B-B14F-4D97-AF65-F5344CB8AC3E}">
        <p14:creationId xmlns:p14="http://schemas.microsoft.com/office/powerpoint/2010/main" val="266458750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843093F-F10B-4ED2-94AA-5BF18B8E5CE7}"/>
              </a:ext>
            </a:extLst>
          </p:cNvPr>
          <p:cNvSpPr txBox="1"/>
          <p:nvPr/>
        </p:nvSpPr>
        <p:spPr>
          <a:xfrm>
            <a:off x="325120" y="172720"/>
            <a:ext cx="11490960" cy="5078313"/>
          </a:xfrm>
          <a:prstGeom prst="rect">
            <a:avLst/>
          </a:prstGeom>
          <a:noFill/>
        </p:spPr>
        <p:txBody>
          <a:bodyPr wrap="square">
            <a:spAutoFit/>
          </a:bodyPr>
          <a:lstStyle/>
          <a:p>
            <a:r>
              <a:rPr lang="en-US" dirty="0"/>
              <a:t>A single 3-horsepower, 240-volt, single-phase, continuous-duty, induction type Design B motor is supplied by a motor branch circuit. Calculate the minimum ampacity for the motor branch-circuit conductors.</a:t>
            </a:r>
          </a:p>
          <a:p>
            <a:endParaRPr lang="en-US" dirty="0"/>
          </a:p>
          <a:p>
            <a:r>
              <a:rPr lang="en-US" dirty="0"/>
              <a:t>a)	17 A</a:t>
            </a:r>
          </a:p>
          <a:p>
            <a:r>
              <a:rPr lang="en-US" dirty="0"/>
              <a:t>b)	21.25 A **</a:t>
            </a:r>
          </a:p>
          <a:p>
            <a:r>
              <a:rPr lang="en-US" dirty="0"/>
              <a:t>c)	27 A</a:t>
            </a:r>
          </a:p>
          <a:p>
            <a:r>
              <a:rPr lang="en-US" dirty="0"/>
              <a:t>d)	38.25 A</a:t>
            </a:r>
          </a:p>
          <a:p>
            <a:endParaRPr lang="en-US" dirty="0"/>
          </a:p>
          <a:p>
            <a:endParaRPr lang="en-US" dirty="0"/>
          </a:p>
          <a:p>
            <a:r>
              <a:rPr lang="en-US" dirty="0"/>
              <a:t>Solution: Minimum ampacity BC conductors</a:t>
            </a:r>
          </a:p>
          <a:p>
            <a:endParaRPr lang="en-US" dirty="0"/>
          </a:p>
          <a:p>
            <a:r>
              <a:rPr lang="en-US" dirty="0"/>
              <a:t>Table 430.248, single-phase, 3 hp, 240 V = 17 A FLC</a:t>
            </a:r>
          </a:p>
          <a:p>
            <a:endParaRPr lang="en-US" dirty="0"/>
          </a:p>
          <a:p>
            <a:r>
              <a:rPr lang="en-US" dirty="0"/>
              <a:t>430.22(A) branch circuit ampacity = FLC × 125%</a:t>
            </a:r>
          </a:p>
          <a:p>
            <a:r>
              <a:rPr lang="en-US" dirty="0"/>
              <a:t>      </a:t>
            </a:r>
          </a:p>
          <a:p>
            <a:endParaRPr lang="en-US" dirty="0"/>
          </a:p>
          <a:p>
            <a:r>
              <a:rPr lang="en-US" dirty="0"/>
              <a:t>17 × 1.25 = 21.25 A</a:t>
            </a:r>
          </a:p>
          <a:p>
            <a:endParaRPr lang="en-US" dirty="0"/>
          </a:p>
        </p:txBody>
      </p:sp>
    </p:spTree>
    <p:extLst>
      <p:ext uri="{BB962C8B-B14F-4D97-AF65-F5344CB8AC3E}">
        <p14:creationId xmlns:p14="http://schemas.microsoft.com/office/powerpoint/2010/main" val="151027524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A79EA0D-CFC8-43F6-9EA0-2C0CC0382426}"/>
              </a:ext>
            </a:extLst>
          </p:cNvPr>
          <p:cNvSpPr txBox="1"/>
          <p:nvPr/>
        </p:nvSpPr>
        <p:spPr>
          <a:xfrm>
            <a:off x="264160" y="172720"/>
            <a:ext cx="11785600" cy="3139321"/>
          </a:xfrm>
          <a:prstGeom prst="rect">
            <a:avLst/>
          </a:prstGeom>
          <a:noFill/>
        </p:spPr>
        <p:txBody>
          <a:bodyPr wrap="square">
            <a:spAutoFit/>
          </a:bodyPr>
          <a:lstStyle/>
          <a:p>
            <a:r>
              <a:rPr lang="en-US" dirty="0"/>
              <a:t>One 3-horsepower, 240-volt, single-phase, continuous-duty, induction-type Design B motor; one 71/2-horsepower, 240-volt, single-phase, continuous-duty, induction-type Design B motor; and one 10-horsepower, 240-volt, single-phase, continuous-duty, induction-type Design B motor are supplied by a single motor branch circuit. Calculate the minimum ampacity for the single motor branch-circuit conductors supplying all three motors.</a:t>
            </a:r>
          </a:p>
          <a:p>
            <a:endParaRPr lang="en-US" dirty="0"/>
          </a:p>
          <a:p>
            <a:r>
              <a:rPr lang="en-US" dirty="0"/>
              <a:t>a)	119.5 A </a:t>
            </a:r>
          </a:p>
          <a:p>
            <a:r>
              <a:rPr lang="en-US" dirty="0"/>
              <a:t>b)	130.2 A</a:t>
            </a:r>
          </a:p>
          <a:p>
            <a:r>
              <a:rPr lang="en-US" dirty="0"/>
              <a:t>c)	125 A</a:t>
            </a:r>
          </a:p>
          <a:p>
            <a:r>
              <a:rPr lang="en-US" dirty="0"/>
              <a:t>d)	137.5 A</a:t>
            </a:r>
          </a:p>
          <a:p>
            <a:endParaRPr lang="en-US" dirty="0"/>
          </a:p>
          <a:p>
            <a:endParaRPr lang="en-US" dirty="0"/>
          </a:p>
        </p:txBody>
      </p:sp>
    </p:spTree>
    <p:extLst>
      <p:ext uri="{BB962C8B-B14F-4D97-AF65-F5344CB8AC3E}">
        <p14:creationId xmlns:p14="http://schemas.microsoft.com/office/powerpoint/2010/main" val="377193108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A79EA0D-CFC8-43F6-9EA0-2C0CC0382426}"/>
              </a:ext>
            </a:extLst>
          </p:cNvPr>
          <p:cNvSpPr txBox="1"/>
          <p:nvPr/>
        </p:nvSpPr>
        <p:spPr>
          <a:xfrm>
            <a:off x="264160" y="172720"/>
            <a:ext cx="11785600" cy="6740307"/>
          </a:xfrm>
          <a:prstGeom prst="rect">
            <a:avLst/>
          </a:prstGeom>
          <a:noFill/>
        </p:spPr>
        <p:txBody>
          <a:bodyPr wrap="square">
            <a:spAutoFit/>
          </a:bodyPr>
          <a:lstStyle/>
          <a:p>
            <a:r>
              <a:rPr lang="en-US" dirty="0"/>
              <a:t>One 3-horsepower, 240-volt, single-phase, continuous-duty, induction-type Design B motor; one 71/2-horsepower, 240-volt, single-phase, continuous-duty, induction-type Design B motor; and one 10-horsepower, 240-volt, single-phase, continuous-duty, induction-type Design B motor are supplied by a single motor branch circuit. Calculate the minimum ampacity for the single motor branch-circuit conductors supplying all three motors.</a:t>
            </a:r>
          </a:p>
          <a:p>
            <a:endParaRPr lang="en-US" dirty="0"/>
          </a:p>
          <a:p>
            <a:r>
              <a:rPr lang="en-US" dirty="0"/>
              <a:t>a)	119.5 A **</a:t>
            </a:r>
          </a:p>
          <a:p>
            <a:r>
              <a:rPr lang="en-US" dirty="0"/>
              <a:t>b)	130.2 A</a:t>
            </a:r>
          </a:p>
          <a:p>
            <a:r>
              <a:rPr lang="en-US" dirty="0"/>
              <a:t>c)	125 A</a:t>
            </a:r>
          </a:p>
          <a:p>
            <a:r>
              <a:rPr lang="en-US" dirty="0"/>
              <a:t>d)	137.5 A</a:t>
            </a:r>
          </a:p>
          <a:p>
            <a:endParaRPr lang="en-US" dirty="0"/>
          </a:p>
          <a:p>
            <a:r>
              <a:rPr lang="en-US" dirty="0"/>
              <a:t>Solution: </a:t>
            </a:r>
          </a:p>
          <a:p>
            <a:endParaRPr lang="en-US" dirty="0"/>
          </a:p>
          <a:p>
            <a:r>
              <a:rPr lang="en-US" dirty="0"/>
              <a:t>Table 430.248, single-phase</a:t>
            </a:r>
          </a:p>
          <a:p>
            <a:endParaRPr lang="en-US" dirty="0"/>
          </a:p>
          <a:p>
            <a:r>
              <a:rPr lang="en-US" dirty="0"/>
              <a:t>3 hp, 240 V = 17 A FLC</a:t>
            </a:r>
          </a:p>
          <a:p>
            <a:r>
              <a:rPr lang="en-US" dirty="0"/>
              <a:t>7 1/2 hp, 240 V = 40 A FLC</a:t>
            </a:r>
          </a:p>
          <a:p>
            <a:r>
              <a:rPr lang="en-US" dirty="0"/>
              <a:t>10 hp, 240 V = 50 A FLC</a:t>
            </a:r>
          </a:p>
          <a:p>
            <a:endParaRPr lang="en-US" dirty="0"/>
          </a:p>
          <a:p>
            <a:r>
              <a:rPr lang="en-US" dirty="0"/>
              <a:t>430.24, branch circuit ampacity = (largest FLC × 125%) + other motor(s)</a:t>
            </a:r>
          </a:p>
          <a:p>
            <a:endParaRPr lang="en-US" dirty="0"/>
          </a:p>
          <a:p>
            <a:r>
              <a:rPr lang="en-US" dirty="0"/>
              <a:t>(50 × 1.25) + 40 + 17 </a:t>
            </a:r>
          </a:p>
          <a:p>
            <a:endParaRPr lang="en-US" dirty="0"/>
          </a:p>
          <a:p>
            <a:r>
              <a:rPr lang="en-US" dirty="0"/>
              <a:t>62.5 + 40 + 17 = 119.5 A</a:t>
            </a:r>
          </a:p>
          <a:p>
            <a:endParaRPr lang="en-US" dirty="0"/>
          </a:p>
        </p:txBody>
      </p:sp>
    </p:spTree>
    <p:extLst>
      <p:ext uri="{BB962C8B-B14F-4D97-AF65-F5344CB8AC3E}">
        <p14:creationId xmlns:p14="http://schemas.microsoft.com/office/powerpoint/2010/main" val="1869458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234C730-3ECF-4575-B861-3FB662182CD0}"/>
              </a:ext>
            </a:extLst>
          </p:cNvPr>
          <p:cNvSpPr txBox="1"/>
          <p:nvPr/>
        </p:nvSpPr>
        <p:spPr>
          <a:xfrm>
            <a:off x="233680" y="172720"/>
            <a:ext cx="11734800" cy="2585323"/>
          </a:xfrm>
          <a:prstGeom prst="rect">
            <a:avLst/>
          </a:prstGeom>
          <a:noFill/>
        </p:spPr>
        <p:txBody>
          <a:bodyPr wrap="square">
            <a:spAutoFit/>
          </a:bodyPr>
          <a:lstStyle/>
          <a:p>
            <a:r>
              <a:rPr lang="en-US" dirty="0"/>
              <a:t>Determine the maximum overload protection, using overload relays, for a 25-horsepower, 240-volt, 3-phase continuous-duty motor with a motor nameplate full-load current rating of 65 amperes, a temperature rise of 40°C, and a service factor of 1.15.</a:t>
            </a:r>
          </a:p>
          <a:p>
            <a:endParaRPr lang="en-US" dirty="0"/>
          </a:p>
          <a:p>
            <a:r>
              <a:rPr lang="en-US" dirty="0"/>
              <a:t>a) 65 A</a:t>
            </a:r>
          </a:p>
          <a:p>
            <a:r>
              <a:rPr lang="en-US" dirty="0"/>
              <a:t>b) 66.25</a:t>
            </a:r>
          </a:p>
          <a:p>
            <a:r>
              <a:rPr lang="en-US" dirty="0"/>
              <a:t>c) 70 A</a:t>
            </a:r>
          </a:p>
          <a:p>
            <a:r>
              <a:rPr lang="en-US" dirty="0"/>
              <a:t>d) 81.25 A </a:t>
            </a:r>
          </a:p>
          <a:p>
            <a:endParaRPr lang="en-US" dirty="0"/>
          </a:p>
        </p:txBody>
      </p:sp>
    </p:spTree>
    <p:extLst>
      <p:ext uri="{BB962C8B-B14F-4D97-AF65-F5344CB8AC3E}">
        <p14:creationId xmlns:p14="http://schemas.microsoft.com/office/powerpoint/2010/main" val="314512799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234C730-3ECF-4575-B861-3FB662182CD0}"/>
              </a:ext>
            </a:extLst>
          </p:cNvPr>
          <p:cNvSpPr txBox="1"/>
          <p:nvPr/>
        </p:nvSpPr>
        <p:spPr>
          <a:xfrm>
            <a:off x="233680" y="172720"/>
            <a:ext cx="11734800" cy="4801314"/>
          </a:xfrm>
          <a:prstGeom prst="rect">
            <a:avLst/>
          </a:prstGeom>
          <a:noFill/>
        </p:spPr>
        <p:txBody>
          <a:bodyPr wrap="square">
            <a:spAutoFit/>
          </a:bodyPr>
          <a:lstStyle/>
          <a:p>
            <a:r>
              <a:rPr lang="en-US" dirty="0"/>
              <a:t>Determine the maximum overload protection, using overload relays, for a 25-horsepower, 240-volt, 3-phase continuous-duty motor with a motor nameplate full-load current rating of 65 amperes, a temperature rise of 40°C, and a service factor of 1.15.</a:t>
            </a:r>
          </a:p>
          <a:p>
            <a:endParaRPr lang="en-US" dirty="0"/>
          </a:p>
          <a:p>
            <a:r>
              <a:rPr lang="en-US" dirty="0"/>
              <a:t>a) 65 A</a:t>
            </a:r>
          </a:p>
          <a:p>
            <a:r>
              <a:rPr lang="en-US" dirty="0"/>
              <a:t>b) 66.25</a:t>
            </a:r>
          </a:p>
          <a:p>
            <a:r>
              <a:rPr lang="en-US" dirty="0"/>
              <a:t>c) 70 A</a:t>
            </a:r>
          </a:p>
          <a:p>
            <a:r>
              <a:rPr lang="en-US" dirty="0"/>
              <a:t>d) 81.25 A **</a:t>
            </a:r>
          </a:p>
          <a:p>
            <a:endParaRPr lang="en-US" dirty="0"/>
          </a:p>
          <a:p>
            <a:endParaRPr lang="en-US" dirty="0"/>
          </a:p>
          <a:p>
            <a:r>
              <a:rPr lang="en-US" dirty="0"/>
              <a:t>430.32(A)(1), Separate Overload Device</a:t>
            </a:r>
          </a:p>
          <a:p>
            <a:r>
              <a:rPr lang="en-US" dirty="0"/>
              <a:t>40°C rise, 1.15 service factor</a:t>
            </a:r>
          </a:p>
          <a:p>
            <a:r>
              <a:rPr lang="en-US" dirty="0"/>
              <a:t>Max. overload rating = 125%</a:t>
            </a:r>
          </a:p>
          <a:p>
            <a:endParaRPr lang="en-US" dirty="0"/>
          </a:p>
          <a:p>
            <a:r>
              <a:rPr lang="en-US" dirty="0"/>
              <a:t>Max. overload = motor nameplate FLC rating × 125%</a:t>
            </a:r>
          </a:p>
          <a:p>
            <a:endParaRPr lang="en-US" dirty="0"/>
          </a:p>
          <a:p>
            <a:r>
              <a:rPr lang="en-US" dirty="0"/>
              <a:t>65 × 1.25 = 81.25 A</a:t>
            </a:r>
          </a:p>
        </p:txBody>
      </p:sp>
    </p:spTree>
    <p:extLst>
      <p:ext uri="{BB962C8B-B14F-4D97-AF65-F5344CB8AC3E}">
        <p14:creationId xmlns:p14="http://schemas.microsoft.com/office/powerpoint/2010/main" val="153732040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9A45A36-AF69-4549-AE00-5D6ADAD0C207}"/>
              </a:ext>
            </a:extLst>
          </p:cNvPr>
          <p:cNvSpPr txBox="1"/>
          <p:nvPr/>
        </p:nvSpPr>
        <p:spPr>
          <a:xfrm>
            <a:off x="182880" y="132080"/>
            <a:ext cx="11765280" cy="2308324"/>
          </a:xfrm>
          <a:prstGeom prst="rect">
            <a:avLst/>
          </a:prstGeom>
          <a:noFill/>
        </p:spPr>
        <p:txBody>
          <a:bodyPr wrap="square">
            <a:spAutoFit/>
          </a:bodyPr>
          <a:lstStyle/>
          <a:p>
            <a:r>
              <a:rPr lang="en-US" dirty="0"/>
              <a:t>What is the minimum current rating of the motor disconnecting means for a 40-horsepower, 208-volt, 3-phase squirrel-cage motor?</a:t>
            </a:r>
          </a:p>
          <a:p>
            <a:endParaRPr lang="en-US" dirty="0"/>
          </a:p>
          <a:p>
            <a:r>
              <a:rPr lang="en-US" dirty="0"/>
              <a:t>a)	114 A</a:t>
            </a:r>
          </a:p>
          <a:p>
            <a:r>
              <a:rPr lang="en-US" dirty="0"/>
              <a:t>b)	116.15 A</a:t>
            </a:r>
          </a:p>
          <a:p>
            <a:r>
              <a:rPr lang="en-US" dirty="0"/>
              <a:t>c)	131.1 A </a:t>
            </a:r>
          </a:p>
          <a:p>
            <a:r>
              <a:rPr lang="en-US" dirty="0"/>
              <a:t>d)	150 A</a:t>
            </a:r>
          </a:p>
          <a:p>
            <a:endParaRPr lang="en-US" dirty="0"/>
          </a:p>
        </p:txBody>
      </p:sp>
    </p:spTree>
    <p:extLst>
      <p:ext uri="{BB962C8B-B14F-4D97-AF65-F5344CB8AC3E}">
        <p14:creationId xmlns:p14="http://schemas.microsoft.com/office/powerpoint/2010/main" val="399237104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9A45A36-AF69-4549-AE00-5D6ADAD0C207}"/>
              </a:ext>
            </a:extLst>
          </p:cNvPr>
          <p:cNvSpPr txBox="1"/>
          <p:nvPr/>
        </p:nvSpPr>
        <p:spPr>
          <a:xfrm>
            <a:off x="182880" y="132080"/>
            <a:ext cx="11765280" cy="4801314"/>
          </a:xfrm>
          <a:prstGeom prst="rect">
            <a:avLst/>
          </a:prstGeom>
          <a:noFill/>
        </p:spPr>
        <p:txBody>
          <a:bodyPr wrap="square">
            <a:spAutoFit/>
          </a:bodyPr>
          <a:lstStyle/>
          <a:p>
            <a:r>
              <a:rPr lang="en-US" dirty="0"/>
              <a:t>What is the minimum current rating of the motor disconnecting means for a 40-horsepower, 208-volt, 3-phase squirrel-cage motor?</a:t>
            </a:r>
          </a:p>
          <a:p>
            <a:endParaRPr lang="en-US" dirty="0"/>
          </a:p>
          <a:p>
            <a:r>
              <a:rPr lang="en-US" dirty="0"/>
              <a:t>a)	114 A</a:t>
            </a:r>
          </a:p>
          <a:p>
            <a:r>
              <a:rPr lang="en-US" dirty="0"/>
              <a:t>b)	116.15 A</a:t>
            </a:r>
          </a:p>
          <a:p>
            <a:r>
              <a:rPr lang="en-US" dirty="0"/>
              <a:t>c)	131.1 A **</a:t>
            </a:r>
          </a:p>
          <a:p>
            <a:r>
              <a:rPr lang="en-US" dirty="0"/>
              <a:t>d)	150 A</a:t>
            </a:r>
          </a:p>
          <a:p>
            <a:endParaRPr lang="en-US" dirty="0"/>
          </a:p>
          <a:p>
            <a:r>
              <a:rPr lang="en-US" dirty="0"/>
              <a:t>Solution: </a:t>
            </a:r>
          </a:p>
          <a:p>
            <a:endParaRPr lang="en-US" dirty="0"/>
          </a:p>
          <a:p>
            <a:r>
              <a:rPr lang="en-US" dirty="0"/>
              <a:t>430.6(A) use Table 430.250 value</a:t>
            </a:r>
          </a:p>
          <a:p>
            <a:r>
              <a:rPr lang="en-US" dirty="0"/>
              <a:t>40 hp, 208 V = 114 A FLC</a:t>
            </a:r>
          </a:p>
          <a:p>
            <a:endParaRPr lang="en-US" dirty="0"/>
          </a:p>
          <a:p>
            <a:r>
              <a:rPr lang="en-US" dirty="0"/>
              <a:t>430.110(A)</a:t>
            </a:r>
          </a:p>
          <a:p>
            <a:r>
              <a:rPr lang="en-US" dirty="0"/>
              <a:t>Min. current rating = FLC × 115%</a:t>
            </a:r>
          </a:p>
          <a:p>
            <a:r>
              <a:rPr lang="en-US" dirty="0"/>
              <a:t>   </a:t>
            </a:r>
          </a:p>
          <a:p>
            <a:r>
              <a:rPr lang="en-US" dirty="0"/>
              <a:t>114 × 1.15 = 131.1 A</a:t>
            </a:r>
          </a:p>
        </p:txBody>
      </p:sp>
    </p:spTree>
    <p:extLst>
      <p:ext uri="{BB962C8B-B14F-4D97-AF65-F5344CB8AC3E}">
        <p14:creationId xmlns:p14="http://schemas.microsoft.com/office/powerpoint/2010/main" val="157299621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E637ECF-D3CB-413A-B83A-1AF892F412E4}"/>
              </a:ext>
            </a:extLst>
          </p:cNvPr>
          <p:cNvSpPr txBox="1"/>
          <p:nvPr/>
        </p:nvSpPr>
        <p:spPr>
          <a:xfrm>
            <a:off x="375920" y="203200"/>
            <a:ext cx="11602720" cy="2308324"/>
          </a:xfrm>
          <a:prstGeom prst="rect">
            <a:avLst/>
          </a:prstGeom>
          <a:noFill/>
        </p:spPr>
        <p:txBody>
          <a:bodyPr wrap="square">
            <a:spAutoFit/>
          </a:bodyPr>
          <a:lstStyle/>
          <a:p>
            <a:r>
              <a:rPr lang="en-US" dirty="0"/>
              <a:t>A single 75-horsepower, 208-volt, 3-phase, continuous-duty, induction type Design B motor is supplied by a motor branch circuit. Calculate the minimum ampacity for the motor branch-circuit conductors.</a:t>
            </a:r>
          </a:p>
          <a:p>
            <a:endParaRPr lang="en-US" dirty="0"/>
          </a:p>
          <a:p>
            <a:r>
              <a:rPr lang="en-US" dirty="0"/>
              <a:t>a)	263.75 A </a:t>
            </a:r>
          </a:p>
          <a:p>
            <a:r>
              <a:rPr lang="en-US" dirty="0"/>
              <a:t>b)	251 A</a:t>
            </a:r>
          </a:p>
          <a:p>
            <a:r>
              <a:rPr lang="en-US" dirty="0"/>
              <a:t>c)	211 A</a:t>
            </a:r>
          </a:p>
          <a:p>
            <a:r>
              <a:rPr lang="en-US" dirty="0"/>
              <a:t>d)	225 A</a:t>
            </a:r>
          </a:p>
          <a:p>
            <a:endParaRPr lang="en-US" dirty="0"/>
          </a:p>
        </p:txBody>
      </p:sp>
    </p:spTree>
    <p:extLst>
      <p:ext uri="{BB962C8B-B14F-4D97-AF65-F5344CB8AC3E}">
        <p14:creationId xmlns:p14="http://schemas.microsoft.com/office/powerpoint/2010/main" val="32313095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902</TotalTime>
  <Words>9087</Words>
  <Application>Microsoft Office PowerPoint</Application>
  <PresentationFormat>Widescreen</PresentationFormat>
  <Paragraphs>1179</Paragraphs>
  <Slides>140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140</vt:i4>
      </vt:variant>
    </vt:vector>
  </HeadingPairs>
  <TitlesOfParts>
    <vt:vector size="145"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Richard Bird</dc:creator>
  <cp:lastModifiedBy>Richard Bird</cp:lastModifiedBy>
  <cp:revision>18</cp:revision>
  <dcterms:created xsi:type="dcterms:W3CDTF">2021-08-04T14:07:44Z</dcterms:created>
  <dcterms:modified xsi:type="dcterms:W3CDTF">2021-10-27T13:01:44Z</dcterms:modified>
</cp:coreProperties>
</file>