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319" r:id="rId3"/>
    <p:sldId id="267" r:id="rId4"/>
    <p:sldId id="330" r:id="rId5"/>
    <p:sldId id="321" r:id="rId6"/>
    <p:sldId id="322" r:id="rId7"/>
    <p:sldId id="325" r:id="rId8"/>
    <p:sldId id="327" r:id="rId9"/>
    <p:sldId id="328" r:id="rId10"/>
    <p:sldId id="332" r:id="rId11"/>
    <p:sldId id="329" r:id="rId12"/>
    <p:sldId id="338" r:id="rId13"/>
    <p:sldId id="351" r:id="rId14"/>
    <p:sldId id="349" r:id="rId15"/>
    <p:sldId id="355" r:id="rId16"/>
    <p:sldId id="345" r:id="rId17"/>
    <p:sldId id="350" r:id="rId18"/>
    <p:sldId id="348"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2832">
          <p15:clr>
            <a:srgbClr val="A4A3A4"/>
          </p15:clr>
        </p15:guide>
        <p15:guide id="4" pos="2784">
          <p15:clr>
            <a:srgbClr val="A4A3A4"/>
          </p15:clr>
        </p15:guide>
        <p15:guide id="5" orient="horz" pos="1344">
          <p15:clr>
            <a:srgbClr val="A4A3A4"/>
          </p15:clr>
        </p15:guide>
        <p15:guide id="6" pos="100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kki Katz" initials="VK" lastIdx="6"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493A"/>
    <a:srgbClr val="DE0000"/>
    <a:srgbClr val="009C82"/>
    <a:srgbClr val="400080"/>
    <a:srgbClr val="F36F16"/>
    <a:srgbClr val="0061AA"/>
    <a:srgbClr val="F58C45"/>
    <a:srgbClr val="C72127"/>
    <a:srgbClr val="533B70"/>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205" autoAdjust="0"/>
  </p:normalViewPr>
  <p:slideViewPr>
    <p:cSldViewPr snapToObjects="1" showGuides="1">
      <p:cViewPr varScale="1">
        <p:scale>
          <a:sx n="43" d="100"/>
          <a:sy n="43" d="100"/>
        </p:scale>
        <p:origin x="1230" y="42"/>
      </p:cViewPr>
      <p:guideLst>
        <p:guide orient="horz" pos="2160"/>
        <p:guide pos="2880"/>
        <p:guide pos="2832"/>
        <p:guide pos="2784"/>
        <p:guide orient="horz" pos="1344"/>
        <p:guide pos="100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pieChart>
        <c:varyColors val="1"/>
        <c:ser>
          <c:idx val="0"/>
          <c:order val="0"/>
          <c:tx>
            <c:strRef>
              <c:f>Sheet1!$B$1</c:f>
              <c:strCache>
                <c:ptCount val="1"/>
                <c:pt idx="0">
                  <c:v>Percentage</c:v>
                </c:pt>
              </c:strCache>
            </c:strRef>
          </c:tx>
          <c:explosion val="16"/>
          <c:cat>
            <c:strRef>
              <c:f>Sheet1!$A$2:$A$3</c:f>
              <c:strCache>
                <c:ptCount val="1"/>
                <c:pt idx="0">
                  <c:v>Have access</c:v>
                </c:pt>
              </c:strCache>
            </c:strRef>
          </c:cat>
          <c:val>
            <c:numRef>
              <c:f>Sheet1!$B$2:$B$3</c:f>
              <c:numCache>
                <c:formatCode>0%</c:formatCode>
                <c:ptCount val="2"/>
                <c:pt idx="0">
                  <c:v>0.94</c:v>
                </c:pt>
                <c:pt idx="1">
                  <c:v>0.06</c:v>
                </c:pt>
              </c:numCache>
            </c:numRef>
          </c:val>
          <c:extLst>
            <c:ext xmlns:c16="http://schemas.microsoft.com/office/drawing/2014/chart" uri="{C3380CC4-5D6E-409C-BE32-E72D297353CC}">
              <c16:uniqueId val="{00000000-2952-4DF6-84A2-6BB7663B32D2}"/>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pieChart>
        <c:varyColors val="1"/>
        <c:ser>
          <c:idx val="0"/>
          <c:order val="0"/>
          <c:tx>
            <c:strRef>
              <c:f>Sheet1!$B$1</c:f>
              <c:strCache>
                <c:ptCount val="1"/>
                <c:pt idx="0">
                  <c:v>Percentage</c:v>
                </c:pt>
              </c:strCache>
            </c:strRef>
          </c:tx>
          <c:explosion val="1"/>
          <c:dPt>
            <c:idx val="0"/>
            <c:bubble3D val="0"/>
            <c:explosion val="0"/>
            <c:extLst>
              <c:ext xmlns:c16="http://schemas.microsoft.com/office/drawing/2014/chart" uri="{C3380CC4-5D6E-409C-BE32-E72D297353CC}">
                <c16:uniqueId val="{00000000-EFC1-42BF-B5F5-FF8AB3417589}"/>
              </c:ext>
            </c:extLst>
          </c:dPt>
          <c:dPt>
            <c:idx val="1"/>
            <c:bubble3D val="0"/>
            <c:explosion val="0"/>
            <c:extLst>
              <c:ext xmlns:c16="http://schemas.microsoft.com/office/drawing/2014/chart" uri="{C3380CC4-5D6E-409C-BE32-E72D297353CC}">
                <c16:uniqueId val="{00000001-EFC1-42BF-B5F5-FF8AB3417589}"/>
              </c:ext>
            </c:extLst>
          </c:dPt>
          <c:dPt>
            <c:idx val="2"/>
            <c:bubble3D val="0"/>
            <c:explosion val="0"/>
            <c:extLst>
              <c:ext xmlns:c16="http://schemas.microsoft.com/office/drawing/2014/chart" uri="{C3380CC4-5D6E-409C-BE32-E72D297353CC}">
                <c16:uniqueId val="{00000002-EFC1-42BF-B5F5-FF8AB3417589}"/>
              </c:ext>
            </c:extLst>
          </c:dPt>
          <c:cat>
            <c:strRef>
              <c:f>Sheet1!$A$2:$A$5</c:f>
              <c:strCache>
                <c:ptCount val="4"/>
                <c:pt idx="0">
                  <c:v>High speed home access</c:v>
                </c:pt>
                <c:pt idx="1">
                  <c:v>Mobile-only</c:v>
                </c:pt>
                <c:pt idx="2">
                  <c:v>Dial up</c:v>
                </c:pt>
                <c:pt idx="3">
                  <c:v>No access</c:v>
                </c:pt>
              </c:strCache>
            </c:strRef>
          </c:cat>
          <c:val>
            <c:numRef>
              <c:f>Sheet1!$B$2:$B$5</c:f>
              <c:numCache>
                <c:formatCode>0%</c:formatCode>
                <c:ptCount val="4"/>
                <c:pt idx="0">
                  <c:v>0.66</c:v>
                </c:pt>
                <c:pt idx="1">
                  <c:v>0.23</c:v>
                </c:pt>
                <c:pt idx="2">
                  <c:v>0.05</c:v>
                </c:pt>
                <c:pt idx="3">
                  <c:v>0.06</c:v>
                </c:pt>
              </c:numCache>
            </c:numRef>
          </c:val>
          <c:extLst>
            <c:ext xmlns:c16="http://schemas.microsoft.com/office/drawing/2014/chart" uri="{C3380CC4-5D6E-409C-BE32-E72D297353CC}">
              <c16:uniqueId val="{00000003-EFC1-42BF-B5F5-FF8AB3417589}"/>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706547098279398"/>
          <c:y val="3.4727703235990497E-2"/>
          <c:w val="0.59595922037523097"/>
          <c:h val="0.93054459352801899"/>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1"/>
            <c:invertIfNegative val="0"/>
            <c:bubble3D val="0"/>
            <c:extLst>
              <c:ext xmlns:c16="http://schemas.microsoft.com/office/drawing/2014/chart" uri="{C3380CC4-5D6E-409C-BE32-E72D297353CC}">
                <c16:uniqueId val="{00000001-5E9F-4A03-8EEF-8A626DCD9C6F}"/>
              </c:ext>
            </c:extLst>
          </c:dPt>
          <c:dPt>
            <c:idx val="2"/>
            <c:invertIfNegative val="0"/>
            <c:bubble3D val="0"/>
            <c:extLst>
              <c:ext xmlns:c16="http://schemas.microsoft.com/office/drawing/2014/chart" uri="{C3380CC4-5D6E-409C-BE32-E72D297353CC}">
                <c16:uniqueId val="{00000003-5E9F-4A03-8EEF-8A626DCD9C6F}"/>
              </c:ext>
            </c:extLst>
          </c:dPt>
          <c:dLbls>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Candara" panose="020E0502030303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strRef>
              <c:f>Sheet1!$A$2:$A$4</c:f>
              <c:strCache>
                <c:ptCount val="3"/>
                <c:pt idx="0">
                  <c:v>Service too slow</c:v>
                </c:pt>
                <c:pt idx="1">
                  <c:v>Too many people share computer</c:v>
                </c:pt>
                <c:pt idx="2">
                  <c:v>Service cut off due to inability to pay</c:v>
                </c:pt>
              </c:strCache>
            </c:strRef>
          </c:cat>
          <c:val>
            <c:numRef>
              <c:f>Sheet1!$B$2:$B$4</c:f>
              <c:numCache>
                <c:formatCode>0%</c:formatCode>
                <c:ptCount val="3"/>
                <c:pt idx="0">
                  <c:v>0.33</c:v>
                </c:pt>
                <c:pt idx="1">
                  <c:v>0.26</c:v>
                </c:pt>
                <c:pt idx="2">
                  <c:v>0.2</c:v>
                </c:pt>
              </c:numCache>
            </c:numRef>
          </c:val>
          <c:extLst>
            <c:ext xmlns:c16="http://schemas.microsoft.com/office/drawing/2014/chart" uri="{C3380CC4-5D6E-409C-BE32-E72D297353CC}">
              <c16:uniqueId val="{00000004-5E9F-4A03-8EEF-8A626DCD9C6F}"/>
            </c:ext>
          </c:extLst>
        </c:ser>
        <c:dLbls>
          <c:showLegendKey val="0"/>
          <c:showVal val="0"/>
          <c:showCatName val="0"/>
          <c:showSerName val="0"/>
          <c:showPercent val="0"/>
          <c:showBubbleSize val="0"/>
        </c:dLbls>
        <c:gapWidth val="55"/>
        <c:axId val="-92143712"/>
        <c:axId val="-1954232272"/>
      </c:barChart>
      <c:catAx>
        <c:axId val="-92143712"/>
        <c:scaling>
          <c:orientation val="maxMin"/>
        </c:scaling>
        <c:delete val="0"/>
        <c:axPos val="b"/>
        <c:numFmt formatCode="General" sourceLinked="1"/>
        <c:majorTickMark val="out"/>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800" b="0" i="0" u="none" strike="noStrike" kern="1200" baseline="0">
                <a:solidFill>
                  <a:srgbClr val="59493A"/>
                </a:solidFill>
                <a:latin typeface="Candara" panose="020E0502030303020204" pitchFamily="34" charset="0"/>
                <a:ea typeface="+mn-ea"/>
                <a:cs typeface="+mn-cs"/>
              </a:defRPr>
            </a:pPr>
            <a:endParaRPr lang="en-US"/>
          </a:p>
        </c:txPr>
        <c:crossAx val="-1954232272"/>
        <c:crosses val="autoZero"/>
        <c:auto val="1"/>
        <c:lblAlgn val="ctr"/>
        <c:lblOffset val="100"/>
        <c:noMultiLvlLbl val="0"/>
      </c:catAx>
      <c:valAx>
        <c:axId val="-1954232272"/>
        <c:scaling>
          <c:orientation val="minMax"/>
          <c:max val="1"/>
        </c:scaling>
        <c:delete val="1"/>
        <c:axPos val="r"/>
        <c:majorGridlines>
          <c:spPr>
            <a:ln w="9525" cap="flat" cmpd="sng" algn="ctr">
              <a:noFill/>
              <a:prstDash val="solid"/>
              <a:round/>
            </a:ln>
            <a:effectLst/>
          </c:spPr>
        </c:majorGridlines>
        <c:numFmt formatCode="0%" sourceLinked="1"/>
        <c:majorTickMark val="out"/>
        <c:minorTickMark val="none"/>
        <c:tickLblPos val="nextTo"/>
        <c:crossAx val="-92143712"/>
        <c:crosses val="autoZero"/>
        <c:crossBetween val="between"/>
      </c:valAx>
      <c:spPr>
        <a:noFill/>
        <a:ln>
          <a:noFill/>
        </a:ln>
        <a:effectLst/>
      </c:spPr>
    </c:plotArea>
    <c:plotVisOnly val="1"/>
    <c:dispBlanksAs val="gap"/>
    <c:showDLblsOverMax val="0"/>
  </c:chart>
  <c:spPr>
    <a:noFill/>
    <a:ln w="9525" cap="flat" cmpd="sng" algn="ctr">
      <a:noFill/>
      <a:prstDash val="solid"/>
    </a:ln>
    <a:effectLst/>
  </c:spPr>
  <c:txPr>
    <a:bodyPr/>
    <a:lstStyle/>
    <a:p>
      <a:pPr>
        <a:defRPr sz="1400" b="1">
          <a:solidFill>
            <a:schemeClr val="tx2"/>
          </a:solidFill>
          <a:latin typeface="Candara" panose="020E0502030303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38706547098279398"/>
          <c:y val="3.4727703235990497E-2"/>
          <c:w val="0.59595922037523097"/>
          <c:h val="0.93054459352801899"/>
        </c:manualLayout>
      </c:layout>
      <c:barChart>
        <c:barDir val="col"/>
        <c:grouping val="clustered"/>
        <c:varyColors val="0"/>
        <c:ser>
          <c:idx val="0"/>
          <c:order val="0"/>
          <c:tx>
            <c:strRef>
              <c:f>Sheet1!$B$1</c:f>
              <c:strCache>
                <c:ptCount val="1"/>
                <c:pt idx="0">
                  <c:v>Series 1</c:v>
                </c:pt>
              </c:strCache>
            </c:strRef>
          </c:tx>
          <c:spPr>
            <a:solidFill>
              <a:schemeClr val="accent3"/>
            </a:solidFill>
            <a:ln>
              <a:noFill/>
            </a:ln>
            <a:effectLst/>
          </c:spPr>
          <c:invertIfNegative val="0"/>
          <c:dPt>
            <c:idx val="1"/>
            <c:invertIfNegative val="0"/>
            <c:bubble3D val="0"/>
            <c:extLst>
              <c:ext xmlns:c16="http://schemas.microsoft.com/office/drawing/2014/chart" uri="{C3380CC4-5D6E-409C-BE32-E72D297353CC}">
                <c16:uniqueId val="{00000001-B2A6-4F56-8222-B1E4074F5F1B}"/>
              </c:ext>
            </c:extLst>
          </c:dPt>
          <c:dPt>
            <c:idx val="2"/>
            <c:invertIfNegative val="0"/>
            <c:bubble3D val="0"/>
            <c:extLst>
              <c:ext xmlns:c16="http://schemas.microsoft.com/office/drawing/2014/chart" uri="{C3380CC4-5D6E-409C-BE32-E72D297353CC}">
                <c16:uniqueId val="{00000003-B2A6-4F56-8222-B1E4074F5F1B}"/>
              </c:ext>
            </c:extLst>
          </c:dPt>
          <c:dLbls>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Candara" panose="020E0502030303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strRef>
              <c:f>Sheet1!$A$2:$A$4</c:f>
              <c:strCache>
                <c:ptCount val="3"/>
                <c:pt idx="0">
                  <c:v>Hit data limits</c:v>
                </c:pt>
                <c:pt idx="1">
                  <c:v>Service cut off due to inability to pay</c:v>
                </c:pt>
                <c:pt idx="2">
                  <c:v>Too many people share device</c:v>
                </c:pt>
              </c:strCache>
            </c:strRef>
          </c:cat>
          <c:val>
            <c:numRef>
              <c:f>Sheet1!$B$2:$B$4</c:f>
              <c:numCache>
                <c:formatCode>0%</c:formatCode>
                <c:ptCount val="3"/>
                <c:pt idx="0">
                  <c:v>0.28999999999999998</c:v>
                </c:pt>
                <c:pt idx="1">
                  <c:v>0.24</c:v>
                </c:pt>
                <c:pt idx="2">
                  <c:v>0.21</c:v>
                </c:pt>
              </c:numCache>
            </c:numRef>
          </c:val>
          <c:extLst>
            <c:ext xmlns:c16="http://schemas.microsoft.com/office/drawing/2014/chart" uri="{C3380CC4-5D6E-409C-BE32-E72D297353CC}">
              <c16:uniqueId val="{00000004-B2A6-4F56-8222-B1E4074F5F1B}"/>
            </c:ext>
          </c:extLst>
        </c:ser>
        <c:dLbls>
          <c:showLegendKey val="0"/>
          <c:showVal val="0"/>
          <c:showCatName val="0"/>
          <c:showSerName val="0"/>
          <c:showPercent val="0"/>
          <c:showBubbleSize val="0"/>
        </c:dLbls>
        <c:gapWidth val="55"/>
        <c:axId val="-1954221936"/>
        <c:axId val="-1954226288"/>
      </c:barChart>
      <c:catAx>
        <c:axId val="-1954221936"/>
        <c:scaling>
          <c:orientation val="maxMin"/>
        </c:scaling>
        <c:delete val="0"/>
        <c:axPos val="b"/>
        <c:numFmt formatCode="General" sourceLinked="1"/>
        <c:majorTickMark val="out"/>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800" b="0" i="0" u="none" strike="noStrike" kern="1200" baseline="0">
                <a:solidFill>
                  <a:srgbClr val="59493A"/>
                </a:solidFill>
                <a:latin typeface="Candara" panose="020E0502030303020204" pitchFamily="34" charset="0"/>
                <a:ea typeface="+mn-ea"/>
                <a:cs typeface="+mn-cs"/>
              </a:defRPr>
            </a:pPr>
            <a:endParaRPr lang="en-US"/>
          </a:p>
        </c:txPr>
        <c:crossAx val="-1954226288"/>
        <c:crosses val="autoZero"/>
        <c:auto val="1"/>
        <c:lblAlgn val="ctr"/>
        <c:lblOffset val="100"/>
        <c:noMultiLvlLbl val="0"/>
      </c:catAx>
      <c:valAx>
        <c:axId val="-1954226288"/>
        <c:scaling>
          <c:orientation val="minMax"/>
          <c:max val="1"/>
        </c:scaling>
        <c:delete val="1"/>
        <c:axPos val="r"/>
        <c:majorGridlines>
          <c:spPr>
            <a:ln w="9525" cap="flat" cmpd="sng" algn="ctr">
              <a:noFill/>
              <a:prstDash val="solid"/>
              <a:round/>
            </a:ln>
            <a:effectLst/>
          </c:spPr>
        </c:majorGridlines>
        <c:numFmt formatCode="0%" sourceLinked="1"/>
        <c:majorTickMark val="out"/>
        <c:minorTickMark val="none"/>
        <c:tickLblPos val="nextTo"/>
        <c:crossAx val="-1954221936"/>
        <c:crosses val="autoZero"/>
        <c:crossBetween val="between"/>
      </c:valAx>
      <c:spPr>
        <a:noFill/>
        <a:ln>
          <a:noFill/>
        </a:ln>
        <a:effectLst/>
      </c:spPr>
    </c:plotArea>
    <c:plotVisOnly val="1"/>
    <c:dispBlanksAs val="gap"/>
    <c:showDLblsOverMax val="0"/>
  </c:chart>
  <c:spPr>
    <a:noFill/>
    <a:ln w="9525" cap="flat" cmpd="sng" algn="ctr">
      <a:noFill/>
      <a:prstDash val="solid"/>
    </a:ln>
    <a:effectLst/>
  </c:spPr>
  <c:txPr>
    <a:bodyPr/>
    <a:lstStyle/>
    <a:p>
      <a:pPr>
        <a:defRPr sz="1400" b="1">
          <a:solidFill>
            <a:schemeClr val="tx2"/>
          </a:solidFill>
          <a:latin typeface="Candara" panose="020E0502030303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706547098279398"/>
          <c:y val="0.12651297438137499"/>
          <c:w val="0.59595922037523097"/>
          <c:h val="0.83875926054944505"/>
        </c:manualLayout>
      </c:layout>
      <c:barChart>
        <c:barDir val="bar"/>
        <c:grouping val="clustered"/>
        <c:varyColors val="0"/>
        <c:ser>
          <c:idx val="0"/>
          <c:order val="0"/>
          <c:tx>
            <c:strRef>
              <c:f>Sheet1!$B$1</c:f>
              <c:strCache>
                <c:ptCount val="1"/>
                <c:pt idx="0">
                  <c:v>Home access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Candara" panose="020E0502030303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shade val="95000"/>
                          <a:satMod val="105000"/>
                        </a:schemeClr>
                      </a:solidFill>
                      <a:prstDash val="solid"/>
                      <a:round/>
                    </a:ln>
                    <a:effectLst/>
                  </c:spPr>
                </c15:leaderLines>
              </c:ext>
            </c:extLst>
          </c:dLbls>
          <c:cat>
            <c:strRef>
              <c:f>Sheet1!$A$2:$A$7</c:f>
              <c:strCache>
                <c:ptCount val="6"/>
                <c:pt idx="0">
                  <c:v>Get news</c:v>
                </c:pt>
                <c:pt idx="1">
                  <c:v>Online banking/bill pay</c:v>
                </c:pt>
                <c:pt idx="2">
                  <c:v>Shop</c:v>
                </c:pt>
                <c:pt idx="3">
                  <c:v>Apply for jobs/services</c:v>
                </c:pt>
                <c:pt idx="4">
                  <c:v>Children look up things they're interested in</c:v>
                </c:pt>
                <c:pt idx="5">
                  <c:v>Children use every day</c:v>
                </c:pt>
              </c:strCache>
            </c:strRef>
          </c:cat>
          <c:val>
            <c:numRef>
              <c:f>Sheet1!$B$2:$B$7</c:f>
              <c:numCache>
                <c:formatCode>0%</c:formatCode>
                <c:ptCount val="6"/>
                <c:pt idx="0">
                  <c:v>0.82</c:v>
                </c:pt>
                <c:pt idx="1">
                  <c:v>0.74</c:v>
                </c:pt>
                <c:pt idx="2">
                  <c:v>0.66</c:v>
                </c:pt>
                <c:pt idx="3">
                  <c:v>0.56000000000000005</c:v>
                </c:pt>
                <c:pt idx="4">
                  <c:v>0.52</c:v>
                </c:pt>
                <c:pt idx="5">
                  <c:v>0.51</c:v>
                </c:pt>
              </c:numCache>
            </c:numRef>
          </c:val>
          <c:extLst>
            <c:ext xmlns:c16="http://schemas.microsoft.com/office/drawing/2014/chart" uri="{C3380CC4-5D6E-409C-BE32-E72D297353CC}">
              <c16:uniqueId val="{00000000-30C6-450F-A0C6-D0DB7A974A3B}"/>
            </c:ext>
          </c:extLst>
        </c:ser>
        <c:ser>
          <c:idx val="1"/>
          <c:order val="1"/>
          <c:tx>
            <c:strRef>
              <c:f>Sheet1!$C$1</c:f>
              <c:strCache>
                <c:ptCount val="1"/>
                <c:pt idx="0">
                  <c:v>Mobile-only access</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Candara" panose="020E0502030303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shade val="95000"/>
                          <a:satMod val="105000"/>
                        </a:schemeClr>
                      </a:solidFill>
                      <a:prstDash val="solid"/>
                      <a:round/>
                    </a:ln>
                    <a:effectLst/>
                  </c:spPr>
                </c15:leaderLines>
              </c:ext>
            </c:extLst>
          </c:dLbls>
          <c:cat>
            <c:strRef>
              <c:f>Sheet1!$A$2:$A$7</c:f>
              <c:strCache>
                <c:ptCount val="6"/>
                <c:pt idx="0">
                  <c:v>Get news</c:v>
                </c:pt>
                <c:pt idx="1">
                  <c:v>Online banking/bill pay</c:v>
                </c:pt>
                <c:pt idx="2">
                  <c:v>Shop</c:v>
                </c:pt>
                <c:pt idx="3">
                  <c:v>Apply for jobs/services</c:v>
                </c:pt>
                <c:pt idx="4">
                  <c:v>Children look up things they're interested in</c:v>
                </c:pt>
                <c:pt idx="5">
                  <c:v>Children use every day</c:v>
                </c:pt>
              </c:strCache>
            </c:strRef>
          </c:cat>
          <c:val>
            <c:numRef>
              <c:f>Sheet1!$C$2:$C$7</c:f>
              <c:numCache>
                <c:formatCode>0%</c:formatCode>
                <c:ptCount val="6"/>
                <c:pt idx="0">
                  <c:v>0.7</c:v>
                </c:pt>
                <c:pt idx="1">
                  <c:v>0.49</c:v>
                </c:pt>
                <c:pt idx="2">
                  <c:v>0.36</c:v>
                </c:pt>
                <c:pt idx="3">
                  <c:v>0.42</c:v>
                </c:pt>
                <c:pt idx="4">
                  <c:v>0.35</c:v>
                </c:pt>
                <c:pt idx="5">
                  <c:v>0.31</c:v>
                </c:pt>
              </c:numCache>
            </c:numRef>
          </c:val>
          <c:extLst>
            <c:ext xmlns:c16="http://schemas.microsoft.com/office/drawing/2014/chart" uri="{C3380CC4-5D6E-409C-BE32-E72D297353CC}">
              <c16:uniqueId val="{00000001-30C6-450F-A0C6-D0DB7A974A3B}"/>
            </c:ext>
          </c:extLst>
        </c:ser>
        <c:dLbls>
          <c:showLegendKey val="0"/>
          <c:showVal val="0"/>
          <c:showCatName val="0"/>
          <c:showSerName val="0"/>
          <c:showPercent val="0"/>
          <c:showBubbleSize val="0"/>
        </c:dLbls>
        <c:gapWidth val="55"/>
        <c:axId val="-1954233360"/>
        <c:axId val="-1954226832"/>
      </c:barChart>
      <c:catAx>
        <c:axId val="-1954233360"/>
        <c:scaling>
          <c:orientation val="maxMin"/>
        </c:scaling>
        <c:delete val="0"/>
        <c:axPos val="l"/>
        <c:numFmt formatCode="General" sourceLinked="1"/>
        <c:majorTickMark val="out"/>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800" b="0" i="0" u="none" strike="noStrike" kern="1200" baseline="0">
                <a:solidFill>
                  <a:schemeClr val="tx1">
                    <a:lumMod val="75000"/>
                    <a:lumOff val="25000"/>
                  </a:schemeClr>
                </a:solidFill>
                <a:latin typeface="Candara" panose="020E0502030303020204" pitchFamily="34" charset="0"/>
                <a:ea typeface="+mn-ea"/>
                <a:cs typeface="+mn-cs"/>
              </a:defRPr>
            </a:pPr>
            <a:endParaRPr lang="en-US"/>
          </a:p>
        </c:txPr>
        <c:crossAx val="-1954226832"/>
        <c:crosses val="autoZero"/>
        <c:auto val="1"/>
        <c:lblAlgn val="ctr"/>
        <c:lblOffset val="100"/>
        <c:noMultiLvlLbl val="0"/>
      </c:catAx>
      <c:valAx>
        <c:axId val="-1954226832"/>
        <c:scaling>
          <c:orientation val="minMax"/>
          <c:max val="1"/>
        </c:scaling>
        <c:delete val="1"/>
        <c:axPos val="t"/>
        <c:majorGridlines>
          <c:spPr>
            <a:ln w="9525" cap="flat" cmpd="sng" algn="ctr">
              <a:noFill/>
              <a:prstDash val="solid"/>
              <a:round/>
            </a:ln>
            <a:effectLst/>
          </c:spPr>
        </c:majorGridlines>
        <c:numFmt formatCode="0%" sourceLinked="1"/>
        <c:majorTickMark val="out"/>
        <c:minorTickMark val="none"/>
        <c:tickLblPos val="nextTo"/>
        <c:crossAx val="-1954233360"/>
        <c:crosses val="autoZero"/>
        <c:crossBetween val="between"/>
      </c:valAx>
      <c:spPr>
        <a:noFill/>
        <a:ln>
          <a:noFill/>
        </a:ln>
        <a:effectLst/>
      </c:spPr>
    </c:plotArea>
    <c:legend>
      <c:legendPos val="t"/>
      <c:layout>
        <c:manualLayout>
          <c:xMode val="edge"/>
          <c:yMode val="edge"/>
          <c:x val="0.3290512167973651"/>
          <c:y val="0"/>
          <c:w val="0.50943746427576109"/>
          <c:h val="0.100369183756223"/>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Candara" panose="020E0502030303020204" pitchFamily="34" charset="0"/>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solidFill>
            <a:schemeClr val="tx1">
              <a:lumMod val="75000"/>
              <a:lumOff val="25000"/>
            </a:schemeClr>
          </a:solidFill>
          <a:latin typeface="Candara" panose="020E0502030303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Percentage</c:v>
                </c:pt>
              </c:strCache>
            </c:strRef>
          </c:tx>
          <c:explosion val="16"/>
          <c:dPt>
            <c:idx val="0"/>
            <c:bubble3D val="0"/>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4E9E-4331-91BF-94B0F912C221}"/>
              </c:ext>
            </c:extLst>
          </c:dPt>
          <c:dPt>
            <c:idx val="1"/>
            <c:bubble3D val="0"/>
            <c:spPr>
              <a:gradFill rotWithShape="1">
                <a:gsLst>
                  <a:gs pos="0">
                    <a:schemeClr val="accent4">
                      <a:tint val="100000"/>
                      <a:shade val="100000"/>
                      <a:satMod val="130000"/>
                    </a:schemeClr>
                  </a:gs>
                  <a:gs pos="100000">
                    <a:schemeClr val="accent4">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4E9E-4331-91BF-94B0F912C221}"/>
              </c:ext>
            </c:extLst>
          </c:dPt>
          <c:cat>
            <c:strRef>
              <c:f>Sheet1!$A$2:$A$3</c:f>
              <c:strCache>
                <c:ptCount val="1"/>
                <c:pt idx="0">
                  <c:v>Have access</c:v>
                </c:pt>
              </c:strCache>
            </c:strRef>
          </c:cat>
          <c:val>
            <c:numRef>
              <c:f>Sheet1!$B$2:$B$3</c:f>
              <c:numCache>
                <c:formatCode>0%</c:formatCode>
                <c:ptCount val="2"/>
                <c:pt idx="0">
                  <c:v>0.94</c:v>
                </c:pt>
                <c:pt idx="1">
                  <c:v>0.06</c:v>
                </c:pt>
              </c:numCache>
            </c:numRef>
          </c:val>
          <c:extLst>
            <c:ext xmlns:c16="http://schemas.microsoft.com/office/drawing/2014/chart" uri="{C3380CC4-5D6E-409C-BE32-E72D297353CC}">
              <c16:uniqueId val="{00000004-4E9E-4331-91BF-94B0F912C22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3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tx1"/>
    </cs:fontRef>
  </cs:dataPoint>
  <cs:dataPoint3D>
    <cs:lnRef idx="0"/>
    <cs:fillRef idx="1">
      <cs:styleClr val="auto"/>
    </cs:fillRef>
    <cs:effectRef idx="3">
      <a:schemeClr val="dk1"/>
    </cs:effectRef>
    <cs:fontRef idx="minor">
      <a:schemeClr val="tx1"/>
    </cs:fontRef>
  </cs:dataPoint3D>
  <cs:dataPointLine>
    <cs:lnRef idx="1">
      <cs:styleClr val="auto"/>
    </cs:lnRef>
    <cs:lineWidthScale>7</cs:lineWidthScale>
    <cs:fillRef idx="0"/>
    <cs:effectRef idx="0"/>
    <cs:fontRef idx="minor">
      <a:schemeClr val="tx1"/>
    </cs:fontRef>
    <cs:spPr>
      <a:ln cap="rnd">
        <a:round/>
      </a:ln>
    </cs:spPr>
  </cs:dataPointLine>
  <cs:dataPointMarker>
    <cs:lnRef idx="1">
      <cs:styleClr val="auto"/>
    </cs:lnRef>
    <cs:fillRef idx="3">
      <cs:styleClr val="auto"/>
    </cs:fillRef>
    <cs:effectRef idx="3">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mods="ignoreCSTransforms">
      <cs:styleClr val="0">
        <a:shade val="25000"/>
      </cs:styleClr>
    </cs:fillRef>
    <cs:effectRef idx="3">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mods="ignoreCSTransforms">
      <cs:styleClr val="0">
        <a:tint val="25000"/>
      </cs:styleClr>
    </cs:fillRef>
    <cs:effectRef idx="3">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0.32739</cdr:x>
      <cdr:y>0.64087</cdr:y>
    </cdr:from>
    <cdr:to>
      <cdr:x>0.7581</cdr:x>
      <cdr:y>0.78646</cdr:y>
    </cdr:to>
    <cdr:sp macro="" textlink="">
      <cdr:nvSpPr>
        <cdr:cNvPr id="3" name="TextBox 1"/>
        <cdr:cNvSpPr txBox="1"/>
      </cdr:nvSpPr>
      <cdr:spPr>
        <a:xfrm xmlns:a="http://schemas.openxmlformats.org/drawingml/2006/main">
          <a:off x="1772382" y="2973312"/>
          <a:ext cx="2331684" cy="67546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2000" b="1" dirty="0" smtClean="0">
              <a:solidFill>
                <a:schemeClr val="tx1"/>
              </a:solidFill>
              <a:effectLst/>
            </a:rPr>
            <a:t>Home broadband access: 66%</a:t>
          </a:r>
          <a:endParaRPr lang="en-US" sz="2000" b="1" dirty="0">
            <a:solidFill>
              <a:schemeClr val="tx1"/>
            </a:solidFill>
            <a:effectLst/>
          </a:endParaRPr>
        </a:p>
      </cdr:txBody>
    </cdr:sp>
  </cdr:relSizeAnchor>
  <cdr:relSizeAnchor xmlns:cdr="http://schemas.openxmlformats.org/drawingml/2006/chartDrawing">
    <cdr:from>
      <cdr:x>0.15468</cdr:x>
      <cdr:y>0.41466</cdr:y>
    </cdr:from>
    <cdr:to>
      <cdr:x>0.46193</cdr:x>
      <cdr:y>0.52769</cdr:y>
    </cdr:to>
    <cdr:sp macro="" textlink="">
      <cdr:nvSpPr>
        <cdr:cNvPr id="4" name="TextBox 1"/>
        <cdr:cNvSpPr txBox="1"/>
      </cdr:nvSpPr>
      <cdr:spPr>
        <a:xfrm xmlns:a="http://schemas.openxmlformats.org/drawingml/2006/main">
          <a:off x="837356" y="1923841"/>
          <a:ext cx="1663342" cy="52440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b="1" dirty="0" smtClean="0">
              <a:solidFill>
                <a:schemeClr val="tx1"/>
              </a:solidFill>
              <a:effectLst/>
            </a:rPr>
            <a:t>Mobile-only: 23%</a:t>
          </a:r>
          <a:endParaRPr lang="en-US" sz="2000" b="1" dirty="0">
            <a:solidFill>
              <a:schemeClr val="tx1"/>
            </a:solidFill>
            <a:effectLst/>
          </a:endParaRPr>
        </a:p>
      </cdr:txBody>
    </cdr:sp>
  </cdr:relSizeAnchor>
  <cdr:relSizeAnchor xmlns:cdr="http://schemas.openxmlformats.org/drawingml/2006/chartDrawing">
    <cdr:from>
      <cdr:x>0.30243</cdr:x>
      <cdr:y>0.10224</cdr:y>
    </cdr:from>
    <cdr:to>
      <cdr:x>0.64897</cdr:x>
      <cdr:y>0.17904</cdr:y>
    </cdr:to>
    <cdr:sp macro="" textlink="">
      <cdr:nvSpPr>
        <cdr:cNvPr id="6" name="TextBox 5"/>
        <cdr:cNvSpPr txBox="1"/>
      </cdr:nvSpPr>
      <cdr:spPr>
        <a:xfrm xmlns:a="http://schemas.openxmlformats.org/drawingml/2006/main">
          <a:off x="1637260" y="474344"/>
          <a:ext cx="1876012" cy="35632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b="1" dirty="0" smtClean="0">
              <a:solidFill>
                <a:schemeClr val="tx1"/>
              </a:solidFill>
              <a:effectLst/>
            </a:rPr>
            <a:t>Dial-up: </a:t>
          </a:r>
          <a:r>
            <a:rPr lang="en-US" sz="2000" b="1" dirty="0">
              <a:solidFill>
                <a:schemeClr val="tx1"/>
              </a:solidFill>
              <a:effectLst/>
            </a:rPr>
            <a:t>5</a:t>
          </a:r>
          <a:r>
            <a:rPr lang="en-US" sz="2000" b="1" dirty="0" smtClean="0">
              <a:solidFill>
                <a:schemeClr val="tx1"/>
              </a:solidFill>
              <a:effectLst/>
            </a:rPr>
            <a:t>%</a:t>
          </a:r>
          <a:endParaRPr lang="en-US" sz="2000" b="1" dirty="0">
            <a:solidFill>
              <a:schemeClr val="tx1"/>
            </a:solidFill>
            <a:effectLst/>
          </a:endParaRPr>
        </a:p>
      </cdr:txBody>
    </cdr:sp>
  </cdr:relSizeAnchor>
  <cdr:relSizeAnchor xmlns:cdr="http://schemas.openxmlformats.org/drawingml/2006/chartDrawing">
    <cdr:from>
      <cdr:x>0.4285</cdr:x>
      <cdr:y>0.21985</cdr:y>
    </cdr:from>
    <cdr:to>
      <cdr:x>0.77388</cdr:x>
      <cdr:y>0.31179</cdr:y>
    </cdr:to>
    <cdr:sp macro="" textlink="">
      <cdr:nvSpPr>
        <cdr:cNvPr id="7" name="TextBox 6"/>
        <cdr:cNvSpPr txBox="1"/>
      </cdr:nvSpPr>
      <cdr:spPr>
        <a:xfrm xmlns:a="http://schemas.openxmlformats.org/drawingml/2006/main">
          <a:off x="2319743" y="1020020"/>
          <a:ext cx="1869778" cy="42654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b="0" i="1" dirty="0" smtClean="0">
              <a:solidFill>
                <a:schemeClr val="tx1"/>
              </a:solidFill>
              <a:effectLst/>
            </a:rPr>
            <a:t>No access: 6%</a:t>
          </a:r>
          <a:endParaRPr lang="en-US" sz="2000" b="0" i="1" dirty="0">
            <a:solidFill>
              <a:schemeClr val="tx1"/>
            </a:solidFill>
            <a:effectLst/>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CDD722-90EA-4CB9-B01C-3EC72F2A219C}" type="datetimeFigureOut">
              <a:rPr lang="en-US" smtClean="0"/>
              <a:t>6/15/2018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B5495A-2720-4435-A77E-D48EDF4CAA8C}" type="slidenum">
              <a:rPr lang="en-US" smtClean="0"/>
              <a:t>‹#›</a:t>
            </a:fld>
            <a:endParaRPr lang="en-US"/>
          </a:p>
        </p:txBody>
      </p:sp>
    </p:spTree>
    <p:extLst>
      <p:ext uri="{BB962C8B-B14F-4D97-AF65-F5344CB8AC3E}">
        <p14:creationId xmlns:p14="http://schemas.microsoft.com/office/powerpoint/2010/main" val="1921084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B5495A-2720-4435-A77E-D48EDF4CAA8C}" type="slidenum">
              <a:rPr lang="en-US" smtClean="0"/>
              <a:t>1</a:t>
            </a:fld>
            <a:endParaRPr lang="en-US"/>
          </a:p>
        </p:txBody>
      </p:sp>
    </p:spTree>
    <p:extLst>
      <p:ext uri="{BB962C8B-B14F-4D97-AF65-F5344CB8AC3E}">
        <p14:creationId xmlns:p14="http://schemas.microsoft.com/office/powerpoint/2010/main" val="1033852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Consistent with the survey findings, interviews revealed </a:t>
            </a:r>
            <a:r>
              <a:rPr lang="en-US" sz="1200" kern="1200" dirty="0" smtClean="0">
                <a:solidFill>
                  <a:schemeClr val="tx1"/>
                </a:solidFill>
                <a:effectLst/>
                <a:latin typeface="+mn-lt"/>
                <a:ea typeface="+mn-ea"/>
                <a:cs typeface="+mn-cs"/>
              </a:rPr>
              <a:t>that C2C was broadly underutilized by families who qualified for it—as all 170 families we interviewed did.</a:t>
            </a:r>
          </a:p>
          <a:p>
            <a:pPr lvl="0"/>
            <a:r>
              <a:rPr lang="en-US" sz="1200" kern="1200" dirty="0" smtClean="0">
                <a:solidFill>
                  <a:schemeClr val="tx1"/>
                </a:solidFill>
                <a:effectLst/>
                <a:latin typeface="+mn-lt"/>
                <a:ea typeface="+mn-ea"/>
                <a:cs typeface="+mn-cs"/>
              </a:rPr>
              <a:t>Only 37 families signed up for C2C’s broadband offer across the three sites</a:t>
            </a:r>
          </a:p>
          <a:p>
            <a:pPr lvl="0"/>
            <a:r>
              <a:rPr lang="en-US" sz="1200" kern="1200" dirty="0" smtClean="0">
                <a:solidFill>
                  <a:schemeClr val="tx1"/>
                </a:solidFill>
                <a:effectLst/>
                <a:latin typeface="+mn-lt"/>
                <a:ea typeface="+mn-ea"/>
                <a:cs typeface="+mn-cs"/>
              </a:rPr>
              <a:t>8 of 170 families going online for the first time</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Why was program a mismatch for their needs?</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They had more experience and more devices than the program’s designers had anticipated</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An internet offer</a:t>
            </a:r>
            <a:r>
              <a:rPr lang="en-US" sz="1200" kern="1200" dirty="0" smtClean="0">
                <a:solidFill>
                  <a:schemeClr val="tx1"/>
                </a:solidFill>
                <a:effectLst/>
                <a:latin typeface="+mn-lt"/>
                <a:ea typeface="+mn-ea"/>
                <a:cs typeface="+mn-cs"/>
              </a:rPr>
              <a:t> for a connection via one Ethernet cord did not match families’ media environments or needs, and this representative quote describes the speeds as too slow for the activities families routinely did online.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Therefore, families did not see this as a way to get internet that met their needs—so they paid more money for it.</a:t>
            </a:r>
          </a:p>
          <a:p>
            <a:endParaRPr lang="en-US" dirty="0"/>
          </a:p>
        </p:txBody>
      </p:sp>
      <p:sp>
        <p:nvSpPr>
          <p:cNvPr id="4" name="Slide Number Placeholder 3"/>
          <p:cNvSpPr>
            <a:spLocks noGrp="1"/>
          </p:cNvSpPr>
          <p:nvPr>
            <p:ph type="sldNum" sz="quarter" idx="10"/>
          </p:nvPr>
        </p:nvSpPr>
        <p:spPr/>
        <p:txBody>
          <a:bodyPr/>
          <a:lstStyle/>
          <a:p>
            <a:fld id="{CCB5495A-2720-4435-A77E-D48EDF4CAA8C}" type="slidenum">
              <a:rPr lang="en-US" smtClean="0"/>
              <a:t>11</a:t>
            </a:fld>
            <a:endParaRPr lang="en-US"/>
          </a:p>
        </p:txBody>
      </p:sp>
    </p:spTree>
    <p:extLst>
      <p:ext uri="{BB962C8B-B14F-4D97-AF65-F5344CB8AC3E}">
        <p14:creationId xmlns:p14="http://schemas.microsoft.com/office/powerpoint/2010/main" val="1051007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The final finding I want to highlight is that although</a:t>
            </a:r>
            <a:r>
              <a:rPr lang="en-US" baseline="0" dirty="0" smtClean="0"/>
              <a:t> many families were less connected than they wanted to be, they made the most of the connections they have, together.</a:t>
            </a:r>
          </a:p>
          <a:p>
            <a:endParaRPr lang="en-US" baseline="0" dirty="0" smtClean="0"/>
          </a:p>
          <a:p>
            <a:r>
              <a:rPr lang="en-US" baseline="0" dirty="0" smtClean="0"/>
              <a:t>Important because it emphasizes considerable existing strengths in these families when it comes to engaging each other as learning partners around tech—families that are too often only considered in terms of their deficits (in income, </a:t>
            </a:r>
            <a:r>
              <a:rPr lang="en-US" baseline="0" dirty="0" err="1" smtClean="0"/>
              <a:t>ed</a:t>
            </a:r>
            <a:r>
              <a:rPr lang="en-US" baseline="0" dirty="0" smtClean="0"/>
              <a:t>, etc.)</a:t>
            </a:r>
            <a:endParaRPr lang="en-US" dirty="0"/>
          </a:p>
        </p:txBody>
      </p:sp>
      <p:sp>
        <p:nvSpPr>
          <p:cNvPr id="4" name="Slide Number Placeholder 3"/>
          <p:cNvSpPr>
            <a:spLocks noGrp="1"/>
          </p:cNvSpPr>
          <p:nvPr>
            <p:ph type="sldNum" sz="quarter" idx="10"/>
          </p:nvPr>
        </p:nvSpPr>
        <p:spPr/>
        <p:txBody>
          <a:bodyPr/>
          <a:lstStyle/>
          <a:p>
            <a:fld id="{CCB5495A-2720-4435-A77E-D48EDF4CAA8C}" type="slidenum">
              <a:rPr lang="en-US" smtClean="0"/>
              <a:t>12</a:t>
            </a:fld>
            <a:endParaRPr lang="en-US"/>
          </a:p>
        </p:txBody>
      </p:sp>
    </p:spTree>
    <p:extLst>
      <p:ext uri="{BB962C8B-B14F-4D97-AF65-F5344CB8AC3E}">
        <p14:creationId xmlns:p14="http://schemas.microsoft.com/office/powerpoint/2010/main" val="1038599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Drawing </a:t>
            </a:r>
            <a:r>
              <a:rPr lang="en-US" sz="1200" kern="1200" dirty="0" smtClean="0">
                <a:solidFill>
                  <a:schemeClr val="tx1"/>
                </a:solidFill>
                <a:effectLst/>
                <a:latin typeface="+mn-lt"/>
                <a:ea typeface="+mn-ea"/>
                <a:cs typeface="+mn-cs"/>
              </a:rPr>
              <a:t>the term from one of our interviewed parents, we found that parents and kids work as digital learning teams. We like the term “teams” because it emphasizes that all players matter, and that the results of efforts are shared.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 found that parents and kids scaffold each other’s learning, bringing different skills to the table and exchanging expert and learner roles dynamically.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CCB5495A-2720-4435-A77E-D48EDF4CAA8C}" type="slidenum">
              <a:rPr lang="en-US" smtClean="0"/>
              <a:t>13</a:t>
            </a:fld>
            <a:endParaRPr lang="en-US"/>
          </a:p>
        </p:txBody>
      </p:sp>
    </p:spTree>
    <p:extLst>
      <p:ext uri="{BB962C8B-B14F-4D97-AF65-F5344CB8AC3E}">
        <p14:creationId xmlns:p14="http://schemas.microsoft.com/office/powerpoint/2010/main" val="22594644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One of </a:t>
            </a:r>
            <a:r>
              <a:rPr lang="en-US" sz="1200" kern="1200" dirty="0" smtClean="0">
                <a:solidFill>
                  <a:schemeClr val="tx1"/>
                </a:solidFill>
                <a:effectLst/>
                <a:latin typeface="+mn-lt"/>
                <a:ea typeface="+mn-ea"/>
                <a:cs typeface="+mn-cs"/>
              </a:rPr>
              <a:t>the families we profile in our case study report is Teresa and her daughter Veronica, in our Arizona study site. You can read about their family in more detail in that report, available on our website, but what I want to point out here is that parents and kids we interviewed routinely recognized the value of what they learned from each other when it came to technology…</a:t>
            </a:r>
          </a:p>
          <a:p>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88F0258C-24BF-B74A-B9DC-CC301AD0C6DC}"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14441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3EBE4B-3750-4BA8-996D-D57298A69964}" type="slidenum">
              <a:rPr lang="en-US" smtClean="0"/>
              <a:t>15</a:t>
            </a:fld>
            <a:endParaRPr lang="en-US"/>
          </a:p>
        </p:txBody>
      </p:sp>
    </p:spTree>
    <p:extLst>
      <p:ext uri="{BB962C8B-B14F-4D97-AF65-F5344CB8AC3E}">
        <p14:creationId xmlns:p14="http://schemas.microsoft.com/office/powerpoint/2010/main" val="2894619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77% of parents have guided kids’ tech use; 53% of kids have brokered</a:t>
            </a:r>
            <a:r>
              <a:rPr lang="en-US" sz="1200" kern="1200" baseline="0" dirty="0" smtClean="0">
                <a:solidFill>
                  <a:schemeClr val="tx1"/>
                </a:solidFill>
                <a:effectLst/>
                <a:latin typeface="+mn-lt"/>
                <a:ea typeface="+mn-ea"/>
                <a:cs typeface="+mn-cs"/>
              </a:rPr>
              <a:t> parents’ connections, and 81% of siblings have done so for each other.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With regard to these more specific activities,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Across the full sample, no fewer than one-third—and up to two-thirds—of parents and children help each other learn how new devices work.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finding alone reveals that the process of adopting “personal” devices is, in fact, strongly predicated on collective engagement with those technologies. Likewise, parents and children are frequently guiding each other in troubleshooting things that go wrong with devices, finding (and translating, in Spanish-dominant families) online information, and downloading apps, software, music, and movies.</a:t>
            </a:r>
          </a:p>
          <a:p>
            <a:endParaRPr lang="en-US" b="1" dirty="0" smtClean="0"/>
          </a:p>
          <a:p>
            <a:r>
              <a:rPr lang="en-US" b="1" dirty="0" smtClean="0"/>
              <a:t>Sig</a:t>
            </a:r>
            <a:r>
              <a:rPr lang="en-US" b="1" baseline="0" dirty="0" smtClean="0"/>
              <a:t> variation by race/ethnic origin, parent education, but not income.</a:t>
            </a:r>
            <a:endParaRPr lang="en-US" b="1" dirty="0" smtClean="0"/>
          </a:p>
          <a:p>
            <a:endParaRPr lang="en-US" b="1" dirty="0" smtClean="0"/>
          </a:p>
          <a:p>
            <a:r>
              <a:rPr lang="en-US" b="1" dirty="0" smtClean="0"/>
              <a:t>What about siblings?</a:t>
            </a:r>
          </a:p>
          <a:p>
            <a:r>
              <a:rPr lang="en-US" dirty="0" smtClean="0"/>
              <a:t>Intensive</a:t>
            </a:r>
            <a:r>
              <a:rPr lang="en-US" baseline="0" dirty="0" smtClean="0"/>
              <a:t> parent-tech guidance = help each other more with homework, art/science projects, reading together</a:t>
            </a:r>
          </a:p>
          <a:p>
            <a:r>
              <a:rPr lang="en-US" baseline="0" dirty="0" smtClean="0"/>
              <a:t>Intensive child tech brokering = more help with going online together to learn, videos and TV together</a:t>
            </a:r>
            <a:endParaRPr lang="en-US" dirty="0"/>
          </a:p>
        </p:txBody>
      </p:sp>
      <p:sp>
        <p:nvSpPr>
          <p:cNvPr id="4" name="Slide Number Placeholder 3"/>
          <p:cNvSpPr>
            <a:spLocks noGrp="1"/>
          </p:cNvSpPr>
          <p:nvPr>
            <p:ph type="sldNum" sz="quarter" idx="10"/>
          </p:nvPr>
        </p:nvSpPr>
        <p:spPr/>
        <p:txBody>
          <a:bodyPr/>
          <a:lstStyle/>
          <a:p>
            <a:fld id="{CCB5495A-2720-4435-A77E-D48EDF4CAA8C}" type="slidenum">
              <a:rPr lang="en-US" smtClean="0"/>
              <a:t>16</a:t>
            </a:fld>
            <a:endParaRPr lang="en-US"/>
          </a:p>
        </p:txBody>
      </p:sp>
    </p:spTree>
    <p:extLst>
      <p:ext uri="{BB962C8B-B14F-4D97-AF65-F5344CB8AC3E}">
        <p14:creationId xmlns:p14="http://schemas.microsoft.com/office/powerpoint/2010/main" val="18795689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How digital and social inequalities are made manifest in the everyday lives of low-income and immigrant children and their families—and in how families respond to the challenges that result from these disparities</a:t>
            </a:r>
            <a:r>
              <a:rPr lang="en-US" sz="1200" kern="1200" baseline="0" dirty="0" smtClean="0">
                <a:solidFill>
                  <a:schemeClr val="tx1"/>
                </a:solidFill>
                <a:effectLst/>
                <a:latin typeface="+mn-lt"/>
                <a:ea typeface="+mn-ea"/>
                <a:cs typeface="+mn-cs"/>
              </a:rPr>
              <a:t>.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I am </a:t>
            </a:r>
            <a:r>
              <a:rPr lang="en-US" sz="1200" kern="1200" dirty="0" smtClean="0">
                <a:solidFill>
                  <a:schemeClr val="tx1"/>
                </a:solidFill>
                <a:effectLst/>
                <a:latin typeface="+mn-lt"/>
                <a:ea typeface="+mn-ea"/>
                <a:cs typeface="+mn-cs"/>
              </a:rPr>
              <a:t>fundamentally concerned with how children learn by contributing to family efforts to address everyday challenges, and whether the skills they develop through these activities are recognized and validated in school settings. </a:t>
            </a:r>
            <a:endParaRPr lang="en-US" dirty="0"/>
          </a:p>
        </p:txBody>
      </p:sp>
      <p:sp>
        <p:nvSpPr>
          <p:cNvPr id="4" name="Slide Number Placeholder 3"/>
          <p:cNvSpPr>
            <a:spLocks noGrp="1"/>
          </p:cNvSpPr>
          <p:nvPr>
            <p:ph type="sldNum" sz="quarter" idx="10"/>
          </p:nvPr>
        </p:nvSpPr>
        <p:spPr/>
        <p:txBody>
          <a:bodyPr/>
          <a:lstStyle/>
          <a:p>
            <a:fld id="{513EBE4B-3750-4BA8-996D-D57298A69964}" type="slidenum">
              <a:rPr lang="en-US" smtClean="0"/>
              <a:t>18</a:t>
            </a:fld>
            <a:endParaRPr lang="en-US" dirty="0"/>
          </a:p>
        </p:txBody>
      </p:sp>
    </p:spTree>
    <p:extLst>
      <p:ext uri="{BB962C8B-B14F-4D97-AF65-F5344CB8AC3E}">
        <p14:creationId xmlns:p14="http://schemas.microsoft.com/office/powerpoint/2010/main" val="772927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Internet</a:t>
            </a:r>
            <a:r>
              <a:rPr lang="en-US" sz="1200" kern="1200" baseline="0" dirty="0" smtClean="0">
                <a:solidFill>
                  <a:schemeClr val="tx1"/>
                </a:solidFill>
                <a:effectLst/>
                <a:latin typeface="+mn-lt"/>
                <a:ea typeface="+mn-ea"/>
                <a:cs typeface="+mn-cs"/>
              </a:rPr>
              <a:t> connectivity increasingly becoming synonymous with access to opportunity and resources, for both adults and children…</a:t>
            </a:r>
          </a:p>
          <a:p>
            <a:endParaRPr lang="en-US" sz="1200" kern="1200" baseline="0" dirty="0" smtClean="0">
              <a:solidFill>
                <a:schemeClr val="tx1"/>
              </a:solidFill>
              <a:effectLst/>
              <a:latin typeface="+mn-lt"/>
              <a:ea typeface="+mn-ea"/>
              <a:cs typeface="+mn-cs"/>
            </a:endParaRPr>
          </a:p>
          <a:p>
            <a:pPr>
              <a:spcAft>
                <a:spcPts val="600"/>
              </a:spcAft>
              <a:buClr>
                <a:srgbClr val="DE0000"/>
              </a:buClr>
            </a:pPr>
            <a:r>
              <a:rPr lang="en-US" sz="1200" dirty="0" smtClean="0">
                <a:solidFill>
                  <a:srgbClr val="59493A"/>
                </a:solidFill>
              </a:rPr>
              <a:t>Digital equity increasingly recognized as tied to broader social inequalities that low-income families and children experience in the U.S. </a:t>
            </a:r>
          </a:p>
          <a:p>
            <a:pPr>
              <a:spcAft>
                <a:spcPts val="600"/>
              </a:spcAft>
              <a:buClr>
                <a:srgbClr val="DE0000"/>
              </a:buClr>
            </a:pPr>
            <a:endParaRPr lang="en-US" sz="1200" dirty="0" smtClean="0">
              <a:solidFill>
                <a:srgbClr val="59493A"/>
              </a:solidFill>
            </a:endParaRPr>
          </a:p>
          <a:p>
            <a:r>
              <a:rPr lang="en-US" sz="1200" kern="1200" dirty="0" smtClean="0">
                <a:solidFill>
                  <a:schemeClr val="tx1"/>
                </a:solidFill>
                <a:effectLst/>
                <a:latin typeface="+mn-lt"/>
                <a:ea typeface="+mn-ea"/>
                <a:cs typeface="+mn-cs"/>
              </a:rPr>
              <a:t>To date, efforts to address digital inequality in learning opportunities have focused almost entirely on students in schools. And with considerable effect; </a:t>
            </a:r>
            <a:r>
              <a:rPr lang="en-US" sz="1200" kern="1200" dirty="0" err="1" smtClean="0">
                <a:solidFill>
                  <a:schemeClr val="tx1"/>
                </a:solidFill>
                <a:effectLst/>
                <a:latin typeface="+mn-lt"/>
                <a:ea typeface="+mn-ea"/>
                <a:cs typeface="+mn-cs"/>
              </a:rPr>
              <a:t>ConnectED</a:t>
            </a:r>
            <a:r>
              <a:rPr lang="en-US" sz="1200" kern="1200" dirty="0" smtClean="0">
                <a:solidFill>
                  <a:schemeClr val="tx1"/>
                </a:solidFill>
                <a:effectLst/>
                <a:latin typeface="+mn-lt"/>
                <a:ea typeface="+mn-ea"/>
                <a:cs typeface="+mn-cs"/>
              </a:rPr>
              <a:t> reports that 99% of nation’s classrooms are now broadband connected.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Attention turned increasingly to children’s connectivity outside of the classroom, programs began proliferating to encourage low-income families with school-age kids to get connected. Connect2Compete.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the time I began this study in 2013, C2C was the only national-level effort to connect low income families with school-age kids to broadband at home, by offering access for $9.95 per month to families whose children qualify for free or reduced cost lunch. </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My goal was to understand how families respond to digital equity programs being offered at national, state, and district levels—in</a:t>
            </a:r>
            <a:r>
              <a:rPr lang="en-US" sz="1200" kern="1200" baseline="0" dirty="0" smtClean="0">
                <a:solidFill>
                  <a:schemeClr val="tx1"/>
                </a:solidFill>
                <a:effectLst/>
                <a:latin typeface="+mn-lt"/>
                <a:ea typeface="+mn-ea"/>
                <a:cs typeface="+mn-cs"/>
              </a:rPr>
              <a:t> their own words, and on their own terms. What is the bottom-up response from families to top-down digital equity policies?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How do they make decisions about adopting and integrating tech into family life, and how does that vary, and why across diverse families and localities?</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CB5495A-2720-4435-A77E-D48EDF4CAA8C}" type="slidenum">
              <a:rPr lang="en-US" smtClean="0"/>
              <a:t>2</a:t>
            </a:fld>
            <a:endParaRPr lang="en-US"/>
          </a:p>
        </p:txBody>
      </p:sp>
    </p:spTree>
    <p:extLst>
      <p:ext uri="{BB962C8B-B14F-4D97-AF65-F5344CB8AC3E}">
        <p14:creationId xmlns:p14="http://schemas.microsoft.com/office/powerpoint/2010/main" val="3208119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Between July 2013</a:t>
            </a:r>
            <a:r>
              <a:rPr lang="en-US" sz="1200" kern="1200" dirty="0" smtClean="0">
                <a:solidFill>
                  <a:schemeClr val="tx1"/>
                </a:solidFill>
                <a:effectLst/>
                <a:latin typeface="+mn-lt"/>
                <a:ea typeface="+mn-ea"/>
                <a:cs typeface="+mn-cs"/>
              </a:rPr>
              <a:t> and February 2015, I led a talented team of student researchers to conduct open-ended interviews with parents and children in three demographically similar school districts in Arizona, California and Colorado.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All three districts were majority Hispanic with more than three quarters of students in the schools where we did interviews were on free/reduced lunch.</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 focused on districts that were specifically Mexican-heritage because this is group of U.S. children most likely to be growing up in poverty, to have parents with less than a high school diploma.</a:t>
            </a:r>
          </a:p>
          <a:p>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All three districts were prioritizing tech initiatives of different kinds, and that included rolling out C2C.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adopted a rapid approach to qualitative data collection, spending 2-3 weeks in each site and interviewing 50 to 60 families in that time.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Interviews took roughly an hour each. Children and parents were interviewed simultaneously but separately, in their language of preference, at home or at school, according to their comfort.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 asked how they make decisions about adopting technology, and how connectivity affects family relationships, learning activities, and connections to local services and resources. Part of each questionnaire was tailored to each site, asking parents and children to reflect on technology initiatives (e.g., one-to-one computing, computerized testing), specific to their district.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total, we interviewed 170 families, a total of 336 interviews.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Once we had analyzed the interview data, we returned to schools with analyzed data to discuss findings with parents, children, and administrators.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Our findings informed the survey questionnaire we developed for the second stage in the study, which was a nationally representative survey of 1,200 parents raising children below the U.S. median household income—the first representative survey of this demographic. The survey was conducted in Spring 2015 and results were released in February of this year.</a:t>
            </a:r>
          </a:p>
          <a:p>
            <a:r>
              <a:rPr lang="en-US" sz="1200" kern="1200" dirty="0" smtClean="0">
                <a:solidFill>
                  <a:schemeClr val="tx1"/>
                </a:solidFill>
                <a:effectLst/>
                <a:latin typeface="+mn-lt"/>
                <a:ea typeface="+mn-ea"/>
                <a:cs typeface="+mn-cs"/>
              </a:rPr>
              <a:t>READ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I’m going to overview three themes from the findings today to frame our discussion</a:t>
            </a:r>
            <a:endParaRPr lang="en-US" dirty="0"/>
          </a:p>
        </p:txBody>
      </p:sp>
      <p:sp>
        <p:nvSpPr>
          <p:cNvPr id="4" name="Slide Number Placeholder 3"/>
          <p:cNvSpPr>
            <a:spLocks noGrp="1"/>
          </p:cNvSpPr>
          <p:nvPr>
            <p:ph type="sldNum" sz="quarter" idx="10"/>
          </p:nvPr>
        </p:nvSpPr>
        <p:spPr/>
        <p:txBody>
          <a:bodyPr/>
          <a:lstStyle/>
          <a:p>
            <a:fld id="{88F0258C-24BF-B74A-B9DC-CC301AD0C6DC}" type="slidenum">
              <a:rPr lang="en-US" smtClean="0"/>
              <a:t>3</a:t>
            </a:fld>
            <a:endParaRPr lang="en-US"/>
          </a:p>
        </p:txBody>
      </p:sp>
    </p:spTree>
    <p:extLst>
      <p:ext uri="{BB962C8B-B14F-4D97-AF65-F5344CB8AC3E}">
        <p14:creationId xmlns:p14="http://schemas.microsoft.com/office/powerpoint/2010/main" val="2662667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a:t>
            </a:r>
            <a:r>
              <a:rPr lang="en-US" baseline="0" dirty="0" smtClean="0"/>
              <a:t> is that most families are connected, but most are not as connected as they want to be</a:t>
            </a:r>
            <a:endParaRPr lang="en-US" dirty="0"/>
          </a:p>
        </p:txBody>
      </p:sp>
      <p:sp>
        <p:nvSpPr>
          <p:cNvPr id="4" name="Slide Number Placeholder 3"/>
          <p:cNvSpPr>
            <a:spLocks noGrp="1"/>
          </p:cNvSpPr>
          <p:nvPr>
            <p:ph type="sldNum" sz="quarter" idx="10"/>
          </p:nvPr>
        </p:nvSpPr>
        <p:spPr/>
        <p:txBody>
          <a:bodyPr/>
          <a:lstStyle/>
          <a:p>
            <a:fld id="{CCB5495A-2720-4435-A77E-D48EDF4CAA8C}" type="slidenum">
              <a:rPr lang="en-US" smtClean="0"/>
              <a:t>4</a:t>
            </a:fld>
            <a:endParaRPr lang="en-US"/>
          </a:p>
        </p:txBody>
      </p:sp>
    </p:spTree>
    <p:extLst>
      <p:ext uri="{BB962C8B-B14F-4D97-AF65-F5344CB8AC3E}">
        <p14:creationId xmlns:p14="http://schemas.microsoft.com/office/powerpoint/2010/main" val="707457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91% below FPL, 90% immigrant</a:t>
            </a:r>
            <a:r>
              <a:rPr lang="en-US" sz="1200" kern="1200" baseline="0" dirty="0" smtClean="0">
                <a:solidFill>
                  <a:schemeClr val="tx1"/>
                </a:solidFill>
                <a:effectLst/>
                <a:latin typeface="+mn-lt"/>
                <a:ea typeface="+mn-ea"/>
                <a:cs typeface="+mn-cs"/>
              </a:rPr>
              <a:t> Hispanics</a:t>
            </a: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81% of families owned either a desktop or laptop computer, 79% at least one smartphone and 67% a tablet—so</a:t>
            </a:r>
            <a:r>
              <a:rPr lang="en-US" sz="1200" kern="1200" baseline="0" dirty="0" smtClean="0">
                <a:solidFill>
                  <a:schemeClr val="tx1"/>
                </a:solidFill>
                <a:effectLst/>
                <a:latin typeface="+mn-lt"/>
                <a:ea typeface="+mn-ea"/>
                <a:cs typeface="+mn-cs"/>
              </a:rPr>
              <a:t> NOT the “have nots”</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marL="191971" indent="-191971" defTabSz="189292">
              <a:spcBef>
                <a:spcPts val="0"/>
              </a:spcBef>
              <a:spcAft>
                <a:spcPts val="675"/>
              </a:spcAft>
              <a:buClr>
                <a:srgbClr val="C00000"/>
              </a:buClr>
              <a:buFont typeface="Wingdings" panose="05000000000000000000" pitchFamily="2" charset="2"/>
              <a:buChar char=""/>
            </a:pPr>
            <a:r>
              <a:rPr lang="en-US" sz="1200" b="1" dirty="0" smtClean="0"/>
              <a:t>“Home access”</a:t>
            </a:r>
            <a:r>
              <a:rPr lang="en-US" sz="1200" dirty="0" smtClean="0"/>
              <a:t> means have a home computer with Internet service (laptop or desktop)—either broadband or dial-up</a:t>
            </a:r>
          </a:p>
          <a:p>
            <a:pPr marL="191971" indent="-191971" defTabSz="189292">
              <a:spcBef>
                <a:spcPts val="0"/>
              </a:spcBef>
              <a:spcAft>
                <a:spcPts val="675"/>
              </a:spcAft>
              <a:buClr>
                <a:srgbClr val="C00000"/>
              </a:buClr>
              <a:buFont typeface="Wingdings" panose="05000000000000000000" pitchFamily="2" charset="2"/>
              <a:buChar char=""/>
            </a:pPr>
            <a:endParaRPr lang="en-US" sz="1200" dirty="0" smtClean="0"/>
          </a:p>
          <a:p>
            <a:pPr marL="191971" indent="-191971" defTabSz="189292">
              <a:spcBef>
                <a:spcPts val="0"/>
              </a:spcBef>
              <a:spcAft>
                <a:spcPts val="675"/>
              </a:spcAft>
              <a:buClr>
                <a:srgbClr val="C00000"/>
              </a:buClr>
              <a:buFont typeface="Wingdings" panose="05000000000000000000" pitchFamily="2" charset="2"/>
              <a:buChar char=""/>
            </a:pPr>
            <a:r>
              <a:rPr lang="en-US" sz="1200" b="1" dirty="0" smtClean="0"/>
              <a:t>“Mobile-only access”</a:t>
            </a:r>
            <a:r>
              <a:rPr lang="en-US" sz="1200" dirty="0" smtClean="0"/>
              <a:t> means have a smartphone or tablet, but no home computer</a:t>
            </a:r>
          </a:p>
          <a:p>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517424C-1A7D-410B-A452-1AE5F09748A0}" type="slidenum">
              <a:rPr lang="en-US" smtClean="0"/>
              <a:t>5</a:t>
            </a:fld>
            <a:endParaRPr lang="en-US"/>
          </a:p>
        </p:txBody>
      </p:sp>
    </p:spTree>
    <p:extLst>
      <p:ext uri="{BB962C8B-B14F-4D97-AF65-F5344CB8AC3E}">
        <p14:creationId xmlns:p14="http://schemas.microsoft.com/office/powerpoint/2010/main" val="2610771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33% of all experienced at least one; 51% of parents below FPL, 64%</a:t>
            </a:r>
            <a:r>
              <a:rPr lang="en-US" baseline="0" dirty="0" smtClean="0"/>
              <a:t> of Hispanic immigrants</a:t>
            </a:r>
          </a:p>
          <a:p>
            <a:endParaRPr lang="en-US" baseline="0" dirty="0" smtClean="0"/>
          </a:p>
          <a:p>
            <a:r>
              <a:rPr lang="en-US" baseline="0" dirty="0" smtClean="0"/>
              <a:t>How survey allowed us to assess who needs help most:  20% immigrant Hs don’t go online at all (2-4% of others) 41% mobile-only (vs. 16-25% of others, 44% don’t use computers at all (others 17-19%)</a:t>
            </a:r>
            <a:endParaRPr lang="en-US" dirty="0"/>
          </a:p>
        </p:txBody>
      </p:sp>
      <p:sp>
        <p:nvSpPr>
          <p:cNvPr id="4" name="Slide Number Placeholder 3"/>
          <p:cNvSpPr>
            <a:spLocks noGrp="1"/>
          </p:cNvSpPr>
          <p:nvPr>
            <p:ph type="sldNum" sz="quarter" idx="10"/>
          </p:nvPr>
        </p:nvSpPr>
        <p:spPr/>
        <p:txBody>
          <a:bodyPr/>
          <a:lstStyle/>
          <a:p>
            <a:fld id="{CCB5495A-2720-4435-A77E-D48EDF4CAA8C}" type="slidenum">
              <a:rPr lang="en-US" smtClean="0"/>
              <a:t>6</a:t>
            </a:fld>
            <a:endParaRPr lang="en-US"/>
          </a:p>
        </p:txBody>
      </p:sp>
    </p:spTree>
    <p:extLst>
      <p:ext uri="{BB962C8B-B14F-4D97-AF65-F5344CB8AC3E}">
        <p14:creationId xmlns:p14="http://schemas.microsoft.com/office/powerpoint/2010/main" val="816279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Creative</a:t>
            </a:r>
            <a:r>
              <a:rPr lang="en-US" b="1" baseline="0" dirty="0" smtClean="0"/>
              <a:t> strategies—</a:t>
            </a:r>
            <a:r>
              <a:rPr lang="en-US" b="0" baseline="0" dirty="0" smtClean="0"/>
              <a:t>In interviews, parts talked about the sacrifices they made to purchase tech and provide Internet for their children--EG.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Similarly in the survey, it was clear that these families are not “have nots”—81% of surveyed families o</a:t>
            </a:r>
            <a:r>
              <a:rPr lang="en-US" sz="1200" kern="1200" dirty="0" smtClean="0">
                <a:solidFill>
                  <a:schemeClr val="tx1"/>
                </a:solidFill>
                <a:effectLst/>
                <a:latin typeface="+mn-lt"/>
                <a:ea typeface="+mn-ea"/>
                <a:cs typeface="+mn-cs"/>
              </a:rPr>
              <a:t>wned either a desktop or laptop computer, 79% owned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at least one smartphone and two thirds (67%) owned a tablet. </a:t>
            </a: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making do; using mobile if that’s what they have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CLICK</a:t>
            </a:r>
            <a:r>
              <a:rPr lang="en-US" b="0" baseline="0" dirty="0" smtClean="0"/>
              <a:t>—hard choices.</a:t>
            </a: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Cost is the main factor driving lack of access;  42%</a:t>
            </a:r>
            <a:r>
              <a:rPr lang="en-US" baseline="0" dirty="0" smtClean="0"/>
              <a:t> of parents without access at home say it costs too much. Next category is 13% who say they don’t need it</a:t>
            </a:r>
            <a:endParaRPr lang="en-US" dirty="0" smtClean="0"/>
          </a:p>
          <a:p>
            <a:endParaRPr lang="en-US" dirty="0"/>
          </a:p>
        </p:txBody>
      </p:sp>
      <p:sp>
        <p:nvSpPr>
          <p:cNvPr id="4" name="Slide Number Placeholder 3"/>
          <p:cNvSpPr>
            <a:spLocks noGrp="1"/>
          </p:cNvSpPr>
          <p:nvPr>
            <p:ph type="sldNum" sz="quarter" idx="10"/>
          </p:nvPr>
        </p:nvSpPr>
        <p:spPr/>
        <p:txBody>
          <a:bodyPr/>
          <a:lstStyle/>
          <a:p>
            <a:fld id="{CCB5495A-2720-4435-A77E-D48EDF4CAA8C}" type="slidenum">
              <a:rPr lang="en-US" smtClean="0"/>
              <a:t>8</a:t>
            </a:fld>
            <a:endParaRPr lang="en-US"/>
          </a:p>
        </p:txBody>
      </p:sp>
    </p:spTree>
    <p:extLst>
      <p:ext uri="{BB962C8B-B14F-4D97-AF65-F5344CB8AC3E}">
        <p14:creationId xmlns:p14="http://schemas.microsoft.com/office/powerpoint/2010/main" val="1856348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But very few families are benefiting</a:t>
            </a:r>
            <a:r>
              <a:rPr lang="en-US" baseline="0" dirty="0" smtClean="0"/>
              <a:t> from programs for low-income families like C2C</a:t>
            </a:r>
            <a:endParaRPr lang="en-US" dirty="0"/>
          </a:p>
        </p:txBody>
      </p:sp>
      <p:sp>
        <p:nvSpPr>
          <p:cNvPr id="4" name="Slide Number Placeholder 3"/>
          <p:cNvSpPr>
            <a:spLocks noGrp="1"/>
          </p:cNvSpPr>
          <p:nvPr>
            <p:ph type="sldNum" sz="quarter" idx="10"/>
          </p:nvPr>
        </p:nvSpPr>
        <p:spPr/>
        <p:txBody>
          <a:bodyPr/>
          <a:lstStyle/>
          <a:p>
            <a:fld id="{CCB5495A-2720-4435-A77E-D48EDF4CAA8C}" type="slidenum">
              <a:rPr lang="en-US" smtClean="0"/>
              <a:t>9</a:t>
            </a:fld>
            <a:endParaRPr lang="en-US"/>
          </a:p>
        </p:txBody>
      </p:sp>
    </p:spTree>
    <p:extLst>
      <p:ext uri="{BB962C8B-B14F-4D97-AF65-F5344CB8AC3E}">
        <p14:creationId xmlns:p14="http://schemas.microsoft.com/office/powerpoint/2010/main" val="1584955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B5495A-2720-4435-A77E-D48EDF4CAA8C}" type="slidenum">
              <a:rPr lang="en-US" smtClean="0"/>
              <a:t>10</a:t>
            </a:fld>
            <a:endParaRPr lang="en-US"/>
          </a:p>
        </p:txBody>
      </p:sp>
    </p:spTree>
    <p:extLst>
      <p:ext uri="{BB962C8B-B14F-4D97-AF65-F5344CB8AC3E}">
        <p14:creationId xmlns:p14="http://schemas.microsoft.com/office/powerpoint/2010/main" val="1214524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DAFA23-088C-A542-A85F-8C71FE9A6F80}" type="datetimeFigureOut">
              <a:rPr lang="en-US" smtClean="0"/>
              <a:t>6/15/2018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DFDC4E-323A-7844-837C-F79DB7F2D17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DAFA23-088C-A542-A85F-8C71FE9A6F80}" type="datetimeFigureOut">
              <a:rPr lang="en-US" smtClean="0"/>
              <a:t>6/15/2018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DFDC4E-323A-7844-837C-F79DB7F2D17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DAFA23-088C-A542-A85F-8C71FE9A6F80}" type="datetimeFigureOut">
              <a:rPr lang="en-US" smtClean="0"/>
              <a:t>6/15/2018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DFDC4E-323A-7844-837C-F79DB7F2D17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Background">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354331" y="274321"/>
            <a:ext cx="8435340" cy="1054395"/>
          </a:xfrm>
          <a:prstGeom prst="rect">
            <a:avLst/>
          </a:prstGeom>
        </p:spPr>
        <p:txBody>
          <a:bodyPr vert="horz" lIns="68576" tIns="34289" rIns="68576" bIns="34289" rtlCol="0" anchor="ctr">
            <a:noAutofit/>
          </a:bodyPr>
          <a:lstStyle/>
          <a:p>
            <a:r>
              <a:rPr lang="en-US" smtClean="0"/>
              <a:t>Click to edit Master title style</a:t>
            </a:r>
            <a:endParaRPr lang="en-US" dirty="0"/>
          </a:p>
        </p:txBody>
      </p:sp>
    </p:spTree>
    <p:extLst>
      <p:ext uri="{BB962C8B-B14F-4D97-AF65-F5344CB8AC3E}">
        <p14:creationId xmlns:p14="http://schemas.microsoft.com/office/powerpoint/2010/main" val="1090980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DAFA23-088C-A542-A85F-8C71FE9A6F80}" type="datetimeFigureOut">
              <a:rPr lang="en-US" smtClean="0"/>
              <a:t>6/15/2018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DFDC4E-323A-7844-837C-F79DB7F2D17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DAFA23-088C-A542-A85F-8C71FE9A6F80}" type="datetimeFigureOut">
              <a:rPr lang="en-US" smtClean="0"/>
              <a:t>6/15/2018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DFDC4E-323A-7844-837C-F79DB7F2D17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DAFA23-088C-A542-A85F-8C71FE9A6F80}" type="datetimeFigureOut">
              <a:rPr lang="en-US" smtClean="0"/>
              <a:t>6/15/2018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DFDC4E-323A-7844-837C-F79DB7F2D17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DAFA23-088C-A542-A85F-8C71FE9A6F80}" type="datetimeFigureOut">
              <a:rPr lang="en-US" smtClean="0"/>
              <a:t>6/15/2018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DFDC4E-323A-7844-837C-F79DB7F2D17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DAFA23-088C-A542-A85F-8C71FE9A6F80}" type="datetimeFigureOut">
              <a:rPr lang="en-US" smtClean="0"/>
              <a:t>6/15/2018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DFDC4E-323A-7844-837C-F79DB7F2D17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DAFA23-088C-A542-A85F-8C71FE9A6F80}" type="datetimeFigureOut">
              <a:rPr lang="en-US" smtClean="0"/>
              <a:t>6/15/2018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DFDC4E-323A-7844-837C-F79DB7F2D17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DAFA23-088C-A542-A85F-8C71FE9A6F80}" type="datetimeFigureOut">
              <a:rPr lang="en-US" smtClean="0"/>
              <a:t>6/15/2018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DFDC4E-323A-7844-837C-F79DB7F2D17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DAFA23-088C-A542-A85F-8C71FE9A6F80}" type="datetimeFigureOut">
              <a:rPr lang="en-US" smtClean="0"/>
              <a:t>6/15/2018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DFDC4E-323A-7844-837C-F79DB7F2D17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DAFA23-088C-A542-A85F-8C71FE9A6F80}" type="datetimeFigureOut">
              <a:rPr lang="en-US" smtClean="0"/>
              <a:t>6/15/2018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FDC4E-323A-7844-837C-F79DB7F2D17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5.emf"/></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image" Target="../media/image5.emf"/><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itle_slide.jpg"/>
          <p:cNvPicPr>
            <a:picLocks noChangeAspect="1"/>
          </p:cNvPicPr>
          <p:nvPr/>
        </p:nvPicPr>
        <p:blipFill>
          <a:blip r:embed="rId3"/>
          <a:stretch>
            <a:fillRect/>
          </a:stretch>
        </p:blipFill>
        <p:spPr>
          <a:xfrm>
            <a:off x="0" y="0"/>
            <a:ext cx="9144000" cy="6324600"/>
          </a:xfrm>
          <a:prstGeom prst="rect">
            <a:avLst/>
          </a:prstGeom>
        </p:spPr>
      </p:pic>
      <p:sp>
        <p:nvSpPr>
          <p:cNvPr id="2" name="Rectangle 1"/>
          <p:cNvSpPr/>
          <p:nvPr/>
        </p:nvSpPr>
        <p:spPr>
          <a:xfrm>
            <a:off x="0" y="5858470"/>
            <a:ext cx="9144000" cy="99129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TextBox 4"/>
          <p:cNvSpPr txBox="1"/>
          <p:nvPr/>
        </p:nvSpPr>
        <p:spPr>
          <a:xfrm>
            <a:off x="152400" y="304800"/>
            <a:ext cx="9220200" cy="923330"/>
          </a:xfrm>
          <a:prstGeom prst="rect">
            <a:avLst/>
          </a:prstGeom>
          <a:noFill/>
        </p:spPr>
        <p:txBody>
          <a:bodyPr wrap="square" lIns="0" tIns="0" rIns="0" bIns="0" rtlCol="0">
            <a:spAutoFit/>
          </a:bodyPr>
          <a:lstStyle/>
          <a:p>
            <a:r>
              <a:rPr lang="en-US" sz="3400" b="1" dirty="0">
                <a:solidFill>
                  <a:srgbClr val="59493A"/>
                </a:solidFill>
              </a:rPr>
              <a:t>Digital Equity</a:t>
            </a:r>
            <a:r>
              <a:rPr lang="en-US" sz="3400" b="1" dirty="0" smtClean="0">
                <a:solidFill>
                  <a:srgbClr val="59493A"/>
                </a:solidFill>
              </a:rPr>
              <a:t>:</a:t>
            </a:r>
            <a:endParaRPr lang="en-US" sz="3400" b="1" dirty="0" smtClean="0">
              <a:solidFill>
                <a:srgbClr val="59493A"/>
              </a:solidFill>
            </a:endParaRPr>
          </a:p>
          <a:p>
            <a:r>
              <a:rPr lang="en-US" sz="2600" dirty="0" smtClean="0">
                <a:solidFill>
                  <a:srgbClr val="59493A"/>
                </a:solidFill>
              </a:rPr>
              <a:t>Reaching </a:t>
            </a:r>
            <a:r>
              <a:rPr lang="en-US" sz="2600" dirty="0">
                <a:solidFill>
                  <a:srgbClr val="59493A"/>
                </a:solidFill>
              </a:rPr>
              <a:t>the Under-served and Under-connected</a:t>
            </a:r>
            <a:endParaRPr lang="en-US" sz="2600" dirty="0">
              <a:solidFill>
                <a:srgbClr val="59493A"/>
              </a:solidFill>
            </a:endParaRPr>
          </a:p>
        </p:txBody>
      </p:sp>
      <p:sp>
        <p:nvSpPr>
          <p:cNvPr id="6" name="TextBox 5"/>
          <p:cNvSpPr txBox="1"/>
          <p:nvPr/>
        </p:nvSpPr>
        <p:spPr>
          <a:xfrm>
            <a:off x="228600" y="5943600"/>
            <a:ext cx="8305800" cy="769441"/>
          </a:xfrm>
          <a:prstGeom prst="rect">
            <a:avLst/>
          </a:prstGeom>
          <a:noFill/>
        </p:spPr>
        <p:txBody>
          <a:bodyPr wrap="square" lIns="0" tIns="0" rIns="0" bIns="0" rtlCol="0">
            <a:spAutoFit/>
          </a:bodyPr>
          <a:lstStyle/>
          <a:p>
            <a:endParaRPr lang="en-US" sz="600" b="1" dirty="0" smtClean="0">
              <a:solidFill>
                <a:srgbClr val="59493A"/>
              </a:solidFill>
            </a:endParaRPr>
          </a:p>
          <a:p>
            <a:r>
              <a:rPr lang="en-US" sz="2200" b="1" dirty="0" smtClean="0">
                <a:solidFill>
                  <a:srgbClr val="59493A"/>
                </a:solidFill>
              </a:rPr>
              <a:t>Vikki Katz</a:t>
            </a:r>
            <a:r>
              <a:rPr lang="en-US" sz="2200" dirty="0" smtClean="0">
                <a:solidFill>
                  <a:srgbClr val="59493A"/>
                </a:solidFill>
              </a:rPr>
              <a:t>  Associate Professor</a:t>
            </a:r>
          </a:p>
          <a:p>
            <a:r>
              <a:rPr lang="en-US" sz="2200" dirty="0" smtClean="0">
                <a:solidFill>
                  <a:srgbClr val="59493A"/>
                </a:solidFill>
              </a:rPr>
              <a:t>School of Communication &amp; Information, Rutgers University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4331" y="533400"/>
            <a:ext cx="8435340" cy="1054395"/>
          </a:xfrm>
        </p:spPr>
        <p:txBody>
          <a:bodyPr/>
          <a:lstStyle/>
          <a:p>
            <a:pPr algn="l"/>
            <a:r>
              <a:rPr lang="en-US" b="1" dirty="0">
                <a:solidFill>
                  <a:srgbClr val="59493A"/>
                </a:solidFill>
                <a:latin typeface="+mn-lt"/>
              </a:rPr>
              <a:t>Very few have been reached </a:t>
            </a:r>
            <a:br>
              <a:rPr lang="en-US" b="1" dirty="0">
                <a:solidFill>
                  <a:srgbClr val="59493A"/>
                </a:solidFill>
                <a:latin typeface="+mn-lt"/>
              </a:rPr>
            </a:br>
            <a:r>
              <a:rPr lang="en-US" b="1" dirty="0">
                <a:solidFill>
                  <a:srgbClr val="59493A"/>
                </a:solidFill>
                <a:latin typeface="+mn-lt"/>
              </a:rPr>
              <a:t>by low-cost </a:t>
            </a:r>
            <a:r>
              <a:rPr lang="en-US" b="1" dirty="0" smtClean="0">
                <a:solidFill>
                  <a:srgbClr val="59493A"/>
                </a:solidFill>
                <a:latin typeface="+mn-lt"/>
              </a:rPr>
              <a:t>initiatives</a:t>
            </a:r>
            <a:endParaRPr lang="en-US" b="1" dirty="0">
              <a:solidFill>
                <a:srgbClr val="59493A"/>
              </a:solidFill>
              <a:latin typeface="+mn-lt"/>
            </a:endParaRPr>
          </a:p>
        </p:txBody>
      </p:sp>
      <p:sp>
        <p:nvSpPr>
          <p:cNvPr id="7" name="Text Placeholder 6"/>
          <p:cNvSpPr>
            <a:spLocks noGrp="1"/>
          </p:cNvSpPr>
          <p:nvPr>
            <p:ph type="body" sz="quarter" idx="4294967295"/>
          </p:nvPr>
        </p:nvSpPr>
        <p:spPr>
          <a:xfrm>
            <a:off x="457201" y="2286000"/>
            <a:ext cx="2743199" cy="1938992"/>
          </a:xfrm>
        </p:spPr>
        <p:txBody>
          <a:bodyPr wrap="square">
            <a:spAutoFit/>
          </a:bodyPr>
          <a:lstStyle/>
          <a:p>
            <a:pPr marL="0" indent="0">
              <a:buNone/>
            </a:pPr>
            <a:r>
              <a:rPr lang="en-US" sz="2000" dirty="0" smtClean="0">
                <a:solidFill>
                  <a:srgbClr val="59493A"/>
                </a:solidFill>
              </a:rPr>
              <a:t>Parents with household incomes &gt;185</a:t>
            </a:r>
            <a:r>
              <a:rPr lang="en-US" sz="2000" dirty="0">
                <a:solidFill>
                  <a:srgbClr val="59493A"/>
                </a:solidFill>
              </a:rPr>
              <a:t>% </a:t>
            </a:r>
            <a:r>
              <a:rPr lang="en-US" sz="2000" dirty="0" smtClean="0">
                <a:solidFill>
                  <a:srgbClr val="59493A"/>
                </a:solidFill>
              </a:rPr>
              <a:t>below FPL </a:t>
            </a:r>
            <a:r>
              <a:rPr lang="en-US" sz="2000" dirty="0">
                <a:solidFill>
                  <a:srgbClr val="59493A"/>
                </a:solidFill>
              </a:rPr>
              <a:t>who have ever used low-cost Internet </a:t>
            </a:r>
            <a:r>
              <a:rPr lang="en-US" sz="2000" dirty="0" smtClean="0">
                <a:solidFill>
                  <a:srgbClr val="59493A"/>
                </a:solidFill>
              </a:rPr>
              <a:t>plans with </a:t>
            </a:r>
            <a:r>
              <a:rPr lang="en-US" sz="2000" dirty="0">
                <a:solidFill>
                  <a:srgbClr val="59493A"/>
                </a:solidFill>
              </a:rPr>
              <a:t>income </a:t>
            </a:r>
            <a:r>
              <a:rPr lang="en-US" sz="2000" dirty="0" smtClean="0">
                <a:solidFill>
                  <a:srgbClr val="59493A"/>
                </a:solidFill>
              </a:rPr>
              <a:t>eligibility requirements:</a:t>
            </a:r>
            <a:endParaRPr lang="en-US" sz="2000" dirty="0">
              <a:solidFill>
                <a:srgbClr val="59493A"/>
              </a:solidFill>
            </a:endParaRPr>
          </a:p>
        </p:txBody>
      </p:sp>
      <p:graphicFrame>
        <p:nvGraphicFramePr>
          <p:cNvPr id="5" name="Chart 4"/>
          <p:cNvGraphicFramePr/>
          <p:nvPr>
            <p:extLst>
              <p:ext uri="{D42A27DB-BD31-4B8C-83A1-F6EECF244321}">
                <p14:modId xmlns:p14="http://schemas.microsoft.com/office/powerpoint/2010/main" val="357602253"/>
              </p:ext>
            </p:extLst>
          </p:nvPr>
        </p:nvGraphicFramePr>
        <p:xfrm>
          <a:off x="3429000" y="2438400"/>
          <a:ext cx="47244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5854198" y="2304336"/>
            <a:ext cx="2375402" cy="769441"/>
          </a:xfrm>
          <a:prstGeom prst="rect">
            <a:avLst/>
          </a:prstGeom>
          <a:noFill/>
        </p:spPr>
        <p:txBody>
          <a:bodyPr wrap="square" rtlCol="0">
            <a:spAutoFit/>
          </a:bodyPr>
          <a:lstStyle/>
          <a:p>
            <a:r>
              <a:rPr lang="en-US" sz="2200" b="1" dirty="0" smtClean="0">
                <a:solidFill>
                  <a:srgbClr val="59493A"/>
                </a:solidFill>
              </a:rPr>
              <a:t>Have ever used: 6%</a:t>
            </a:r>
            <a:endParaRPr lang="en-US" sz="2200" b="1" dirty="0">
              <a:solidFill>
                <a:srgbClr val="59493A"/>
              </a:solidFill>
            </a:endParaRPr>
          </a:p>
        </p:txBody>
      </p:sp>
    </p:spTree>
    <p:extLst>
      <p:ext uri="{BB962C8B-B14F-4D97-AF65-F5344CB8AC3E}">
        <p14:creationId xmlns:p14="http://schemas.microsoft.com/office/powerpoint/2010/main" val="2770438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8-17 at 8.41.3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3301" y="2371905"/>
            <a:ext cx="5658569" cy="2485845"/>
          </a:xfrm>
          <a:prstGeom prst="rect">
            <a:avLst/>
          </a:prstGeom>
        </p:spPr>
      </p:pic>
      <p:sp>
        <p:nvSpPr>
          <p:cNvPr id="8" name="Content Placeholder 2"/>
          <p:cNvSpPr txBox="1">
            <a:spLocks/>
          </p:cNvSpPr>
          <p:nvPr/>
        </p:nvSpPr>
        <p:spPr>
          <a:xfrm>
            <a:off x="1485900" y="2057401"/>
            <a:ext cx="6172200" cy="3394472"/>
          </a:xfrm>
          <a:prstGeom prst="rect">
            <a:avLst/>
          </a:prstGeom>
        </p:spPr>
        <p:txBody>
          <a:bodyPr vert="horz" lIns="68580" tIns="34290" rIns="68580" bIns="3429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sz="2400" dirty="0"/>
          </a:p>
        </p:txBody>
      </p:sp>
      <p:sp>
        <p:nvSpPr>
          <p:cNvPr id="9" name="TextBox 8"/>
          <p:cNvSpPr txBox="1"/>
          <p:nvPr/>
        </p:nvSpPr>
        <p:spPr>
          <a:xfrm>
            <a:off x="628650" y="2057400"/>
            <a:ext cx="2914650" cy="3175228"/>
          </a:xfrm>
          <a:prstGeom prst="rect">
            <a:avLst/>
          </a:prstGeom>
          <a:noFill/>
        </p:spPr>
        <p:txBody>
          <a:bodyPr wrap="square" lIns="0" tIns="0" rIns="0" bIns="0" rtlCol="0">
            <a:spAutoFit/>
          </a:bodyPr>
          <a:lstStyle/>
          <a:p>
            <a:pPr marL="257175" indent="-257175">
              <a:lnSpc>
                <a:spcPct val="120000"/>
              </a:lnSpc>
              <a:spcAft>
                <a:spcPts val="450"/>
              </a:spcAft>
              <a:buClr>
                <a:srgbClr val="C72127"/>
              </a:buClr>
              <a:buSzPct val="89000"/>
              <a:buFont typeface="Wingdings" panose="05000000000000000000" pitchFamily="2" charset="2"/>
              <a:buChar char="§"/>
            </a:pPr>
            <a:r>
              <a:rPr lang="en-US" sz="2200" dirty="0">
                <a:solidFill>
                  <a:srgbClr val="59493A"/>
                </a:solidFill>
              </a:rPr>
              <a:t>Programs like C2C broadly under-utilized</a:t>
            </a:r>
          </a:p>
          <a:p>
            <a:pPr marL="257175" indent="-257175">
              <a:lnSpc>
                <a:spcPct val="120000"/>
              </a:lnSpc>
              <a:spcAft>
                <a:spcPts val="450"/>
              </a:spcAft>
              <a:buClr>
                <a:srgbClr val="C72127"/>
              </a:buClr>
              <a:buSzPct val="89000"/>
              <a:buFont typeface="Wingdings" panose="05000000000000000000" pitchFamily="2" charset="2"/>
              <a:buChar char="§"/>
            </a:pPr>
            <a:endParaRPr lang="en-US" sz="1100" dirty="0">
              <a:solidFill>
                <a:srgbClr val="59493A"/>
              </a:solidFill>
            </a:endParaRPr>
          </a:p>
          <a:p>
            <a:pPr marL="257175" indent="-257175">
              <a:lnSpc>
                <a:spcPct val="120000"/>
              </a:lnSpc>
              <a:spcAft>
                <a:spcPts val="450"/>
              </a:spcAft>
              <a:buClr>
                <a:srgbClr val="C72127"/>
              </a:buClr>
              <a:buSzPct val="89000"/>
              <a:buFont typeface="Wingdings" panose="05000000000000000000" pitchFamily="2" charset="2"/>
              <a:buChar char="§"/>
            </a:pPr>
            <a:r>
              <a:rPr lang="en-US" sz="2200" dirty="0">
                <a:solidFill>
                  <a:srgbClr val="59493A"/>
                </a:solidFill>
              </a:rPr>
              <a:t>Mismatch between family needs and service providers’ perceptions of adequate connectivity</a:t>
            </a:r>
          </a:p>
        </p:txBody>
      </p:sp>
      <p:pic>
        <p:nvPicPr>
          <p:cNvPr id="10" name="Picture 9" descr="Bugs_Grey.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7950" y="5684520"/>
            <a:ext cx="2286000" cy="792480"/>
          </a:xfrm>
          <a:prstGeom prst="rect">
            <a:avLst/>
          </a:prstGeom>
        </p:spPr>
      </p:pic>
      <p:sp>
        <p:nvSpPr>
          <p:cNvPr id="11" name="TextBox 10"/>
          <p:cNvSpPr txBox="1"/>
          <p:nvPr/>
        </p:nvSpPr>
        <p:spPr>
          <a:xfrm>
            <a:off x="590550" y="533400"/>
            <a:ext cx="6343650" cy="1015663"/>
          </a:xfrm>
          <a:prstGeom prst="rect">
            <a:avLst/>
          </a:prstGeom>
          <a:noFill/>
        </p:spPr>
        <p:txBody>
          <a:bodyPr wrap="square" lIns="0" tIns="0" rIns="0" bIns="0" rtlCol="0">
            <a:spAutoFit/>
          </a:bodyPr>
          <a:lstStyle/>
          <a:p>
            <a:r>
              <a:rPr lang="en-US" sz="3300" b="1" dirty="0" smtClean="0">
                <a:solidFill>
                  <a:srgbClr val="59493A"/>
                </a:solidFill>
              </a:rPr>
              <a:t>Digital equity initiatives: Perceptions </a:t>
            </a:r>
            <a:r>
              <a:rPr lang="en-US" sz="3300" b="1" dirty="0">
                <a:solidFill>
                  <a:srgbClr val="59493A"/>
                </a:solidFill>
              </a:rPr>
              <a:t>and realities</a:t>
            </a:r>
          </a:p>
        </p:txBody>
      </p:sp>
    </p:spTree>
    <p:extLst>
      <p:ext uri="{BB962C8B-B14F-4D97-AF65-F5344CB8AC3E}">
        <p14:creationId xmlns:p14="http://schemas.microsoft.com/office/powerpoint/2010/main" val="26082887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T-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5" name="TextBox 4"/>
          <p:cNvSpPr txBox="1"/>
          <p:nvPr/>
        </p:nvSpPr>
        <p:spPr>
          <a:xfrm>
            <a:off x="571500" y="2394720"/>
            <a:ext cx="4229100" cy="738664"/>
          </a:xfrm>
          <a:prstGeom prst="rect">
            <a:avLst/>
          </a:prstGeom>
          <a:noFill/>
        </p:spPr>
        <p:txBody>
          <a:bodyPr wrap="square" lIns="0" tIns="0" rIns="0" bIns="0" rtlCol="0">
            <a:spAutoFit/>
          </a:bodyPr>
          <a:lstStyle/>
          <a:p>
            <a:r>
              <a:rPr lang="en-US" sz="2400" b="1" dirty="0">
                <a:solidFill>
                  <a:schemeClr val="bg1"/>
                </a:solidFill>
              </a:rPr>
              <a:t>Technology as a Catalyst for Family Learning</a:t>
            </a:r>
            <a:endParaRPr lang="en-US" sz="2400" dirty="0">
              <a:solidFill>
                <a:schemeClr val="bg1"/>
              </a:solidFill>
            </a:endParaRPr>
          </a:p>
        </p:txBody>
      </p:sp>
    </p:spTree>
    <p:extLst>
      <p:ext uri="{BB962C8B-B14F-4D97-AF65-F5344CB8AC3E}">
        <p14:creationId xmlns:p14="http://schemas.microsoft.com/office/powerpoint/2010/main" val="27261781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he Bureau of Labor Statistics reports that annually, our nation creates more than 120,000 new jobs requiring workers with bachelors of science in computer science degrees. © bst20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764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18" name="Rectangle 17"/>
          <p:cNvSpPr/>
          <p:nvPr/>
        </p:nvSpPr>
        <p:spPr>
          <a:xfrm>
            <a:off x="0" y="0"/>
            <a:ext cx="9144000" cy="6858000"/>
          </a:xfrm>
          <a:prstGeom prst="rect">
            <a:avLst/>
          </a:prstGeom>
          <a:solidFill>
            <a:srgbClr val="F8F8F8">
              <a:alpha val="5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6" name="TextBox 5"/>
          <p:cNvSpPr txBox="1"/>
          <p:nvPr/>
        </p:nvSpPr>
        <p:spPr>
          <a:xfrm>
            <a:off x="507190" y="152400"/>
            <a:ext cx="4579160" cy="807913"/>
          </a:xfrm>
          <a:prstGeom prst="rect">
            <a:avLst/>
          </a:prstGeom>
          <a:noFill/>
        </p:spPr>
        <p:txBody>
          <a:bodyPr wrap="square" lIns="0" tIns="0" rIns="0" bIns="0" rtlCol="0">
            <a:spAutoFit/>
          </a:bodyPr>
          <a:lstStyle/>
          <a:p>
            <a:pPr defTabSz="685800"/>
            <a:r>
              <a:rPr lang="en-US" sz="2625" b="1" dirty="0">
                <a:solidFill>
                  <a:srgbClr val="59493A"/>
                </a:solidFill>
              </a:rPr>
              <a:t>Parents and Children </a:t>
            </a:r>
          </a:p>
          <a:p>
            <a:pPr defTabSz="685800"/>
            <a:r>
              <a:rPr lang="en-US" sz="2625" b="1" dirty="0">
                <a:solidFill>
                  <a:srgbClr val="59493A"/>
                </a:solidFill>
              </a:rPr>
              <a:t>as Digital Learning Teams</a:t>
            </a:r>
          </a:p>
        </p:txBody>
      </p:sp>
      <p:sp>
        <p:nvSpPr>
          <p:cNvPr id="16" name="Rectangle 15"/>
          <p:cNvSpPr/>
          <p:nvPr/>
        </p:nvSpPr>
        <p:spPr>
          <a:xfrm>
            <a:off x="1610002" y="5678269"/>
            <a:ext cx="2504798" cy="646331"/>
          </a:xfrm>
          <a:prstGeom prst="rect">
            <a:avLst/>
          </a:prstGeom>
        </p:spPr>
        <p:txBody>
          <a:bodyPr wrap="square">
            <a:spAutoFit/>
          </a:bodyPr>
          <a:lstStyle/>
          <a:p>
            <a:pPr algn="r" defTabSz="685800"/>
            <a:r>
              <a:rPr lang="en-US" b="1" dirty="0">
                <a:solidFill>
                  <a:prstClr val="black"/>
                </a:solidFill>
              </a:rPr>
              <a:t>Father of a 5</a:t>
            </a:r>
            <a:r>
              <a:rPr lang="en-US" b="1" baseline="30000" dirty="0">
                <a:solidFill>
                  <a:prstClr val="black"/>
                </a:solidFill>
              </a:rPr>
              <a:t>th</a:t>
            </a:r>
            <a:r>
              <a:rPr lang="en-US" b="1" dirty="0">
                <a:solidFill>
                  <a:prstClr val="black"/>
                </a:solidFill>
              </a:rPr>
              <a:t> grader (age 10)</a:t>
            </a:r>
          </a:p>
        </p:txBody>
      </p:sp>
      <p:cxnSp>
        <p:nvCxnSpPr>
          <p:cNvPr id="3" name="Straight Connector 2"/>
          <p:cNvCxnSpPr/>
          <p:nvPr/>
        </p:nvCxnSpPr>
        <p:spPr>
          <a:xfrm>
            <a:off x="0" y="1066800"/>
            <a:ext cx="4686300" cy="0"/>
          </a:xfrm>
          <a:prstGeom prst="line">
            <a:avLst/>
          </a:prstGeom>
          <a:ln w="38100">
            <a:solidFill>
              <a:srgbClr val="59493A"/>
            </a:solidFill>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flipH="1" flipV="1">
            <a:off x="4686300" y="1010143"/>
            <a:ext cx="114300" cy="132857"/>
          </a:xfrm>
          <a:prstGeom prst="ellipse">
            <a:avLst/>
          </a:prstGeom>
          <a:noFill/>
          <a:ln w="38100">
            <a:solidFill>
              <a:srgbClr val="5949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Oval Callout 9"/>
          <p:cNvSpPr/>
          <p:nvPr/>
        </p:nvSpPr>
        <p:spPr>
          <a:xfrm rot="20268085">
            <a:off x="3275568" y="1557018"/>
            <a:ext cx="4897318" cy="4485226"/>
          </a:xfrm>
          <a:prstGeom prst="wedgeEllipseCallout">
            <a:avLst>
              <a:gd name="adj1" fmla="val 17672"/>
              <a:gd name="adj2" fmla="val 66511"/>
            </a:avLst>
          </a:prstGeom>
          <a:solidFill>
            <a:srgbClr val="FF5050">
              <a:alpha val="74902"/>
            </a:srgbClr>
          </a:solidFill>
          <a:ln w="19050">
            <a:solidFill>
              <a:schemeClr val="tx1"/>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1" name="Content Placeholder 3"/>
          <p:cNvSpPr txBox="1">
            <a:spLocks/>
          </p:cNvSpPr>
          <p:nvPr/>
        </p:nvSpPr>
        <p:spPr>
          <a:xfrm>
            <a:off x="3648387" y="2099157"/>
            <a:ext cx="4182904" cy="4267200"/>
          </a:xfrm>
          <a:prstGeom prst="rect">
            <a:avLst/>
          </a:prstGeom>
          <a:ln w="38100" cmpd="sng">
            <a:noFill/>
          </a:ln>
        </p:spPr>
        <p:txBody>
          <a:bodyPr tIns="91440" bIns="9144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500" b="1" dirty="0"/>
              <a:t>We’re a team, and we </a:t>
            </a:r>
            <a:r>
              <a:rPr lang="en-US" sz="2500" b="1" dirty="0" smtClean="0"/>
              <a:t>               achieve </a:t>
            </a:r>
            <a:r>
              <a:rPr lang="en-US" sz="2500" b="1" dirty="0"/>
              <a:t>things together. </a:t>
            </a:r>
            <a:endParaRPr lang="en-US" sz="2500" b="1" dirty="0" smtClean="0"/>
          </a:p>
          <a:p>
            <a:pPr marL="0" indent="0" algn="ctr">
              <a:buNone/>
            </a:pPr>
            <a:r>
              <a:rPr lang="en-US" sz="2500" dirty="0" smtClean="0"/>
              <a:t>When </a:t>
            </a:r>
            <a:r>
              <a:rPr lang="en-US" sz="2500" dirty="0"/>
              <a:t>I don’t know something, </a:t>
            </a:r>
            <a:r>
              <a:rPr lang="en-US" sz="2500" dirty="0" smtClean="0"/>
              <a:t>          my </a:t>
            </a:r>
            <a:r>
              <a:rPr lang="en-US" sz="2500" dirty="0"/>
              <a:t>wife helps, or we ask </a:t>
            </a:r>
            <a:r>
              <a:rPr lang="en-US" sz="2500" dirty="0" smtClean="0"/>
              <a:t>our other  </a:t>
            </a:r>
            <a:r>
              <a:rPr lang="en-US" sz="2500" dirty="0"/>
              <a:t>son. We solve the </a:t>
            </a:r>
            <a:r>
              <a:rPr lang="en-US" sz="2500" dirty="0" smtClean="0"/>
              <a:t>problem </a:t>
            </a:r>
            <a:r>
              <a:rPr lang="en-US" sz="2500" dirty="0"/>
              <a:t>together. </a:t>
            </a:r>
            <a:r>
              <a:rPr lang="en-US" sz="2500" dirty="0" smtClean="0"/>
              <a:t>   </a:t>
            </a:r>
          </a:p>
          <a:p>
            <a:pPr marL="0" indent="0" algn="ctr">
              <a:buNone/>
            </a:pPr>
            <a:r>
              <a:rPr lang="en-US" sz="2500" dirty="0" smtClean="0"/>
              <a:t>In </a:t>
            </a:r>
            <a:r>
              <a:rPr lang="en-US" sz="2500" dirty="0"/>
              <a:t>that </a:t>
            </a:r>
            <a:r>
              <a:rPr lang="en-US" sz="2500" dirty="0" smtClean="0"/>
              <a:t>aspect</a:t>
            </a:r>
            <a:r>
              <a:rPr lang="en-US" sz="2500" dirty="0"/>
              <a:t>, technology has </a:t>
            </a:r>
            <a:r>
              <a:rPr lang="en-US" sz="2500" dirty="0" smtClean="0"/>
              <a:t>                 helped </a:t>
            </a:r>
            <a:r>
              <a:rPr lang="en-US" sz="2500" dirty="0"/>
              <a:t>us, because </a:t>
            </a:r>
            <a:r>
              <a:rPr lang="en-US" sz="2500" dirty="0" smtClean="0"/>
              <a:t>it </a:t>
            </a:r>
            <a:r>
              <a:rPr lang="en-US" sz="2500" dirty="0"/>
              <a:t>has </a:t>
            </a:r>
            <a:r>
              <a:rPr lang="en-US" sz="2500" dirty="0" smtClean="0"/>
              <a:t>                made </a:t>
            </a:r>
            <a:r>
              <a:rPr lang="en-US" sz="2500" dirty="0"/>
              <a:t>us closer</a:t>
            </a:r>
            <a:r>
              <a:rPr lang="en-US" sz="2500" dirty="0" smtClean="0"/>
              <a:t>.</a:t>
            </a:r>
          </a:p>
          <a:p>
            <a:pPr marL="0" indent="0" algn="ctr">
              <a:buNone/>
            </a:pPr>
            <a:endParaRPr lang="en-US" sz="2500" i="1" dirty="0"/>
          </a:p>
        </p:txBody>
      </p:sp>
    </p:spTree>
    <p:extLst>
      <p:ext uri="{BB962C8B-B14F-4D97-AF65-F5344CB8AC3E}">
        <p14:creationId xmlns:p14="http://schemas.microsoft.com/office/powerpoint/2010/main" val="2001411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0" grpId="0" animBg="1"/>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Afficher l'image d'origine"/>
          <p:cNvPicPr>
            <a:picLocks noChangeAspect="1" noChangeArrowheads="1"/>
          </p:cNvPicPr>
          <p:nvPr/>
        </p:nvPicPr>
        <p:blipFill rotWithShape="1">
          <a:blip r:embed="rId3">
            <a:duotone>
              <a:prstClr val="black"/>
              <a:srgbClr val="D9C3A5">
                <a:tint val="50000"/>
                <a:satMod val="180000"/>
              </a:srgbClr>
            </a:duotone>
            <a:extLst>
              <a:ext uri="{28A0092B-C50C-407E-A947-70E740481C1C}">
                <a14:useLocalDpi xmlns:a14="http://schemas.microsoft.com/office/drawing/2010/main" val="0"/>
              </a:ext>
            </a:extLst>
          </a:blip>
          <a:srcRect l="12033" t="149" r="9110" b="1005"/>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Rectangle 2"/>
          <p:cNvSpPr/>
          <p:nvPr/>
        </p:nvSpPr>
        <p:spPr>
          <a:xfrm>
            <a:off x="0" y="1"/>
            <a:ext cx="9144000" cy="6858000"/>
          </a:xfrm>
          <a:prstGeom prst="rect">
            <a:avLst/>
          </a:prstGeom>
          <a:solidFill>
            <a:srgbClr val="F8F8F8">
              <a:alpha val="5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2" name="Title 1"/>
          <p:cNvSpPr>
            <a:spLocks noGrp="1"/>
          </p:cNvSpPr>
          <p:nvPr>
            <p:ph type="title"/>
          </p:nvPr>
        </p:nvSpPr>
        <p:spPr>
          <a:xfrm>
            <a:off x="304800" y="152400"/>
            <a:ext cx="5915025" cy="994172"/>
          </a:xfrm>
        </p:spPr>
        <p:txBody>
          <a:bodyPr>
            <a:normAutofit fontScale="90000"/>
          </a:bodyPr>
          <a:lstStyle/>
          <a:p>
            <a:pPr algn="l"/>
            <a:r>
              <a:rPr lang="en-US" sz="1875" i="1" dirty="0">
                <a:solidFill>
                  <a:srgbClr val="59493A"/>
                </a:solidFill>
                <a:latin typeface="+mn-lt"/>
              </a:rPr>
              <a:t>Qualitative Phase: </a:t>
            </a:r>
            <a:r>
              <a:rPr lang="en-US" b="1" dirty="0" smtClean="0">
                <a:solidFill>
                  <a:srgbClr val="59493A"/>
                </a:solidFill>
                <a:latin typeface="+mn-lt"/>
              </a:rPr>
              <a:t/>
            </a:r>
            <a:br>
              <a:rPr lang="en-US" b="1" dirty="0" smtClean="0">
                <a:solidFill>
                  <a:srgbClr val="59493A"/>
                </a:solidFill>
                <a:latin typeface="+mn-lt"/>
              </a:rPr>
            </a:br>
            <a:r>
              <a:rPr lang="en-US" b="1" dirty="0" smtClean="0">
                <a:solidFill>
                  <a:srgbClr val="59493A"/>
                </a:solidFill>
                <a:latin typeface="+mn-lt"/>
              </a:rPr>
              <a:t>Veronica and Teresa</a:t>
            </a:r>
            <a:endParaRPr lang="en-US" b="1" dirty="0">
              <a:solidFill>
                <a:srgbClr val="59493A"/>
              </a:solidFill>
              <a:latin typeface="+mn-lt"/>
            </a:endParaRPr>
          </a:p>
        </p:txBody>
      </p:sp>
      <p:pic>
        <p:nvPicPr>
          <p:cNvPr id="16" name="Picture 15"/>
          <p:cNvPicPr>
            <a:picLocks noChangeAspect="1"/>
          </p:cNvPicPr>
          <p:nvPr/>
        </p:nvPicPr>
        <p:blipFill>
          <a:blip r:embed="rId4"/>
          <a:stretch>
            <a:fillRect/>
          </a:stretch>
        </p:blipFill>
        <p:spPr>
          <a:xfrm>
            <a:off x="0" y="838200"/>
            <a:ext cx="7924800" cy="480874"/>
          </a:xfrm>
          <a:prstGeom prst="rect">
            <a:avLst/>
          </a:prstGeom>
        </p:spPr>
      </p:pic>
      <p:sp>
        <p:nvSpPr>
          <p:cNvPr id="10" name="Oval Callout 9"/>
          <p:cNvSpPr/>
          <p:nvPr/>
        </p:nvSpPr>
        <p:spPr>
          <a:xfrm rot="19800038">
            <a:off x="5191149" y="2827249"/>
            <a:ext cx="3759348" cy="3610152"/>
          </a:xfrm>
          <a:prstGeom prst="wedgeEllipseCallout">
            <a:avLst>
              <a:gd name="adj1" fmla="val 17672"/>
              <a:gd name="adj2" fmla="val 66511"/>
            </a:avLst>
          </a:prstGeom>
          <a:solidFill>
            <a:srgbClr val="FF9966">
              <a:alpha val="74902"/>
            </a:srgbClr>
          </a:solidFill>
          <a:ln w="19050">
            <a:solidFill>
              <a:schemeClr val="tx1"/>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4" name="TextBox 13"/>
          <p:cNvSpPr txBox="1"/>
          <p:nvPr/>
        </p:nvSpPr>
        <p:spPr>
          <a:xfrm>
            <a:off x="5324403" y="3236548"/>
            <a:ext cx="3515551" cy="3308598"/>
          </a:xfrm>
          <a:prstGeom prst="rect">
            <a:avLst/>
          </a:prstGeom>
          <a:noFill/>
        </p:spPr>
        <p:txBody>
          <a:bodyPr wrap="square" rtlCol="0">
            <a:spAutoFit/>
          </a:bodyPr>
          <a:lstStyle/>
          <a:p>
            <a:pPr algn="ctr"/>
            <a:r>
              <a:rPr lang="en-US" sz="2500" dirty="0"/>
              <a:t> </a:t>
            </a:r>
            <a:r>
              <a:rPr lang="en-US" sz="2500" dirty="0" smtClean="0"/>
              <a:t>Sometimes </a:t>
            </a:r>
            <a:r>
              <a:rPr lang="en-US" sz="2500" dirty="0"/>
              <a:t>when </a:t>
            </a:r>
            <a:endParaRPr lang="en-US" sz="2500" dirty="0" smtClean="0"/>
          </a:p>
          <a:p>
            <a:pPr algn="ctr"/>
            <a:r>
              <a:rPr lang="en-US" sz="2500" dirty="0" smtClean="0"/>
              <a:t>I </a:t>
            </a:r>
            <a:r>
              <a:rPr lang="en-US" sz="2500" dirty="0"/>
              <a:t>have homework on </a:t>
            </a:r>
            <a:r>
              <a:rPr lang="en-US" sz="2500" dirty="0" smtClean="0"/>
              <a:t>    the </a:t>
            </a:r>
            <a:r>
              <a:rPr lang="en-US" sz="2500" dirty="0"/>
              <a:t>computer, </a:t>
            </a:r>
            <a:r>
              <a:rPr lang="en-US" sz="2500" b="1" dirty="0"/>
              <a:t>I ask my mom and she helps me—and she learns a little bit more</a:t>
            </a:r>
            <a:r>
              <a:rPr lang="en-US" sz="2500" b="1" dirty="0" smtClean="0"/>
              <a:t>. </a:t>
            </a:r>
          </a:p>
          <a:p>
            <a:pPr algn="ctr"/>
            <a:endParaRPr lang="en-US" sz="1200" b="1" dirty="0" smtClean="0"/>
          </a:p>
          <a:p>
            <a:pPr algn="ctr"/>
            <a:r>
              <a:rPr lang="en-US" sz="2200" dirty="0" smtClean="0"/>
              <a:t>- Veronica (age 12)</a:t>
            </a:r>
            <a:endParaRPr lang="en-US" sz="2200" dirty="0"/>
          </a:p>
          <a:p>
            <a:pPr algn="ctr"/>
            <a:endParaRPr lang="en-US" sz="2500" dirty="0"/>
          </a:p>
        </p:txBody>
      </p:sp>
      <p:sp>
        <p:nvSpPr>
          <p:cNvPr id="17" name="Oval Callout 16"/>
          <p:cNvSpPr/>
          <p:nvPr/>
        </p:nvSpPr>
        <p:spPr>
          <a:xfrm rot="3812070">
            <a:off x="1429559" y="1532426"/>
            <a:ext cx="3797832" cy="4069319"/>
          </a:xfrm>
          <a:prstGeom prst="wedgeEllipseCallout">
            <a:avLst>
              <a:gd name="adj1" fmla="val 17672"/>
              <a:gd name="adj2" fmla="val 66511"/>
            </a:avLst>
          </a:prstGeom>
          <a:solidFill>
            <a:srgbClr val="9999FF">
              <a:alpha val="74902"/>
            </a:srgbClr>
          </a:solidFill>
          <a:ln w="19050">
            <a:solidFill>
              <a:schemeClr val="tx1"/>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8" name="TextBox 17"/>
          <p:cNvSpPr txBox="1"/>
          <p:nvPr/>
        </p:nvSpPr>
        <p:spPr>
          <a:xfrm>
            <a:off x="1375495" y="2123220"/>
            <a:ext cx="3936319" cy="3231654"/>
          </a:xfrm>
          <a:prstGeom prst="rect">
            <a:avLst/>
          </a:prstGeom>
          <a:noFill/>
        </p:spPr>
        <p:txBody>
          <a:bodyPr wrap="square" rtlCol="0">
            <a:spAutoFit/>
          </a:bodyPr>
          <a:lstStyle/>
          <a:p>
            <a:pPr algn="ctr"/>
            <a:r>
              <a:rPr lang="en-US" sz="2400" dirty="0" smtClean="0"/>
              <a:t>When </a:t>
            </a:r>
            <a:r>
              <a:rPr lang="en-US" sz="2400" dirty="0"/>
              <a:t>I can’t find a </a:t>
            </a:r>
            <a:endParaRPr lang="en-US" sz="2400" dirty="0" smtClean="0"/>
          </a:p>
          <a:p>
            <a:pPr algn="ctr"/>
            <a:r>
              <a:rPr lang="en-US" sz="2400" dirty="0" smtClean="0"/>
              <a:t>website</a:t>
            </a:r>
            <a:r>
              <a:rPr lang="en-US" sz="2400" dirty="0"/>
              <a:t>, they take the computer from me and do it </a:t>
            </a:r>
            <a:r>
              <a:rPr lang="en-US" sz="2400" dirty="0" smtClean="0"/>
              <a:t>themselves….</a:t>
            </a:r>
            <a:r>
              <a:rPr lang="en-US" sz="2400" b="1" dirty="0" smtClean="0"/>
              <a:t>I </a:t>
            </a:r>
            <a:r>
              <a:rPr lang="en-US" sz="2400" b="1" dirty="0"/>
              <a:t>have to ask them to teach me </a:t>
            </a:r>
            <a:r>
              <a:rPr lang="en-US" sz="2400" dirty="0"/>
              <a:t>[how to find it myself], and that’s when they help me</a:t>
            </a:r>
            <a:r>
              <a:rPr lang="en-US" sz="2400" dirty="0" smtClean="0"/>
              <a:t>.</a:t>
            </a:r>
          </a:p>
          <a:p>
            <a:pPr algn="ctr"/>
            <a:endParaRPr lang="en-US" sz="1200" dirty="0"/>
          </a:p>
          <a:p>
            <a:pPr algn="ctr"/>
            <a:r>
              <a:rPr lang="en-US" sz="2400" dirty="0" smtClean="0"/>
              <a:t>- Teresa</a:t>
            </a:r>
            <a:endParaRPr lang="en-US" sz="2400" dirty="0"/>
          </a:p>
        </p:txBody>
      </p:sp>
    </p:spTree>
    <p:extLst>
      <p:ext uri="{BB962C8B-B14F-4D97-AF65-F5344CB8AC3E}">
        <p14:creationId xmlns:p14="http://schemas.microsoft.com/office/powerpoint/2010/main" val="60027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p:bldP spid="17" grpId="0" animBg="1"/>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535"/>
            <a:ext cx="4755009" cy="2372165"/>
          </a:xfrm>
          <a:prstGeom prst="rect">
            <a:avLst/>
          </a:prstGeom>
          <a:effectLst>
            <a:reflection blurRad="6350" stA="52000" endA="300" endPos="35000" dir="5400000" sy="-100000" algn="bl" rotWithShape="0"/>
          </a:effectLst>
        </p:spPr>
      </p:pic>
      <p:pic>
        <p:nvPicPr>
          <p:cNvPr id="8" name="Picture 7"/>
          <p:cNvPicPr>
            <a:picLocks noChangeAspect="1"/>
          </p:cNvPicPr>
          <p:nvPr/>
        </p:nvPicPr>
        <p:blipFill>
          <a:blip r:embed="rId4"/>
          <a:stretch>
            <a:fillRect/>
          </a:stretch>
        </p:blipFill>
        <p:spPr>
          <a:xfrm>
            <a:off x="4654156" y="0"/>
            <a:ext cx="4489844" cy="2368627"/>
          </a:xfrm>
          <a:prstGeom prst="rect">
            <a:avLst/>
          </a:prstGeom>
          <a:effectLst>
            <a:reflection blurRad="6350" stA="52000" endA="300" endPos="35000" dir="5400000" sy="-100000" algn="bl" rotWithShape="0"/>
          </a:effectLst>
        </p:spPr>
      </p:pic>
      <p:sp>
        <p:nvSpPr>
          <p:cNvPr id="3" name="Content Placeholder 2"/>
          <p:cNvSpPr>
            <a:spLocks noGrp="1"/>
          </p:cNvSpPr>
          <p:nvPr>
            <p:ph idx="1"/>
          </p:nvPr>
        </p:nvSpPr>
        <p:spPr>
          <a:xfrm>
            <a:off x="228600" y="2848546"/>
            <a:ext cx="4275168" cy="3803300"/>
          </a:xfrm>
        </p:spPr>
        <p:txBody>
          <a:bodyPr>
            <a:normAutofit fontScale="85000" lnSpcReduction="10000"/>
          </a:bodyPr>
          <a:lstStyle/>
          <a:p>
            <a:pPr marL="0" indent="0">
              <a:spcBef>
                <a:spcPts val="0"/>
              </a:spcBef>
              <a:spcAft>
                <a:spcPts val="1200"/>
              </a:spcAft>
              <a:buNone/>
            </a:pPr>
            <a:r>
              <a:rPr lang="en-US" i="1" dirty="0" smtClean="0"/>
              <a:t>In </a:t>
            </a:r>
            <a:r>
              <a:rPr lang="en-US" b="1" i="1" dirty="0" smtClean="0"/>
              <a:t>parent-driven</a:t>
            </a:r>
            <a:r>
              <a:rPr lang="en-US" i="1" dirty="0" smtClean="0"/>
              <a:t> households, school-age siblings are significantly more likely to:</a:t>
            </a:r>
          </a:p>
          <a:p>
            <a:r>
              <a:rPr lang="en-US" dirty="0" smtClean="0"/>
              <a:t>Read with or to each other**</a:t>
            </a:r>
          </a:p>
          <a:p>
            <a:r>
              <a:rPr lang="en-US" dirty="0" smtClean="0"/>
              <a:t>Do homework together*</a:t>
            </a:r>
          </a:p>
          <a:p>
            <a:r>
              <a:rPr lang="en-US" dirty="0" smtClean="0"/>
              <a:t>Do art and science projects together**</a:t>
            </a:r>
          </a:p>
        </p:txBody>
      </p:sp>
      <p:sp>
        <p:nvSpPr>
          <p:cNvPr id="4" name="Content Placeholder 2"/>
          <p:cNvSpPr txBox="1">
            <a:spLocks/>
          </p:cNvSpPr>
          <p:nvPr/>
        </p:nvSpPr>
        <p:spPr>
          <a:xfrm>
            <a:off x="4844656" y="2895600"/>
            <a:ext cx="4451744" cy="353641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spcBef>
                <a:spcPts val="0"/>
              </a:spcBef>
              <a:spcAft>
                <a:spcPts val="1200"/>
              </a:spcAft>
              <a:buNone/>
            </a:pPr>
            <a:r>
              <a:rPr lang="en-US" sz="2700" i="1" dirty="0"/>
              <a:t>In </a:t>
            </a:r>
            <a:r>
              <a:rPr lang="en-US" sz="2700" b="1" i="1" dirty="0" smtClean="0"/>
              <a:t>child-driven</a:t>
            </a:r>
            <a:r>
              <a:rPr lang="en-US" sz="2700" i="1" dirty="0" smtClean="0"/>
              <a:t> </a:t>
            </a:r>
            <a:r>
              <a:rPr lang="en-US" sz="2700" i="1" dirty="0"/>
              <a:t>households, </a:t>
            </a:r>
            <a:r>
              <a:rPr lang="en-US" sz="2700" i="1" dirty="0" smtClean="0"/>
              <a:t>school-age siblings </a:t>
            </a:r>
            <a:r>
              <a:rPr lang="en-US" sz="2700" i="1" dirty="0"/>
              <a:t>are significantly more likely to:</a:t>
            </a:r>
          </a:p>
          <a:p>
            <a:pPr>
              <a:lnSpc>
                <a:spcPct val="80000"/>
              </a:lnSpc>
              <a:spcBef>
                <a:spcPts val="0"/>
              </a:spcBef>
              <a:spcAft>
                <a:spcPts val="600"/>
              </a:spcAft>
            </a:pPr>
            <a:r>
              <a:rPr lang="en-US" sz="2700" dirty="0" smtClean="0"/>
              <a:t>Learn how to </a:t>
            </a:r>
            <a:r>
              <a:rPr lang="en-US" sz="2700" dirty="0"/>
              <a:t>use computers or mobile </a:t>
            </a:r>
            <a:r>
              <a:rPr lang="en-US" sz="2700" dirty="0" smtClean="0"/>
              <a:t>devices together*</a:t>
            </a:r>
          </a:p>
          <a:p>
            <a:pPr>
              <a:lnSpc>
                <a:spcPct val="80000"/>
              </a:lnSpc>
              <a:spcBef>
                <a:spcPts val="0"/>
              </a:spcBef>
            </a:pPr>
            <a:r>
              <a:rPr lang="en-US" sz="2700" dirty="0" smtClean="0"/>
              <a:t>Watch </a:t>
            </a:r>
            <a:r>
              <a:rPr lang="en-US" sz="2700" dirty="0"/>
              <a:t>TV shows or </a:t>
            </a:r>
            <a:r>
              <a:rPr lang="en-US" sz="2700" dirty="0" smtClean="0"/>
              <a:t>videos </a:t>
            </a:r>
            <a:r>
              <a:rPr lang="en-US" sz="2700" dirty="0" smtClean="0"/>
              <a:t>to learn </a:t>
            </a:r>
            <a:r>
              <a:rPr lang="en-US" sz="2700" dirty="0"/>
              <a:t>something </a:t>
            </a:r>
            <a:r>
              <a:rPr lang="en-US" sz="2700" dirty="0" smtClean="0"/>
              <a:t>new**</a:t>
            </a:r>
            <a:endParaRPr lang="en-US" sz="2700" dirty="0"/>
          </a:p>
        </p:txBody>
      </p:sp>
      <p:sp>
        <p:nvSpPr>
          <p:cNvPr id="23" name="TextBox 22"/>
          <p:cNvSpPr txBox="1"/>
          <p:nvPr/>
        </p:nvSpPr>
        <p:spPr>
          <a:xfrm>
            <a:off x="6201839" y="6348991"/>
            <a:ext cx="2789761" cy="369332"/>
          </a:xfrm>
          <a:prstGeom prst="rect">
            <a:avLst/>
          </a:prstGeom>
          <a:noFill/>
          <a:ln>
            <a:solidFill>
              <a:srgbClr val="59493A"/>
            </a:solidFill>
          </a:ln>
        </p:spPr>
        <p:txBody>
          <a:bodyPr wrap="square" rtlCol="0">
            <a:spAutoFit/>
          </a:bodyPr>
          <a:lstStyle/>
          <a:p>
            <a:r>
              <a:rPr lang="en-US" i="1" dirty="0" smtClean="0"/>
              <a:t>N </a:t>
            </a:r>
            <a:r>
              <a:rPr lang="en-US" dirty="0" smtClean="0"/>
              <a:t>= 536; *</a:t>
            </a:r>
            <a:r>
              <a:rPr lang="en-US" i="1" dirty="0" smtClean="0"/>
              <a:t>p</a:t>
            </a:r>
            <a:r>
              <a:rPr lang="en-US" dirty="0" smtClean="0"/>
              <a:t> &lt; .05  **</a:t>
            </a:r>
            <a:r>
              <a:rPr lang="en-US" i="1" dirty="0" smtClean="0"/>
              <a:t>p</a:t>
            </a:r>
            <a:r>
              <a:rPr lang="en-US" dirty="0" smtClean="0"/>
              <a:t> &lt; .01</a:t>
            </a:r>
            <a:endParaRPr lang="en-US" dirty="0"/>
          </a:p>
        </p:txBody>
      </p:sp>
      <p:cxnSp>
        <p:nvCxnSpPr>
          <p:cNvPr id="11" name="Straight Connector 10"/>
          <p:cNvCxnSpPr/>
          <p:nvPr/>
        </p:nvCxnSpPr>
        <p:spPr>
          <a:xfrm flipH="1">
            <a:off x="4648200" y="2819400"/>
            <a:ext cx="5956" cy="3810000"/>
          </a:xfrm>
          <a:prstGeom prst="line">
            <a:avLst/>
          </a:prstGeom>
          <a:ln w="38100">
            <a:solidFill>
              <a:srgbClr val="59493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73210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552263408"/>
              </p:ext>
            </p:extLst>
          </p:nvPr>
        </p:nvGraphicFramePr>
        <p:xfrm>
          <a:off x="381000" y="1524000"/>
          <a:ext cx="8229598" cy="4190999"/>
        </p:xfrm>
        <a:graphic>
          <a:graphicData uri="http://schemas.openxmlformats.org/drawingml/2006/table">
            <a:tbl>
              <a:tblPr>
                <a:tableStyleId>{5C22544A-7EE6-4342-B048-85BDC9FD1C3A}</a:tableStyleId>
              </a:tblPr>
              <a:tblGrid>
                <a:gridCol w="2429693">
                  <a:extLst>
                    <a:ext uri="{9D8B030D-6E8A-4147-A177-3AD203B41FA5}">
                      <a16:colId xmlns:a16="http://schemas.microsoft.com/office/drawing/2014/main" val="20000"/>
                    </a:ext>
                  </a:extLst>
                </a:gridCol>
                <a:gridCol w="1421224">
                  <a:extLst>
                    <a:ext uri="{9D8B030D-6E8A-4147-A177-3AD203B41FA5}">
                      <a16:colId xmlns:a16="http://schemas.microsoft.com/office/drawing/2014/main" val="20001"/>
                    </a:ext>
                  </a:extLst>
                </a:gridCol>
                <a:gridCol w="1421224">
                  <a:extLst>
                    <a:ext uri="{9D8B030D-6E8A-4147-A177-3AD203B41FA5}">
                      <a16:colId xmlns:a16="http://schemas.microsoft.com/office/drawing/2014/main" val="20002"/>
                    </a:ext>
                  </a:extLst>
                </a:gridCol>
                <a:gridCol w="1421224">
                  <a:extLst>
                    <a:ext uri="{9D8B030D-6E8A-4147-A177-3AD203B41FA5}">
                      <a16:colId xmlns:a16="http://schemas.microsoft.com/office/drawing/2014/main" val="20003"/>
                    </a:ext>
                  </a:extLst>
                </a:gridCol>
                <a:gridCol w="1536233">
                  <a:extLst>
                    <a:ext uri="{9D8B030D-6E8A-4147-A177-3AD203B41FA5}">
                      <a16:colId xmlns:a16="http://schemas.microsoft.com/office/drawing/2014/main" val="20004"/>
                    </a:ext>
                  </a:extLst>
                </a:gridCol>
              </a:tblGrid>
              <a:tr h="891556">
                <a:tc>
                  <a:txBody>
                    <a:bodyPr/>
                    <a:lstStyle/>
                    <a:p>
                      <a:pPr algn="l" fontAlgn="ctr"/>
                      <a:r>
                        <a:rPr lang="en-US" sz="1400" u="none" strike="noStrike" dirty="0">
                          <a:effectLst/>
                          <a:latin typeface="+mn-lt"/>
                          <a:cs typeface="Times New Roman" panose="02020603050405020304" pitchFamily="18" charset="0"/>
                        </a:rPr>
                        <a:t> </a:t>
                      </a:r>
                      <a:endParaRPr lang="en-US" sz="1400" b="0" i="0" u="none" strike="noStrike" dirty="0">
                        <a:solidFill>
                          <a:srgbClr val="000000"/>
                        </a:solidFill>
                        <a:effectLst/>
                        <a:latin typeface="+mn-lt"/>
                        <a:cs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5888" indent="0" algn="l" fontAlgn="ctr"/>
                      <a:r>
                        <a:rPr lang="en-US" sz="1500" u="none" strike="noStrike" dirty="0">
                          <a:effectLst/>
                          <a:latin typeface="+mn-lt"/>
                          <a:cs typeface="Times New Roman" panose="02020603050405020304" pitchFamily="18" charset="0"/>
                        </a:rPr>
                        <a:t>Fixing things that go wrong with </a:t>
                      </a:r>
                      <a:r>
                        <a:rPr lang="en-US" sz="1500" u="none" strike="noStrike" dirty="0" smtClean="0">
                          <a:effectLst/>
                          <a:latin typeface="+mn-lt"/>
                          <a:cs typeface="Times New Roman" panose="02020603050405020304" pitchFamily="18" charset="0"/>
                        </a:rPr>
                        <a:t>devices</a:t>
                      </a:r>
                      <a:endParaRPr lang="en-US" sz="1500" b="0" i="0" u="none" strike="noStrike" dirty="0">
                        <a:solidFill>
                          <a:srgbClr val="000000"/>
                        </a:solidFill>
                        <a:effectLst/>
                        <a:latin typeface="+mn-lt"/>
                        <a:cs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0800" indent="0" algn="l" fontAlgn="ctr"/>
                      <a:r>
                        <a:rPr lang="en-US" sz="1500" u="none" strike="noStrike" dirty="0">
                          <a:effectLst/>
                          <a:latin typeface="+mn-lt"/>
                          <a:cs typeface="Times New Roman" panose="02020603050405020304" pitchFamily="18" charset="0"/>
                        </a:rPr>
                        <a:t>Finding </a:t>
                      </a:r>
                      <a:r>
                        <a:rPr lang="en-US" sz="1500" u="none" strike="noStrike" dirty="0" smtClean="0">
                          <a:effectLst/>
                          <a:latin typeface="+mn-lt"/>
                          <a:cs typeface="Times New Roman" panose="02020603050405020304" pitchFamily="18" charset="0"/>
                        </a:rPr>
                        <a:t>(and translating</a:t>
                      </a:r>
                      <a:r>
                        <a:rPr lang="en-US" sz="1500" u="none" strike="noStrike" dirty="0">
                          <a:effectLst/>
                          <a:latin typeface="+mn-lt"/>
                          <a:cs typeface="Times New Roman" panose="02020603050405020304" pitchFamily="18" charset="0"/>
                        </a:rPr>
                        <a:t>) </a:t>
                      </a:r>
                      <a:r>
                        <a:rPr lang="en-US" sz="1500" u="none" strike="noStrike" dirty="0" smtClean="0">
                          <a:effectLst/>
                          <a:latin typeface="+mn-lt"/>
                          <a:cs typeface="Times New Roman" panose="02020603050405020304" pitchFamily="18" charset="0"/>
                        </a:rPr>
                        <a:t>online info </a:t>
                      </a:r>
                      <a:endParaRPr lang="en-US" sz="1500" b="0" i="0" u="none" strike="noStrike" dirty="0">
                        <a:solidFill>
                          <a:srgbClr val="000000"/>
                        </a:solidFill>
                        <a:effectLst/>
                        <a:latin typeface="+mn-lt"/>
                        <a:cs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5888" indent="0" algn="l" fontAlgn="ctr"/>
                      <a:r>
                        <a:rPr lang="en-US" sz="1500" u="none" strike="noStrike" dirty="0">
                          <a:effectLst/>
                          <a:latin typeface="+mn-lt"/>
                          <a:cs typeface="Times New Roman" panose="02020603050405020304" pitchFamily="18" charset="0"/>
                        </a:rPr>
                        <a:t>Learning how </a:t>
                      </a:r>
                      <a:r>
                        <a:rPr lang="en-US" sz="1500" u="none" strike="noStrike" dirty="0" smtClean="0">
                          <a:effectLst/>
                          <a:latin typeface="+mn-lt"/>
                          <a:cs typeface="Times New Roman" panose="02020603050405020304" pitchFamily="18" charset="0"/>
                        </a:rPr>
                        <a:t>devices work</a:t>
                      </a:r>
                      <a:endParaRPr lang="en-US" sz="1500" b="0" i="0" u="none" strike="noStrike" dirty="0">
                        <a:solidFill>
                          <a:srgbClr val="000000"/>
                        </a:solidFill>
                        <a:effectLst/>
                        <a:latin typeface="+mn-lt"/>
                        <a:cs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5888" indent="0" algn="l" fontAlgn="ctr">
                        <a:tabLst>
                          <a:tab pos="1430338" algn="l"/>
                        </a:tabLst>
                      </a:pPr>
                      <a:r>
                        <a:rPr lang="en-US" sz="1500" u="none" strike="noStrike" dirty="0">
                          <a:effectLst/>
                          <a:latin typeface="+mn-lt"/>
                          <a:cs typeface="Times New Roman" panose="02020603050405020304" pitchFamily="18" charset="0"/>
                        </a:rPr>
                        <a:t>Downloading </a:t>
                      </a:r>
                      <a:r>
                        <a:rPr lang="en-US" sz="1500" u="none" strike="noStrike" dirty="0" smtClean="0">
                          <a:effectLst/>
                          <a:latin typeface="+mn-lt"/>
                          <a:cs typeface="Times New Roman" panose="02020603050405020304" pitchFamily="18" charset="0"/>
                        </a:rPr>
                        <a:t>apps, software, music and movies</a:t>
                      </a:r>
                      <a:endParaRPr lang="en-US" sz="1500" b="0" i="0" u="none" strike="noStrike" dirty="0">
                        <a:solidFill>
                          <a:srgbClr val="000000"/>
                        </a:solidFill>
                        <a:effectLst/>
                        <a:latin typeface="+mn-lt"/>
                        <a:cs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71349">
                <a:tc>
                  <a:txBody>
                    <a:bodyPr/>
                    <a:lstStyle/>
                    <a:p>
                      <a:pPr algn="l" fontAlgn="ctr"/>
                      <a:r>
                        <a:rPr lang="en-US" sz="1600" u="none" strike="noStrike" dirty="0">
                          <a:effectLst/>
                          <a:latin typeface="+mn-lt"/>
                          <a:cs typeface="Times New Roman" panose="02020603050405020304" pitchFamily="18" charset="0"/>
                        </a:rPr>
                        <a:t>College grad or more</a:t>
                      </a:r>
                      <a:endParaRPr lang="en-US" sz="1600" b="0" i="0" u="none" strike="noStrike" dirty="0">
                        <a:solidFill>
                          <a:srgbClr val="000000"/>
                        </a:solidFill>
                        <a:effectLst/>
                        <a:latin typeface="+mn-lt"/>
                        <a:cs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1" u="none" strike="noStrike" dirty="0" smtClean="0">
                          <a:effectLst/>
                          <a:latin typeface="+mn-lt"/>
                          <a:cs typeface="Times New Roman" panose="02020603050405020304" pitchFamily="18" charset="0"/>
                        </a:rPr>
                        <a:t>26</a:t>
                      </a:r>
                      <a:endParaRPr lang="en-US" sz="1600" b="1" i="0" u="none" strike="noStrike" dirty="0">
                        <a:solidFill>
                          <a:srgbClr val="000000"/>
                        </a:solidFill>
                        <a:effectLst/>
                        <a:latin typeface="+mn-lt"/>
                        <a:cs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1" u="none" strike="noStrike" dirty="0">
                          <a:effectLst/>
                          <a:latin typeface="+mn-lt"/>
                          <a:cs typeface="Times New Roman" panose="02020603050405020304" pitchFamily="18" charset="0"/>
                        </a:rPr>
                        <a:t>41</a:t>
                      </a:r>
                      <a:endParaRPr lang="en-US" sz="1600" b="1" i="0" u="none" strike="noStrike" dirty="0">
                        <a:solidFill>
                          <a:srgbClr val="000000"/>
                        </a:solidFill>
                        <a:effectLst/>
                        <a:latin typeface="+mn-lt"/>
                        <a:cs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1" u="none" strike="noStrike" dirty="0">
                          <a:effectLst/>
                          <a:latin typeface="+mn-lt"/>
                          <a:cs typeface="Times New Roman" panose="02020603050405020304" pitchFamily="18" charset="0"/>
                        </a:rPr>
                        <a:t>19</a:t>
                      </a:r>
                      <a:endParaRPr lang="en-US" sz="1600" b="1" i="0" u="none" strike="noStrike" dirty="0">
                        <a:solidFill>
                          <a:srgbClr val="000000"/>
                        </a:solidFill>
                        <a:effectLst/>
                        <a:latin typeface="+mn-lt"/>
                        <a:cs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1" u="none" strike="noStrike" dirty="0">
                          <a:effectLst/>
                          <a:latin typeface="+mn-lt"/>
                          <a:cs typeface="Times New Roman" panose="02020603050405020304" pitchFamily="18" charset="0"/>
                        </a:rPr>
                        <a:t>23</a:t>
                      </a:r>
                      <a:endParaRPr lang="en-US" sz="1600" b="1" i="0" u="none" strike="noStrike" dirty="0">
                        <a:solidFill>
                          <a:srgbClr val="000000"/>
                        </a:solidFill>
                        <a:effectLst/>
                        <a:latin typeface="+mn-lt"/>
                        <a:cs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71349">
                <a:tc>
                  <a:txBody>
                    <a:bodyPr/>
                    <a:lstStyle/>
                    <a:p>
                      <a:pPr algn="l" fontAlgn="ctr"/>
                      <a:r>
                        <a:rPr lang="en-US" sz="1600" b="0" i="0" u="none" strike="noStrike" dirty="0" smtClean="0">
                          <a:solidFill>
                            <a:srgbClr val="000000"/>
                          </a:solidFill>
                          <a:effectLst/>
                          <a:latin typeface="+mn-lt"/>
                          <a:cs typeface="Times New Roman" panose="02020603050405020304" pitchFamily="18" charset="0"/>
                        </a:rPr>
                        <a:t>Non-Hispanic Whites</a:t>
                      </a:r>
                      <a:endParaRPr lang="en-US" sz="1600" b="0" i="0" u="none" strike="noStrike" dirty="0">
                        <a:solidFill>
                          <a:srgbClr val="000000"/>
                        </a:solidFill>
                        <a:effectLst/>
                        <a:latin typeface="+mn-lt"/>
                        <a:cs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1" i="0" u="none" strike="noStrike" dirty="0" smtClean="0">
                          <a:solidFill>
                            <a:srgbClr val="000000"/>
                          </a:solidFill>
                          <a:effectLst/>
                          <a:latin typeface="+mn-lt"/>
                          <a:cs typeface="Times New Roman" panose="02020603050405020304" pitchFamily="18" charset="0"/>
                        </a:rPr>
                        <a:t>19</a:t>
                      </a:r>
                      <a:endParaRPr lang="en-US" sz="1600" b="1" i="0" u="none" strike="noStrike" dirty="0">
                        <a:solidFill>
                          <a:srgbClr val="000000"/>
                        </a:solidFill>
                        <a:effectLst/>
                        <a:latin typeface="+mn-lt"/>
                        <a:cs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1" i="0" u="none" strike="noStrike" dirty="0" smtClean="0">
                          <a:solidFill>
                            <a:srgbClr val="000000"/>
                          </a:solidFill>
                          <a:effectLst/>
                          <a:latin typeface="+mn-lt"/>
                          <a:cs typeface="Times New Roman" panose="02020603050405020304" pitchFamily="18" charset="0"/>
                        </a:rPr>
                        <a:t>30</a:t>
                      </a:r>
                      <a:endParaRPr lang="en-US" sz="1600" b="1" i="0" u="none" strike="noStrike" dirty="0">
                        <a:solidFill>
                          <a:srgbClr val="000000"/>
                        </a:solidFill>
                        <a:effectLst/>
                        <a:latin typeface="+mn-lt"/>
                        <a:cs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1" i="0" u="none" strike="noStrike" dirty="0" smtClean="0">
                          <a:solidFill>
                            <a:srgbClr val="000000"/>
                          </a:solidFill>
                          <a:effectLst/>
                          <a:latin typeface="+mn-lt"/>
                          <a:cs typeface="Times New Roman" panose="02020603050405020304" pitchFamily="18" charset="0"/>
                        </a:rPr>
                        <a:t>15</a:t>
                      </a:r>
                      <a:endParaRPr lang="en-US" sz="1600" b="1" i="0" u="none" strike="noStrike" dirty="0">
                        <a:solidFill>
                          <a:srgbClr val="000000"/>
                        </a:solidFill>
                        <a:effectLst/>
                        <a:latin typeface="+mn-lt"/>
                        <a:cs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1" i="0" u="none" strike="noStrike" dirty="0" smtClean="0">
                          <a:solidFill>
                            <a:srgbClr val="000000"/>
                          </a:solidFill>
                          <a:effectLst/>
                          <a:latin typeface="+mn-lt"/>
                          <a:cs typeface="Times New Roman" panose="02020603050405020304" pitchFamily="18" charset="0"/>
                        </a:rPr>
                        <a:t>11</a:t>
                      </a:r>
                      <a:endParaRPr lang="en-US" sz="1600" b="1" i="0" u="none" strike="noStrike" dirty="0">
                        <a:solidFill>
                          <a:srgbClr val="000000"/>
                        </a:solidFill>
                        <a:effectLst/>
                        <a:latin typeface="+mn-lt"/>
                        <a:cs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71349">
                <a:tc>
                  <a:txBody>
                    <a:bodyPr/>
                    <a:lstStyle/>
                    <a:p>
                      <a:pPr algn="l" fontAlgn="ctr"/>
                      <a:r>
                        <a:rPr lang="en-US" sz="1600" u="none" strike="noStrike" dirty="0">
                          <a:effectLst/>
                          <a:latin typeface="+mn-lt"/>
                          <a:cs typeface="Times New Roman" panose="02020603050405020304" pitchFamily="18" charset="0"/>
                        </a:rPr>
                        <a:t>HS grad or some college</a:t>
                      </a:r>
                      <a:endParaRPr lang="en-US" sz="1600" b="0" i="0" u="none" strike="noStrike" dirty="0">
                        <a:solidFill>
                          <a:srgbClr val="000000"/>
                        </a:solidFill>
                        <a:effectLst/>
                        <a:latin typeface="+mn-lt"/>
                        <a:cs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1" u="none" strike="noStrike">
                          <a:effectLst/>
                          <a:latin typeface="+mn-lt"/>
                          <a:cs typeface="Times New Roman" panose="02020603050405020304" pitchFamily="18" charset="0"/>
                        </a:rPr>
                        <a:t>11</a:t>
                      </a:r>
                      <a:endParaRPr lang="en-US" sz="1600" b="1" i="0" u="none" strike="noStrike">
                        <a:solidFill>
                          <a:srgbClr val="000000"/>
                        </a:solidFill>
                        <a:effectLst/>
                        <a:latin typeface="+mn-lt"/>
                        <a:cs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1" u="none" strike="noStrike" dirty="0" smtClean="0">
                          <a:effectLst/>
                          <a:latin typeface="+mn-lt"/>
                          <a:cs typeface="Times New Roman" panose="02020603050405020304" pitchFamily="18" charset="0"/>
                        </a:rPr>
                        <a:t>12</a:t>
                      </a:r>
                      <a:endParaRPr lang="en-US" sz="1600" b="1" i="0" u="none" strike="noStrike" dirty="0">
                        <a:solidFill>
                          <a:srgbClr val="000000"/>
                        </a:solidFill>
                        <a:effectLst/>
                        <a:latin typeface="+mn-lt"/>
                        <a:cs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1" u="none" strike="noStrike" dirty="0">
                          <a:effectLst/>
                          <a:latin typeface="+mn-lt"/>
                          <a:cs typeface="Times New Roman" panose="02020603050405020304" pitchFamily="18" charset="0"/>
                        </a:rPr>
                        <a:t>5</a:t>
                      </a:r>
                      <a:endParaRPr lang="en-US" sz="1600" b="1" i="0" u="none" strike="noStrike" dirty="0">
                        <a:solidFill>
                          <a:srgbClr val="000000"/>
                        </a:solidFill>
                        <a:effectLst/>
                        <a:latin typeface="+mn-lt"/>
                        <a:cs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1" u="none" strike="noStrike" dirty="0">
                          <a:effectLst/>
                          <a:latin typeface="+mn-lt"/>
                          <a:cs typeface="Times New Roman" panose="02020603050405020304" pitchFamily="18" charset="0"/>
                        </a:rPr>
                        <a:t>&lt;1</a:t>
                      </a:r>
                      <a:endParaRPr lang="en-US" sz="1600" b="1" i="0" u="none" strike="noStrike" dirty="0">
                        <a:solidFill>
                          <a:srgbClr val="000000"/>
                        </a:solidFill>
                        <a:effectLst/>
                        <a:latin typeface="+mn-lt"/>
                        <a:cs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71349">
                <a:tc>
                  <a:txBody>
                    <a:bodyPr/>
                    <a:lstStyle/>
                    <a:p>
                      <a:pPr algn="l" fontAlgn="ctr"/>
                      <a:r>
                        <a:rPr lang="en-US" sz="1600" u="none" strike="noStrike" dirty="0">
                          <a:effectLst/>
                          <a:latin typeface="+mn-lt"/>
                          <a:cs typeface="Times New Roman" panose="02020603050405020304" pitchFamily="18" charset="0"/>
                        </a:rPr>
                        <a:t>English-dominant Hispanics</a:t>
                      </a:r>
                      <a:endParaRPr lang="en-US" sz="1600" b="0" i="0" u="none" strike="noStrike" dirty="0">
                        <a:solidFill>
                          <a:srgbClr val="000000"/>
                        </a:solidFill>
                        <a:effectLst/>
                        <a:latin typeface="+mn-lt"/>
                        <a:cs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1" u="none" strike="noStrike" dirty="0">
                          <a:effectLst/>
                          <a:latin typeface="+mn-lt"/>
                          <a:cs typeface="Times New Roman" panose="02020603050405020304" pitchFamily="18" charset="0"/>
                        </a:rPr>
                        <a:t>5</a:t>
                      </a:r>
                      <a:endParaRPr lang="en-US" sz="1600" b="1" i="0" u="none" strike="noStrike" dirty="0">
                        <a:solidFill>
                          <a:srgbClr val="000000"/>
                        </a:solidFill>
                        <a:effectLst/>
                        <a:latin typeface="+mn-lt"/>
                        <a:cs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1" u="none" strike="noStrike">
                          <a:effectLst/>
                          <a:latin typeface="+mn-lt"/>
                          <a:cs typeface="Times New Roman" panose="02020603050405020304" pitchFamily="18" charset="0"/>
                        </a:rPr>
                        <a:t>7</a:t>
                      </a:r>
                      <a:endParaRPr lang="en-US" sz="1600" b="1" i="0" u="none" strike="noStrike">
                        <a:solidFill>
                          <a:srgbClr val="000000"/>
                        </a:solidFill>
                        <a:effectLst/>
                        <a:latin typeface="+mn-lt"/>
                        <a:cs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1" u="none" strike="noStrike" dirty="0">
                          <a:effectLst/>
                          <a:latin typeface="+mn-lt"/>
                          <a:cs typeface="Times New Roman" panose="02020603050405020304" pitchFamily="18" charset="0"/>
                        </a:rPr>
                        <a:t>4</a:t>
                      </a:r>
                      <a:endParaRPr lang="en-US" sz="1600" b="1" i="0" u="none" strike="noStrike" dirty="0">
                        <a:solidFill>
                          <a:srgbClr val="000000"/>
                        </a:solidFill>
                        <a:effectLst/>
                        <a:latin typeface="+mn-lt"/>
                        <a:cs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u="none" strike="noStrike" dirty="0">
                          <a:solidFill>
                            <a:schemeClr val="bg1"/>
                          </a:solidFill>
                          <a:effectLst/>
                          <a:latin typeface="+mn-lt"/>
                          <a:cs typeface="Times New Roman" panose="02020603050405020304" pitchFamily="18" charset="0"/>
                        </a:rPr>
                        <a:t>4</a:t>
                      </a:r>
                      <a:endParaRPr lang="en-US" sz="1600" b="0" i="0" u="none" strike="noStrike" dirty="0">
                        <a:solidFill>
                          <a:schemeClr val="bg1"/>
                        </a:solidFill>
                        <a:effectLst/>
                        <a:latin typeface="+mn-lt"/>
                        <a:cs typeface="Times New Roman" panose="02020603050405020304" pitchFamily="18" charset="0"/>
                      </a:endParaRPr>
                    </a:p>
                  </a:txBody>
                  <a:tcPr marL="7144" marR="7144" marT="7144"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9C82"/>
                    </a:solidFill>
                  </a:tcPr>
                </a:tc>
                <a:extLst>
                  <a:ext uri="{0D108BD9-81ED-4DB2-BD59-A6C34878D82A}">
                    <a16:rowId xmlns:a16="http://schemas.microsoft.com/office/drawing/2014/main" val="10004"/>
                  </a:ext>
                </a:extLst>
              </a:tr>
              <a:tr h="471349">
                <a:tc>
                  <a:txBody>
                    <a:bodyPr/>
                    <a:lstStyle/>
                    <a:p>
                      <a:pPr algn="l" fontAlgn="ctr"/>
                      <a:r>
                        <a:rPr lang="en-US" sz="1600" u="none" strike="noStrike" dirty="0">
                          <a:effectLst/>
                          <a:latin typeface="+mn-lt"/>
                          <a:cs typeface="Times New Roman" panose="02020603050405020304" pitchFamily="18" charset="0"/>
                        </a:rPr>
                        <a:t>African </a:t>
                      </a:r>
                      <a:r>
                        <a:rPr lang="en-US" sz="1600" u="none" strike="noStrike" dirty="0" smtClean="0">
                          <a:effectLst/>
                          <a:latin typeface="+mn-lt"/>
                          <a:cs typeface="Times New Roman" panose="02020603050405020304" pitchFamily="18" charset="0"/>
                        </a:rPr>
                        <a:t>Americans</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1" u="none" strike="noStrike" dirty="0">
                          <a:effectLst/>
                          <a:latin typeface="+mn-lt"/>
                          <a:cs typeface="Times New Roman" panose="02020603050405020304" pitchFamily="18" charset="0"/>
                        </a:rPr>
                        <a:t>9</a:t>
                      </a:r>
                      <a:endParaRPr lang="en-US" sz="1600" b="1" i="0" u="none" strike="noStrike" dirty="0">
                        <a:solidFill>
                          <a:srgbClr val="000000"/>
                        </a:solidFill>
                        <a:effectLst/>
                        <a:latin typeface="+mn-lt"/>
                        <a:cs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1" u="none" strike="noStrike" dirty="0">
                          <a:effectLst/>
                          <a:latin typeface="+mn-lt"/>
                          <a:cs typeface="Times New Roman" panose="02020603050405020304" pitchFamily="18" charset="0"/>
                        </a:rPr>
                        <a:t>1</a:t>
                      </a:r>
                      <a:endParaRPr lang="en-US" sz="1600" b="1" i="0" u="none" strike="noStrike" dirty="0">
                        <a:solidFill>
                          <a:srgbClr val="000000"/>
                        </a:solidFill>
                        <a:effectLst/>
                        <a:latin typeface="+mn-lt"/>
                        <a:cs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1" u="none" strike="noStrike" dirty="0">
                          <a:solidFill>
                            <a:schemeClr val="bg1"/>
                          </a:solidFill>
                          <a:effectLst/>
                          <a:latin typeface="+mn-lt"/>
                          <a:cs typeface="Times New Roman" panose="02020603050405020304" pitchFamily="18" charset="0"/>
                        </a:rPr>
                        <a:t>2</a:t>
                      </a:r>
                      <a:endParaRPr lang="en-US" sz="1600" b="1" i="0" u="none" strike="noStrike" dirty="0">
                        <a:solidFill>
                          <a:schemeClr val="bg1"/>
                        </a:solidFill>
                        <a:effectLst/>
                        <a:latin typeface="+mn-lt"/>
                        <a:cs typeface="Times New Roman" panose="02020603050405020304" pitchFamily="18" charset="0"/>
                      </a:endParaRPr>
                    </a:p>
                  </a:txBody>
                  <a:tcPr marL="7144" marR="7144" marT="7144"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9C82"/>
                    </a:solidFill>
                  </a:tcPr>
                </a:tc>
                <a:tc>
                  <a:txBody>
                    <a:bodyPr/>
                    <a:lstStyle/>
                    <a:p>
                      <a:pPr algn="ctr" fontAlgn="ctr"/>
                      <a:r>
                        <a:rPr lang="en-US" sz="1600" b="1" u="none" strike="noStrike" dirty="0">
                          <a:solidFill>
                            <a:schemeClr val="bg1"/>
                          </a:solidFill>
                          <a:effectLst/>
                          <a:latin typeface="+mn-lt"/>
                          <a:cs typeface="Times New Roman" panose="02020603050405020304" pitchFamily="18" charset="0"/>
                        </a:rPr>
                        <a:t>3</a:t>
                      </a:r>
                      <a:endParaRPr lang="en-US" sz="1600" b="1" i="0" u="none" strike="noStrike" dirty="0">
                        <a:solidFill>
                          <a:schemeClr val="bg1"/>
                        </a:solidFill>
                        <a:effectLst/>
                        <a:latin typeface="+mn-lt"/>
                        <a:cs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9C82"/>
                    </a:solidFill>
                  </a:tcPr>
                </a:tc>
                <a:extLst>
                  <a:ext uri="{0D108BD9-81ED-4DB2-BD59-A6C34878D82A}">
                    <a16:rowId xmlns:a16="http://schemas.microsoft.com/office/drawing/2014/main" val="10005"/>
                  </a:ext>
                </a:extLst>
              </a:tr>
              <a:tr h="471349">
                <a:tc>
                  <a:txBody>
                    <a:bodyPr/>
                    <a:lstStyle/>
                    <a:p>
                      <a:pPr algn="l" fontAlgn="ctr"/>
                      <a:r>
                        <a:rPr lang="en-US" sz="1600" u="none" strike="noStrike" dirty="0">
                          <a:effectLst/>
                          <a:latin typeface="+mn-lt"/>
                          <a:cs typeface="Times New Roman" panose="02020603050405020304" pitchFamily="18" charset="0"/>
                        </a:rPr>
                        <a:t>Some HS or </a:t>
                      </a:r>
                      <a:r>
                        <a:rPr lang="en-US" sz="1600" u="none" strike="noStrike" dirty="0" smtClean="0">
                          <a:effectLst/>
                          <a:latin typeface="+mn-lt"/>
                          <a:cs typeface="Times New Roman" panose="02020603050405020304" pitchFamily="18" charset="0"/>
                        </a:rPr>
                        <a:t>less</a:t>
                      </a:r>
                      <a:endParaRPr lang="en-US" sz="1600" b="0" i="0" u="none" strike="noStrike" dirty="0">
                        <a:solidFill>
                          <a:srgbClr val="000000"/>
                        </a:solidFill>
                        <a:effectLst/>
                        <a:latin typeface="+mn-lt"/>
                        <a:cs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1" u="none" strike="noStrike" dirty="0">
                          <a:solidFill>
                            <a:schemeClr val="bg1"/>
                          </a:solidFill>
                          <a:effectLst/>
                          <a:latin typeface="+mn-lt"/>
                          <a:cs typeface="Times New Roman" panose="02020603050405020304" pitchFamily="18" charset="0"/>
                        </a:rPr>
                        <a:t>9</a:t>
                      </a:r>
                      <a:endParaRPr lang="en-US" sz="1600" b="1" i="0" u="none" strike="noStrike" dirty="0">
                        <a:solidFill>
                          <a:schemeClr val="bg1"/>
                        </a:solidFill>
                        <a:effectLst/>
                        <a:latin typeface="+mn-lt"/>
                        <a:cs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9C82"/>
                    </a:solidFill>
                  </a:tcPr>
                </a:tc>
                <a:tc>
                  <a:txBody>
                    <a:bodyPr/>
                    <a:lstStyle/>
                    <a:p>
                      <a:pPr algn="ctr" fontAlgn="ctr"/>
                      <a:r>
                        <a:rPr lang="en-US" sz="1600" b="1" u="none" strike="noStrike" dirty="0" smtClean="0">
                          <a:solidFill>
                            <a:schemeClr val="bg1"/>
                          </a:solidFill>
                          <a:effectLst/>
                          <a:latin typeface="+mn-lt"/>
                          <a:cs typeface="Times New Roman" panose="02020603050405020304" pitchFamily="18" charset="0"/>
                        </a:rPr>
                        <a:t>7</a:t>
                      </a:r>
                      <a:endParaRPr lang="en-US" sz="1600" b="1" i="0" u="none" strike="noStrike" dirty="0">
                        <a:solidFill>
                          <a:schemeClr val="bg1"/>
                        </a:solidFill>
                        <a:effectLst/>
                        <a:latin typeface="+mn-lt"/>
                        <a:cs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9C82"/>
                    </a:solidFill>
                  </a:tcPr>
                </a:tc>
                <a:tc>
                  <a:txBody>
                    <a:bodyPr/>
                    <a:lstStyle/>
                    <a:p>
                      <a:pPr algn="ctr" fontAlgn="ctr"/>
                      <a:r>
                        <a:rPr lang="en-US" sz="1600" b="1" u="none" strike="noStrike" dirty="0">
                          <a:solidFill>
                            <a:schemeClr val="bg1"/>
                          </a:solidFill>
                          <a:effectLst/>
                          <a:latin typeface="+mn-lt"/>
                          <a:cs typeface="Times New Roman" panose="02020603050405020304" pitchFamily="18" charset="0"/>
                        </a:rPr>
                        <a:t>15</a:t>
                      </a:r>
                      <a:endParaRPr lang="en-US" sz="1600" b="1" i="0" u="none" strike="noStrike" dirty="0">
                        <a:solidFill>
                          <a:schemeClr val="bg1"/>
                        </a:solidFill>
                        <a:effectLst/>
                        <a:latin typeface="+mn-lt"/>
                        <a:cs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9C82"/>
                    </a:solidFill>
                  </a:tcPr>
                </a:tc>
                <a:tc>
                  <a:txBody>
                    <a:bodyPr/>
                    <a:lstStyle/>
                    <a:p>
                      <a:pPr algn="ctr" fontAlgn="ctr"/>
                      <a:r>
                        <a:rPr lang="en-US" sz="1600" b="1" u="none" strike="noStrike" dirty="0">
                          <a:solidFill>
                            <a:schemeClr val="bg1"/>
                          </a:solidFill>
                          <a:effectLst/>
                          <a:latin typeface="+mn-lt"/>
                          <a:cs typeface="Times New Roman" panose="02020603050405020304" pitchFamily="18" charset="0"/>
                        </a:rPr>
                        <a:t>12</a:t>
                      </a:r>
                      <a:endParaRPr lang="en-US" sz="1600" b="1" i="0" u="none" strike="noStrike" dirty="0">
                        <a:solidFill>
                          <a:schemeClr val="bg1"/>
                        </a:solidFill>
                        <a:effectLst/>
                        <a:latin typeface="+mn-lt"/>
                        <a:cs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9C82"/>
                    </a:solidFill>
                  </a:tcPr>
                </a:tc>
                <a:extLst>
                  <a:ext uri="{0D108BD9-81ED-4DB2-BD59-A6C34878D82A}">
                    <a16:rowId xmlns:a16="http://schemas.microsoft.com/office/drawing/2014/main" val="10006"/>
                  </a:ext>
                </a:extLst>
              </a:tr>
              <a:tr h="471349">
                <a:tc>
                  <a:txBody>
                    <a:bodyPr/>
                    <a:lstStyle/>
                    <a:p>
                      <a:pPr algn="l" fontAlgn="ctr"/>
                      <a:r>
                        <a:rPr lang="en-US" sz="1600" u="none" strike="noStrike" dirty="0">
                          <a:effectLst/>
                          <a:latin typeface="+mn-lt"/>
                          <a:cs typeface="Times New Roman" panose="02020603050405020304" pitchFamily="18" charset="0"/>
                        </a:rPr>
                        <a:t>Spanish-dominant Hispanics</a:t>
                      </a:r>
                      <a:endParaRPr lang="en-US" sz="1600" b="0" i="0" u="none" strike="noStrike" dirty="0">
                        <a:solidFill>
                          <a:srgbClr val="000000"/>
                        </a:solidFill>
                        <a:effectLst/>
                        <a:latin typeface="+mn-lt"/>
                        <a:cs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1" u="none" strike="noStrike">
                          <a:solidFill>
                            <a:schemeClr val="bg1"/>
                          </a:solidFill>
                          <a:effectLst/>
                          <a:latin typeface="+mn-lt"/>
                          <a:cs typeface="Times New Roman" panose="02020603050405020304" pitchFamily="18" charset="0"/>
                        </a:rPr>
                        <a:t>12</a:t>
                      </a:r>
                      <a:endParaRPr lang="en-US" sz="1600" b="1" i="0" u="none" strike="noStrike">
                        <a:solidFill>
                          <a:schemeClr val="bg1"/>
                        </a:solidFill>
                        <a:effectLst/>
                        <a:latin typeface="+mn-lt"/>
                        <a:cs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9C82"/>
                    </a:solidFill>
                  </a:tcPr>
                </a:tc>
                <a:tc>
                  <a:txBody>
                    <a:bodyPr/>
                    <a:lstStyle/>
                    <a:p>
                      <a:pPr algn="ctr" fontAlgn="ctr"/>
                      <a:r>
                        <a:rPr lang="en-US" sz="1600" b="1" u="none" strike="noStrike" dirty="0" smtClean="0">
                          <a:solidFill>
                            <a:schemeClr val="bg1"/>
                          </a:solidFill>
                          <a:effectLst/>
                          <a:latin typeface="+mn-lt"/>
                          <a:cs typeface="Times New Roman" panose="02020603050405020304" pitchFamily="18" charset="0"/>
                        </a:rPr>
                        <a:t>17 (14)</a:t>
                      </a:r>
                      <a:endParaRPr lang="en-US" sz="1600" b="1" i="0" u="none" strike="noStrike" dirty="0">
                        <a:solidFill>
                          <a:schemeClr val="bg1"/>
                        </a:solidFill>
                        <a:effectLst/>
                        <a:latin typeface="+mn-lt"/>
                        <a:cs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9C82"/>
                    </a:solidFill>
                  </a:tcPr>
                </a:tc>
                <a:tc>
                  <a:txBody>
                    <a:bodyPr/>
                    <a:lstStyle/>
                    <a:p>
                      <a:pPr algn="ctr" fontAlgn="ctr"/>
                      <a:r>
                        <a:rPr lang="en-US" sz="1600" b="1" u="none" strike="noStrike" dirty="0">
                          <a:solidFill>
                            <a:schemeClr val="bg1"/>
                          </a:solidFill>
                          <a:effectLst/>
                          <a:latin typeface="+mn-lt"/>
                          <a:cs typeface="Times New Roman" panose="02020603050405020304" pitchFamily="18" charset="0"/>
                        </a:rPr>
                        <a:t>23</a:t>
                      </a:r>
                      <a:endParaRPr lang="en-US" sz="1600" b="1" i="0" u="none" strike="noStrike" dirty="0">
                        <a:solidFill>
                          <a:schemeClr val="bg1"/>
                        </a:solidFill>
                        <a:effectLst/>
                        <a:latin typeface="+mn-lt"/>
                        <a:cs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9C82"/>
                    </a:solidFill>
                  </a:tcPr>
                </a:tc>
                <a:tc>
                  <a:txBody>
                    <a:bodyPr/>
                    <a:lstStyle/>
                    <a:p>
                      <a:pPr algn="ctr" fontAlgn="ctr"/>
                      <a:r>
                        <a:rPr lang="en-US" sz="1600" b="1" u="none" strike="noStrike" dirty="0">
                          <a:solidFill>
                            <a:schemeClr val="bg1"/>
                          </a:solidFill>
                          <a:effectLst/>
                          <a:latin typeface="+mn-lt"/>
                          <a:cs typeface="Times New Roman" panose="02020603050405020304" pitchFamily="18" charset="0"/>
                        </a:rPr>
                        <a:t>21</a:t>
                      </a:r>
                      <a:endParaRPr lang="en-US" sz="1600" b="1" i="0" u="none" strike="noStrike" dirty="0">
                        <a:solidFill>
                          <a:schemeClr val="bg1"/>
                        </a:solidFill>
                        <a:effectLst/>
                        <a:latin typeface="+mn-lt"/>
                        <a:cs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9C82"/>
                    </a:solidFill>
                  </a:tcPr>
                </a:tc>
                <a:extLst>
                  <a:ext uri="{0D108BD9-81ED-4DB2-BD59-A6C34878D82A}">
                    <a16:rowId xmlns:a16="http://schemas.microsoft.com/office/drawing/2014/main" val="10007"/>
                  </a:ext>
                </a:extLst>
              </a:tr>
            </a:tbl>
          </a:graphicData>
        </a:graphic>
      </p:graphicFrame>
      <p:sp>
        <p:nvSpPr>
          <p:cNvPr id="5" name="Rectangle 4"/>
          <p:cNvSpPr/>
          <p:nvPr/>
        </p:nvSpPr>
        <p:spPr>
          <a:xfrm>
            <a:off x="838200" y="5965723"/>
            <a:ext cx="181003" cy="20647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latin typeface="Arial" panose="020B0604020202020204" pitchFamily="34" charset="0"/>
              <a:cs typeface="Arial" panose="020B0604020202020204" pitchFamily="34" charset="0"/>
            </a:endParaRPr>
          </a:p>
        </p:txBody>
      </p:sp>
      <p:sp>
        <p:nvSpPr>
          <p:cNvPr id="6" name="Rectangle 5"/>
          <p:cNvSpPr/>
          <p:nvPr/>
        </p:nvSpPr>
        <p:spPr>
          <a:xfrm>
            <a:off x="838200" y="6346723"/>
            <a:ext cx="181003" cy="206477"/>
          </a:xfrm>
          <a:prstGeom prst="rect">
            <a:avLst/>
          </a:prstGeom>
          <a:solidFill>
            <a:srgbClr val="009C8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latin typeface="Arial" panose="020B0604020202020204" pitchFamily="34" charset="0"/>
              <a:cs typeface="Arial" panose="020B0604020202020204" pitchFamily="34" charset="0"/>
            </a:endParaRPr>
          </a:p>
        </p:txBody>
      </p:sp>
      <p:sp>
        <p:nvSpPr>
          <p:cNvPr id="7" name="TextBox 6"/>
          <p:cNvSpPr txBox="1"/>
          <p:nvPr/>
        </p:nvSpPr>
        <p:spPr>
          <a:xfrm>
            <a:off x="990600" y="5909846"/>
            <a:ext cx="5484333" cy="338554"/>
          </a:xfrm>
          <a:prstGeom prst="rect">
            <a:avLst/>
          </a:prstGeom>
          <a:noFill/>
        </p:spPr>
        <p:txBody>
          <a:bodyPr wrap="square" rtlCol="0">
            <a:spAutoFit/>
          </a:bodyPr>
          <a:lstStyle/>
          <a:p>
            <a:r>
              <a:rPr lang="en-US" sz="1600" dirty="0">
                <a:latin typeface="+mj-lt"/>
                <a:cs typeface="Times New Roman" panose="02020603050405020304" pitchFamily="18" charset="0"/>
              </a:rPr>
              <a:t>Tech assistance </a:t>
            </a:r>
            <a:r>
              <a:rPr lang="en-US" sz="1600" dirty="0" smtClean="0">
                <a:latin typeface="+mj-lt"/>
                <a:cs typeface="Times New Roman" panose="02020603050405020304" pitchFamily="18" charset="0"/>
              </a:rPr>
              <a:t>flows </a:t>
            </a:r>
            <a:r>
              <a:rPr lang="en-US" sz="1600" dirty="0">
                <a:latin typeface="+mj-lt"/>
                <a:cs typeface="Times New Roman" panose="02020603050405020304" pitchFamily="18" charset="0"/>
              </a:rPr>
              <a:t>from parents </a:t>
            </a:r>
            <a:r>
              <a:rPr lang="en-US" sz="1600" dirty="0" smtClean="0">
                <a:latin typeface="+mj-lt"/>
                <a:cs typeface="Times New Roman" panose="02020603050405020304" pitchFamily="18" charset="0"/>
              </a:rPr>
              <a:t>to </a:t>
            </a:r>
            <a:r>
              <a:rPr lang="en-US" sz="1600" dirty="0">
                <a:latin typeface="+mj-lt"/>
                <a:cs typeface="Times New Roman" panose="02020603050405020304" pitchFamily="18" charset="0"/>
              </a:rPr>
              <a:t>children </a:t>
            </a:r>
          </a:p>
        </p:txBody>
      </p:sp>
      <p:sp>
        <p:nvSpPr>
          <p:cNvPr id="8" name="TextBox 7"/>
          <p:cNvSpPr txBox="1"/>
          <p:nvPr/>
        </p:nvSpPr>
        <p:spPr>
          <a:xfrm>
            <a:off x="990600" y="6248400"/>
            <a:ext cx="4034261" cy="338554"/>
          </a:xfrm>
          <a:prstGeom prst="rect">
            <a:avLst/>
          </a:prstGeom>
          <a:noFill/>
        </p:spPr>
        <p:txBody>
          <a:bodyPr wrap="square" rtlCol="0">
            <a:spAutoFit/>
          </a:bodyPr>
          <a:lstStyle/>
          <a:p>
            <a:r>
              <a:rPr lang="en-US" sz="1600" dirty="0">
                <a:latin typeface="+mj-lt"/>
                <a:cs typeface="Times New Roman" panose="02020603050405020304" pitchFamily="18" charset="0"/>
              </a:rPr>
              <a:t>Tech assistance </a:t>
            </a:r>
            <a:r>
              <a:rPr lang="en-US" sz="1600" dirty="0" smtClean="0">
                <a:latin typeface="+mj-lt"/>
                <a:cs typeface="Times New Roman" panose="02020603050405020304" pitchFamily="18" charset="0"/>
              </a:rPr>
              <a:t>flows </a:t>
            </a:r>
            <a:r>
              <a:rPr lang="en-US" sz="1600" dirty="0">
                <a:latin typeface="+mj-lt"/>
                <a:cs typeface="Times New Roman" panose="02020603050405020304" pitchFamily="18" charset="0"/>
              </a:rPr>
              <a:t>from children </a:t>
            </a:r>
            <a:r>
              <a:rPr lang="en-US" sz="1600" dirty="0" smtClean="0">
                <a:latin typeface="+mj-lt"/>
                <a:cs typeface="Times New Roman" panose="02020603050405020304" pitchFamily="18" charset="0"/>
              </a:rPr>
              <a:t>to </a:t>
            </a:r>
            <a:r>
              <a:rPr lang="en-US" sz="1600" dirty="0">
                <a:latin typeface="+mj-lt"/>
                <a:cs typeface="Times New Roman" panose="02020603050405020304" pitchFamily="18" charset="0"/>
              </a:rPr>
              <a:t>parents</a:t>
            </a:r>
          </a:p>
        </p:txBody>
      </p:sp>
      <p:sp>
        <p:nvSpPr>
          <p:cNvPr id="9" name="TextBox 8"/>
          <p:cNvSpPr txBox="1"/>
          <p:nvPr/>
        </p:nvSpPr>
        <p:spPr>
          <a:xfrm>
            <a:off x="381000" y="304800"/>
            <a:ext cx="7573298" cy="1015663"/>
          </a:xfrm>
          <a:prstGeom prst="rect">
            <a:avLst/>
          </a:prstGeom>
          <a:noFill/>
        </p:spPr>
        <p:txBody>
          <a:bodyPr wrap="square" rtlCol="0">
            <a:spAutoFit/>
          </a:bodyPr>
          <a:lstStyle/>
          <a:p>
            <a:r>
              <a:rPr lang="en-US" sz="3000" b="1" dirty="0" smtClean="0">
                <a:solidFill>
                  <a:srgbClr val="59493A"/>
                </a:solidFill>
                <a:cs typeface="Times New Roman" panose="02020603050405020304" pitchFamily="18" charset="0"/>
              </a:rPr>
              <a:t>Differentials </a:t>
            </a:r>
            <a:r>
              <a:rPr lang="en-US" sz="3000" b="1" dirty="0">
                <a:solidFill>
                  <a:srgbClr val="59493A"/>
                </a:solidFill>
                <a:cs typeface="Times New Roman" panose="02020603050405020304" pitchFamily="18" charset="0"/>
              </a:rPr>
              <a:t>between parent tech guidance and child tech </a:t>
            </a:r>
            <a:r>
              <a:rPr lang="en-US" sz="3000" b="1" dirty="0" smtClean="0">
                <a:solidFill>
                  <a:srgbClr val="59493A"/>
                </a:solidFill>
                <a:cs typeface="Times New Roman" panose="02020603050405020304" pitchFamily="18" charset="0"/>
              </a:rPr>
              <a:t>brokering (%)</a:t>
            </a:r>
            <a:endParaRPr lang="en-US" sz="3000" b="1" dirty="0">
              <a:solidFill>
                <a:srgbClr val="59493A"/>
              </a:solidFill>
              <a:cs typeface="Times New Roman" panose="02020603050405020304" pitchFamily="18" charset="0"/>
            </a:endParaRPr>
          </a:p>
        </p:txBody>
      </p:sp>
    </p:spTree>
    <p:extLst>
      <p:ext uri="{BB962C8B-B14F-4D97-AF65-F5344CB8AC3E}">
        <p14:creationId xmlns:p14="http://schemas.microsoft.com/office/powerpoint/2010/main" val="37993597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392668"/>
            <a:ext cx="4267200" cy="415498"/>
          </a:xfrm>
          <a:prstGeom prst="rect">
            <a:avLst/>
          </a:prstGeom>
          <a:noFill/>
        </p:spPr>
        <p:txBody>
          <a:bodyPr wrap="square" lIns="0" tIns="0" rIns="0" bIns="0" rtlCol="0">
            <a:spAutoFit/>
          </a:bodyPr>
          <a:lstStyle/>
          <a:p>
            <a:r>
              <a:rPr lang="en-US" sz="2700" b="1" dirty="0">
                <a:solidFill>
                  <a:srgbClr val="59493A"/>
                </a:solidFill>
              </a:rPr>
              <a:t>digitalequityforlearning.org</a:t>
            </a:r>
          </a:p>
        </p:txBody>
      </p:sp>
      <p:pic>
        <p:nvPicPr>
          <p:cNvPr id="6" name="Picture 5"/>
          <p:cNvPicPr>
            <a:picLocks noChangeAspect="1"/>
          </p:cNvPicPr>
          <p:nvPr/>
        </p:nvPicPr>
        <p:blipFill>
          <a:blip r:embed="rId2"/>
          <a:stretch>
            <a:fillRect/>
          </a:stretch>
        </p:blipFill>
        <p:spPr>
          <a:xfrm>
            <a:off x="0" y="6248400"/>
            <a:ext cx="8229600" cy="38100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005" y="1284617"/>
            <a:ext cx="2069195" cy="2677783"/>
          </a:xfrm>
          <a:prstGeom prst="rect">
            <a:avLst/>
          </a:prstGeom>
          <a:ln>
            <a:solidFill>
              <a:srgbClr val="59493A"/>
            </a:solidFill>
          </a:ln>
          <a:effectLst>
            <a:innerShdw blurRad="63500" dist="50800" dir="5400000">
              <a:prstClr val="black">
                <a:alpha val="50000"/>
              </a:prstClr>
            </a:innerShdw>
          </a:effec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806" y="778186"/>
            <a:ext cx="2069194" cy="2650814"/>
          </a:xfrm>
          <a:prstGeom prst="rect">
            <a:avLst/>
          </a:prstGeom>
          <a:ln>
            <a:solidFill>
              <a:schemeClr val="tx1"/>
            </a:solidFill>
          </a:ln>
          <a:effectLst>
            <a:innerShdw blurRad="63500" dist="50800" dir="5400000">
              <a:prstClr val="black">
                <a:alpha val="50000"/>
              </a:prstClr>
            </a:innerShdw>
          </a:effectLst>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22100" y="2033541"/>
            <a:ext cx="2078500" cy="2650814"/>
          </a:xfrm>
          <a:prstGeom prst="rect">
            <a:avLst/>
          </a:prstGeom>
          <a:ln>
            <a:solidFill>
              <a:srgbClr val="59493A"/>
            </a:solidFill>
          </a:ln>
          <a:effectLst>
            <a:innerShdw blurRad="63500" dist="50800" dir="5400000">
              <a:prstClr val="black">
                <a:alpha val="50000"/>
              </a:prstClr>
            </a:innerShdw>
          </a:effectLst>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8200" y="3866844"/>
            <a:ext cx="2073361" cy="2683173"/>
          </a:xfrm>
          <a:prstGeom prst="rect">
            <a:avLst/>
          </a:prstGeom>
          <a:ln>
            <a:solidFill>
              <a:srgbClr val="59493A"/>
            </a:solidFill>
          </a:ln>
          <a:effectLst>
            <a:innerShdw blurRad="63500" dist="50800" dir="5400000">
              <a:prstClr val="black">
                <a:alpha val="50000"/>
              </a:prstClr>
            </a:innerShdw>
          </a:effectLst>
        </p:spPr>
      </p:pic>
      <p:pic>
        <p:nvPicPr>
          <p:cNvPr id="13" name="Picture 2" descr="connectingtolearn_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32702" y="3899619"/>
            <a:ext cx="2049098" cy="2653581"/>
          </a:xfrm>
          <a:prstGeom prst="rect">
            <a:avLst/>
          </a:prstGeom>
          <a:noFill/>
          <a:ln>
            <a:solidFill>
              <a:schemeClr val="tx1"/>
            </a:solidFill>
          </a:ln>
          <a:effectLst>
            <a:innerShdw blurRad="63500" dist="50800" dir="54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55421" y="2286000"/>
            <a:ext cx="2236179" cy="2893879"/>
          </a:xfrm>
          <a:prstGeom prst="rect">
            <a:avLst/>
          </a:prstGeom>
          <a:ln>
            <a:solidFill>
              <a:schemeClr val="tx1"/>
            </a:solidFill>
          </a:ln>
          <a:effectLst>
            <a:innerShdw blurRad="63500" dist="50800" dir="5400000">
              <a:prstClr val="black">
                <a:alpha val="50000"/>
              </a:prstClr>
            </a:innerShdw>
          </a:effectLst>
        </p:spPr>
      </p:pic>
    </p:spTree>
    <p:extLst>
      <p:ext uri="{BB962C8B-B14F-4D97-AF65-F5344CB8AC3E}">
        <p14:creationId xmlns:p14="http://schemas.microsoft.com/office/powerpoint/2010/main" val="22577616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533400" y="209707"/>
            <a:ext cx="6172200" cy="173795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200" b="1" dirty="0" smtClean="0"/>
              <a:t>Vikki Katz</a:t>
            </a:r>
          </a:p>
          <a:p>
            <a:pPr algn="l"/>
            <a:r>
              <a:rPr lang="en-US" sz="2000" dirty="0" smtClean="0"/>
              <a:t>Rutgers School of Communication &amp; Information</a:t>
            </a:r>
          </a:p>
          <a:p>
            <a:pPr algn="l"/>
            <a:r>
              <a:rPr lang="en-US" sz="2000" dirty="0" smtClean="0"/>
              <a:t>vkatz@rutgers.edu</a:t>
            </a:r>
          </a:p>
          <a:p>
            <a:pPr algn="l"/>
            <a:r>
              <a:rPr lang="en-US" sz="2000" dirty="0" smtClean="0"/>
              <a:t>vikkikatz.com	digitalequityforlearning.org</a:t>
            </a:r>
            <a:endParaRPr lang="en-US" sz="2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5139664"/>
            <a:ext cx="2667000" cy="1718336"/>
          </a:xfrm>
          <a:prstGeom prst="rect">
            <a:avLst/>
          </a:prstGeom>
        </p:spPr>
      </p:pic>
      <p:pic>
        <p:nvPicPr>
          <p:cNvPr id="2054" name="Picture 6" descr="Joan Ganz Cooney Cen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5410200"/>
            <a:ext cx="2209800" cy="98436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81000" y="2454057"/>
            <a:ext cx="8654037" cy="3108543"/>
          </a:xfrm>
          <a:prstGeom prst="rect">
            <a:avLst/>
          </a:prstGeom>
          <a:noFill/>
        </p:spPr>
        <p:txBody>
          <a:bodyPr wrap="square" rtlCol="0">
            <a:spAutoFit/>
          </a:bodyPr>
          <a:lstStyle/>
          <a:p>
            <a:r>
              <a:rPr lang="en-US" sz="2000" b="1" i="1" dirty="0" smtClean="0"/>
              <a:t>With gratitude:  </a:t>
            </a:r>
          </a:p>
          <a:p>
            <a:endParaRPr lang="en-US" sz="1600" b="1" dirty="0"/>
          </a:p>
          <a:p>
            <a:r>
              <a:rPr lang="en-US" b="1" cap="small" dirty="0" smtClean="0"/>
              <a:t>To My </a:t>
            </a:r>
            <a:r>
              <a:rPr lang="en-US" b="1" cap="small" dirty="0"/>
              <a:t>R</a:t>
            </a:r>
            <a:r>
              <a:rPr lang="en-US" b="1" cap="small" dirty="0" smtClean="0"/>
              <a:t>esearch Team:</a:t>
            </a:r>
            <a:endParaRPr lang="en-US" b="1" cap="small" dirty="0"/>
          </a:p>
          <a:p>
            <a:r>
              <a:rPr lang="en-US" dirty="0"/>
              <a:t>Rocio Almanza-Guillen </a:t>
            </a:r>
            <a:r>
              <a:rPr lang="en-US" sz="1200" dirty="0">
                <a:latin typeface="Wingdings" panose="05000000000000000000" pitchFamily="2" charset="2"/>
              </a:rPr>
              <a:t>n</a:t>
            </a:r>
            <a:r>
              <a:rPr lang="en-US" dirty="0"/>
              <a:t> Adam Bradbury</a:t>
            </a:r>
            <a:r>
              <a:rPr lang="en-US" sz="1200" dirty="0">
                <a:latin typeface="Times New Roman" panose="02020603050405020304" pitchFamily="18" charset="0"/>
                <a:cs typeface="Times New Roman" panose="02020603050405020304" pitchFamily="18" charset="0"/>
              </a:rPr>
              <a:t> </a:t>
            </a:r>
            <a:r>
              <a:rPr lang="en-US" sz="1200" dirty="0" smtClean="0">
                <a:latin typeface="Wingdings" panose="05000000000000000000" pitchFamily="2" charset="2"/>
              </a:rPr>
              <a:t>n</a:t>
            </a:r>
            <a:r>
              <a:rPr lang="en-US" sz="1200" dirty="0" smtClean="0">
                <a:latin typeface="Times New Roman" panose="02020603050405020304" pitchFamily="18" charset="0"/>
                <a:cs typeface="Times New Roman" panose="02020603050405020304" pitchFamily="18" charset="0"/>
              </a:rPr>
              <a:t> </a:t>
            </a:r>
            <a:r>
              <a:rPr lang="en-US" dirty="0" smtClean="0"/>
              <a:t>Regina </a:t>
            </a:r>
            <a:r>
              <a:rPr lang="en-US" dirty="0" err="1" smtClean="0"/>
              <a:t>Calvario</a:t>
            </a:r>
            <a:r>
              <a:rPr lang="en-US" sz="1200" dirty="0">
                <a:latin typeface="Times New Roman" panose="02020603050405020304" pitchFamily="18" charset="0"/>
                <a:cs typeface="Times New Roman" panose="02020603050405020304" pitchFamily="18" charset="0"/>
              </a:rPr>
              <a:t> </a:t>
            </a:r>
            <a:r>
              <a:rPr lang="en-US" sz="1200" dirty="0">
                <a:latin typeface="Wingdings" panose="05000000000000000000" pitchFamily="2" charset="2"/>
              </a:rPr>
              <a:t>n</a:t>
            </a:r>
            <a:r>
              <a:rPr lang="en-US" sz="1200" dirty="0">
                <a:latin typeface="Times New Roman" panose="02020603050405020304" pitchFamily="18" charset="0"/>
                <a:cs typeface="Times New Roman" panose="02020603050405020304" pitchFamily="18" charset="0"/>
              </a:rPr>
              <a:t> </a:t>
            </a:r>
            <a:r>
              <a:rPr lang="en-US" dirty="0" smtClean="0"/>
              <a:t>Yasmin Campos</a:t>
            </a:r>
            <a:r>
              <a:rPr lang="en-US" sz="1200" dirty="0">
                <a:latin typeface="Times New Roman" panose="02020603050405020304" pitchFamily="18" charset="0"/>
                <a:cs typeface="Times New Roman" panose="02020603050405020304" pitchFamily="18" charset="0"/>
              </a:rPr>
              <a:t> </a:t>
            </a:r>
            <a:r>
              <a:rPr lang="en-US" sz="1200" dirty="0">
                <a:latin typeface="Wingdings" panose="05000000000000000000" pitchFamily="2" charset="2"/>
              </a:rPr>
              <a:t>n</a:t>
            </a:r>
            <a:r>
              <a:rPr lang="en-US" sz="1200" dirty="0">
                <a:latin typeface="Times New Roman" panose="02020603050405020304" pitchFamily="18" charset="0"/>
                <a:cs typeface="Times New Roman" panose="02020603050405020304" pitchFamily="18" charset="0"/>
              </a:rPr>
              <a:t> </a:t>
            </a:r>
            <a:endParaRPr lang="en-US" sz="1200" dirty="0" smtClean="0">
              <a:latin typeface="Times New Roman" panose="02020603050405020304" pitchFamily="18" charset="0"/>
              <a:cs typeface="Times New Roman" panose="02020603050405020304" pitchFamily="18" charset="0"/>
            </a:endParaRPr>
          </a:p>
          <a:p>
            <a:r>
              <a:rPr lang="en-US" dirty="0" smtClean="0"/>
              <a:t>Jesus </a:t>
            </a:r>
            <a:r>
              <a:rPr lang="en-US" dirty="0"/>
              <a:t>Jaime </a:t>
            </a:r>
            <a:r>
              <a:rPr lang="en-US" dirty="0" smtClean="0"/>
              <a:t>Diaz</a:t>
            </a:r>
            <a:r>
              <a:rPr lang="en-US" dirty="0">
                <a:latin typeface="Times New Roman" panose="02020603050405020304" pitchFamily="18" charset="0"/>
                <a:cs typeface="Times New Roman" panose="02020603050405020304" pitchFamily="18" charset="0"/>
              </a:rPr>
              <a:t> </a:t>
            </a:r>
            <a:r>
              <a:rPr lang="en-US" sz="1200" dirty="0">
                <a:latin typeface="Wingdings" panose="05000000000000000000" pitchFamily="2" charset="2"/>
              </a:rPr>
              <a:t>n</a:t>
            </a:r>
            <a:r>
              <a:rPr lang="en-US" sz="1200" dirty="0">
                <a:latin typeface="Times New Roman" panose="02020603050405020304" pitchFamily="18" charset="0"/>
                <a:cs typeface="Times New Roman" panose="02020603050405020304" pitchFamily="18" charset="0"/>
              </a:rPr>
              <a:t> </a:t>
            </a:r>
            <a:r>
              <a:rPr lang="en-US" dirty="0" smtClean="0"/>
              <a:t>Daisy Garcia</a:t>
            </a:r>
            <a:r>
              <a:rPr lang="en-US" dirty="0">
                <a:latin typeface="Times New Roman" panose="02020603050405020304" pitchFamily="18" charset="0"/>
                <a:cs typeface="Times New Roman" panose="02020603050405020304" pitchFamily="18" charset="0"/>
              </a:rPr>
              <a:t> </a:t>
            </a:r>
            <a:r>
              <a:rPr lang="en-US" sz="1200" dirty="0">
                <a:latin typeface="Wingdings" panose="05000000000000000000" pitchFamily="2" charset="2"/>
              </a:rPr>
              <a:t>n</a:t>
            </a:r>
            <a:r>
              <a:rPr lang="en-US" dirty="0">
                <a:latin typeface="Times New Roman" panose="02020603050405020304" pitchFamily="18" charset="0"/>
                <a:cs typeface="Times New Roman" panose="02020603050405020304" pitchFamily="18" charset="0"/>
              </a:rPr>
              <a:t> </a:t>
            </a:r>
            <a:r>
              <a:rPr lang="en-US" dirty="0" smtClean="0"/>
              <a:t>Camila Gavin-Bravo</a:t>
            </a:r>
            <a:r>
              <a:rPr lang="en-US" dirty="0">
                <a:latin typeface="Times New Roman" panose="02020603050405020304" pitchFamily="18" charset="0"/>
                <a:cs typeface="Times New Roman" panose="02020603050405020304" pitchFamily="18" charset="0"/>
              </a:rPr>
              <a:t> </a:t>
            </a:r>
            <a:r>
              <a:rPr lang="en-US" sz="1200" dirty="0">
                <a:latin typeface="Wingdings" panose="05000000000000000000" pitchFamily="2" charset="2"/>
              </a:rPr>
              <a:t>n</a:t>
            </a:r>
            <a:r>
              <a:rPr lang="en-US" dirty="0">
                <a:latin typeface="Times New Roman" panose="02020603050405020304" pitchFamily="18" charset="0"/>
                <a:cs typeface="Times New Roman" panose="02020603050405020304" pitchFamily="18" charset="0"/>
              </a:rPr>
              <a:t> </a:t>
            </a:r>
            <a:r>
              <a:rPr lang="en-US" dirty="0" err="1" smtClean="0"/>
              <a:t>Beni</a:t>
            </a:r>
            <a:r>
              <a:rPr lang="en-US" dirty="0" smtClean="0"/>
              <a:t> Gonzalez</a:t>
            </a:r>
            <a:r>
              <a:rPr lang="en-US" dirty="0">
                <a:latin typeface="Times New Roman" panose="02020603050405020304" pitchFamily="18" charset="0"/>
                <a:cs typeface="Times New Roman" panose="02020603050405020304" pitchFamily="18" charset="0"/>
              </a:rPr>
              <a:t> </a:t>
            </a:r>
            <a:r>
              <a:rPr lang="en-US" sz="1200" dirty="0">
                <a:latin typeface="Wingdings" panose="05000000000000000000" pitchFamily="2" charset="2"/>
              </a:rPr>
              <a:t>n</a:t>
            </a:r>
            <a:r>
              <a:rPr lang="en-US" dirty="0">
                <a:latin typeface="Times New Roman" panose="02020603050405020304" pitchFamily="18" charset="0"/>
                <a:cs typeface="Times New Roman" panose="02020603050405020304" pitchFamily="18" charset="0"/>
              </a:rPr>
              <a:t> </a:t>
            </a:r>
            <a:r>
              <a:rPr lang="en-US" dirty="0" smtClean="0"/>
              <a:t>Carmen Gonzalez</a:t>
            </a:r>
            <a:r>
              <a:rPr lang="en-US" sz="1200" dirty="0">
                <a:latin typeface="Times New Roman" panose="02020603050405020304" pitchFamily="18" charset="0"/>
                <a:cs typeface="Times New Roman" panose="02020603050405020304" pitchFamily="18" charset="0"/>
              </a:rPr>
              <a:t> </a:t>
            </a:r>
            <a:r>
              <a:rPr lang="en-US" sz="1200" dirty="0">
                <a:latin typeface="Wingdings" panose="05000000000000000000" pitchFamily="2" charset="2"/>
              </a:rPr>
              <a:t>n</a:t>
            </a:r>
            <a:r>
              <a:rPr lang="en-US" sz="1200" dirty="0">
                <a:latin typeface="Times New Roman" panose="02020603050405020304" pitchFamily="18" charset="0"/>
                <a:cs typeface="Times New Roman" panose="02020603050405020304" pitchFamily="18" charset="0"/>
              </a:rPr>
              <a:t> </a:t>
            </a:r>
            <a:r>
              <a:rPr lang="en-US" dirty="0" smtClean="0"/>
              <a:t>Michelle Hawks-Cuellar</a:t>
            </a:r>
            <a:r>
              <a:rPr lang="en-US" sz="1200" dirty="0">
                <a:latin typeface="Times New Roman" panose="02020603050405020304" pitchFamily="18" charset="0"/>
                <a:cs typeface="Times New Roman" panose="02020603050405020304" pitchFamily="18" charset="0"/>
              </a:rPr>
              <a:t> </a:t>
            </a:r>
            <a:r>
              <a:rPr lang="en-US" sz="1200" dirty="0">
                <a:latin typeface="Wingdings" panose="05000000000000000000" pitchFamily="2" charset="2"/>
              </a:rPr>
              <a:t>n</a:t>
            </a:r>
            <a:r>
              <a:rPr lang="en-US" sz="1200" dirty="0">
                <a:latin typeface="Times New Roman" panose="02020603050405020304" pitchFamily="18" charset="0"/>
                <a:cs typeface="Times New Roman" panose="02020603050405020304" pitchFamily="18" charset="0"/>
              </a:rPr>
              <a:t> </a:t>
            </a:r>
            <a:r>
              <a:rPr lang="en-US" dirty="0" smtClean="0"/>
              <a:t>Gerardo Hernandez</a:t>
            </a:r>
            <a:r>
              <a:rPr lang="en-US" sz="1200" dirty="0">
                <a:latin typeface="Times New Roman" panose="02020603050405020304" pitchFamily="18" charset="0"/>
                <a:cs typeface="Times New Roman" panose="02020603050405020304" pitchFamily="18" charset="0"/>
              </a:rPr>
              <a:t> </a:t>
            </a:r>
            <a:r>
              <a:rPr lang="en-US" sz="1200" dirty="0">
                <a:latin typeface="Wingdings" panose="05000000000000000000" pitchFamily="2" charset="2"/>
              </a:rPr>
              <a:t>n</a:t>
            </a:r>
            <a:r>
              <a:rPr lang="en-US" sz="1200" dirty="0">
                <a:latin typeface="Times New Roman" panose="02020603050405020304" pitchFamily="18" charset="0"/>
                <a:cs typeface="Times New Roman" panose="02020603050405020304" pitchFamily="18" charset="0"/>
              </a:rPr>
              <a:t> </a:t>
            </a:r>
            <a:r>
              <a:rPr lang="en-US" dirty="0" smtClean="0"/>
              <a:t>Leslie Hill</a:t>
            </a:r>
            <a:r>
              <a:rPr lang="en-US" sz="1200" dirty="0">
                <a:latin typeface="Times New Roman" panose="02020603050405020304" pitchFamily="18" charset="0"/>
                <a:cs typeface="Times New Roman" panose="02020603050405020304" pitchFamily="18" charset="0"/>
              </a:rPr>
              <a:t> </a:t>
            </a:r>
            <a:r>
              <a:rPr lang="en-US" sz="1200" dirty="0">
                <a:latin typeface="Wingdings" panose="05000000000000000000" pitchFamily="2" charset="2"/>
              </a:rPr>
              <a:t>n</a:t>
            </a:r>
            <a:r>
              <a:rPr lang="en-US" sz="1200" dirty="0">
                <a:latin typeface="Times New Roman" panose="02020603050405020304" pitchFamily="18" charset="0"/>
                <a:cs typeface="Times New Roman" panose="02020603050405020304" pitchFamily="18" charset="0"/>
              </a:rPr>
              <a:t> </a:t>
            </a:r>
            <a:r>
              <a:rPr lang="en-US" dirty="0" smtClean="0"/>
              <a:t>Scarlett Jimenez</a:t>
            </a:r>
            <a:r>
              <a:rPr lang="en-US" sz="1200" dirty="0">
                <a:latin typeface="Times New Roman" panose="02020603050405020304" pitchFamily="18" charset="0"/>
                <a:cs typeface="Times New Roman" panose="02020603050405020304" pitchFamily="18" charset="0"/>
              </a:rPr>
              <a:t> </a:t>
            </a:r>
            <a:r>
              <a:rPr lang="en-US" sz="1200" dirty="0">
                <a:latin typeface="Wingdings" panose="05000000000000000000" pitchFamily="2" charset="2"/>
              </a:rPr>
              <a:t>n</a:t>
            </a:r>
            <a:r>
              <a:rPr lang="en-US" sz="1200" dirty="0">
                <a:latin typeface="Times New Roman" panose="02020603050405020304" pitchFamily="18" charset="0"/>
                <a:cs typeface="Times New Roman" panose="02020603050405020304" pitchFamily="18" charset="0"/>
              </a:rPr>
              <a:t> </a:t>
            </a:r>
            <a:endParaRPr lang="en-US" sz="1200" dirty="0" smtClean="0">
              <a:latin typeface="Times New Roman" panose="02020603050405020304" pitchFamily="18" charset="0"/>
              <a:cs typeface="Times New Roman" panose="02020603050405020304" pitchFamily="18" charset="0"/>
            </a:endParaRPr>
          </a:p>
          <a:p>
            <a:r>
              <a:rPr lang="en-US" dirty="0" smtClean="0"/>
              <a:t>Hillary </a:t>
            </a:r>
            <a:r>
              <a:rPr lang="en-US" dirty="0" err="1" smtClean="0"/>
              <a:t>Kosnac</a:t>
            </a:r>
            <a:r>
              <a:rPr lang="en-US" sz="1200" dirty="0">
                <a:latin typeface="Times New Roman" panose="02020603050405020304" pitchFamily="18" charset="0"/>
                <a:cs typeface="Times New Roman" panose="02020603050405020304" pitchFamily="18" charset="0"/>
              </a:rPr>
              <a:t> </a:t>
            </a:r>
            <a:r>
              <a:rPr lang="en-US" sz="1200" dirty="0">
                <a:latin typeface="Wingdings" panose="05000000000000000000" pitchFamily="2" charset="2"/>
              </a:rPr>
              <a:t>n</a:t>
            </a:r>
            <a:r>
              <a:rPr lang="en-US" sz="1200" dirty="0">
                <a:latin typeface="Times New Roman" panose="02020603050405020304" pitchFamily="18" charset="0"/>
                <a:cs typeface="Times New Roman" panose="02020603050405020304" pitchFamily="18" charset="0"/>
              </a:rPr>
              <a:t> </a:t>
            </a:r>
            <a:r>
              <a:rPr lang="en-US" dirty="0" err="1" smtClean="0"/>
              <a:t>Yarazel</a:t>
            </a:r>
            <a:r>
              <a:rPr lang="en-US" dirty="0" smtClean="0"/>
              <a:t> </a:t>
            </a:r>
            <a:r>
              <a:rPr lang="en-US" dirty="0" err="1" smtClean="0"/>
              <a:t>Mejorado</a:t>
            </a:r>
            <a:r>
              <a:rPr lang="en-US" sz="1200" dirty="0">
                <a:latin typeface="Times New Roman" panose="02020603050405020304" pitchFamily="18" charset="0"/>
                <a:cs typeface="Times New Roman" panose="02020603050405020304" pitchFamily="18" charset="0"/>
              </a:rPr>
              <a:t> </a:t>
            </a:r>
            <a:r>
              <a:rPr lang="en-US" sz="1200" dirty="0">
                <a:latin typeface="Wingdings" panose="05000000000000000000" pitchFamily="2" charset="2"/>
              </a:rPr>
              <a:t>n</a:t>
            </a:r>
            <a:r>
              <a:rPr lang="en-US" sz="1200" dirty="0">
                <a:latin typeface="Times New Roman" panose="02020603050405020304" pitchFamily="18" charset="0"/>
                <a:cs typeface="Times New Roman" panose="02020603050405020304" pitchFamily="18" charset="0"/>
              </a:rPr>
              <a:t> </a:t>
            </a:r>
            <a:r>
              <a:rPr lang="en-US" dirty="0" smtClean="0"/>
              <a:t>Andres Nuncio-</a:t>
            </a:r>
            <a:r>
              <a:rPr lang="en-US" dirty="0" err="1" smtClean="0"/>
              <a:t>Zuñiga</a:t>
            </a:r>
            <a:r>
              <a:rPr lang="en-US" sz="1200" dirty="0">
                <a:latin typeface="Times New Roman" panose="02020603050405020304" pitchFamily="18" charset="0"/>
                <a:cs typeface="Times New Roman" panose="02020603050405020304" pitchFamily="18" charset="0"/>
              </a:rPr>
              <a:t> </a:t>
            </a:r>
            <a:r>
              <a:rPr lang="en-US" sz="1200" dirty="0">
                <a:latin typeface="Wingdings" panose="05000000000000000000" pitchFamily="2" charset="2"/>
              </a:rPr>
              <a:t>n</a:t>
            </a:r>
            <a:r>
              <a:rPr lang="en-US" sz="1200" dirty="0">
                <a:latin typeface="Times New Roman" panose="02020603050405020304" pitchFamily="18" charset="0"/>
                <a:cs typeface="Times New Roman" panose="02020603050405020304" pitchFamily="18" charset="0"/>
              </a:rPr>
              <a:t> </a:t>
            </a:r>
            <a:r>
              <a:rPr lang="en-US" dirty="0" smtClean="0"/>
              <a:t>Alexia </a:t>
            </a:r>
            <a:r>
              <a:rPr lang="en-US" dirty="0" err="1" smtClean="0"/>
              <a:t>Raynal</a:t>
            </a:r>
            <a:r>
              <a:rPr lang="en-US" sz="1200" dirty="0">
                <a:latin typeface="Times New Roman" panose="02020603050405020304" pitchFamily="18" charset="0"/>
                <a:cs typeface="Times New Roman" panose="02020603050405020304" pitchFamily="18" charset="0"/>
              </a:rPr>
              <a:t> </a:t>
            </a:r>
            <a:r>
              <a:rPr lang="en-US" sz="1200" dirty="0">
                <a:latin typeface="Wingdings" panose="05000000000000000000" pitchFamily="2" charset="2"/>
              </a:rPr>
              <a:t>n</a:t>
            </a:r>
            <a:r>
              <a:rPr lang="en-US" sz="1200" dirty="0">
                <a:latin typeface="Times New Roman" panose="02020603050405020304" pitchFamily="18" charset="0"/>
                <a:cs typeface="Times New Roman" panose="02020603050405020304" pitchFamily="18" charset="0"/>
              </a:rPr>
              <a:t> </a:t>
            </a:r>
          </a:p>
          <a:p>
            <a:r>
              <a:rPr lang="en-US" dirty="0" smtClean="0"/>
              <a:t>Andrea Rodriguez</a:t>
            </a:r>
            <a:r>
              <a:rPr lang="en-US" sz="1200" dirty="0">
                <a:latin typeface="Times New Roman" panose="02020603050405020304" pitchFamily="18" charset="0"/>
                <a:cs typeface="Times New Roman" panose="02020603050405020304" pitchFamily="18" charset="0"/>
              </a:rPr>
              <a:t> </a:t>
            </a:r>
            <a:r>
              <a:rPr lang="en-US" sz="1200" dirty="0">
                <a:latin typeface="Wingdings" panose="05000000000000000000" pitchFamily="2" charset="2"/>
              </a:rPr>
              <a:t>n</a:t>
            </a:r>
            <a:r>
              <a:rPr lang="en-US" sz="1200" dirty="0">
                <a:latin typeface="Times New Roman" panose="02020603050405020304" pitchFamily="18" charset="0"/>
                <a:cs typeface="Times New Roman" panose="02020603050405020304" pitchFamily="18" charset="0"/>
              </a:rPr>
              <a:t> </a:t>
            </a:r>
            <a:r>
              <a:rPr lang="en-US" dirty="0" err="1" smtClean="0"/>
              <a:t>Boanerges</a:t>
            </a:r>
            <a:r>
              <a:rPr lang="en-US" dirty="0" smtClean="0"/>
              <a:t> Rodriguez</a:t>
            </a:r>
            <a:r>
              <a:rPr lang="en-US" sz="1200" dirty="0">
                <a:latin typeface="Times New Roman" panose="02020603050405020304" pitchFamily="18" charset="0"/>
                <a:cs typeface="Times New Roman" panose="02020603050405020304" pitchFamily="18" charset="0"/>
              </a:rPr>
              <a:t> </a:t>
            </a:r>
            <a:r>
              <a:rPr lang="en-US" sz="1200" dirty="0">
                <a:latin typeface="Wingdings" panose="05000000000000000000" pitchFamily="2" charset="2"/>
              </a:rPr>
              <a:t>n</a:t>
            </a:r>
            <a:r>
              <a:rPr lang="en-US" sz="1200" dirty="0">
                <a:latin typeface="Times New Roman" panose="02020603050405020304" pitchFamily="18" charset="0"/>
                <a:cs typeface="Times New Roman" panose="02020603050405020304" pitchFamily="18" charset="0"/>
              </a:rPr>
              <a:t> </a:t>
            </a:r>
            <a:r>
              <a:rPr lang="en-US" dirty="0" smtClean="0"/>
              <a:t>Silvia Rodriguez-Vega</a:t>
            </a:r>
            <a:r>
              <a:rPr lang="en-US" sz="1200" dirty="0">
                <a:latin typeface="Times New Roman" panose="02020603050405020304" pitchFamily="18" charset="0"/>
                <a:cs typeface="Times New Roman" panose="02020603050405020304" pitchFamily="18" charset="0"/>
              </a:rPr>
              <a:t> </a:t>
            </a:r>
            <a:r>
              <a:rPr lang="en-US" sz="1200" dirty="0">
                <a:latin typeface="Wingdings" panose="05000000000000000000" pitchFamily="2" charset="2"/>
              </a:rPr>
              <a:t>n</a:t>
            </a:r>
            <a:r>
              <a:rPr lang="en-US" sz="1200" dirty="0">
                <a:latin typeface="Times New Roman" panose="02020603050405020304" pitchFamily="18" charset="0"/>
                <a:cs typeface="Times New Roman" panose="02020603050405020304" pitchFamily="18" charset="0"/>
              </a:rPr>
              <a:t> </a:t>
            </a:r>
            <a:r>
              <a:rPr lang="en-US" dirty="0" smtClean="0"/>
              <a:t>Hugo Salgado</a:t>
            </a:r>
            <a:r>
              <a:rPr lang="en-US" sz="1200" dirty="0">
                <a:latin typeface="Times New Roman" panose="02020603050405020304" pitchFamily="18" charset="0"/>
                <a:cs typeface="Times New Roman" panose="02020603050405020304" pitchFamily="18" charset="0"/>
              </a:rPr>
              <a:t> </a:t>
            </a:r>
            <a:r>
              <a:rPr lang="en-US" sz="1200" dirty="0">
                <a:latin typeface="Wingdings" panose="05000000000000000000" pitchFamily="2" charset="2"/>
              </a:rPr>
              <a:t>n</a:t>
            </a:r>
            <a:r>
              <a:rPr lang="en-US" sz="1200" dirty="0">
                <a:latin typeface="Times New Roman" panose="02020603050405020304" pitchFamily="18" charset="0"/>
                <a:cs typeface="Times New Roman" panose="02020603050405020304" pitchFamily="18" charset="0"/>
              </a:rPr>
              <a:t> </a:t>
            </a:r>
            <a:endParaRPr lang="en-US" sz="1200" dirty="0" smtClean="0">
              <a:latin typeface="Times New Roman" panose="02020603050405020304" pitchFamily="18" charset="0"/>
              <a:cs typeface="Times New Roman" panose="02020603050405020304" pitchFamily="18" charset="0"/>
            </a:endParaRPr>
          </a:p>
          <a:p>
            <a:r>
              <a:rPr lang="en-US" dirty="0" err="1" smtClean="0"/>
              <a:t>Dinorah</a:t>
            </a:r>
            <a:r>
              <a:rPr lang="en-US" dirty="0" smtClean="0"/>
              <a:t> Sanchez</a:t>
            </a:r>
            <a:r>
              <a:rPr lang="en-US" sz="1200" dirty="0">
                <a:latin typeface="Times New Roman" panose="02020603050405020304" pitchFamily="18" charset="0"/>
                <a:cs typeface="Times New Roman" panose="02020603050405020304" pitchFamily="18" charset="0"/>
              </a:rPr>
              <a:t> </a:t>
            </a:r>
            <a:r>
              <a:rPr lang="en-US" sz="1200" dirty="0">
                <a:latin typeface="Wingdings" panose="05000000000000000000" pitchFamily="2" charset="2"/>
              </a:rPr>
              <a:t>n</a:t>
            </a:r>
            <a:r>
              <a:rPr lang="en-US" sz="1200" dirty="0">
                <a:latin typeface="Times New Roman" panose="02020603050405020304" pitchFamily="18" charset="0"/>
                <a:cs typeface="Times New Roman" panose="02020603050405020304" pitchFamily="18" charset="0"/>
              </a:rPr>
              <a:t> </a:t>
            </a:r>
            <a:r>
              <a:rPr lang="en-US" dirty="0" err="1" smtClean="0"/>
              <a:t>Dennise</a:t>
            </a:r>
            <a:r>
              <a:rPr lang="en-US" dirty="0" smtClean="0"/>
              <a:t> Vega</a:t>
            </a:r>
            <a:r>
              <a:rPr lang="en-US" sz="1200" dirty="0">
                <a:latin typeface="Times New Roman" panose="02020603050405020304" pitchFamily="18" charset="0"/>
                <a:cs typeface="Times New Roman" panose="02020603050405020304" pitchFamily="18" charset="0"/>
              </a:rPr>
              <a:t> </a:t>
            </a:r>
            <a:r>
              <a:rPr lang="en-US" sz="1200" dirty="0">
                <a:latin typeface="Wingdings" panose="05000000000000000000" pitchFamily="2" charset="2"/>
              </a:rPr>
              <a:t>n</a:t>
            </a:r>
            <a:r>
              <a:rPr lang="en-US" sz="1200" dirty="0">
                <a:latin typeface="Times New Roman" panose="02020603050405020304" pitchFamily="18" charset="0"/>
                <a:cs typeface="Times New Roman" panose="02020603050405020304" pitchFamily="18" charset="0"/>
              </a:rPr>
              <a:t> </a:t>
            </a:r>
            <a:r>
              <a:rPr lang="en-US" dirty="0" smtClean="0"/>
              <a:t>Mariana </a:t>
            </a:r>
            <a:r>
              <a:rPr lang="en-US" dirty="0"/>
              <a:t>Zamboni</a:t>
            </a:r>
            <a:r>
              <a:rPr lang="en-US" dirty="0" smtClean="0"/>
              <a:t> </a:t>
            </a:r>
          </a:p>
          <a:p>
            <a:endParaRPr lang="en-US" sz="1600" dirty="0"/>
          </a:p>
          <a:p>
            <a:r>
              <a:rPr lang="en-US" b="1" cap="small" dirty="0" smtClean="0"/>
              <a:t>To My Funding Partners:</a:t>
            </a:r>
            <a:endParaRPr lang="en-US" b="1" cap="small" dirty="0"/>
          </a:p>
        </p:txBody>
      </p:sp>
      <p:pic>
        <p:nvPicPr>
          <p:cNvPr id="21" name="Picture 20"/>
          <p:cNvPicPr>
            <a:picLocks noChangeAspect="1"/>
          </p:cNvPicPr>
          <p:nvPr/>
        </p:nvPicPr>
        <p:blipFill>
          <a:blip r:embed="rId5"/>
          <a:stretch>
            <a:fillRect/>
          </a:stretch>
        </p:blipFill>
        <p:spPr>
          <a:xfrm>
            <a:off x="533400" y="1752600"/>
            <a:ext cx="8229600" cy="381000"/>
          </a:xfrm>
          <a:prstGeom prst="rect">
            <a:avLst/>
          </a:prstGeom>
        </p:spPr>
      </p:pic>
    </p:spTree>
    <p:extLst>
      <p:ext uri="{BB962C8B-B14F-4D97-AF65-F5344CB8AC3E}">
        <p14:creationId xmlns:p14="http://schemas.microsoft.com/office/powerpoint/2010/main" val="584209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TS Internet Filtering Serv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029145"/>
            <a:ext cx="8001000" cy="5828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47417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6069" y="1347125"/>
            <a:ext cx="4172772" cy="4425285"/>
          </a:xfrm>
          <a:ln w="28575" cmpd="sng">
            <a:solidFill>
              <a:srgbClr val="DE0000"/>
            </a:solidFill>
          </a:ln>
        </p:spPr>
        <p:txBody>
          <a:bodyPr>
            <a:normAutofit/>
          </a:bodyPr>
          <a:lstStyle/>
          <a:p>
            <a:pPr marL="0" indent="0" algn="ctr">
              <a:buNone/>
            </a:pPr>
            <a:r>
              <a:rPr lang="en-US" sz="2800" b="1" dirty="0" smtClean="0">
                <a:solidFill>
                  <a:srgbClr val="C72127"/>
                </a:solidFill>
              </a:rPr>
              <a:t>Qualitative Phase </a:t>
            </a:r>
          </a:p>
          <a:p>
            <a:pPr marL="0" indent="0" algn="ctr">
              <a:buNone/>
            </a:pPr>
            <a:r>
              <a:rPr lang="en-US" sz="2100" dirty="0" smtClean="0">
                <a:solidFill>
                  <a:srgbClr val="59493A"/>
                </a:solidFill>
              </a:rPr>
              <a:t>(</a:t>
            </a:r>
            <a:r>
              <a:rPr lang="en-US" sz="2100" i="1" dirty="0" smtClean="0">
                <a:solidFill>
                  <a:srgbClr val="59493A"/>
                </a:solidFill>
              </a:rPr>
              <a:t>July 2013 to Feb 2015</a:t>
            </a:r>
            <a:r>
              <a:rPr lang="en-US" sz="2100" dirty="0" smtClean="0">
                <a:solidFill>
                  <a:srgbClr val="59493A"/>
                </a:solidFill>
              </a:rPr>
              <a:t>) </a:t>
            </a:r>
          </a:p>
          <a:p>
            <a:pPr marL="0" indent="0" algn="ctr">
              <a:buNone/>
            </a:pPr>
            <a:endParaRPr lang="en-US" sz="1200" dirty="0" smtClean="0">
              <a:solidFill>
                <a:srgbClr val="59493A"/>
              </a:solidFill>
            </a:endParaRPr>
          </a:p>
          <a:p>
            <a:pPr>
              <a:buFont typeface="Wingdings" panose="05000000000000000000" pitchFamily="2" charset="2"/>
              <a:buChar char="§"/>
            </a:pPr>
            <a:r>
              <a:rPr lang="en-US" sz="2200" dirty="0" smtClean="0">
                <a:solidFill>
                  <a:srgbClr val="59493A"/>
                </a:solidFill>
              </a:rPr>
              <a:t>Three </a:t>
            </a:r>
            <a:r>
              <a:rPr lang="en-US" sz="2200" dirty="0">
                <a:solidFill>
                  <a:srgbClr val="59493A"/>
                </a:solidFill>
              </a:rPr>
              <a:t>predominantly </a:t>
            </a:r>
            <a:r>
              <a:rPr lang="en-US" sz="2200" dirty="0" smtClean="0">
                <a:solidFill>
                  <a:srgbClr val="59493A"/>
                </a:solidFill>
              </a:rPr>
              <a:t>Mexican-heritage, </a:t>
            </a:r>
            <a:r>
              <a:rPr lang="en-US" sz="2200" dirty="0">
                <a:solidFill>
                  <a:srgbClr val="59493A"/>
                </a:solidFill>
              </a:rPr>
              <a:t>high-poverty school districts in </a:t>
            </a:r>
            <a:r>
              <a:rPr lang="en-US" sz="2200" dirty="0" smtClean="0">
                <a:solidFill>
                  <a:srgbClr val="59493A"/>
                </a:solidFill>
              </a:rPr>
              <a:t>AZ, CA &amp; CO</a:t>
            </a:r>
            <a:endParaRPr lang="en-US" sz="2200" dirty="0">
              <a:solidFill>
                <a:srgbClr val="59493A"/>
              </a:solidFill>
            </a:endParaRPr>
          </a:p>
          <a:p>
            <a:pPr>
              <a:buFont typeface="Wingdings" panose="05000000000000000000" pitchFamily="2" charset="2"/>
              <a:buChar char="§"/>
            </a:pPr>
            <a:r>
              <a:rPr lang="en-US" sz="2200" dirty="0" smtClean="0">
                <a:solidFill>
                  <a:srgbClr val="59493A"/>
                </a:solidFill>
              </a:rPr>
              <a:t>336 in-depth, open-ended interviews with parents and children ages 6-13 </a:t>
            </a:r>
            <a:r>
              <a:rPr lang="en-US" sz="2200" dirty="0" smtClean="0">
                <a:solidFill>
                  <a:srgbClr val="59493A"/>
                </a:solidFill>
              </a:rPr>
              <a:t>on the school lunch program</a:t>
            </a:r>
            <a:endParaRPr lang="en-US" sz="2200" dirty="0" smtClean="0">
              <a:solidFill>
                <a:srgbClr val="59493A"/>
              </a:solidFill>
            </a:endParaRPr>
          </a:p>
          <a:p>
            <a:pPr>
              <a:buFont typeface="Wingdings" panose="05000000000000000000" pitchFamily="2" charset="2"/>
              <a:buChar char="§"/>
            </a:pPr>
            <a:r>
              <a:rPr lang="en-US" sz="2200" dirty="0" smtClean="0">
                <a:solidFill>
                  <a:srgbClr val="59493A"/>
                </a:solidFill>
              </a:rPr>
              <a:t>Member checks with administrators and </a:t>
            </a:r>
            <a:r>
              <a:rPr lang="en-US" sz="2200" dirty="0" smtClean="0">
                <a:solidFill>
                  <a:srgbClr val="59493A"/>
                </a:solidFill>
              </a:rPr>
              <a:t>families</a:t>
            </a:r>
            <a:endParaRPr lang="en-US" sz="2200" dirty="0" smtClean="0">
              <a:solidFill>
                <a:srgbClr val="59493A"/>
              </a:solidFill>
            </a:endParaRPr>
          </a:p>
        </p:txBody>
      </p:sp>
      <p:sp>
        <p:nvSpPr>
          <p:cNvPr id="2" name="TextBox 1"/>
          <p:cNvSpPr txBox="1"/>
          <p:nvPr/>
        </p:nvSpPr>
        <p:spPr>
          <a:xfrm>
            <a:off x="4717886" y="1355816"/>
            <a:ext cx="4172772" cy="4416594"/>
          </a:xfrm>
          <a:prstGeom prst="rect">
            <a:avLst/>
          </a:prstGeom>
          <a:noFill/>
          <a:ln w="28575" cmpd="sng">
            <a:solidFill>
              <a:srgbClr val="400080"/>
            </a:solidFill>
          </a:ln>
        </p:spPr>
        <p:txBody>
          <a:bodyPr wrap="square" rtlCol="0">
            <a:spAutoFit/>
          </a:bodyPr>
          <a:lstStyle/>
          <a:p>
            <a:pPr algn="ctr"/>
            <a:r>
              <a:rPr lang="en-US" sz="2800" b="1" dirty="0">
                <a:solidFill>
                  <a:srgbClr val="400080"/>
                </a:solidFill>
              </a:rPr>
              <a:t>Quantitative </a:t>
            </a:r>
            <a:r>
              <a:rPr lang="en-US" sz="2800" b="1" dirty="0" smtClean="0">
                <a:solidFill>
                  <a:srgbClr val="400080"/>
                </a:solidFill>
              </a:rPr>
              <a:t>Phase </a:t>
            </a:r>
          </a:p>
          <a:p>
            <a:pPr algn="ctr"/>
            <a:r>
              <a:rPr lang="en-US" sz="2100" dirty="0" smtClean="0">
                <a:solidFill>
                  <a:srgbClr val="59493A"/>
                </a:solidFill>
              </a:rPr>
              <a:t>(</a:t>
            </a:r>
            <a:r>
              <a:rPr lang="en-US" sz="2100" i="1" dirty="0">
                <a:solidFill>
                  <a:srgbClr val="59493A"/>
                </a:solidFill>
              </a:rPr>
              <a:t>Jan to July 2015</a:t>
            </a:r>
            <a:r>
              <a:rPr lang="en-US" sz="2100" dirty="0" smtClean="0">
                <a:solidFill>
                  <a:srgbClr val="59493A"/>
                </a:solidFill>
              </a:rPr>
              <a:t>)</a:t>
            </a:r>
          </a:p>
          <a:p>
            <a:pPr algn="ctr"/>
            <a:endParaRPr lang="en-US" sz="1200" dirty="0" smtClean="0">
              <a:solidFill>
                <a:srgbClr val="59493A"/>
              </a:solidFill>
            </a:endParaRPr>
          </a:p>
          <a:p>
            <a:pPr marL="342900" indent="-342900">
              <a:buFont typeface="Wingdings" panose="05000000000000000000" pitchFamily="2" charset="2"/>
              <a:buChar char="§"/>
            </a:pPr>
            <a:r>
              <a:rPr lang="en-US" sz="2200" dirty="0" smtClean="0">
                <a:solidFill>
                  <a:srgbClr val="59493A"/>
                </a:solidFill>
              </a:rPr>
              <a:t>Nationally-representative </a:t>
            </a:r>
            <a:r>
              <a:rPr lang="en-US" sz="2200" dirty="0">
                <a:solidFill>
                  <a:srgbClr val="59493A"/>
                </a:solidFill>
              </a:rPr>
              <a:t>telephone survey (N=1,191)</a:t>
            </a:r>
          </a:p>
          <a:p>
            <a:pPr marL="342900" indent="-342900">
              <a:buFont typeface="Wingdings" panose="05000000000000000000" pitchFamily="2" charset="2"/>
              <a:buChar char="§"/>
            </a:pPr>
            <a:r>
              <a:rPr lang="en-US" sz="2200" dirty="0" smtClean="0">
                <a:solidFill>
                  <a:srgbClr val="59493A"/>
                </a:solidFill>
              </a:rPr>
              <a:t>Parents </a:t>
            </a:r>
            <a:r>
              <a:rPr lang="en-US" sz="2200" dirty="0">
                <a:solidFill>
                  <a:srgbClr val="59493A"/>
                </a:solidFill>
              </a:rPr>
              <a:t>with children ages 6-13</a:t>
            </a:r>
          </a:p>
          <a:p>
            <a:pPr marL="342900" indent="-342900">
              <a:buFont typeface="Wingdings" panose="05000000000000000000" pitchFamily="2" charset="2"/>
              <a:buChar char="§"/>
            </a:pPr>
            <a:r>
              <a:rPr lang="en-US" sz="2200" dirty="0">
                <a:solidFill>
                  <a:srgbClr val="59493A"/>
                </a:solidFill>
              </a:rPr>
              <a:t>All below national median household income ($65,000)</a:t>
            </a:r>
          </a:p>
          <a:p>
            <a:pPr marL="342900" indent="-342900">
              <a:buFont typeface="Wingdings" panose="05000000000000000000" pitchFamily="2" charset="2"/>
              <a:buChar char="§"/>
            </a:pPr>
            <a:r>
              <a:rPr lang="en-US" sz="2200" dirty="0">
                <a:solidFill>
                  <a:srgbClr val="59493A"/>
                </a:solidFill>
              </a:rPr>
              <a:t>Race/ethnicity: 47% White, 30% Hispanic, 16% Black</a:t>
            </a:r>
          </a:p>
          <a:p>
            <a:pPr marL="342900" indent="-342900">
              <a:buFont typeface="Wingdings" panose="05000000000000000000" pitchFamily="2" charset="2"/>
              <a:buChar char="§"/>
            </a:pPr>
            <a:r>
              <a:rPr lang="en-US" sz="2200" u="sng" dirty="0">
                <a:solidFill>
                  <a:srgbClr val="59493A"/>
                </a:solidFill>
              </a:rPr>
              <a:t>A</a:t>
            </a:r>
            <a:r>
              <a:rPr lang="en-US" sz="2200" u="sng" dirty="0" smtClean="0">
                <a:solidFill>
                  <a:srgbClr val="59493A"/>
                </a:solidFill>
              </a:rPr>
              <a:t>mong Hispanics</a:t>
            </a:r>
            <a:r>
              <a:rPr lang="en-US" sz="2200" dirty="0" smtClean="0">
                <a:solidFill>
                  <a:srgbClr val="59493A"/>
                </a:solidFill>
              </a:rPr>
              <a:t>: </a:t>
            </a:r>
            <a:r>
              <a:rPr lang="en-US" sz="2200" dirty="0">
                <a:solidFill>
                  <a:srgbClr val="59493A"/>
                </a:solidFill>
              </a:rPr>
              <a:t>62% immigrants; 53% primarily Spanish-speaking</a:t>
            </a:r>
          </a:p>
        </p:txBody>
      </p:sp>
      <p:pic>
        <p:nvPicPr>
          <p:cNvPr id="5" name="Picture 4" descr="Bugs_Gre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5943600"/>
            <a:ext cx="2209800" cy="766064"/>
          </a:xfrm>
          <a:prstGeom prst="rect">
            <a:avLst/>
          </a:prstGeom>
        </p:spPr>
      </p:pic>
      <p:sp>
        <p:nvSpPr>
          <p:cNvPr id="7" name="TextBox 6"/>
          <p:cNvSpPr txBox="1"/>
          <p:nvPr/>
        </p:nvSpPr>
        <p:spPr>
          <a:xfrm>
            <a:off x="685800" y="373330"/>
            <a:ext cx="7467600" cy="538609"/>
          </a:xfrm>
          <a:prstGeom prst="rect">
            <a:avLst/>
          </a:prstGeom>
          <a:noFill/>
        </p:spPr>
        <p:txBody>
          <a:bodyPr wrap="square" lIns="0" tIns="0" rIns="0" bIns="0" rtlCol="0">
            <a:spAutoFit/>
          </a:bodyPr>
          <a:lstStyle/>
          <a:p>
            <a:pPr algn="ctr"/>
            <a:r>
              <a:rPr lang="en-US" sz="3500" b="1" dirty="0" smtClean="0">
                <a:solidFill>
                  <a:srgbClr val="59493A"/>
                </a:solidFill>
              </a:rPr>
              <a:t>Study Design</a:t>
            </a:r>
          </a:p>
        </p:txBody>
      </p:sp>
    </p:spTree>
    <p:extLst>
      <p:ext uri="{BB962C8B-B14F-4D97-AF65-F5344CB8AC3E}">
        <p14:creationId xmlns:p14="http://schemas.microsoft.com/office/powerpoint/2010/main" val="8531085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PT-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381000" y="2049959"/>
            <a:ext cx="6553200" cy="492443"/>
          </a:xfrm>
          <a:prstGeom prst="rect">
            <a:avLst/>
          </a:prstGeom>
          <a:noFill/>
        </p:spPr>
        <p:txBody>
          <a:bodyPr wrap="square" lIns="0" tIns="0" rIns="0" bIns="0" rtlCol="0">
            <a:spAutoFit/>
          </a:bodyPr>
          <a:lstStyle/>
          <a:p>
            <a:r>
              <a:rPr lang="en-US" sz="3200" b="1" dirty="0" smtClean="0">
                <a:solidFill>
                  <a:schemeClr val="bg1"/>
                </a:solidFill>
              </a:rPr>
              <a:t>Family connectivity</a:t>
            </a:r>
            <a:endParaRPr lang="en-US" sz="3200" dirty="0">
              <a:solidFill>
                <a:schemeClr val="bg1"/>
              </a:solidFill>
            </a:endParaRPr>
          </a:p>
        </p:txBody>
      </p:sp>
    </p:spTree>
    <p:extLst>
      <p:ext uri="{BB962C8B-B14F-4D97-AF65-F5344CB8AC3E}">
        <p14:creationId xmlns:p14="http://schemas.microsoft.com/office/powerpoint/2010/main" val="37155986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val 2"/>
          <p:cNvSpPr/>
          <p:nvPr/>
        </p:nvSpPr>
        <p:spPr>
          <a:xfrm>
            <a:off x="3594100" y="936625"/>
            <a:ext cx="4838700" cy="4930773"/>
          </a:xfrm>
          <a:prstGeom prst="ellipse">
            <a:avLst/>
          </a:prstGeom>
          <a:noFill/>
          <a:ln w="28575">
            <a:solidFill>
              <a:schemeClr val="accent6"/>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5" name="Chart 4"/>
          <p:cNvGraphicFramePr/>
          <p:nvPr>
            <p:extLst>
              <p:ext uri="{D42A27DB-BD31-4B8C-83A1-F6EECF244321}">
                <p14:modId xmlns:p14="http://schemas.microsoft.com/office/powerpoint/2010/main" val="3165401221"/>
              </p:ext>
            </p:extLst>
          </p:nvPr>
        </p:nvGraphicFramePr>
        <p:xfrm>
          <a:off x="382189" y="3129139"/>
          <a:ext cx="2908802" cy="3114037"/>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987564" y="4567535"/>
            <a:ext cx="755636" cy="461665"/>
          </a:xfrm>
          <a:prstGeom prst="rect">
            <a:avLst/>
          </a:prstGeom>
          <a:noFill/>
        </p:spPr>
        <p:txBody>
          <a:bodyPr wrap="square" rtlCol="0">
            <a:spAutoFit/>
          </a:bodyPr>
          <a:lstStyle/>
          <a:p>
            <a:r>
              <a:rPr lang="en-US" sz="2400" b="1" dirty="0" smtClean="0"/>
              <a:t>94%</a:t>
            </a:r>
            <a:endParaRPr lang="en-US" sz="2400" b="1" dirty="0"/>
          </a:p>
        </p:txBody>
      </p:sp>
      <p:graphicFrame>
        <p:nvGraphicFramePr>
          <p:cNvPr id="11" name="Chart 10"/>
          <p:cNvGraphicFramePr/>
          <p:nvPr>
            <p:extLst>
              <p:ext uri="{D42A27DB-BD31-4B8C-83A1-F6EECF244321}">
                <p14:modId xmlns:p14="http://schemas.microsoft.com/office/powerpoint/2010/main" val="3133367834"/>
              </p:ext>
            </p:extLst>
          </p:nvPr>
        </p:nvGraphicFramePr>
        <p:xfrm>
          <a:off x="3306628" y="1037380"/>
          <a:ext cx="5413644" cy="4639519"/>
        </p:xfrm>
        <a:graphic>
          <a:graphicData uri="http://schemas.openxmlformats.org/drawingml/2006/chart">
            <c:chart xmlns:c="http://schemas.openxmlformats.org/drawingml/2006/chart" xmlns:r="http://schemas.openxmlformats.org/officeDocument/2006/relationships" r:id="rId4"/>
          </a:graphicData>
        </a:graphic>
      </p:graphicFrame>
      <p:cxnSp>
        <p:nvCxnSpPr>
          <p:cNvPr id="25" name="Straight Connector 24"/>
          <p:cNvCxnSpPr/>
          <p:nvPr/>
        </p:nvCxnSpPr>
        <p:spPr>
          <a:xfrm flipV="1">
            <a:off x="1987564" y="1577429"/>
            <a:ext cx="2365361" cy="2156371"/>
          </a:xfrm>
          <a:prstGeom prst="line">
            <a:avLst/>
          </a:prstGeom>
          <a:ln w="28575" cmpd="sng">
            <a:prstDash val="sysDash"/>
          </a:ln>
        </p:spPr>
        <p:style>
          <a:lnRef idx="1">
            <a:schemeClr val="accent6"/>
          </a:lnRef>
          <a:fillRef idx="0">
            <a:schemeClr val="accent6"/>
          </a:fillRef>
          <a:effectRef idx="0">
            <a:schemeClr val="accent6"/>
          </a:effectRef>
          <a:fontRef idx="minor">
            <a:schemeClr val="tx1"/>
          </a:fontRef>
        </p:style>
      </p:cxnSp>
      <p:cxnSp>
        <p:nvCxnSpPr>
          <p:cNvPr id="27" name="Straight Connector 26"/>
          <p:cNvCxnSpPr/>
          <p:nvPr/>
        </p:nvCxnSpPr>
        <p:spPr>
          <a:xfrm>
            <a:off x="3019155" y="5029200"/>
            <a:ext cx="2000524" cy="634051"/>
          </a:xfrm>
          <a:prstGeom prst="line">
            <a:avLst/>
          </a:prstGeom>
          <a:ln w="28575" cmpd="sng">
            <a:prstDash val="sysDash"/>
          </a:ln>
        </p:spPr>
        <p:style>
          <a:lnRef idx="1">
            <a:schemeClr val="accent6"/>
          </a:lnRef>
          <a:fillRef idx="0">
            <a:schemeClr val="accent6"/>
          </a:fillRef>
          <a:effectRef idx="0">
            <a:schemeClr val="accent6"/>
          </a:effectRef>
          <a:fontRef idx="minor">
            <a:schemeClr val="tx1"/>
          </a:fontRef>
        </p:style>
      </p:cxnSp>
      <p:sp>
        <p:nvSpPr>
          <p:cNvPr id="9" name="TextBox 8"/>
          <p:cNvSpPr txBox="1"/>
          <p:nvPr/>
        </p:nvSpPr>
        <p:spPr>
          <a:xfrm>
            <a:off x="1166128" y="4982947"/>
            <a:ext cx="1853027" cy="430887"/>
          </a:xfrm>
          <a:prstGeom prst="rect">
            <a:avLst/>
          </a:prstGeom>
          <a:noFill/>
        </p:spPr>
        <p:txBody>
          <a:bodyPr wrap="square" rtlCol="0">
            <a:spAutoFit/>
          </a:bodyPr>
          <a:lstStyle/>
          <a:p>
            <a:r>
              <a:rPr lang="en-US" sz="2200" b="1" dirty="0" smtClean="0"/>
              <a:t>Have access*</a:t>
            </a:r>
            <a:endParaRPr lang="en-US" sz="2200" b="1" dirty="0"/>
          </a:p>
        </p:txBody>
      </p:sp>
      <p:sp>
        <p:nvSpPr>
          <p:cNvPr id="16" name="TextBox 15"/>
          <p:cNvSpPr txBox="1"/>
          <p:nvPr/>
        </p:nvSpPr>
        <p:spPr>
          <a:xfrm>
            <a:off x="413313" y="498771"/>
            <a:ext cx="7467600" cy="538609"/>
          </a:xfrm>
          <a:prstGeom prst="rect">
            <a:avLst/>
          </a:prstGeom>
          <a:noFill/>
        </p:spPr>
        <p:txBody>
          <a:bodyPr wrap="square" lIns="0" tIns="0" rIns="0" bIns="0" rtlCol="0">
            <a:spAutoFit/>
          </a:bodyPr>
          <a:lstStyle/>
          <a:p>
            <a:r>
              <a:rPr lang="en-US" sz="3500" b="1" dirty="0" smtClean="0">
                <a:solidFill>
                  <a:srgbClr val="59493A"/>
                </a:solidFill>
              </a:rPr>
              <a:t>Internet Access</a:t>
            </a:r>
          </a:p>
        </p:txBody>
      </p:sp>
      <p:sp>
        <p:nvSpPr>
          <p:cNvPr id="14" name="TextBox 13"/>
          <p:cNvSpPr txBox="1"/>
          <p:nvPr/>
        </p:nvSpPr>
        <p:spPr>
          <a:xfrm>
            <a:off x="2743200" y="6243176"/>
            <a:ext cx="2743200" cy="369332"/>
          </a:xfrm>
          <a:prstGeom prst="rect">
            <a:avLst/>
          </a:prstGeom>
          <a:noFill/>
        </p:spPr>
        <p:txBody>
          <a:bodyPr wrap="square" rtlCol="0">
            <a:spAutoFit/>
          </a:bodyPr>
          <a:lstStyle/>
          <a:p>
            <a:r>
              <a:rPr lang="en-US" dirty="0" smtClean="0">
                <a:solidFill>
                  <a:srgbClr val="59493A"/>
                </a:solidFill>
              </a:rPr>
              <a:t>*of 1,191 surveyed parents</a:t>
            </a:r>
            <a:endParaRPr lang="en-US" dirty="0">
              <a:solidFill>
                <a:srgbClr val="59493A"/>
              </a:solidFill>
            </a:endParaRPr>
          </a:p>
        </p:txBody>
      </p:sp>
    </p:spTree>
    <p:extLst>
      <p:ext uri="{BB962C8B-B14F-4D97-AF65-F5344CB8AC3E}">
        <p14:creationId xmlns:p14="http://schemas.microsoft.com/office/powerpoint/2010/main" val="41435693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12"/>
          <p:cNvGraphicFramePr>
            <a:graphicFrameLocks/>
          </p:cNvGraphicFramePr>
          <p:nvPr>
            <p:extLst>
              <p:ext uri="{D42A27DB-BD31-4B8C-83A1-F6EECF244321}">
                <p14:modId xmlns:p14="http://schemas.microsoft.com/office/powerpoint/2010/main" val="3960731686"/>
              </p:ext>
            </p:extLst>
          </p:nvPr>
        </p:nvGraphicFramePr>
        <p:xfrm>
          <a:off x="354332" y="609600"/>
          <a:ext cx="4387003" cy="54412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12"/>
          <p:cNvGraphicFramePr>
            <a:graphicFrameLocks/>
          </p:cNvGraphicFramePr>
          <p:nvPr>
            <p:extLst>
              <p:ext uri="{D42A27DB-BD31-4B8C-83A1-F6EECF244321}">
                <p14:modId xmlns:p14="http://schemas.microsoft.com/office/powerpoint/2010/main" val="2885996830"/>
              </p:ext>
            </p:extLst>
          </p:nvPr>
        </p:nvGraphicFramePr>
        <p:xfrm>
          <a:off x="4409957" y="609600"/>
          <a:ext cx="4444717" cy="5672393"/>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 Placeholder 6"/>
          <p:cNvSpPr>
            <a:spLocks noGrp="1"/>
          </p:cNvSpPr>
          <p:nvPr>
            <p:ph type="body" sz="quarter" idx="4294967295"/>
          </p:nvPr>
        </p:nvSpPr>
        <p:spPr>
          <a:xfrm>
            <a:off x="265549" y="2057400"/>
            <a:ext cx="4073029" cy="707886"/>
          </a:xfrm>
        </p:spPr>
        <p:txBody>
          <a:bodyPr wrap="square">
            <a:spAutoFit/>
          </a:bodyPr>
          <a:lstStyle/>
          <a:p>
            <a:pPr marL="0" indent="0">
              <a:buNone/>
            </a:pPr>
            <a:r>
              <a:rPr lang="en-US" sz="2000" dirty="0" smtClean="0">
                <a:solidFill>
                  <a:srgbClr val="59493A"/>
                </a:solidFill>
              </a:rPr>
              <a:t>Parents with </a:t>
            </a:r>
            <a:r>
              <a:rPr lang="en-US" sz="2000" i="1" dirty="0" smtClean="0">
                <a:solidFill>
                  <a:srgbClr val="59493A"/>
                </a:solidFill>
              </a:rPr>
              <a:t>home access </a:t>
            </a:r>
            <a:r>
              <a:rPr lang="en-US" sz="2000" dirty="0" smtClean="0">
                <a:solidFill>
                  <a:srgbClr val="59493A"/>
                </a:solidFill>
              </a:rPr>
              <a:t>reporting on the past </a:t>
            </a:r>
            <a:r>
              <a:rPr lang="en-US" sz="2000" dirty="0">
                <a:solidFill>
                  <a:srgbClr val="59493A"/>
                </a:solidFill>
              </a:rPr>
              <a:t>12 months:</a:t>
            </a:r>
          </a:p>
        </p:txBody>
      </p:sp>
      <p:sp>
        <p:nvSpPr>
          <p:cNvPr id="6" name="Text Placeholder 6"/>
          <p:cNvSpPr txBox="1">
            <a:spLocks/>
          </p:cNvSpPr>
          <p:nvPr/>
        </p:nvSpPr>
        <p:spPr>
          <a:xfrm>
            <a:off x="4844910" y="2041303"/>
            <a:ext cx="3906188" cy="707884"/>
          </a:xfrm>
          <a:prstGeom prst="rect">
            <a:avLst/>
          </a:prstGeom>
        </p:spPr>
        <p:txBody>
          <a:bodyPr vert="horz" wrap="square" lIns="91436" tIns="45719" rIns="91436" bIns="45719" rtlCol="0">
            <a:spAutoFit/>
          </a:bodyPr>
          <a:lstStyle>
            <a:lvl1pPr marL="192872" indent="-192872" algn="l" defTabSz="257163" rtl="0" eaLnBrk="1" latinLnBrk="0" hangingPunct="1">
              <a:spcBef>
                <a:spcPct val="20000"/>
              </a:spcBef>
              <a:buFont typeface="Arial"/>
              <a:buChar char="•"/>
              <a:defRPr sz="1800" kern="1200">
                <a:solidFill>
                  <a:schemeClr val="tx1"/>
                </a:solidFill>
                <a:latin typeface="+mn-lt"/>
                <a:ea typeface="+mn-ea"/>
                <a:cs typeface="+mn-cs"/>
              </a:defRPr>
            </a:lvl1pPr>
            <a:lvl2pPr marL="417889" indent="-160727" algn="l" defTabSz="257163" rtl="0" eaLnBrk="1" latinLnBrk="0" hangingPunct="1">
              <a:spcBef>
                <a:spcPct val="20000"/>
              </a:spcBef>
              <a:buFont typeface="Arial"/>
              <a:buChar char="–"/>
              <a:defRPr sz="1575" kern="1200">
                <a:solidFill>
                  <a:schemeClr val="tx1"/>
                </a:solidFill>
                <a:latin typeface="+mn-lt"/>
                <a:ea typeface="+mn-ea"/>
                <a:cs typeface="+mn-cs"/>
              </a:defRPr>
            </a:lvl2pPr>
            <a:lvl3pPr marL="642905" indent="-128582" algn="l" defTabSz="257163" rtl="0" eaLnBrk="1" latinLnBrk="0" hangingPunct="1">
              <a:spcBef>
                <a:spcPct val="20000"/>
              </a:spcBef>
              <a:buFont typeface="Arial"/>
              <a:buChar char="•"/>
              <a:defRPr sz="1350" kern="1200">
                <a:solidFill>
                  <a:schemeClr val="tx1"/>
                </a:solidFill>
                <a:latin typeface="+mn-lt"/>
                <a:ea typeface="+mn-ea"/>
                <a:cs typeface="+mn-cs"/>
              </a:defRPr>
            </a:lvl3pPr>
            <a:lvl4pPr marL="900068" indent="-128582" algn="l" defTabSz="257163" rtl="0" eaLnBrk="1" latinLnBrk="0" hangingPunct="1">
              <a:spcBef>
                <a:spcPct val="20000"/>
              </a:spcBef>
              <a:buFont typeface="Arial"/>
              <a:buChar char="–"/>
              <a:defRPr sz="1125" kern="1200">
                <a:solidFill>
                  <a:schemeClr val="tx1"/>
                </a:solidFill>
                <a:latin typeface="+mn-lt"/>
                <a:ea typeface="+mn-ea"/>
                <a:cs typeface="+mn-cs"/>
              </a:defRPr>
            </a:lvl4pPr>
            <a:lvl5pPr marL="1157231" indent="-128582" algn="l" defTabSz="257163" rtl="0" eaLnBrk="1" latinLnBrk="0" hangingPunct="1">
              <a:spcBef>
                <a:spcPct val="20000"/>
              </a:spcBef>
              <a:buFont typeface="Arial"/>
              <a:buChar char="»"/>
              <a:defRPr sz="1125" kern="1200">
                <a:solidFill>
                  <a:schemeClr val="tx1"/>
                </a:solidFill>
                <a:latin typeface="+mn-lt"/>
                <a:ea typeface="+mn-ea"/>
                <a:cs typeface="+mn-cs"/>
              </a:defRPr>
            </a:lvl5pPr>
            <a:lvl6pPr marL="1414392" indent="-128582" algn="l" defTabSz="257163" rtl="0" eaLnBrk="1" latinLnBrk="0" hangingPunct="1">
              <a:spcBef>
                <a:spcPct val="20000"/>
              </a:spcBef>
              <a:buFont typeface="Arial"/>
              <a:buChar char="•"/>
              <a:defRPr sz="1125" kern="1200">
                <a:solidFill>
                  <a:schemeClr val="tx1"/>
                </a:solidFill>
                <a:latin typeface="+mn-lt"/>
                <a:ea typeface="+mn-ea"/>
                <a:cs typeface="+mn-cs"/>
              </a:defRPr>
            </a:lvl6pPr>
            <a:lvl7pPr marL="1671554" indent="-128582" algn="l" defTabSz="257163" rtl="0" eaLnBrk="1" latinLnBrk="0" hangingPunct="1">
              <a:spcBef>
                <a:spcPct val="20000"/>
              </a:spcBef>
              <a:buFont typeface="Arial"/>
              <a:buChar char="•"/>
              <a:defRPr sz="1125" kern="1200">
                <a:solidFill>
                  <a:schemeClr val="tx1"/>
                </a:solidFill>
                <a:latin typeface="+mn-lt"/>
                <a:ea typeface="+mn-ea"/>
                <a:cs typeface="+mn-cs"/>
              </a:defRPr>
            </a:lvl7pPr>
            <a:lvl8pPr marL="1928717" indent="-128582" algn="l" defTabSz="257163" rtl="0" eaLnBrk="1" latinLnBrk="0" hangingPunct="1">
              <a:spcBef>
                <a:spcPct val="20000"/>
              </a:spcBef>
              <a:buFont typeface="Arial"/>
              <a:buChar char="•"/>
              <a:defRPr sz="1125" kern="1200">
                <a:solidFill>
                  <a:schemeClr val="tx1"/>
                </a:solidFill>
                <a:latin typeface="+mn-lt"/>
                <a:ea typeface="+mn-ea"/>
                <a:cs typeface="+mn-cs"/>
              </a:defRPr>
            </a:lvl8pPr>
            <a:lvl9pPr marL="2185879" indent="-128582" algn="l" defTabSz="257163" rtl="0" eaLnBrk="1" latinLnBrk="0" hangingPunct="1">
              <a:spcBef>
                <a:spcPct val="20000"/>
              </a:spcBef>
              <a:buFont typeface="Arial"/>
              <a:buChar char="•"/>
              <a:defRPr sz="1125" kern="1200">
                <a:solidFill>
                  <a:schemeClr val="tx1"/>
                </a:solidFill>
                <a:latin typeface="+mn-lt"/>
                <a:ea typeface="+mn-ea"/>
                <a:cs typeface="+mn-cs"/>
              </a:defRPr>
            </a:lvl9pPr>
          </a:lstStyle>
          <a:p>
            <a:pPr marL="0" indent="0">
              <a:buNone/>
            </a:pPr>
            <a:r>
              <a:rPr lang="en-US" sz="2000" dirty="0" smtClean="0">
                <a:solidFill>
                  <a:srgbClr val="59493A"/>
                </a:solidFill>
              </a:rPr>
              <a:t>Parents </a:t>
            </a:r>
            <a:r>
              <a:rPr lang="en-US" sz="2000" dirty="0">
                <a:solidFill>
                  <a:srgbClr val="59493A"/>
                </a:solidFill>
              </a:rPr>
              <a:t>with </a:t>
            </a:r>
            <a:r>
              <a:rPr lang="en-US" sz="2000" i="1" dirty="0">
                <a:solidFill>
                  <a:srgbClr val="59493A"/>
                </a:solidFill>
              </a:rPr>
              <a:t>mobile-only </a:t>
            </a:r>
            <a:r>
              <a:rPr lang="en-US" sz="2000" i="1" dirty="0" smtClean="0">
                <a:solidFill>
                  <a:srgbClr val="59493A"/>
                </a:solidFill>
              </a:rPr>
              <a:t>access </a:t>
            </a:r>
            <a:r>
              <a:rPr lang="en-US" sz="2000" dirty="0" smtClean="0">
                <a:solidFill>
                  <a:srgbClr val="59493A"/>
                </a:solidFill>
              </a:rPr>
              <a:t>reporting on the </a:t>
            </a:r>
            <a:r>
              <a:rPr lang="en-US" sz="2000" dirty="0">
                <a:solidFill>
                  <a:srgbClr val="59493A"/>
                </a:solidFill>
              </a:rPr>
              <a:t>past 12 months:</a:t>
            </a:r>
          </a:p>
        </p:txBody>
      </p:sp>
      <p:sp>
        <p:nvSpPr>
          <p:cNvPr id="9" name="TextBox 8"/>
          <p:cNvSpPr txBox="1"/>
          <p:nvPr/>
        </p:nvSpPr>
        <p:spPr>
          <a:xfrm>
            <a:off x="304800" y="294382"/>
            <a:ext cx="7467600" cy="1077218"/>
          </a:xfrm>
          <a:prstGeom prst="rect">
            <a:avLst/>
          </a:prstGeom>
          <a:noFill/>
        </p:spPr>
        <p:txBody>
          <a:bodyPr wrap="square" lIns="0" tIns="0" rIns="0" bIns="0" rtlCol="0">
            <a:spAutoFit/>
          </a:bodyPr>
          <a:lstStyle/>
          <a:p>
            <a:r>
              <a:rPr lang="en-US" sz="3500" b="1" dirty="0" smtClean="0">
                <a:solidFill>
                  <a:srgbClr val="59493A"/>
                </a:solidFill>
              </a:rPr>
              <a:t>Access is not enough:</a:t>
            </a:r>
          </a:p>
          <a:p>
            <a:r>
              <a:rPr lang="en-US" sz="3500" b="1" dirty="0" smtClean="0">
                <a:solidFill>
                  <a:srgbClr val="59493A"/>
                </a:solidFill>
              </a:rPr>
              <a:t>Many families are under-connected</a:t>
            </a:r>
          </a:p>
        </p:txBody>
      </p:sp>
      <p:cxnSp>
        <p:nvCxnSpPr>
          <p:cNvPr id="10" name="Straight Connector 9"/>
          <p:cNvCxnSpPr/>
          <p:nvPr/>
        </p:nvCxnSpPr>
        <p:spPr>
          <a:xfrm>
            <a:off x="4724400" y="2895600"/>
            <a:ext cx="0" cy="3505200"/>
          </a:xfrm>
          <a:prstGeom prst="line">
            <a:avLst/>
          </a:prstGeom>
          <a:ln>
            <a:solidFill>
              <a:srgbClr val="59493A"/>
            </a:solidFill>
            <a:prstDash val="dash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72212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331" y="381000"/>
            <a:ext cx="8435340" cy="1054395"/>
          </a:xfrm>
        </p:spPr>
        <p:txBody>
          <a:bodyPr/>
          <a:lstStyle/>
          <a:p>
            <a:pPr algn="l"/>
            <a:r>
              <a:rPr lang="en-US" b="1" dirty="0">
                <a:solidFill>
                  <a:srgbClr val="59493A"/>
                </a:solidFill>
                <a:latin typeface="+mn-lt"/>
              </a:rPr>
              <a:t>Those with mobile-only access </a:t>
            </a:r>
            <a:br>
              <a:rPr lang="en-US" b="1" dirty="0">
                <a:solidFill>
                  <a:srgbClr val="59493A"/>
                </a:solidFill>
                <a:latin typeface="+mn-lt"/>
              </a:rPr>
            </a:br>
            <a:r>
              <a:rPr lang="en-US" b="1" dirty="0">
                <a:solidFill>
                  <a:srgbClr val="59493A"/>
                </a:solidFill>
                <a:latin typeface="+mn-lt"/>
              </a:rPr>
              <a:t>less likely to use it</a:t>
            </a:r>
          </a:p>
        </p:txBody>
      </p:sp>
      <p:graphicFrame>
        <p:nvGraphicFramePr>
          <p:cNvPr id="8" name="Content Placeholder 12"/>
          <p:cNvGraphicFramePr>
            <a:graphicFrameLocks/>
          </p:cNvGraphicFramePr>
          <p:nvPr>
            <p:extLst>
              <p:ext uri="{D42A27DB-BD31-4B8C-83A1-F6EECF244321}">
                <p14:modId xmlns:p14="http://schemas.microsoft.com/office/powerpoint/2010/main" val="659383008"/>
              </p:ext>
            </p:extLst>
          </p:nvPr>
        </p:nvGraphicFramePr>
        <p:xfrm>
          <a:off x="21465" y="1828800"/>
          <a:ext cx="8938259"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3" name="Oval 2"/>
          <p:cNvSpPr/>
          <p:nvPr/>
        </p:nvSpPr>
        <p:spPr>
          <a:xfrm>
            <a:off x="4343400" y="4876800"/>
            <a:ext cx="2895600" cy="1371600"/>
          </a:xfrm>
          <a:prstGeom prst="ellipse">
            <a:avLst/>
          </a:prstGeom>
          <a:noFill/>
          <a:ln>
            <a:solidFill>
              <a:srgbClr val="F36F16"/>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304800" y="4876800"/>
            <a:ext cx="9677400" cy="19812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4865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71500" y="228600"/>
            <a:ext cx="6667500" cy="1015663"/>
          </a:xfrm>
          <a:prstGeom prst="rect">
            <a:avLst/>
          </a:prstGeom>
          <a:noFill/>
        </p:spPr>
        <p:txBody>
          <a:bodyPr wrap="square" lIns="0" tIns="0" rIns="0" bIns="0" rtlCol="0">
            <a:spAutoFit/>
          </a:bodyPr>
          <a:lstStyle/>
          <a:p>
            <a:r>
              <a:rPr lang="en-US" sz="3300" b="1" dirty="0" smtClean="0">
                <a:solidFill>
                  <a:srgbClr val="59493A"/>
                </a:solidFill>
              </a:rPr>
              <a:t>Managing the challenges of being under-connected</a:t>
            </a:r>
            <a:endParaRPr lang="en-US" sz="3300" b="1" dirty="0">
              <a:solidFill>
                <a:srgbClr val="59493A"/>
              </a:solidFill>
            </a:endParaRPr>
          </a:p>
        </p:txBody>
      </p:sp>
      <p:pic>
        <p:nvPicPr>
          <p:cNvPr id="6" name="Picture 5"/>
          <p:cNvPicPr>
            <a:picLocks noChangeAspect="1"/>
          </p:cNvPicPr>
          <p:nvPr/>
        </p:nvPicPr>
        <p:blipFill>
          <a:blip r:embed="rId3"/>
          <a:stretch>
            <a:fillRect/>
          </a:stretch>
        </p:blipFill>
        <p:spPr>
          <a:xfrm>
            <a:off x="171451" y="6324600"/>
            <a:ext cx="7836794" cy="381000"/>
          </a:xfrm>
          <a:prstGeom prst="rect">
            <a:avLst/>
          </a:prstGeom>
        </p:spPr>
      </p:pic>
      <p:sp>
        <p:nvSpPr>
          <p:cNvPr id="8" name="Content Placeholder 2"/>
          <p:cNvSpPr txBox="1">
            <a:spLocks/>
          </p:cNvSpPr>
          <p:nvPr/>
        </p:nvSpPr>
        <p:spPr>
          <a:xfrm>
            <a:off x="1485900" y="2057401"/>
            <a:ext cx="6172200" cy="3394472"/>
          </a:xfrm>
          <a:prstGeom prst="rect">
            <a:avLst/>
          </a:prstGeom>
        </p:spPr>
        <p:txBody>
          <a:bodyPr vert="horz" lIns="68580" tIns="34290" rIns="68580" bIns="3429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sz="2400" dirty="0"/>
          </a:p>
        </p:txBody>
      </p:sp>
      <p:sp>
        <p:nvSpPr>
          <p:cNvPr id="9" name="TextBox 8"/>
          <p:cNvSpPr txBox="1"/>
          <p:nvPr/>
        </p:nvSpPr>
        <p:spPr>
          <a:xfrm>
            <a:off x="533400" y="1919607"/>
            <a:ext cx="3152336" cy="3107517"/>
          </a:xfrm>
          <a:prstGeom prst="rect">
            <a:avLst/>
          </a:prstGeom>
          <a:noFill/>
        </p:spPr>
        <p:txBody>
          <a:bodyPr wrap="square" lIns="0" tIns="0" rIns="0" bIns="0" rtlCol="0">
            <a:spAutoFit/>
          </a:bodyPr>
          <a:lstStyle/>
          <a:p>
            <a:pPr marL="342900" indent="-342900">
              <a:lnSpc>
                <a:spcPct val="110000"/>
              </a:lnSpc>
              <a:spcAft>
                <a:spcPts val="450"/>
              </a:spcAft>
              <a:buClr>
                <a:srgbClr val="C72127"/>
              </a:buClr>
              <a:buSzPct val="80000"/>
              <a:buFont typeface="Wingdings" panose="05000000000000000000" pitchFamily="2" charset="2"/>
              <a:buChar char="§"/>
            </a:pPr>
            <a:r>
              <a:rPr lang="en-US" sz="2200" b="1" dirty="0">
                <a:solidFill>
                  <a:srgbClr val="59493A"/>
                </a:solidFill>
              </a:rPr>
              <a:t>Creative strategies and </a:t>
            </a:r>
            <a:r>
              <a:rPr lang="en-US" sz="2200" b="1" dirty="0" smtClean="0">
                <a:solidFill>
                  <a:srgbClr val="59493A"/>
                </a:solidFill>
              </a:rPr>
              <a:t>parental </a:t>
            </a:r>
            <a:r>
              <a:rPr lang="en-US" sz="2200" b="1" dirty="0">
                <a:solidFill>
                  <a:srgbClr val="59493A"/>
                </a:solidFill>
              </a:rPr>
              <a:t>sacrifices </a:t>
            </a:r>
            <a:r>
              <a:rPr lang="en-US" sz="2200" dirty="0">
                <a:solidFill>
                  <a:srgbClr val="59493A"/>
                </a:solidFill>
              </a:rPr>
              <a:t>to provide tech and broadband connections for their </a:t>
            </a:r>
            <a:r>
              <a:rPr lang="en-US" sz="2200" dirty="0" smtClean="0">
                <a:solidFill>
                  <a:srgbClr val="59493A"/>
                </a:solidFill>
              </a:rPr>
              <a:t>children</a:t>
            </a:r>
          </a:p>
          <a:p>
            <a:pPr>
              <a:lnSpc>
                <a:spcPct val="110000"/>
              </a:lnSpc>
              <a:spcAft>
                <a:spcPts val="450"/>
              </a:spcAft>
              <a:buClr>
                <a:srgbClr val="C72127"/>
              </a:buClr>
              <a:buSzPct val="80000"/>
            </a:pPr>
            <a:endParaRPr lang="en-US" sz="2200" dirty="0" smtClean="0">
              <a:solidFill>
                <a:srgbClr val="59493A"/>
              </a:solidFill>
            </a:endParaRPr>
          </a:p>
          <a:p>
            <a:pPr marL="342900" indent="-342900">
              <a:lnSpc>
                <a:spcPct val="110000"/>
              </a:lnSpc>
              <a:spcAft>
                <a:spcPts val="450"/>
              </a:spcAft>
              <a:buClr>
                <a:srgbClr val="C72127"/>
              </a:buClr>
              <a:buSzPct val="80000"/>
              <a:buFont typeface="Wingdings" panose="05000000000000000000" pitchFamily="2" charset="2"/>
              <a:buChar char="§"/>
            </a:pPr>
            <a:r>
              <a:rPr lang="en-US" sz="2200" dirty="0" smtClean="0">
                <a:solidFill>
                  <a:srgbClr val="59493A"/>
                </a:solidFill>
              </a:rPr>
              <a:t>Realities of parents’ tough choices</a:t>
            </a:r>
            <a:endParaRPr lang="en-US" sz="2200" dirty="0">
              <a:solidFill>
                <a:srgbClr val="59493A"/>
              </a:solidFill>
            </a:endParaRPr>
          </a:p>
        </p:txBody>
      </p:sp>
      <p:sp>
        <p:nvSpPr>
          <p:cNvPr id="12" name="Rectangle 11"/>
          <p:cNvSpPr/>
          <p:nvPr/>
        </p:nvSpPr>
        <p:spPr>
          <a:xfrm>
            <a:off x="4191000" y="985421"/>
            <a:ext cx="4572895" cy="5262979"/>
          </a:xfrm>
          <a:prstGeom prst="rect">
            <a:avLst/>
          </a:prstGeom>
        </p:spPr>
        <p:txBody>
          <a:bodyPr wrap="square">
            <a:spAutoFit/>
          </a:bodyPr>
          <a:lstStyle/>
          <a:p>
            <a:r>
              <a:rPr lang="es-ES" sz="1600" dirty="0">
                <a:solidFill>
                  <a:srgbClr val="543A71"/>
                </a:solidFill>
                <a:latin typeface="DIN-Regular"/>
              </a:rPr>
              <a:t>A veces es difícil, pero prefiero no pagar otras</a:t>
            </a:r>
          </a:p>
          <a:p>
            <a:r>
              <a:rPr lang="es-ES" sz="1600" dirty="0">
                <a:solidFill>
                  <a:srgbClr val="543A71"/>
                </a:solidFill>
                <a:latin typeface="DIN-Regular"/>
              </a:rPr>
              <a:t>cosas que [no pagar] por el Internet por las</a:t>
            </a:r>
          </a:p>
          <a:p>
            <a:r>
              <a:rPr lang="es-ES" sz="1600" dirty="0">
                <a:solidFill>
                  <a:srgbClr val="543A71"/>
                </a:solidFill>
                <a:latin typeface="DIN-Regular"/>
              </a:rPr>
              <a:t>tareas. Antes, lo cortaban, y durábamos tres</a:t>
            </a:r>
          </a:p>
          <a:p>
            <a:r>
              <a:rPr lang="en-US" sz="1600" dirty="0" err="1">
                <a:solidFill>
                  <a:srgbClr val="543A71"/>
                </a:solidFill>
                <a:latin typeface="DIN-Regular"/>
              </a:rPr>
              <a:t>meses</a:t>
            </a:r>
            <a:r>
              <a:rPr lang="en-US" sz="1600" dirty="0">
                <a:solidFill>
                  <a:srgbClr val="543A71"/>
                </a:solidFill>
                <a:latin typeface="DIN-Regular"/>
              </a:rPr>
              <a:t> para </a:t>
            </a:r>
            <a:r>
              <a:rPr lang="en-US" sz="1600" dirty="0" err="1">
                <a:solidFill>
                  <a:srgbClr val="543A71"/>
                </a:solidFill>
                <a:latin typeface="DIN-Regular"/>
              </a:rPr>
              <a:t>volverlo</a:t>
            </a:r>
            <a:r>
              <a:rPr lang="en-US" sz="1600" dirty="0">
                <a:solidFill>
                  <a:srgbClr val="543A71"/>
                </a:solidFill>
                <a:latin typeface="DIN-Regular"/>
              </a:rPr>
              <a:t> a </a:t>
            </a:r>
            <a:r>
              <a:rPr lang="en-US" sz="1600" dirty="0" err="1">
                <a:solidFill>
                  <a:srgbClr val="543A71"/>
                </a:solidFill>
                <a:latin typeface="DIN-Regular"/>
              </a:rPr>
              <a:t>pagar</a:t>
            </a:r>
            <a:r>
              <a:rPr lang="en-US" sz="1600" dirty="0">
                <a:solidFill>
                  <a:srgbClr val="543A71"/>
                </a:solidFill>
                <a:latin typeface="DIN-Regular"/>
              </a:rPr>
              <a:t>. </a:t>
            </a:r>
            <a:r>
              <a:rPr lang="en-US" sz="1600" dirty="0" err="1">
                <a:solidFill>
                  <a:srgbClr val="543A71"/>
                </a:solidFill>
                <a:latin typeface="DIN-Regular"/>
              </a:rPr>
              <a:t>Ahora</a:t>
            </a:r>
            <a:r>
              <a:rPr lang="en-US" sz="1600" dirty="0">
                <a:solidFill>
                  <a:srgbClr val="543A71"/>
                </a:solidFill>
                <a:latin typeface="DIN-Regular"/>
              </a:rPr>
              <a:t> no, </a:t>
            </a:r>
            <a:r>
              <a:rPr lang="en-US" sz="1600" dirty="0" err="1">
                <a:solidFill>
                  <a:srgbClr val="543A71"/>
                </a:solidFill>
                <a:latin typeface="DIN-Regular"/>
              </a:rPr>
              <a:t>porque</a:t>
            </a:r>
            <a:endParaRPr lang="en-US" sz="1600" dirty="0">
              <a:solidFill>
                <a:srgbClr val="543A71"/>
              </a:solidFill>
              <a:latin typeface="DIN-Regular"/>
            </a:endParaRPr>
          </a:p>
          <a:p>
            <a:r>
              <a:rPr lang="es-ES" sz="1600" dirty="0">
                <a:solidFill>
                  <a:srgbClr val="543A71"/>
                </a:solidFill>
                <a:latin typeface="DIN-Regular"/>
              </a:rPr>
              <a:t>si no lo tengo, ¿cómo le voy a ayudar para las</a:t>
            </a:r>
          </a:p>
          <a:p>
            <a:r>
              <a:rPr lang="es-ES" sz="1600" dirty="0">
                <a:solidFill>
                  <a:srgbClr val="543A71"/>
                </a:solidFill>
                <a:latin typeface="DIN-Regular"/>
              </a:rPr>
              <a:t>tareas? [Mejor] no pago el cable y voy juntando</a:t>
            </a:r>
          </a:p>
          <a:p>
            <a:r>
              <a:rPr lang="es-ES" sz="1600" dirty="0">
                <a:solidFill>
                  <a:srgbClr val="543A71"/>
                </a:solidFill>
                <a:latin typeface="DIN-Regular"/>
              </a:rPr>
              <a:t>[hasta que] me completo los $30 para el</a:t>
            </a:r>
          </a:p>
          <a:p>
            <a:r>
              <a:rPr lang="es-ES" sz="1600" dirty="0">
                <a:solidFill>
                  <a:srgbClr val="543A71"/>
                </a:solidFill>
                <a:latin typeface="DIN-Regular"/>
              </a:rPr>
              <a:t>Internet. Me decían del programa que hay</a:t>
            </a:r>
          </a:p>
          <a:p>
            <a:r>
              <a:rPr lang="es-ES" sz="1600" dirty="0">
                <a:solidFill>
                  <a:srgbClr val="543A71"/>
                </a:solidFill>
                <a:latin typeface="DIN-Regular"/>
              </a:rPr>
              <a:t>de Cox pero en esta área no entra Cox.</a:t>
            </a:r>
          </a:p>
          <a:p>
            <a:r>
              <a:rPr lang="en-US" sz="1600" dirty="0">
                <a:solidFill>
                  <a:srgbClr val="C82127"/>
                </a:solidFill>
                <a:latin typeface="DIN-Regular"/>
              </a:rPr>
              <a:t>Sometimes it’s hard, but I prefer not to pay for</a:t>
            </a:r>
          </a:p>
          <a:p>
            <a:r>
              <a:rPr lang="en-US" sz="1600" dirty="0">
                <a:solidFill>
                  <a:srgbClr val="C82127"/>
                </a:solidFill>
                <a:latin typeface="DIN-Regular"/>
              </a:rPr>
              <a:t>other things than to not pay for the Internet,</a:t>
            </a:r>
          </a:p>
          <a:p>
            <a:r>
              <a:rPr lang="en-US" sz="1600" dirty="0">
                <a:solidFill>
                  <a:srgbClr val="C82127"/>
                </a:solidFill>
                <a:latin typeface="DIN-Regular"/>
              </a:rPr>
              <a:t>because of the homework. Before, they would</a:t>
            </a:r>
          </a:p>
          <a:p>
            <a:r>
              <a:rPr lang="en-US" sz="1600" dirty="0">
                <a:solidFill>
                  <a:srgbClr val="C82127"/>
                </a:solidFill>
                <a:latin typeface="DIN-Regular"/>
              </a:rPr>
              <a:t>disconnect our service, and it would take up to</a:t>
            </a:r>
          </a:p>
          <a:p>
            <a:r>
              <a:rPr lang="en-US" sz="1600" dirty="0">
                <a:solidFill>
                  <a:srgbClr val="C82127"/>
                </a:solidFill>
                <a:latin typeface="DIN-Regular"/>
              </a:rPr>
              <a:t>three months for us to pay it again. It’s not the</a:t>
            </a:r>
          </a:p>
          <a:p>
            <a:r>
              <a:rPr lang="en-US" sz="1600" dirty="0">
                <a:solidFill>
                  <a:srgbClr val="C82127"/>
                </a:solidFill>
                <a:latin typeface="DIN-Regular"/>
              </a:rPr>
              <a:t>same now, because if I don’t have Internet</a:t>
            </a:r>
          </a:p>
          <a:p>
            <a:r>
              <a:rPr lang="en-US" sz="1600" dirty="0">
                <a:solidFill>
                  <a:srgbClr val="C82127"/>
                </a:solidFill>
                <a:latin typeface="DIN-Regular"/>
              </a:rPr>
              <a:t>service, how will I help her with homework?</a:t>
            </a:r>
          </a:p>
          <a:p>
            <a:r>
              <a:rPr lang="en-US" sz="1600" dirty="0">
                <a:solidFill>
                  <a:srgbClr val="C82127"/>
                </a:solidFill>
                <a:latin typeface="DIN-Regular"/>
              </a:rPr>
              <a:t>Instead I don’t pay for cable and save money</a:t>
            </a:r>
          </a:p>
          <a:p>
            <a:r>
              <a:rPr lang="en-US" sz="1600" dirty="0">
                <a:solidFill>
                  <a:srgbClr val="C82127"/>
                </a:solidFill>
                <a:latin typeface="DIN-Regular"/>
              </a:rPr>
              <a:t>until I gather the $30 for the Internet. I heard</a:t>
            </a:r>
          </a:p>
          <a:p>
            <a:r>
              <a:rPr lang="en-US" sz="1600" dirty="0">
                <a:solidFill>
                  <a:srgbClr val="C82127"/>
                </a:solidFill>
                <a:latin typeface="DIN-Regular"/>
              </a:rPr>
              <a:t>of the program through Cox, but Cox doesn’t</a:t>
            </a:r>
          </a:p>
          <a:p>
            <a:r>
              <a:rPr lang="en-US" sz="1600" dirty="0">
                <a:solidFill>
                  <a:srgbClr val="C82127"/>
                </a:solidFill>
                <a:latin typeface="DIN-Regular"/>
              </a:rPr>
              <a:t>reach this area.</a:t>
            </a:r>
          </a:p>
          <a:p>
            <a:r>
              <a:rPr lang="en-US" sz="1600" b="1" i="1" dirty="0">
                <a:solidFill>
                  <a:srgbClr val="584939"/>
                </a:solidFill>
                <a:latin typeface="CaeciliaLTStd-BoldItalic"/>
              </a:rPr>
              <a:t>—Mother of a first-grade girl (age 7)</a:t>
            </a:r>
            <a:endParaRPr lang="en-US" sz="1600" dirty="0"/>
          </a:p>
        </p:txBody>
      </p:sp>
      <p:pic>
        <p:nvPicPr>
          <p:cNvPr id="7" name="Picture 6" descr="Screen Shot 2015-08-16 at 11.21.08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6815" y="1849570"/>
            <a:ext cx="4965700" cy="2159000"/>
          </a:xfrm>
          <a:prstGeom prst="rect">
            <a:avLst/>
          </a:prstGeom>
        </p:spPr>
      </p:pic>
      <p:sp>
        <p:nvSpPr>
          <p:cNvPr id="2" name="TextBox 1"/>
          <p:cNvSpPr txBox="1"/>
          <p:nvPr/>
        </p:nvSpPr>
        <p:spPr>
          <a:xfrm>
            <a:off x="3733800" y="838200"/>
            <a:ext cx="486030" cy="815608"/>
          </a:xfrm>
          <a:prstGeom prst="rect">
            <a:avLst/>
          </a:prstGeom>
          <a:noFill/>
        </p:spPr>
        <p:txBody>
          <a:bodyPr wrap="none" rtlCol="0">
            <a:spAutoFit/>
          </a:bodyPr>
          <a:lstStyle/>
          <a:p>
            <a:r>
              <a:rPr lang="en-US" sz="4700" b="1" dirty="0" smtClean="0">
                <a:solidFill>
                  <a:schemeClr val="bg1">
                    <a:lumMod val="65000"/>
                  </a:schemeClr>
                </a:solidFill>
                <a:latin typeface="Arial" panose="020B0604020202020204" pitchFamily="34" charset="0"/>
                <a:cs typeface="Arial" panose="020B0604020202020204" pitchFamily="34" charset="0"/>
              </a:rPr>
              <a:t>“</a:t>
            </a:r>
            <a:endParaRPr lang="en-US" sz="4700" b="1" dirty="0">
              <a:solidFill>
                <a:schemeClr val="bg1">
                  <a:lumMod val="65000"/>
                </a:schemeClr>
              </a:solidFill>
              <a:latin typeface="Arial" panose="020B0604020202020204" pitchFamily="34" charset="0"/>
              <a:cs typeface="Arial" panose="020B0604020202020204" pitchFamily="34" charset="0"/>
            </a:endParaRPr>
          </a:p>
        </p:txBody>
      </p:sp>
      <p:sp>
        <p:nvSpPr>
          <p:cNvPr id="11" name="TextBox 10"/>
          <p:cNvSpPr txBox="1"/>
          <p:nvPr/>
        </p:nvSpPr>
        <p:spPr>
          <a:xfrm rot="10800000">
            <a:off x="8353170" y="5280391"/>
            <a:ext cx="486030" cy="815608"/>
          </a:xfrm>
          <a:prstGeom prst="rect">
            <a:avLst/>
          </a:prstGeom>
          <a:noFill/>
        </p:spPr>
        <p:txBody>
          <a:bodyPr wrap="none" rtlCol="0">
            <a:spAutoFit/>
          </a:bodyPr>
          <a:lstStyle/>
          <a:p>
            <a:r>
              <a:rPr lang="en-US" sz="4700" b="1" dirty="0" smtClean="0">
                <a:solidFill>
                  <a:schemeClr val="bg1">
                    <a:lumMod val="65000"/>
                  </a:schemeClr>
                </a:solidFill>
                <a:latin typeface="Arial" panose="020B0604020202020204" pitchFamily="34" charset="0"/>
                <a:cs typeface="Arial" panose="020B0604020202020204" pitchFamily="34" charset="0"/>
              </a:rPr>
              <a:t>“</a:t>
            </a:r>
            <a:endParaRPr lang="en-US" sz="4700" b="1"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4843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childTnLst>
                                </p:cTn>
                              </p:par>
                              <p:par>
                                <p:cTn id="20" presetID="1" presetClass="exit" presetSubtype="0" fill="hold" nodeType="withEffect">
                                  <p:stCondLst>
                                    <p:cond delay="0"/>
                                  </p:stCondLst>
                                  <p:childTnLst>
                                    <p:set>
                                      <p:cBhvr>
                                        <p:cTn id="21" dur="1" fill="hold">
                                          <p:stCondLst>
                                            <p:cond delay="0"/>
                                          </p:stCondLst>
                                        </p:cTn>
                                        <p:tgtEl>
                                          <p:spTgt spid="7"/>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9">
                                            <p:txEl>
                                              <p:pRg st="2" end="2"/>
                                            </p:txEl>
                                          </p:spTgt>
                                        </p:tgtEl>
                                        <p:attrNameLst>
                                          <p:attrName>style.visibility</p:attrName>
                                        </p:attrNameLst>
                                      </p:cBhvr>
                                      <p:to>
                                        <p:strVal val="visible"/>
                                      </p:to>
                                    </p:set>
                                    <p:animEffect transition="in" filter="fade">
                                      <p:cBhvr>
                                        <p:cTn id="24"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bldLvl="2"/>
      <p:bldP spid="12" grpId="0"/>
      <p:bldP spid="2"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PT-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5" name="TextBox 4"/>
          <p:cNvSpPr txBox="1"/>
          <p:nvPr/>
        </p:nvSpPr>
        <p:spPr>
          <a:xfrm>
            <a:off x="685800" y="2394721"/>
            <a:ext cx="4914900" cy="784830"/>
          </a:xfrm>
          <a:prstGeom prst="rect">
            <a:avLst/>
          </a:prstGeom>
          <a:noFill/>
        </p:spPr>
        <p:txBody>
          <a:bodyPr wrap="square" lIns="0" tIns="0" rIns="0" bIns="0" rtlCol="0">
            <a:spAutoFit/>
          </a:bodyPr>
          <a:lstStyle/>
          <a:p>
            <a:r>
              <a:rPr lang="en-US" sz="2550" b="1" dirty="0">
                <a:solidFill>
                  <a:schemeClr val="bg1"/>
                </a:solidFill>
              </a:rPr>
              <a:t>Assessing a</a:t>
            </a:r>
            <a:r>
              <a:rPr lang="en-US" sz="2550" b="1" dirty="0" smtClean="0">
                <a:solidFill>
                  <a:schemeClr val="bg1"/>
                </a:solidFill>
              </a:rPr>
              <a:t>vailable digital </a:t>
            </a:r>
            <a:r>
              <a:rPr lang="en-US" sz="2550" b="1" dirty="0">
                <a:solidFill>
                  <a:schemeClr val="bg1"/>
                </a:solidFill>
              </a:rPr>
              <a:t>e</a:t>
            </a:r>
            <a:r>
              <a:rPr lang="en-US" sz="2550" b="1" dirty="0" smtClean="0">
                <a:solidFill>
                  <a:schemeClr val="bg1"/>
                </a:solidFill>
              </a:rPr>
              <a:t>quity programs</a:t>
            </a:r>
            <a:endParaRPr lang="en-US" sz="2550" dirty="0">
              <a:solidFill>
                <a:schemeClr val="bg1"/>
              </a:solidFill>
            </a:endParaRPr>
          </a:p>
        </p:txBody>
      </p:sp>
    </p:spTree>
    <p:extLst>
      <p:ext uri="{BB962C8B-B14F-4D97-AF65-F5344CB8AC3E}">
        <p14:creationId xmlns:p14="http://schemas.microsoft.com/office/powerpoint/2010/main" val="13147660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3058</TotalTime>
  <Words>1826</Words>
  <Application>Microsoft Office PowerPoint</Application>
  <PresentationFormat>On-screen Show (4:3)</PresentationFormat>
  <Paragraphs>261</Paragraphs>
  <Slides>18</Slides>
  <Notes>16</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CaeciliaLTStd-BoldItalic</vt:lpstr>
      <vt:lpstr>Calibri</vt:lpstr>
      <vt:lpstr>DIN-Regular</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Those with mobile-only access  less likely to use it</vt:lpstr>
      <vt:lpstr>PowerPoint Presentation</vt:lpstr>
      <vt:lpstr>PowerPoint Presentation</vt:lpstr>
      <vt:lpstr>Very few have been reached  by low-cost initiatives</vt:lpstr>
      <vt:lpstr>PowerPoint Presentation</vt:lpstr>
      <vt:lpstr>PowerPoint Presentation</vt:lpstr>
      <vt:lpstr>PowerPoint Presentation</vt:lpstr>
      <vt:lpstr>Qualitative Phase:  Veronica and Teresa</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dc:creator>
  <cp:lastModifiedBy>Vikki Katz</cp:lastModifiedBy>
  <cp:revision>185</cp:revision>
  <dcterms:created xsi:type="dcterms:W3CDTF">2015-07-30T04:51:41Z</dcterms:created>
  <dcterms:modified xsi:type="dcterms:W3CDTF">2018-06-16T00:27:41Z</dcterms:modified>
</cp:coreProperties>
</file>