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7" r:id="rId3"/>
    <p:sldId id="258" r:id="rId4"/>
    <p:sldId id="259" r:id="rId5"/>
    <p:sldId id="263" r:id="rId6"/>
    <p:sldId id="261" r:id="rId7"/>
    <p:sldId id="260" r:id="rId8"/>
    <p:sldId id="262" r:id="rId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C83F16EE-46BE-443C-A6B4-5A865FD2376D}" type="datetimeFigureOut">
              <a:rPr lang="en-US" smtClean="0"/>
              <a:t>6/20/2018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2A906974-4190-4D25-AECF-193906C04A2A}" type="slidenum">
              <a:rPr lang="en-US" smtClean="0"/>
              <a:t>‹#›</a:t>
            </a:fld>
            <a:endParaRPr lang="en-US"/>
          </a:p>
        </p:txBody>
      </p:sp>
    </p:spTree>
    <p:extLst>
      <p:ext uri="{BB962C8B-B14F-4D97-AF65-F5344CB8AC3E}">
        <p14:creationId xmlns:p14="http://schemas.microsoft.com/office/powerpoint/2010/main" val="242668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 I was</a:t>
            </a:r>
            <a:r>
              <a:rPr lang="en-US" baseline="0" dirty="0" smtClean="0"/>
              <a:t> appointed to this job in 2011, I never really thought about utility poles; in fact, I never really even saw them.  However, I now know that utility poles are one of the most important structures when it comes to both electric and telecom utility services.  They bring us two of our most essential services: electricity and communication.  So utility poles are sexy.</a:t>
            </a:r>
          </a:p>
          <a:p>
            <a:r>
              <a:rPr lang="en-US" baseline="0" dirty="0" smtClean="0"/>
              <a:t>I’m please because I think in part because of the work of my office, but also because of the folks in this room and others like you, Connecticut has made some major advances, even in the last week, and is now treating utility poles with the respect they deserve.</a:t>
            </a:r>
          </a:p>
          <a:p>
            <a:endParaRPr lang="en-US" dirty="0"/>
          </a:p>
        </p:txBody>
      </p:sp>
      <p:sp>
        <p:nvSpPr>
          <p:cNvPr id="4" name="Slide Number Placeholder 3"/>
          <p:cNvSpPr>
            <a:spLocks noGrp="1"/>
          </p:cNvSpPr>
          <p:nvPr>
            <p:ph type="sldNum" sz="quarter" idx="10"/>
          </p:nvPr>
        </p:nvSpPr>
        <p:spPr/>
        <p:txBody>
          <a:bodyPr/>
          <a:lstStyle/>
          <a:p>
            <a:fld id="{2A906974-4190-4D25-AECF-193906C04A2A}" type="slidenum">
              <a:rPr lang="en-US" smtClean="0"/>
              <a:t>1</a:t>
            </a:fld>
            <a:endParaRPr lang="en-US"/>
          </a:p>
        </p:txBody>
      </p:sp>
    </p:spTree>
    <p:extLst>
      <p:ext uri="{BB962C8B-B14F-4D97-AF65-F5344CB8AC3E}">
        <p14:creationId xmlns:p14="http://schemas.microsoft.com/office/powerpoint/2010/main" val="370744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 action</a:t>
            </a:r>
            <a:endParaRPr lang="en-US" dirty="0"/>
          </a:p>
        </p:txBody>
      </p:sp>
      <p:sp>
        <p:nvSpPr>
          <p:cNvPr id="4" name="Slide Number Placeholder 3"/>
          <p:cNvSpPr>
            <a:spLocks noGrp="1"/>
          </p:cNvSpPr>
          <p:nvPr>
            <p:ph type="sldNum" sz="quarter" idx="10"/>
          </p:nvPr>
        </p:nvSpPr>
        <p:spPr/>
        <p:txBody>
          <a:bodyPr/>
          <a:lstStyle/>
          <a:p>
            <a:fld id="{2A906974-4190-4D25-AECF-193906C04A2A}" type="slidenum">
              <a:rPr lang="en-US" smtClean="0"/>
              <a:t>7</a:t>
            </a:fld>
            <a:endParaRPr lang="en-US"/>
          </a:p>
        </p:txBody>
      </p:sp>
    </p:spTree>
    <p:extLst>
      <p:ext uri="{BB962C8B-B14F-4D97-AF65-F5344CB8AC3E}">
        <p14:creationId xmlns:p14="http://schemas.microsoft.com/office/powerpoint/2010/main" val="125228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believes</a:t>
            </a:r>
            <a:r>
              <a:rPr lang="en-US" baseline="0" dirty="0" smtClean="0"/>
              <a:t> us!</a:t>
            </a:r>
            <a:endParaRPr lang="en-US" dirty="0"/>
          </a:p>
        </p:txBody>
      </p:sp>
      <p:sp>
        <p:nvSpPr>
          <p:cNvPr id="4" name="Slide Number Placeholder 3"/>
          <p:cNvSpPr>
            <a:spLocks noGrp="1"/>
          </p:cNvSpPr>
          <p:nvPr>
            <p:ph type="sldNum" sz="quarter" idx="10"/>
          </p:nvPr>
        </p:nvSpPr>
        <p:spPr/>
        <p:txBody>
          <a:bodyPr/>
          <a:lstStyle/>
          <a:p>
            <a:fld id="{2A906974-4190-4D25-AECF-193906C04A2A}" type="slidenum">
              <a:rPr lang="en-US" smtClean="0"/>
              <a:t>8</a:t>
            </a:fld>
            <a:endParaRPr lang="en-US"/>
          </a:p>
        </p:txBody>
      </p:sp>
    </p:spTree>
    <p:extLst>
      <p:ext uri="{BB962C8B-B14F-4D97-AF65-F5344CB8AC3E}">
        <p14:creationId xmlns:p14="http://schemas.microsoft.com/office/powerpoint/2010/main" val="2199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1C4ED5A-8DEF-4493-A321-FE2D1C3C318B}"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C4ED5A-8DEF-4493-A321-FE2D1C3C31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C4ED5A-8DEF-4493-A321-FE2D1C3C31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C4ED5A-8DEF-4493-A321-FE2D1C3C31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C4ED5A-8DEF-4493-A321-FE2D1C3C318B}"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C4ED5A-8DEF-4493-A321-FE2D1C3C31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1C4ED5A-8DEF-4493-A321-FE2D1C3C31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1C4ED5A-8DEF-4493-A321-FE2D1C3C31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1C4ED5A-8DEF-4493-A321-FE2D1C3C318B}"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C4ED5A-8DEF-4493-A321-FE2D1C3C31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2CEA782-A049-4468-BDB6-63EFBAB7592D}" type="datetimeFigureOut">
              <a:rPr lang="en-US" smtClean="0"/>
              <a:t>6/20/2018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C4ED5A-8DEF-4493-A321-FE2D1C3C318B}"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CEA782-A049-4468-BDB6-63EFBAB7592D}" type="datetimeFigureOut">
              <a:rPr lang="en-US" smtClean="0"/>
              <a:t>6/20/2018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1C4ED5A-8DEF-4493-A321-FE2D1C3C318B}"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59898"/>
            <a:ext cx="7620000" cy="1472184"/>
          </a:xfrm>
        </p:spPr>
        <p:txBody>
          <a:bodyPr>
            <a:normAutofit/>
          </a:bodyPr>
          <a:lstStyle/>
          <a:p>
            <a:r>
              <a:rPr lang="en-US" sz="3200" dirty="0">
                <a:effectLst/>
              </a:rPr>
              <a:t>Digital Equity: Reaching the Under Served and Under Connected </a:t>
            </a:r>
            <a:endParaRPr lang="en-US" sz="3200" dirty="0"/>
          </a:p>
        </p:txBody>
      </p:sp>
      <p:sp>
        <p:nvSpPr>
          <p:cNvPr id="3" name="Subtitle 2"/>
          <p:cNvSpPr>
            <a:spLocks noGrp="1"/>
          </p:cNvSpPr>
          <p:nvPr>
            <p:ph type="subTitle" idx="1"/>
          </p:nvPr>
        </p:nvSpPr>
        <p:spPr/>
        <p:txBody>
          <a:bodyPr>
            <a:normAutofit fontScale="85000" lnSpcReduction="20000"/>
          </a:bodyPr>
          <a:lstStyle/>
          <a:p>
            <a:endParaRPr lang="en-US" sz="2400" dirty="0" smtClean="0"/>
          </a:p>
          <a:p>
            <a:r>
              <a:rPr lang="en-US" sz="2400" dirty="0" smtClean="0"/>
              <a:t>ELIN SWANSON KATZ</a:t>
            </a:r>
          </a:p>
          <a:p>
            <a:r>
              <a:rPr lang="en-US" sz="2000" dirty="0" smtClean="0"/>
              <a:t>CONNECTICUT CONSUMER COUNSEL</a:t>
            </a:r>
          </a:p>
          <a:p>
            <a:r>
              <a:rPr lang="en-US" sz="2000" dirty="0" smtClean="0"/>
              <a:t>Cross-Cultural Communications: Telling Your </a:t>
            </a:r>
            <a:r>
              <a:rPr lang="en-US" sz="2000" dirty="0" smtClean="0"/>
              <a:t>Story</a:t>
            </a:r>
          </a:p>
          <a:p>
            <a:r>
              <a:rPr lang="en-US" sz="2000" dirty="0" smtClean="0"/>
              <a:t>Sponsored by Connecticut Department of Consumer Protection</a:t>
            </a:r>
            <a:endParaRPr lang="en-US" sz="2000" dirty="0" smtClean="0"/>
          </a:p>
          <a:p>
            <a:r>
              <a:rPr lang="en-US" sz="2000" dirty="0" smtClean="0"/>
              <a:t>JUNE 21, 2018</a:t>
            </a:r>
            <a:endParaRPr lang="en-US" sz="2000" dirty="0"/>
          </a:p>
        </p:txBody>
      </p:sp>
      <p:pic>
        <p:nvPicPr>
          <p:cNvPr id="5" name="Picture 4" descr="C:\Users\mendezm\AppData\Local\Microsoft\Windows\Temporary Internet Files\Content.Outlook\84MUMHKU\OCCNoBarNB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191000"/>
            <a:ext cx="1574038" cy="1524000"/>
          </a:xfrm>
          <a:prstGeom prst="rect">
            <a:avLst/>
          </a:prstGeom>
          <a:noFill/>
          <a:ln>
            <a:noFill/>
          </a:ln>
        </p:spPr>
      </p:pic>
    </p:spTree>
    <p:extLst>
      <p:ext uri="{BB962C8B-B14F-4D97-AF65-F5344CB8AC3E}">
        <p14:creationId xmlns:p14="http://schemas.microsoft.com/office/powerpoint/2010/main" val="817567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99318" y="150069"/>
            <a:ext cx="5945363" cy="6557862"/>
          </a:xfrm>
          <a:prstGeom prst="rect">
            <a:avLst/>
          </a:prstGeom>
        </p:spPr>
      </p:pic>
    </p:spTree>
    <p:extLst>
      <p:ext uri="{BB962C8B-B14F-4D97-AF65-F5344CB8AC3E}">
        <p14:creationId xmlns:p14="http://schemas.microsoft.com/office/powerpoint/2010/main" val="201884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unserved and underserved children doing their schoolwork?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86200"/>
            <a:ext cx="3352800" cy="2394857"/>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661319"/>
            <a:ext cx="3526064" cy="19812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728482"/>
            <a:ext cx="2943225" cy="15525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739560"/>
            <a:ext cx="3333750" cy="2667000"/>
          </a:xfrm>
          <a:prstGeom prst="rect">
            <a:avLst/>
          </a:prstGeom>
        </p:spPr>
      </p:pic>
    </p:spTree>
    <p:extLst>
      <p:ext uri="{BB962C8B-B14F-4D97-AF65-F5344CB8AC3E}">
        <p14:creationId xmlns:p14="http://schemas.microsoft.com/office/powerpoint/2010/main" val="274182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228599"/>
            <a:ext cx="6400800" cy="6644777"/>
          </a:xfrm>
          <a:prstGeom prst="rect">
            <a:avLst/>
          </a:prstGeom>
        </p:spPr>
      </p:pic>
    </p:spTree>
    <p:extLst>
      <p:ext uri="{BB962C8B-B14F-4D97-AF65-F5344CB8AC3E}">
        <p14:creationId xmlns:p14="http://schemas.microsoft.com/office/powerpoint/2010/main" val="250972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 y="240973"/>
            <a:ext cx="4422918" cy="2487892"/>
          </a:xfrm>
          <a:prstGeom prst="rect">
            <a:avLst/>
          </a:prstGeom>
        </p:spPr>
      </p:pic>
      <p:pic>
        <p:nvPicPr>
          <p:cNvPr id="2" name="Picture 1"/>
          <p:cNvPicPr>
            <a:picLocks noChangeAspect="1"/>
          </p:cNvPicPr>
          <p:nvPr/>
        </p:nvPicPr>
        <p:blipFill>
          <a:blip r:embed="rId3"/>
          <a:stretch>
            <a:fillRect/>
          </a:stretch>
        </p:blipFill>
        <p:spPr>
          <a:xfrm>
            <a:off x="0" y="4003341"/>
            <a:ext cx="3901304" cy="2653460"/>
          </a:xfrm>
          <a:prstGeom prst="rect">
            <a:avLst/>
          </a:prstGeom>
        </p:spPr>
      </p:pic>
      <p:pic>
        <p:nvPicPr>
          <p:cNvPr id="8" name="Picture 7"/>
          <p:cNvPicPr>
            <a:picLocks noChangeAspect="1"/>
          </p:cNvPicPr>
          <p:nvPr/>
        </p:nvPicPr>
        <p:blipFill>
          <a:blip r:embed="rId4"/>
          <a:stretch>
            <a:fillRect/>
          </a:stretch>
        </p:blipFill>
        <p:spPr>
          <a:xfrm>
            <a:off x="3279071" y="1200289"/>
            <a:ext cx="4059288" cy="3057151"/>
          </a:xfrm>
          <a:prstGeom prst="rect">
            <a:avLst/>
          </a:prstGeom>
        </p:spPr>
      </p:pic>
      <p:pic>
        <p:nvPicPr>
          <p:cNvPr id="5" name="Picture 4"/>
          <p:cNvPicPr>
            <a:picLocks noChangeAspect="1"/>
          </p:cNvPicPr>
          <p:nvPr/>
        </p:nvPicPr>
        <p:blipFill>
          <a:blip r:embed="rId5"/>
          <a:stretch>
            <a:fillRect/>
          </a:stretch>
        </p:blipFill>
        <p:spPr>
          <a:xfrm>
            <a:off x="5308715" y="3989894"/>
            <a:ext cx="3848732" cy="2886549"/>
          </a:xfrm>
          <a:prstGeom prst="rect">
            <a:avLst/>
          </a:prstGeom>
        </p:spPr>
      </p:pic>
    </p:spTree>
    <p:extLst>
      <p:ext uri="{BB962C8B-B14F-4D97-AF65-F5344CB8AC3E}">
        <p14:creationId xmlns:p14="http://schemas.microsoft.com/office/powerpoint/2010/main" val="208479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5418" t="14074" r="13541" b="1482"/>
          <a:stretch/>
        </p:blipFill>
        <p:spPr>
          <a:xfrm>
            <a:off x="76200" y="17899"/>
            <a:ext cx="8940132" cy="6840101"/>
          </a:xfrm>
          <a:prstGeom prst="rect">
            <a:avLst/>
          </a:prstGeom>
        </p:spPr>
      </p:pic>
    </p:spTree>
    <p:extLst>
      <p:ext uri="{BB962C8B-B14F-4D97-AF65-F5344CB8AC3E}">
        <p14:creationId xmlns:p14="http://schemas.microsoft.com/office/powerpoint/2010/main" val="181436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change the narrative?</a:t>
            </a:r>
            <a:endParaRPr lang="en-US" dirty="0"/>
          </a:p>
        </p:txBody>
      </p:sp>
      <p:pic>
        <p:nvPicPr>
          <p:cNvPr id="5" name="Content Placeholder 4"/>
          <p:cNvPicPr>
            <a:picLocks noGrp="1" noChangeAspect="1"/>
          </p:cNvPicPr>
          <p:nvPr>
            <p:ph idx="1"/>
          </p:nvPr>
        </p:nvPicPr>
        <p:blipFill rotWithShape="1">
          <a:blip r:embed="rId3"/>
          <a:srcRect l="11157" t="19232" r="62134" b="7443"/>
          <a:stretch/>
        </p:blipFill>
        <p:spPr>
          <a:xfrm>
            <a:off x="1752599" y="1524000"/>
            <a:ext cx="6611911" cy="5105400"/>
          </a:xfrm>
          <a:prstGeom prst="rect">
            <a:avLst/>
          </a:prstGeom>
        </p:spPr>
      </p:pic>
    </p:spTree>
    <p:extLst>
      <p:ext uri="{BB962C8B-B14F-4D97-AF65-F5344CB8AC3E}">
        <p14:creationId xmlns:p14="http://schemas.microsoft.com/office/powerpoint/2010/main" val="402791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Advocate.  Speak Up. Tell Your Story.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95400"/>
            <a:ext cx="6157469" cy="3255309"/>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5400000">
            <a:off x="4703" y="4191685"/>
            <a:ext cx="2818404" cy="2113803"/>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277" y="4135905"/>
            <a:ext cx="3080922" cy="2521884"/>
          </a:xfrm>
          <a:prstGeom prst="rect">
            <a:avLst/>
          </a:prstGeom>
        </p:spPr>
      </p:pic>
      <p:pic>
        <p:nvPicPr>
          <p:cNvPr id="3" name="Picture 2"/>
          <p:cNvPicPr>
            <a:picLocks noChangeAspect="1"/>
          </p:cNvPicPr>
          <p:nvPr/>
        </p:nvPicPr>
        <p:blipFill>
          <a:blip r:embed="rId6"/>
          <a:stretch>
            <a:fillRect/>
          </a:stretch>
        </p:blipFill>
        <p:spPr>
          <a:xfrm>
            <a:off x="5867400" y="3278317"/>
            <a:ext cx="3073299" cy="2293154"/>
          </a:xfrm>
          <a:prstGeom prst="rect">
            <a:avLst/>
          </a:prstGeom>
        </p:spPr>
      </p:pic>
    </p:spTree>
    <p:extLst>
      <p:ext uri="{BB962C8B-B14F-4D97-AF65-F5344CB8AC3E}">
        <p14:creationId xmlns:p14="http://schemas.microsoft.com/office/powerpoint/2010/main" val="2361321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1121</TotalTime>
  <Words>197</Words>
  <Application>Microsoft Office PowerPoint</Application>
  <PresentationFormat>On-screen Show (4:3)</PresentationFormat>
  <Paragraphs>17</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Gill Sans MT</vt:lpstr>
      <vt:lpstr>Verdana</vt:lpstr>
      <vt:lpstr>Wingdings 2</vt:lpstr>
      <vt:lpstr>Solstice</vt:lpstr>
      <vt:lpstr>Digital Equity: Reaching the Under Served and Under Connected </vt:lpstr>
      <vt:lpstr>PowerPoint Presentation</vt:lpstr>
      <vt:lpstr>How are unserved and underserved children doing their schoolwork?</vt:lpstr>
      <vt:lpstr>PowerPoint Presentation</vt:lpstr>
      <vt:lpstr>PowerPoint Presentation</vt:lpstr>
      <vt:lpstr>PowerPoint Presentation</vt:lpstr>
      <vt:lpstr>How do we change the narrative?</vt:lpstr>
      <vt:lpstr>Advocate.  Speak Up. Tell Your Story.</vt:lpstr>
    </vt:vector>
  </TitlesOfParts>
  <Company>DEEP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REGULATION AND POLICY: RETAIL COMPETITION</dc:title>
  <dc:creator>Joseph Rosenthal</dc:creator>
  <cp:lastModifiedBy>Elin Katz</cp:lastModifiedBy>
  <cp:revision>76</cp:revision>
  <cp:lastPrinted>2016-04-14T21:10:07Z</cp:lastPrinted>
  <dcterms:created xsi:type="dcterms:W3CDTF">2016-04-12T21:27:15Z</dcterms:created>
  <dcterms:modified xsi:type="dcterms:W3CDTF">2018-06-21T01:39:28Z</dcterms:modified>
</cp:coreProperties>
</file>