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4" r:id="rId4"/>
    <p:sldId id="260" r:id="rId5"/>
    <p:sldId id="262" r:id="rId6"/>
    <p:sldId id="261" r:id="rId7"/>
    <p:sldId id="263" r:id="rId8"/>
    <p:sldId id="266" r:id="rId9"/>
    <p:sldId id="267" r:id="rId10"/>
    <p:sldId id="268" r:id="rId11"/>
    <p:sldId id="269" r:id="rId12"/>
    <p:sldId id="270" r:id="rId13"/>
    <p:sldId id="271" r:id="rId14"/>
    <p:sldId id="272" r:id="rId15"/>
    <p:sldId id="273" r:id="rId16"/>
    <p:sldId id="274"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305" autoAdjust="0"/>
  </p:normalViewPr>
  <p:slideViewPr>
    <p:cSldViewPr snapToGrid="0">
      <p:cViewPr varScale="1">
        <p:scale>
          <a:sx n="103" d="100"/>
          <a:sy n="103" d="100"/>
        </p:scale>
        <p:origin x="10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93435-39C8-4730-B0D9-999FB6FDDDC4}" type="datetimeFigureOut">
              <a:rPr lang="en-US" smtClean="0"/>
              <a:t>9/16/2019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B1C68-122F-4023-8C4E-D7EAE66C6595}" type="slidenum">
              <a:rPr lang="en-US" smtClean="0"/>
              <a:t>‹#›</a:t>
            </a:fld>
            <a:endParaRPr lang="en-US"/>
          </a:p>
        </p:txBody>
      </p:sp>
    </p:spTree>
    <p:extLst>
      <p:ext uri="{BB962C8B-B14F-4D97-AF65-F5344CB8AC3E}">
        <p14:creationId xmlns:p14="http://schemas.microsoft.com/office/powerpoint/2010/main" val="167781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Tree>
    <p:extLst>
      <p:ext uri="{BB962C8B-B14F-4D97-AF65-F5344CB8AC3E}">
        <p14:creationId xmlns:p14="http://schemas.microsoft.com/office/powerpoint/2010/main" val="100128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BF7D8-7DA3-2A45-91F3-5AE859C470E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65484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EA918-81A1-49D0-A7A3-0204589C0C9B}" type="slidenum">
              <a:rPr lang="en-US" smtClean="0"/>
              <a:t>17</a:t>
            </a:fld>
            <a:endParaRPr lang="en-US"/>
          </a:p>
        </p:txBody>
      </p:sp>
    </p:spTree>
    <p:extLst>
      <p:ext uri="{BB962C8B-B14F-4D97-AF65-F5344CB8AC3E}">
        <p14:creationId xmlns:p14="http://schemas.microsoft.com/office/powerpoint/2010/main" val="140979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Tree>
    <p:extLst>
      <p:ext uri="{BB962C8B-B14F-4D97-AF65-F5344CB8AC3E}">
        <p14:creationId xmlns:p14="http://schemas.microsoft.com/office/powerpoint/2010/main" val="263452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98C8D5-B08C-41BA-AC9C-060CF0AB008C}"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534A3-9963-4A1B-B180-7F4AAA7A9E9C}" type="slidenum">
              <a:rPr lang="en-US" smtClean="0"/>
              <a:t>‹#›</a:t>
            </a:fld>
            <a:endParaRPr lang="en-US"/>
          </a:p>
        </p:txBody>
      </p:sp>
    </p:spTree>
    <p:extLst>
      <p:ext uri="{BB962C8B-B14F-4D97-AF65-F5344CB8AC3E}">
        <p14:creationId xmlns:p14="http://schemas.microsoft.com/office/powerpoint/2010/main" val="59422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8C8D5-B08C-41BA-AC9C-060CF0AB008C}"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534A3-9963-4A1B-B180-7F4AAA7A9E9C}" type="slidenum">
              <a:rPr lang="en-US" smtClean="0"/>
              <a:t>‹#›</a:t>
            </a:fld>
            <a:endParaRPr lang="en-US"/>
          </a:p>
        </p:txBody>
      </p:sp>
    </p:spTree>
    <p:extLst>
      <p:ext uri="{BB962C8B-B14F-4D97-AF65-F5344CB8AC3E}">
        <p14:creationId xmlns:p14="http://schemas.microsoft.com/office/powerpoint/2010/main" val="370232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8C8D5-B08C-41BA-AC9C-060CF0AB008C}"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534A3-9963-4A1B-B180-7F4AAA7A9E9C}" type="slidenum">
              <a:rPr lang="en-US" smtClean="0"/>
              <a:t>‹#›</a:t>
            </a:fld>
            <a:endParaRPr lang="en-US"/>
          </a:p>
        </p:txBody>
      </p:sp>
    </p:spTree>
    <p:extLst>
      <p:ext uri="{BB962C8B-B14F-4D97-AF65-F5344CB8AC3E}">
        <p14:creationId xmlns:p14="http://schemas.microsoft.com/office/powerpoint/2010/main" val="2021957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4852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ite Background -Content only">
    <p:spTree>
      <p:nvGrpSpPr>
        <p:cNvPr id="1" name=""/>
        <p:cNvGrpSpPr/>
        <p:nvPr/>
      </p:nvGrpSpPr>
      <p:grpSpPr>
        <a:xfrm>
          <a:off x="0" y="0"/>
          <a:ext cx="0" cy="0"/>
          <a:chOff x="0" y="0"/>
          <a:chExt cx="0" cy="0"/>
        </a:xfrm>
      </p:grpSpPr>
      <p:sp>
        <p:nvSpPr>
          <p:cNvPr id="7" name="AMAZON CONFIDENTIAL">
            <a:extLst>
              <a:ext uri="{FF2B5EF4-FFF2-40B4-BE49-F238E27FC236}">
                <a16:creationId xmlns:a16="http://schemas.microsoft.com/office/drawing/2014/main" xmlns="" id="{FD53ABB4-86F3-844E-8510-7E84C6EBC21E}"/>
              </a:ext>
            </a:extLst>
          </p:cNvPr>
          <p:cNvSpPr txBox="1"/>
          <p:nvPr userDrawn="1"/>
        </p:nvSpPr>
        <p:spPr>
          <a:xfrm>
            <a:off x="21016485" y="13152035"/>
            <a:ext cx="2679498"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a:lnSpc>
                <a:spcPct val="100000"/>
              </a:lnSpc>
              <a:defRPr sz="1600" cap="all" spc="112">
                <a:latin typeface="Amazon Ember"/>
                <a:ea typeface="Amazon Ember"/>
                <a:cs typeface="Amazon Ember"/>
                <a:sym typeface="Amazon Ember"/>
              </a:defRPr>
            </a:lvl1pPr>
          </a:lstStyle>
          <a:p>
            <a:r>
              <a:t>AMAZON CONFIDENTIAL</a:t>
            </a:r>
          </a:p>
        </p:txBody>
      </p:sp>
      <p:sp>
        <p:nvSpPr>
          <p:cNvPr id="8" name="Designer Name">
            <a:extLst>
              <a:ext uri="{FF2B5EF4-FFF2-40B4-BE49-F238E27FC236}">
                <a16:creationId xmlns:a16="http://schemas.microsoft.com/office/drawing/2014/main" xmlns="" id="{91C55549-BDDB-1A4A-8191-202236A8A5B5}"/>
              </a:ext>
            </a:extLst>
          </p:cNvPr>
          <p:cNvSpPr txBox="1"/>
          <p:nvPr userDrawn="1"/>
        </p:nvSpPr>
        <p:spPr>
          <a:xfrm>
            <a:off x="394461" y="13157200"/>
            <a:ext cx="1622249" cy="3556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nSpc>
                <a:spcPct val="100000"/>
              </a:lnSpc>
              <a:defRPr sz="1600" spc="64">
                <a:latin typeface="Amazon Ember"/>
                <a:ea typeface="Amazon Ember"/>
                <a:cs typeface="Amazon Ember"/>
                <a:sym typeface="Amazon Ember"/>
              </a:defRPr>
            </a:lvl1pPr>
          </a:lstStyle>
          <a:p>
            <a:r>
              <a:rPr dirty="0"/>
              <a:t>Designer Name</a:t>
            </a:r>
          </a:p>
        </p:txBody>
      </p:sp>
      <p:sp>
        <p:nvSpPr>
          <p:cNvPr id="9" name="Slide Number">
            <a:extLst>
              <a:ext uri="{FF2B5EF4-FFF2-40B4-BE49-F238E27FC236}">
                <a16:creationId xmlns:a16="http://schemas.microsoft.com/office/drawing/2014/main" xmlns="" id="{6D73161A-76FC-0C47-9140-250C1DC9F14F}"/>
              </a:ext>
            </a:extLst>
          </p:cNvPr>
          <p:cNvSpPr txBox="1">
            <a:spLocks noGrp="1"/>
          </p:cNvSpPr>
          <p:nvPr>
            <p:ph type="sldNum" sz="quarter" idx="2"/>
          </p:nvPr>
        </p:nvSpPr>
        <p:spPr>
          <a:xfrm>
            <a:off x="23809299" y="13157200"/>
            <a:ext cx="352451" cy="355600"/>
          </a:xfrm>
          <a:prstGeom prst="rect">
            <a:avLst/>
          </a:prstGeom>
        </p:spPr>
        <p:txBody>
          <a:bodyPr/>
          <a:lstStyle/>
          <a:p>
            <a:fld id="{86CB4B4D-7CA3-9044-876B-883B54F8677D}" type="slidenum">
              <a:t>‹#›</a:t>
            </a:fld>
            <a:endParaRPr/>
          </a:p>
        </p:txBody>
      </p:sp>
      <p:sp>
        <p:nvSpPr>
          <p:cNvPr id="6" name="Title 5">
            <a:extLst>
              <a:ext uri="{FF2B5EF4-FFF2-40B4-BE49-F238E27FC236}">
                <a16:creationId xmlns:a16="http://schemas.microsoft.com/office/drawing/2014/main" xmlns="" id="{B2FF41D2-4F48-0546-B53D-99C9D11B46BB}"/>
              </a:ext>
            </a:extLst>
          </p:cNvPr>
          <p:cNvSpPr>
            <a:spLocks noGrp="1"/>
          </p:cNvSpPr>
          <p:nvPr>
            <p:ph type="title" hasCustomPrompt="1"/>
          </p:nvPr>
        </p:nvSpPr>
        <p:spPr>
          <a:xfrm>
            <a:off x="829777" y="439839"/>
            <a:ext cx="10511991" cy="1164372"/>
          </a:xfrm>
        </p:spPr>
        <p:txBody>
          <a:bodyPr anchor="t" anchorCtr="0"/>
          <a:lstStyle>
            <a:lvl1pPr>
              <a:defRPr>
                <a:solidFill>
                  <a:schemeClr val="tx1"/>
                </a:solidFill>
              </a:defRPr>
            </a:lvl1pPr>
          </a:lstStyle>
          <a:p>
            <a:r>
              <a:rPr lang="en-US" dirty="0"/>
              <a:t>Title Slide</a:t>
            </a:r>
          </a:p>
        </p:txBody>
      </p:sp>
      <p:sp>
        <p:nvSpPr>
          <p:cNvPr id="3" name="Text Placeholder 2">
            <a:extLst>
              <a:ext uri="{FF2B5EF4-FFF2-40B4-BE49-F238E27FC236}">
                <a16:creationId xmlns:a16="http://schemas.microsoft.com/office/drawing/2014/main" xmlns="" id="{3D5C3CD3-B93E-1E4B-A0E4-B0064BAEC95E}"/>
              </a:ext>
            </a:extLst>
          </p:cNvPr>
          <p:cNvSpPr>
            <a:spLocks noGrp="1"/>
          </p:cNvSpPr>
          <p:nvPr>
            <p:ph type="body" sz="quarter" idx="10"/>
          </p:nvPr>
        </p:nvSpPr>
        <p:spPr>
          <a:xfrm>
            <a:off x="800100" y="2109724"/>
            <a:ext cx="4377542" cy="2771034"/>
          </a:xfrm>
        </p:spPr>
        <p:txBody>
          <a:bodyPr numCol="2" spcCol="347472"/>
          <a:lstStyle>
            <a:lvl2pPr>
              <a:spcAft>
                <a:spcPts val="800"/>
              </a:spcAft>
              <a:defRPr b="0" i="0">
                <a:latin typeface="Amazon Ember Light" panose="02000000000000000000" pitchFamily="2" charset="0"/>
                <a:ea typeface="Amazon Ember Light" panose="02000000000000000000" pitchFamily="2" charset="0"/>
              </a:defRPr>
            </a:lvl2pPr>
            <a:lvl3pPr>
              <a:defRPr b="0" i="0">
                <a:latin typeface="Amazon Ember Light" panose="02000000000000000000" pitchFamily="2" charset="0"/>
                <a:ea typeface="Amazon Ember Light" panose="02000000000000000000" pitchFamily="2" charset="0"/>
              </a:defRPr>
            </a:lvl3pPr>
            <a:lvl4pPr>
              <a:defRPr b="0" i="0">
                <a:latin typeface="Amazon Ember Light" panose="02000000000000000000" pitchFamily="2" charset="0"/>
                <a:ea typeface="Amazon Ember Light" panose="02000000000000000000" pitchFamily="2" charset="0"/>
              </a:defRPr>
            </a:lvl4pPr>
            <a:lvl5pPr>
              <a:defRPr b="0" i="0">
                <a:latin typeface="Amazon Ember Light" panose="02000000000000000000" pitchFamily="2" charset="0"/>
                <a:ea typeface="Amazon Ember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olid Title Slide">
            <a:extLst>
              <a:ext uri="{FF2B5EF4-FFF2-40B4-BE49-F238E27FC236}">
                <a16:creationId xmlns:a16="http://schemas.microsoft.com/office/drawing/2014/main" xmlns="" id="{ED5185C9-3E63-BB47-8B0A-768B95554067}"/>
              </a:ext>
            </a:extLst>
          </p:cNvPr>
          <p:cNvSpPr txBox="1"/>
          <p:nvPr userDrawn="1"/>
        </p:nvSpPr>
        <p:spPr>
          <a:xfrm>
            <a:off x="10356715" y="6483127"/>
            <a:ext cx="1566154" cy="21031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Tree>
    <p:extLst>
      <p:ext uri="{BB962C8B-B14F-4D97-AF65-F5344CB8AC3E}">
        <p14:creationId xmlns:p14="http://schemas.microsoft.com/office/powerpoint/2010/main" val="3212327979"/>
      </p:ext>
    </p:extLst>
  </p:cSld>
  <p:clrMapOvr>
    <a:masterClrMapping/>
  </p:clrMapOvr>
  <p:extLst mod="1">
    <p:ext uri="{DCECCB84-F9BA-43D5-87BE-67443E8EF086}">
      <p15:sldGuideLst xmlns:p15="http://schemas.microsoft.com/office/powerpoint/2012/main">
        <p15:guide id="4294967295" orient="horz" pos="2160">
          <p15:clr>
            <a:srgbClr val="FBAE40"/>
          </p15:clr>
        </p15:guide>
        <p15:guide id="4294967295" pos="3840">
          <p15:clr>
            <a:srgbClr val="FBAE40"/>
          </p15:clr>
        </p15:guide>
        <p15:guide id="4294967295" pos="504">
          <p15:clr>
            <a:srgbClr val="FBAE40"/>
          </p15:clr>
        </p15:guide>
        <p15:guide id="4294967295"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hite Background -Content &amp; Icons - V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B2FF41D2-4F48-0546-B53D-99C9D11B46BB}"/>
              </a:ext>
            </a:extLst>
          </p:cNvPr>
          <p:cNvSpPr>
            <a:spLocks noGrp="1"/>
          </p:cNvSpPr>
          <p:nvPr>
            <p:ph type="title" hasCustomPrompt="1"/>
          </p:nvPr>
        </p:nvSpPr>
        <p:spPr>
          <a:xfrm>
            <a:off x="829777" y="439839"/>
            <a:ext cx="10511991" cy="1164372"/>
          </a:xfrm>
        </p:spPr>
        <p:txBody>
          <a:bodyPr anchor="t" anchorCtr="0"/>
          <a:lstStyle/>
          <a:p>
            <a:r>
              <a:rPr lang="en-US" dirty="0"/>
              <a:t>Title Slide</a:t>
            </a:r>
          </a:p>
        </p:txBody>
      </p:sp>
      <p:sp>
        <p:nvSpPr>
          <p:cNvPr id="3" name="Text Placeholder 2">
            <a:extLst>
              <a:ext uri="{FF2B5EF4-FFF2-40B4-BE49-F238E27FC236}">
                <a16:creationId xmlns:a16="http://schemas.microsoft.com/office/drawing/2014/main" xmlns="" id="{3D5C3CD3-B93E-1E4B-A0E4-B0064BAEC95E}"/>
              </a:ext>
            </a:extLst>
          </p:cNvPr>
          <p:cNvSpPr>
            <a:spLocks noGrp="1"/>
          </p:cNvSpPr>
          <p:nvPr>
            <p:ph type="body" sz="quarter" idx="10"/>
          </p:nvPr>
        </p:nvSpPr>
        <p:spPr>
          <a:xfrm>
            <a:off x="2536761" y="2521166"/>
            <a:ext cx="7405116" cy="593509"/>
          </a:xfrm>
        </p:spPr>
        <p:txBody>
          <a:bodyPr numCol="1" spcCol="347472"/>
          <a:lstStyle>
            <a:lvl1pPr algn="l">
              <a:defRPr sz="1600"/>
            </a:lvl1pPr>
            <a:lvl2pPr algn="l">
              <a:spcAft>
                <a:spcPts val="800"/>
              </a:spcAft>
              <a:defRPr b="0" i="0">
                <a:latin typeface="Amazon Ember Light" panose="02000000000000000000" pitchFamily="2" charset="0"/>
                <a:ea typeface="Amazon Ember Light" panose="02000000000000000000" pitchFamily="2" charset="0"/>
              </a:defRPr>
            </a:lvl2pPr>
            <a:lvl3pPr algn="l">
              <a:defRPr b="0" i="0">
                <a:latin typeface="Amazon Ember Light" panose="02000000000000000000" pitchFamily="2" charset="0"/>
                <a:ea typeface="Amazon Ember Light" panose="02000000000000000000" pitchFamily="2" charset="0"/>
              </a:defRPr>
            </a:lvl3pPr>
            <a:lvl4pPr algn="l">
              <a:defRPr b="0" i="0">
                <a:latin typeface="Amazon Ember Light" panose="02000000000000000000" pitchFamily="2" charset="0"/>
                <a:ea typeface="Amazon Ember Light" panose="02000000000000000000" pitchFamily="2" charset="0"/>
              </a:defRPr>
            </a:lvl4pPr>
            <a:lvl5pPr algn="l">
              <a:defRPr b="0" i="0">
                <a:latin typeface="Amazon Ember Light" panose="02000000000000000000" pitchFamily="2" charset="0"/>
                <a:ea typeface="Amazon Ember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xmlns="" id="{3F857199-165F-6848-B3B1-DF80CA7679ED}"/>
              </a:ext>
            </a:extLst>
          </p:cNvPr>
          <p:cNvSpPr>
            <a:spLocks noGrp="1"/>
          </p:cNvSpPr>
          <p:nvPr>
            <p:ph type="pic" sz="quarter" idx="11"/>
          </p:nvPr>
        </p:nvSpPr>
        <p:spPr>
          <a:xfrm>
            <a:off x="926018" y="2306854"/>
            <a:ext cx="1084262" cy="1084263"/>
          </a:xfrm>
        </p:spPr>
        <p:txBody>
          <a:bodyPr/>
          <a:lstStyle/>
          <a:p>
            <a:endParaRPr lang="en-US"/>
          </a:p>
        </p:txBody>
      </p:sp>
      <p:sp>
        <p:nvSpPr>
          <p:cNvPr id="18" name="Text Placeholder 2">
            <a:extLst>
              <a:ext uri="{FF2B5EF4-FFF2-40B4-BE49-F238E27FC236}">
                <a16:creationId xmlns:a16="http://schemas.microsoft.com/office/drawing/2014/main" xmlns="" id="{B1F38B45-D24A-DA41-A44F-4F12ABC1D7D1}"/>
              </a:ext>
            </a:extLst>
          </p:cNvPr>
          <p:cNvSpPr>
            <a:spLocks noGrp="1"/>
          </p:cNvSpPr>
          <p:nvPr>
            <p:ph type="body" sz="quarter" idx="12"/>
          </p:nvPr>
        </p:nvSpPr>
        <p:spPr>
          <a:xfrm>
            <a:off x="2536761" y="4457129"/>
            <a:ext cx="7405116" cy="672084"/>
          </a:xfrm>
        </p:spPr>
        <p:txBody>
          <a:bodyPr numCol="1" spcCol="347472"/>
          <a:lstStyle>
            <a:lvl1pPr algn="l">
              <a:defRPr sz="1600"/>
            </a:lvl1pPr>
            <a:lvl2pPr algn="l">
              <a:spcAft>
                <a:spcPts val="800"/>
              </a:spcAft>
              <a:defRPr b="0" i="0">
                <a:latin typeface="Amazon Ember Light" panose="02000000000000000000" pitchFamily="2" charset="0"/>
                <a:ea typeface="Amazon Ember Light" panose="02000000000000000000" pitchFamily="2" charset="0"/>
              </a:defRPr>
            </a:lvl2pPr>
            <a:lvl3pPr algn="l">
              <a:defRPr b="0" i="0">
                <a:latin typeface="Amazon Ember Light" panose="02000000000000000000" pitchFamily="2" charset="0"/>
                <a:ea typeface="Amazon Ember Light" panose="02000000000000000000" pitchFamily="2" charset="0"/>
              </a:defRPr>
            </a:lvl3pPr>
            <a:lvl4pPr algn="l">
              <a:defRPr b="0" i="0">
                <a:latin typeface="Amazon Ember Light" panose="02000000000000000000" pitchFamily="2" charset="0"/>
                <a:ea typeface="Amazon Ember Light" panose="02000000000000000000" pitchFamily="2" charset="0"/>
              </a:defRPr>
            </a:lvl4pPr>
            <a:lvl5pPr algn="l">
              <a:defRPr b="0" i="0">
                <a:latin typeface="Amazon Ember Light" panose="02000000000000000000" pitchFamily="2" charset="0"/>
                <a:ea typeface="Amazon Ember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icture Placeholder 3">
            <a:extLst>
              <a:ext uri="{FF2B5EF4-FFF2-40B4-BE49-F238E27FC236}">
                <a16:creationId xmlns:a16="http://schemas.microsoft.com/office/drawing/2014/main" xmlns="" id="{AB6D5589-9C2E-4D47-A397-A92810DACCAA}"/>
              </a:ext>
            </a:extLst>
          </p:cNvPr>
          <p:cNvSpPr>
            <a:spLocks noGrp="1"/>
          </p:cNvSpPr>
          <p:nvPr>
            <p:ph type="pic" sz="quarter" idx="13"/>
          </p:nvPr>
        </p:nvSpPr>
        <p:spPr>
          <a:xfrm>
            <a:off x="926018" y="4242816"/>
            <a:ext cx="1084262" cy="1084263"/>
          </a:xfrm>
        </p:spPr>
        <p:txBody>
          <a:bodyPr/>
          <a:lstStyle/>
          <a:p>
            <a:endParaRPr lang="en-US"/>
          </a:p>
        </p:txBody>
      </p:sp>
      <p:sp>
        <p:nvSpPr>
          <p:cNvPr id="12" name="Solid Title Slide">
            <a:extLst>
              <a:ext uri="{FF2B5EF4-FFF2-40B4-BE49-F238E27FC236}">
                <a16:creationId xmlns:a16="http://schemas.microsoft.com/office/drawing/2014/main" xmlns="" id="{F47CD0E2-894B-2646-A2A8-703CF5AB27BD}"/>
              </a:ext>
            </a:extLst>
          </p:cNvPr>
          <p:cNvSpPr txBox="1"/>
          <p:nvPr userDrawn="1"/>
        </p:nvSpPr>
        <p:spPr>
          <a:xfrm>
            <a:off x="10356715" y="6483127"/>
            <a:ext cx="1566154" cy="21031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Tree>
    <p:extLst>
      <p:ext uri="{BB962C8B-B14F-4D97-AF65-F5344CB8AC3E}">
        <p14:creationId xmlns:p14="http://schemas.microsoft.com/office/powerpoint/2010/main" val="2160075861"/>
      </p:ext>
    </p:extLst>
  </p:cSld>
  <p:clrMapOvr>
    <a:masterClrMapping/>
  </p:clrMapOvr>
  <p:extLst mod="1">
    <p:ext uri="{DCECCB84-F9BA-43D5-87BE-67443E8EF086}">
      <p15:sldGuideLst xmlns:p15="http://schemas.microsoft.com/office/powerpoint/2012/main">
        <p15:guide id="4294967295" orient="horz" pos="2160">
          <p15:clr>
            <a:srgbClr val="FBAE40"/>
          </p15:clr>
        </p15:guide>
        <p15:guide id="4294967295" pos="3840">
          <p15:clr>
            <a:srgbClr val="FBAE40"/>
          </p15:clr>
        </p15:guide>
        <p15:guide id="4294967295" pos="504">
          <p15:clr>
            <a:srgbClr val="FBAE40"/>
          </p15:clr>
        </p15:guide>
        <p15:guide id="4294967295" orient="horz" pos="18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8C8D5-B08C-41BA-AC9C-060CF0AB008C}"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534A3-9963-4A1B-B180-7F4AAA7A9E9C}" type="slidenum">
              <a:rPr lang="en-US" smtClean="0"/>
              <a:t>‹#›</a:t>
            </a:fld>
            <a:endParaRPr lang="en-US"/>
          </a:p>
        </p:txBody>
      </p:sp>
    </p:spTree>
    <p:extLst>
      <p:ext uri="{BB962C8B-B14F-4D97-AF65-F5344CB8AC3E}">
        <p14:creationId xmlns:p14="http://schemas.microsoft.com/office/powerpoint/2010/main" val="216118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98C8D5-B08C-41BA-AC9C-060CF0AB008C}"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534A3-9963-4A1B-B180-7F4AAA7A9E9C}" type="slidenum">
              <a:rPr lang="en-US" smtClean="0"/>
              <a:t>‹#›</a:t>
            </a:fld>
            <a:endParaRPr lang="en-US"/>
          </a:p>
        </p:txBody>
      </p:sp>
    </p:spTree>
    <p:extLst>
      <p:ext uri="{BB962C8B-B14F-4D97-AF65-F5344CB8AC3E}">
        <p14:creationId xmlns:p14="http://schemas.microsoft.com/office/powerpoint/2010/main" val="279941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98C8D5-B08C-41BA-AC9C-060CF0AB008C}"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534A3-9963-4A1B-B180-7F4AAA7A9E9C}" type="slidenum">
              <a:rPr lang="en-US" smtClean="0"/>
              <a:t>‹#›</a:t>
            </a:fld>
            <a:endParaRPr lang="en-US"/>
          </a:p>
        </p:txBody>
      </p:sp>
    </p:spTree>
    <p:extLst>
      <p:ext uri="{BB962C8B-B14F-4D97-AF65-F5344CB8AC3E}">
        <p14:creationId xmlns:p14="http://schemas.microsoft.com/office/powerpoint/2010/main" val="230977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98C8D5-B08C-41BA-AC9C-060CF0AB008C}"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E534A3-9963-4A1B-B180-7F4AAA7A9E9C}" type="slidenum">
              <a:rPr lang="en-US" smtClean="0"/>
              <a:t>‹#›</a:t>
            </a:fld>
            <a:endParaRPr lang="en-US"/>
          </a:p>
        </p:txBody>
      </p:sp>
    </p:spTree>
    <p:extLst>
      <p:ext uri="{BB962C8B-B14F-4D97-AF65-F5344CB8AC3E}">
        <p14:creationId xmlns:p14="http://schemas.microsoft.com/office/powerpoint/2010/main" val="328650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98C8D5-B08C-41BA-AC9C-060CF0AB008C}"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E534A3-9963-4A1B-B180-7F4AAA7A9E9C}" type="slidenum">
              <a:rPr lang="en-US" smtClean="0"/>
              <a:t>‹#›</a:t>
            </a:fld>
            <a:endParaRPr lang="en-US"/>
          </a:p>
        </p:txBody>
      </p:sp>
    </p:spTree>
    <p:extLst>
      <p:ext uri="{BB962C8B-B14F-4D97-AF65-F5344CB8AC3E}">
        <p14:creationId xmlns:p14="http://schemas.microsoft.com/office/powerpoint/2010/main" val="290364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8C8D5-B08C-41BA-AC9C-060CF0AB008C}"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E534A3-9963-4A1B-B180-7F4AAA7A9E9C}" type="slidenum">
              <a:rPr lang="en-US" smtClean="0"/>
              <a:t>‹#›</a:t>
            </a:fld>
            <a:endParaRPr lang="en-US"/>
          </a:p>
        </p:txBody>
      </p:sp>
    </p:spTree>
    <p:extLst>
      <p:ext uri="{BB962C8B-B14F-4D97-AF65-F5344CB8AC3E}">
        <p14:creationId xmlns:p14="http://schemas.microsoft.com/office/powerpoint/2010/main" val="175484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8C8D5-B08C-41BA-AC9C-060CF0AB008C}"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534A3-9963-4A1B-B180-7F4AAA7A9E9C}" type="slidenum">
              <a:rPr lang="en-US" smtClean="0"/>
              <a:t>‹#›</a:t>
            </a:fld>
            <a:endParaRPr lang="en-US"/>
          </a:p>
        </p:txBody>
      </p:sp>
    </p:spTree>
    <p:extLst>
      <p:ext uri="{BB962C8B-B14F-4D97-AF65-F5344CB8AC3E}">
        <p14:creationId xmlns:p14="http://schemas.microsoft.com/office/powerpoint/2010/main" val="76941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8C8D5-B08C-41BA-AC9C-060CF0AB008C}"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534A3-9963-4A1B-B180-7F4AAA7A9E9C}" type="slidenum">
              <a:rPr lang="en-US" smtClean="0"/>
              <a:t>‹#›</a:t>
            </a:fld>
            <a:endParaRPr lang="en-US"/>
          </a:p>
        </p:txBody>
      </p:sp>
    </p:spTree>
    <p:extLst>
      <p:ext uri="{BB962C8B-B14F-4D97-AF65-F5344CB8AC3E}">
        <p14:creationId xmlns:p14="http://schemas.microsoft.com/office/powerpoint/2010/main" val="365383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8C8D5-B08C-41BA-AC9C-060CF0AB008C}" type="datetimeFigureOut">
              <a:rPr lang="en-US" smtClean="0"/>
              <a:t>9/16/2019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534A3-9963-4A1B-B180-7F4AAA7A9E9C}" type="slidenum">
              <a:rPr lang="en-US" smtClean="0"/>
              <a:t>‹#›</a:t>
            </a:fld>
            <a:endParaRPr lang="en-US"/>
          </a:p>
        </p:txBody>
      </p:sp>
    </p:spTree>
    <p:extLst>
      <p:ext uri="{BB962C8B-B14F-4D97-AF65-F5344CB8AC3E}">
        <p14:creationId xmlns:p14="http://schemas.microsoft.com/office/powerpoint/2010/main" val="1429472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amazon.com/dp/B00DBYBNEE/135-0424108-0435068?_encoding=UTF8&amp;force-full-site=1&amp;primeCampaignId=ab_bps_fbpsa" TargetMode="External"/><Relationship Id="rId7" Type="http://schemas.openxmlformats.org/officeDocument/2006/relationships/image" Target="../media/image13.png"/><Relationship Id="rId2" Type="http://schemas.openxmlformats.org/officeDocument/2006/relationships/hyperlink" Target="https://www.amazon.com/gp/help/customer/display.html/ref=hp_left_v4_sib?ie=UTF8&amp;nodeId=201741220" TargetMode="Externa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hyperlink" Target="https://www.amazon.com/gp/help/customer/display.html/ref=hp_bc_nav?ie=UTF8&amp;nodeId=201997670" TargetMode="Externa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portal.ct.gov/DAS/Procurement/Contracting/Amazon-Business"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287" y="505419"/>
            <a:ext cx="6551364" cy="1510668"/>
          </a:xfrm>
        </p:spPr>
        <p:txBody>
          <a:bodyPr>
            <a:normAutofit fontScale="90000"/>
          </a:bodyPr>
          <a:lstStyle/>
          <a:p>
            <a:r>
              <a:rPr lang="en-US" b="1" dirty="0" smtClean="0"/>
              <a:t>Reaching New Limits</a:t>
            </a:r>
            <a:r>
              <a:rPr lang="en-US" dirty="0" smtClean="0"/>
              <a:t>!	</a:t>
            </a:r>
            <a:endParaRPr lang="en-US" dirty="0"/>
          </a:p>
        </p:txBody>
      </p:sp>
      <p:sp>
        <p:nvSpPr>
          <p:cNvPr id="3" name="Subtitle 2"/>
          <p:cNvSpPr>
            <a:spLocks noGrp="1"/>
          </p:cNvSpPr>
          <p:nvPr>
            <p:ph type="subTitle" idx="1"/>
          </p:nvPr>
        </p:nvSpPr>
        <p:spPr>
          <a:xfrm>
            <a:off x="-1483605" y="1392955"/>
            <a:ext cx="9144000" cy="1655762"/>
          </a:xfrm>
        </p:spPr>
        <p:txBody>
          <a:bodyPr/>
          <a:lstStyle/>
          <a:p>
            <a:r>
              <a:rPr lang="en-US" b="1" dirty="0" smtClean="0"/>
              <a:t>General Letter #71 &amp; Amazon Business Services</a:t>
            </a:r>
            <a:endParaRPr lang="en-US" b="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5660" y="4296579"/>
            <a:ext cx="3698441" cy="2396829"/>
          </a:xfrm>
          <a:prstGeom prst="rect">
            <a:avLst/>
          </a:prstGeom>
          <a:effectLst>
            <a:softEdge rad="63500"/>
          </a:effectLst>
        </p:spPr>
      </p:pic>
    </p:spTree>
    <p:extLst>
      <p:ext uri="{BB962C8B-B14F-4D97-AF65-F5344CB8AC3E}">
        <p14:creationId xmlns:p14="http://schemas.microsoft.com/office/powerpoint/2010/main" val="3039721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250AA-0923-C34A-B32D-05F13F840258}"/>
              </a:ext>
            </a:extLst>
          </p:cNvPr>
          <p:cNvSpPr>
            <a:spLocks noGrp="1"/>
          </p:cNvSpPr>
          <p:nvPr>
            <p:ph type="title"/>
          </p:nvPr>
        </p:nvSpPr>
        <p:spPr/>
        <p:txBody>
          <a:bodyPr/>
          <a:lstStyle/>
          <a:p>
            <a:r>
              <a:rPr lang="en-US" dirty="0"/>
              <a:t>Amazon Business Benefits</a:t>
            </a:r>
          </a:p>
        </p:txBody>
      </p:sp>
      <p:sp>
        <p:nvSpPr>
          <p:cNvPr id="6" name="Rectangle 5"/>
          <p:cNvSpPr/>
          <p:nvPr/>
        </p:nvSpPr>
        <p:spPr>
          <a:xfrm>
            <a:off x="829778" y="1380850"/>
            <a:ext cx="7769099" cy="5047536"/>
          </a:xfrm>
          <a:prstGeom prst="rect">
            <a:avLst/>
          </a:prstGeom>
        </p:spPr>
        <p:txBody>
          <a:bodyPr wrap="square">
            <a:spAutoFit/>
          </a:bodyPr>
          <a:lstStyle/>
          <a:p>
            <a:pPr defTabSz="914354"/>
            <a:r>
              <a:rPr lang="en-US" sz="1400" b="1" u="sng" dirty="0">
                <a:solidFill>
                  <a:schemeClr val="accent1">
                    <a:lumMod val="75000"/>
                  </a:schemeClr>
                </a:solidFill>
                <a:latin typeface="Amazon Ember" panose="02000000000000000000" pitchFamily="2" charset="0"/>
                <a:ea typeface="Amazon Ember" panose="02000000000000000000" pitchFamily="2" charset="0"/>
              </a:rPr>
              <a:t>Business Pricing &amp; Quantity Discounts</a:t>
            </a:r>
          </a:p>
          <a:p>
            <a:pPr marL="461963" indent="-234950" defTabSz="914354">
              <a:buFont typeface="Arial" panose="020B0604020202020204" pitchFamily="34" charset="0"/>
              <a:buChar char="•"/>
            </a:pPr>
            <a:r>
              <a:rPr lang="en-US" sz="1400" dirty="0">
                <a:solidFill>
                  <a:srgbClr val="474747"/>
                </a:solidFill>
                <a:latin typeface="Amazon Ember" panose="02000000000000000000" pitchFamily="2" charset="0"/>
                <a:ea typeface="Amazon Ember" panose="02000000000000000000" pitchFamily="2" charset="0"/>
              </a:rPr>
              <a:t>Business pricing and quantity discounts are only available to registered business account customers on Amazon. </a:t>
            </a:r>
            <a:r>
              <a:rPr lang="en-US" sz="1400" dirty="0">
                <a:solidFill>
                  <a:srgbClr val="474747"/>
                </a:solidFill>
                <a:latin typeface="Amazon Ember" panose="02000000000000000000" pitchFamily="2" charset="0"/>
                <a:ea typeface="Amazon Ember" panose="02000000000000000000" pitchFamily="2" charset="0"/>
                <a:hlinkClick r:id="rId2"/>
              </a:rPr>
              <a:t>Click</a:t>
            </a:r>
            <a:r>
              <a:rPr lang="en-US" sz="1400" dirty="0">
                <a:solidFill>
                  <a:srgbClr val="474747"/>
                </a:solidFill>
                <a:latin typeface="Amazon Ember" panose="02000000000000000000" pitchFamily="2" charset="0"/>
                <a:ea typeface="Amazon Ember" panose="02000000000000000000" pitchFamily="2" charset="0"/>
              </a:rPr>
              <a:t> to learn more.</a:t>
            </a:r>
            <a:endParaRPr lang="en-US" sz="2000" dirty="0">
              <a:solidFill>
                <a:schemeClr val="tx2"/>
              </a:solidFill>
              <a:latin typeface="Amazon Ember" panose="02000000000000000000" pitchFamily="2" charset="0"/>
              <a:ea typeface="Amazon Ember" panose="02000000000000000000" pitchFamily="2" charset="0"/>
            </a:endParaRPr>
          </a:p>
          <a:p>
            <a:pPr marL="461963" indent="-234950" defTabSz="914354">
              <a:buFont typeface="Arial" panose="020B0604020202020204" pitchFamily="34" charset="0"/>
              <a:buChar char="•"/>
            </a:pPr>
            <a:endParaRPr lang="en-US" sz="1400" dirty="0">
              <a:solidFill>
                <a:schemeClr val="tx2"/>
              </a:solidFill>
              <a:latin typeface="Amazon Ember" panose="02000000000000000000" pitchFamily="2" charset="0"/>
              <a:ea typeface="Amazon Ember" panose="02000000000000000000" pitchFamily="2" charset="0"/>
            </a:endParaRPr>
          </a:p>
          <a:p>
            <a:pPr marL="461963" indent="-461963" defTabSz="914354"/>
            <a:r>
              <a:rPr lang="en-US" sz="1400" b="1" u="sng" dirty="0">
                <a:solidFill>
                  <a:schemeClr val="accent1">
                    <a:lumMod val="75000"/>
                  </a:schemeClr>
                </a:solidFill>
                <a:latin typeface="Amazon Ember" panose="02000000000000000000" pitchFamily="2" charset="0"/>
                <a:ea typeface="Amazon Ember" panose="02000000000000000000" pitchFamily="2" charset="0"/>
              </a:rPr>
              <a:t>Business Prime Shipping</a:t>
            </a:r>
          </a:p>
          <a:p>
            <a:pPr marL="461963" indent="-234950" defTabSz="914354">
              <a:buFont typeface="Arial" panose="020B0604020202020204" pitchFamily="34" charset="0"/>
              <a:buChar char="•"/>
            </a:pPr>
            <a:r>
              <a:rPr lang="en-US" sz="1400" dirty="0">
                <a:solidFill>
                  <a:srgbClr val="474747"/>
                </a:solidFill>
                <a:latin typeface="Amazon Ember" panose="02000000000000000000" pitchFamily="2" charset="0"/>
                <a:ea typeface="Amazon Ember" panose="02000000000000000000" pitchFamily="2" charset="0"/>
              </a:rPr>
              <a:t>Once Business Prime Shipping has been purchased, it provides Free Two-Day Shipping on eligible items for all users in the business account. There are multiple pricing tiers to meet the needs of businesses of all sizes. </a:t>
            </a:r>
            <a:r>
              <a:rPr lang="en-US" sz="1400" dirty="0">
                <a:solidFill>
                  <a:srgbClr val="474747"/>
                </a:solidFill>
                <a:latin typeface="Amazon Ember" panose="02000000000000000000" pitchFamily="2" charset="0"/>
                <a:ea typeface="Amazon Ember" panose="02000000000000000000" pitchFamily="2" charset="0"/>
                <a:hlinkClick r:id="rId3"/>
              </a:rPr>
              <a:t>Click</a:t>
            </a:r>
            <a:r>
              <a:rPr lang="en-US" sz="1400" dirty="0">
                <a:solidFill>
                  <a:srgbClr val="474747"/>
                </a:solidFill>
                <a:latin typeface="Amazon Ember" panose="02000000000000000000" pitchFamily="2" charset="0"/>
                <a:ea typeface="Amazon Ember" panose="02000000000000000000" pitchFamily="2" charset="0"/>
              </a:rPr>
              <a:t> to learn more. </a:t>
            </a:r>
          </a:p>
          <a:p>
            <a:pPr marL="227013" defTabSz="914354"/>
            <a:endParaRPr lang="en-US" sz="1400" dirty="0">
              <a:solidFill>
                <a:srgbClr val="474747"/>
              </a:solidFill>
              <a:latin typeface="Amazon Ember" panose="02000000000000000000" pitchFamily="2" charset="0"/>
              <a:ea typeface="Amazon Ember" panose="02000000000000000000" pitchFamily="2" charset="0"/>
            </a:endParaRPr>
          </a:p>
          <a:p>
            <a:pPr marL="461963" indent="-461963" defTabSz="914354"/>
            <a:r>
              <a:rPr lang="en-US" sz="1400" b="1" u="sng" dirty="0">
                <a:solidFill>
                  <a:schemeClr val="accent1">
                    <a:lumMod val="75000"/>
                  </a:schemeClr>
                </a:solidFill>
                <a:latin typeface="Amazon Ember" panose="02000000000000000000" pitchFamily="2" charset="0"/>
                <a:ea typeface="Amazon Ember" panose="02000000000000000000" pitchFamily="2" charset="0"/>
              </a:rPr>
              <a:t>Buying Policies</a:t>
            </a:r>
          </a:p>
          <a:p>
            <a:pPr marL="461963" indent="-234950" defTabSz="914354">
              <a:buFont typeface="Arial" panose="020B0604020202020204" pitchFamily="34" charset="0"/>
              <a:buChar char="•"/>
            </a:pPr>
            <a:r>
              <a:rPr lang="en-US" sz="1400" dirty="0">
                <a:solidFill>
                  <a:srgbClr val="474747"/>
                </a:solidFill>
                <a:latin typeface="Amazon Ember" panose="02000000000000000000" pitchFamily="2" charset="0"/>
                <a:ea typeface="Amazon Ember" panose="02000000000000000000" pitchFamily="2" charset="0"/>
              </a:rPr>
              <a:t>Customize Amazon Business to your organization’s buying standards and procedures. Features include approval workflows, negotiated pricing, </a:t>
            </a:r>
            <a:r>
              <a:rPr lang="en-US" sz="1400" dirty="0" smtClean="0">
                <a:solidFill>
                  <a:srgbClr val="474747"/>
                </a:solidFill>
                <a:latin typeface="Amazon Ember" panose="02000000000000000000" pitchFamily="2" charset="0"/>
                <a:ea typeface="Amazon Ember" panose="02000000000000000000" pitchFamily="2" charset="0"/>
              </a:rPr>
              <a:t>preferred </a:t>
            </a:r>
            <a:r>
              <a:rPr lang="en-US" sz="1400" dirty="0">
                <a:solidFill>
                  <a:srgbClr val="474747"/>
                </a:solidFill>
                <a:latin typeface="Amazon Ember" panose="02000000000000000000" pitchFamily="2" charset="0"/>
                <a:ea typeface="Amazon Ember" panose="02000000000000000000" pitchFamily="2" charset="0"/>
              </a:rPr>
              <a:t>suppliers and preferred products. </a:t>
            </a:r>
          </a:p>
          <a:p>
            <a:pPr marL="461963" indent="-461963" defTabSz="914354"/>
            <a:endParaRPr lang="en-US" sz="1400" dirty="0">
              <a:solidFill>
                <a:srgbClr val="474747"/>
              </a:solidFill>
              <a:latin typeface="Amazon Ember" panose="02000000000000000000" pitchFamily="2" charset="0"/>
              <a:ea typeface="Amazon Ember" panose="02000000000000000000" pitchFamily="2" charset="0"/>
            </a:endParaRPr>
          </a:p>
          <a:p>
            <a:pPr marL="461963" indent="-461963" defTabSz="914354"/>
            <a:r>
              <a:rPr lang="en-US" sz="1400" b="1" u="sng" dirty="0">
                <a:solidFill>
                  <a:schemeClr val="accent1">
                    <a:lumMod val="75000"/>
                  </a:schemeClr>
                </a:solidFill>
                <a:latin typeface="Amazon Ember" panose="02000000000000000000" pitchFamily="2" charset="0"/>
                <a:ea typeface="Amazon Ember" panose="02000000000000000000" pitchFamily="2" charset="0"/>
              </a:rPr>
              <a:t>Business-Only Selection</a:t>
            </a:r>
          </a:p>
          <a:p>
            <a:pPr marL="461963" indent="-234950" defTabSz="914354">
              <a:buFont typeface="Arial" panose="020B0604020202020204" pitchFamily="34" charset="0"/>
              <a:buChar char="•"/>
            </a:pPr>
            <a:r>
              <a:rPr lang="en-US" sz="1400" dirty="0">
                <a:solidFill>
                  <a:srgbClr val="474747"/>
                </a:solidFill>
                <a:latin typeface="Amazon Ember" panose="02000000000000000000" pitchFamily="2" charset="0"/>
                <a:ea typeface="Amazon Ember" panose="02000000000000000000" pitchFamily="2" charset="0"/>
              </a:rPr>
              <a:t>Business-only selection refers to items and offers that are only available for purchase by Amazon Business customers.</a:t>
            </a:r>
          </a:p>
          <a:p>
            <a:pPr marL="461963" indent="-461963" defTabSz="914354"/>
            <a:endParaRPr lang="en-US" sz="1400" dirty="0">
              <a:solidFill>
                <a:srgbClr val="474747"/>
              </a:solidFill>
              <a:latin typeface="Amazon Ember" panose="02000000000000000000" pitchFamily="2" charset="0"/>
              <a:ea typeface="Amazon Ember" panose="02000000000000000000" pitchFamily="2" charset="0"/>
            </a:endParaRPr>
          </a:p>
          <a:p>
            <a:pPr marL="461963" indent="-461963" defTabSz="914354"/>
            <a:r>
              <a:rPr lang="en-US" sz="1400" b="1" u="sng" dirty="0">
                <a:solidFill>
                  <a:schemeClr val="accent1">
                    <a:lumMod val="75000"/>
                  </a:schemeClr>
                </a:solidFill>
                <a:latin typeface="Amazon Ember" panose="02000000000000000000" pitchFamily="2" charset="0"/>
                <a:ea typeface="Amazon Ember" panose="02000000000000000000" pitchFamily="2" charset="0"/>
              </a:rPr>
              <a:t>Amazon Business Analytics</a:t>
            </a:r>
          </a:p>
          <a:p>
            <a:pPr marL="461963" indent="-234950" defTabSz="914354">
              <a:buFont typeface="Arial" panose="020B0604020202020204" pitchFamily="34" charset="0"/>
              <a:buChar char="•"/>
            </a:pPr>
            <a:r>
              <a:rPr lang="en-US" sz="1400" dirty="0">
                <a:solidFill>
                  <a:srgbClr val="474747"/>
                </a:solidFill>
                <a:latin typeface="Amazon Ember" panose="02000000000000000000" pitchFamily="2" charset="0"/>
                <a:ea typeface="Amazon Ember" panose="02000000000000000000" pitchFamily="2" charset="0"/>
              </a:rPr>
              <a:t>Use Amazon Business Analytics to view data about your orders, create and filter reports based on your business needs, and view both charts and tables. </a:t>
            </a:r>
            <a:r>
              <a:rPr lang="en-US" sz="1400" dirty="0">
                <a:solidFill>
                  <a:srgbClr val="474747"/>
                </a:solidFill>
                <a:latin typeface="Amazon Ember" panose="02000000000000000000" pitchFamily="2" charset="0"/>
                <a:ea typeface="Amazon Ember" panose="02000000000000000000" pitchFamily="2" charset="0"/>
                <a:hlinkClick r:id="rId4"/>
              </a:rPr>
              <a:t>Click</a:t>
            </a:r>
            <a:r>
              <a:rPr lang="en-US" sz="1400" dirty="0">
                <a:solidFill>
                  <a:srgbClr val="474747"/>
                </a:solidFill>
                <a:latin typeface="Amazon Ember" panose="02000000000000000000" pitchFamily="2" charset="0"/>
                <a:ea typeface="Amazon Ember" panose="02000000000000000000" pitchFamily="2" charset="0"/>
              </a:rPr>
              <a:t> to learn more.</a:t>
            </a:r>
          </a:p>
          <a:p>
            <a:pPr marL="461963" indent="-461963" defTabSz="914354">
              <a:buFont typeface="Arial" panose="020B0604020202020204" pitchFamily="34" charset="0"/>
              <a:buChar char="•"/>
            </a:pPr>
            <a:endParaRPr lang="en-US" sz="1400" dirty="0">
              <a:solidFill>
                <a:srgbClr val="474747"/>
              </a:solidFill>
              <a:latin typeface="Amazon Ember" panose="02000000000000000000" pitchFamily="2" charset="0"/>
              <a:ea typeface="Amazon Ember" panose="02000000000000000000" pitchFamily="2" charset="0"/>
            </a:endParaRPr>
          </a:p>
          <a:p>
            <a:pPr marL="461963" indent="-234950" defTabSz="914354">
              <a:buFont typeface="Arial" panose="020B0604020202020204" pitchFamily="34" charset="0"/>
              <a:buChar char="•"/>
            </a:pPr>
            <a:endParaRPr lang="en-US" sz="1400" dirty="0">
              <a:solidFill>
                <a:srgbClr val="474747"/>
              </a:solidFill>
              <a:latin typeface="Amazon Ember" panose="02000000000000000000" pitchFamily="2" charset="0"/>
              <a:ea typeface="Amazon Ember" panose="02000000000000000000" pitchFamily="2" charset="0"/>
            </a:endParaRPr>
          </a:p>
        </p:txBody>
      </p:sp>
      <p:grpSp>
        <p:nvGrpSpPr>
          <p:cNvPr id="4" name="Group 3"/>
          <p:cNvGrpSpPr/>
          <p:nvPr/>
        </p:nvGrpSpPr>
        <p:grpSpPr>
          <a:xfrm>
            <a:off x="9310339" y="915350"/>
            <a:ext cx="2016061" cy="1377721"/>
            <a:chOff x="5018905" y="2517497"/>
            <a:chExt cx="1529270" cy="931816"/>
          </a:xfrm>
        </p:grpSpPr>
        <p:grpSp>
          <p:nvGrpSpPr>
            <p:cNvPr id="5" name="Group 4"/>
            <p:cNvGrpSpPr/>
            <p:nvPr/>
          </p:nvGrpSpPr>
          <p:grpSpPr>
            <a:xfrm>
              <a:off x="5018905" y="2517497"/>
              <a:ext cx="1529270" cy="931816"/>
              <a:chOff x="5105498" y="2182217"/>
              <a:chExt cx="1495666" cy="931814"/>
            </a:xfrm>
          </p:grpSpPr>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sharpenSoften amount="-10000"/>
                        </a14:imgEffect>
                      </a14:imgLayer>
                    </a14:imgProps>
                  </a:ext>
                </a:extLst>
              </a:blip>
              <a:srcRect l="79910" t="31475" r="598" b="54269"/>
              <a:stretch/>
            </p:blipFill>
            <p:spPr>
              <a:xfrm>
                <a:off x="5105498" y="2819401"/>
                <a:ext cx="1495665" cy="294630"/>
              </a:xfrm>
              <a:prstGeom prst="rect">
                <a:avLst/>
              </a:prstGeom>
              <a:ln w="38100">
                <a:solidFill>
                  <a:schemeClr val="tx2">
                    <a:lumMod val="50000"/>
                  </a:schemeClr>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7">
                <a:extLst>
                  <a:ext uri="{BEBA8EAE-BF5A-486C-A8C5-ECC9F3942E4B}">
                    <a14:imgProps xmlns:a14="http://schemas.microsoft.com/office/drawing/2010/main">
                      <a14:imgLayer r:embed="rId6">
                        <a14:imgEffect>
                          <a14:sharpenSoften amount="10000"/>
                        </a14:imgEffect>
                      </a14:imgLayer>
                    </a14:imgProps>
                  </a:ext>
                </a:extLst>
              </a:blip>
              <a:srcRect l="79910" t="441" r="598" b="68525"/>
              <a:stretch/>
            </p:blipFill>
            <p:spPr>
              <a:xfrm>
                <a:off x="5105498" y="2182217"/>
                <a:ext cx="1495666" cy="641360"/>
              </a:xfrm>
              <a:prstGeom prst="rect">
                <a:avLst/>
              </a:prstGeom>
              <a:ln w="38100">
                <a:solidFill>
                  <a:schemeClr val="tx2">
                    <a:lumMod val="50000"/>
                  </a:schemeClr>
                </a:solidFill>
              </a:ln>
              <a:effectLst>
                <a:outerShdw blurRad="292100" dist="139700" dir="2700000" algn="tl" rotWithShape="0">
                  <a:srgbClr val="333333">
                    <a:alpha val="65000"/>
                  </a:srgbClr>
                </a:outerShdw>
              </a:effectLst>
            </p:spPr>
          </p:pic>
        </p:grpSp>
        <p:sp>
          <p:nvSpPr>
            <p:cNvPr id="7" name="Rectangle 6"/>
            <p:cNvSpPr/>
            <p:nvPr/>
          </p:nvSpPr>
          <p:spPr>
            <a:xfrm flipV="1">
              <a:off x="5031000" y="2714485"/>
              <a:ext cx="1517174" cy="440194"/>
            </a:xfrm>
            <a:prstGeom prst="rect">
              <a:avLst/>
            </a:prstGeom>
            <a:noFill/>
            <a:ln w="381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p:cNvPicPr>
            <a:picLocks noChangeAspect="1"/>
          </p:cNvPicPr>
          <p:nvPr/>
        </p:nvPicPr>
        <p:blipFill rotWithShape="1">
          <a:blip r:embed="rId8"/>
          <a:srcRect t="10819"/>
          <a:stretch/>
        </p:blipFill>
        <p:spPr>
          <a:xfrm>
            <a:off x="9132975" y="3898574"/>
            <a:ext cx="2312917" cy="406624"/>
          </a:xfrm>
          <a:prstGeom prst="rect">
            <a:avLst/>
          </a:prstGeom>
          <a:ln w="38100">
            <a:solidFill>
              <a:schemeClr val="tx2">
                <a:lumMod val="50000"/>
              </a:schemeClr>
            </a:solidFill>
          </a:ln>
          <a:effectLst>
            <a:outerShdw blurRad="292100" dist="139700" dir="2700000" algn="tl" rotWithShape="0">
              <a:srgbClr val="333333">
                <a:alpha val="65000"/>
              </a:srgbClr>
            </a:outerShdw>
          </a:effectLst>
        </p:spPr>
      </p:pic>
      <p:grpSp>
        <p:nvGrpSpPr>
          <p:cNvPr id="11" name="Group 10"/>
          <p:cNvGrpSpPr/>
          <p:nvPr/>
        </p:nvGrpSpPr>
        <p:grpSpPr>
          <a:xfrm>
            <a:off x="9300786" y="4718042"/>
            <a:ext cx="1977293" cy="749640"/>
            <a:chOff x="5225049" y="2389131"/>
            <a:chExt cx="1960351" cy="671589"/>
          </a:xfrm>
        </p:grpSpPr>
        <p:pic>
          <p:nvPicPr>
            <p:cNvPr id="12" name="Picture 11"/>
            <p:cNvPicPr>
              <a:picLocks noChangeAspect="1"/>
            </p:cNvPicPr>
            <p:nvPr/>
          </p:nvPicPr>
          <p:blipFill rotWithShape="1">
            <a:blip r:embed="rId9"/>
            <a:srcRect l="-947" t="47599" r="67410" b="12816"/>
            <a:stretch/>
          </p:blipFill>
          <p:spPr>
            <a:xfrm>
              <a:off x="5225049" y="2389133"/>
              <a:ext cx="1960351" cy="671587"/>
            </a:xfrm>
            <a:prstGeom prst="rect">
              <a:avLst/>
            </a:prstGeom>
            <a:ln w="38100">
              <a:noFill/>
            </a:ln>
            <a:effectLst>
              <a:outerShdw blurRad="292100" dist="139700" dir="2700000" algn="tl" rotWithShape="0">
                <a:srgbClr val="333333">
                  <a:alpha val="65000"/>
                </a:srgbClr>
              </a:outerShdw>
            </a:effectLst>
          </p:spPr>
        </p:pic>
        <p:sp>
          <p:nvSpPr>
            <p:cNvPr id="13" name="Rectangle 12"/>
            <p:cNvSpPr/>
            <p:nvPr/>
          </p:nvSpPr>
          <p:spPr>
            <a:xfrm flipV="1">
              <a:off x="5282430" y="2389131"/>
              <a:ext cx="1902969" cy="671583"/>
            </a:xfrm>
            <a:prstGeom prst="rect">
              <a:avLst/>
            </a:prstGeom>
            <a:noFill/>
            <a:ln w="381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p:cNvPicPr>
            <a:picLocks noChangeAspect="1"/>
          </p:cNvPicPr>
          <p:nvPr/>
        </p:nvPicPr>
        <p:blipFill>
          <a:blip r:embed="rId10"/>
          <a:stretch>
            <a:fillRect/>
          </a:stretch>
        </p:blipFill>
        <p:spPr>
          <a:xfrm>
            <a:off x="9177280" y="2804016"/>
            <a:ext cx="2224311" cy="509046"/>
          </a:xfrm>
          <a:prstGeom prst="rect">
            <a:avLst/>
          </a:prstGeom>
          <a:ln w="38100">
            <a:solidFill>
              <a:schemeClr val="tx2">
                <a:lumMod val="50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4246442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250AA-0923-C34A-B32D-05F13F840258}"/>
              </a:ext>
            </a:extLst>
          </p:cNvPr>
          <p:cNvSpPr>
            <a:spLocks noGrp="1"/>
          </p:cNvSpPr>
          <p:nvPr>
            <p:ph type="title"/>
          </p:nvPr>
        </p:nvSpPr>
        <p:spPr/>
        <p:txBody>
          <a:bodyPr/>
          <a:lstStyle/>
          <a:p>
            <a:r>
              <a:rPr lang="en-US" dirty="0"/>
              <a:t>Search &amp; Browse Optimization</a:t>
            </a:r>
          </a:p>
        </p:txBody>
      </p:sp>
      <p:sp>
        <p:nvSpPr>
          <p:cNvPr id="15" name="Rectangle 14"/>
          <p:cNvSpPr/>
          <p:nvPr/>
        </p:nvSpPr>
        <p:spPr>
          <a:xfrm>
            <a:off x="914724" y="1462332"/>
            <a:ext cx="3390448" cy="4898905"/>
          </a:xfrm>
          <a:prstGeom prst="rect">
            <a:avLst/>
          </a:prstGeom>
        </p:spPr>
        <p:txBody>
          <a:bodyPr wrap="square">
            <a:spAutoFit/>
          </a:bodyPr>
          <a:lstStyle/>
          <a:p>
            <a:pPr marL="342900" indent="-342900" defTabSz="914354">
              <a:buFont typeface="Arial" panose="020B0604020202020204" pitchFamily="34" charset="0"/>
              <a:buChar char="•"/>
            </a:pPr>
            <a:r>
              <a:rPr lang="en-US" dirty="0">
                <a:solidFill>
                  <a:srgbClr val="474747"/>
                </a:solidFill>
                <a:latin typeface="Amazon Ember" panose="02000000000000000000" pitchFamily="2" charset="0"/>
                <a:ea typeface="Amazon Ember" panose="02000000000000000000" pitchFamily="2" charset="0"/>
              </a:rPr>
              <a:t>Amazon is the “everything store.” With such a large selection, we do our best to make it easy for you and your end users to find what you’re looking for. </a:t>
            </a:r>
          </a:p>
          <a:p>
            <a:pPr marL="342900" indent="-342900" defTabSz="914354">
              <a:buFont typeface="Arial" panose="020B0604020202020204" pitchFamily="34" charset="0"/>
              <a:buChar char="•"/>
            </a:pPr>
            <a:endParaRPr lang="en-US" dirty="0">
              <a:solidFill>
                <a:srgbClr val="474747"/>
              </a:solidFill>
              <a:latin typeface="Amazon Ember" panose="02000000000000000000" pitchFamily="2" charset="0"/>
              <a:ea typeface="Amazon Ember" panose="02000000000000000000" pitchFamily="2" charset="0"/>
            </a:endParaRPr>
          </a:p>
          <a:p>
            <a:pPr marL="342900" indent="-342900" defTabSz="914354">
              <a:spcAft>
                <a:spcPts val="600"/>
              </a:spcAft>
              <a:buFont typeface="Arial" panose="020B0604020202020204" pitchFamily="34" charset="0"/>
              <a:buChar char="•"/>
            </a:pPr>
            <a:r>
              <a:rPr lang="en-US" dirty="0">
                <a:solidFill>
                  <a:srgbClr val="474747"/>
                </a:solidFill>
                <a:latin typeface="Amazon Ember" panose="02000000000000000000" pitchFamily="2" charset="0"/>
                <a:ea typeface="Amazon Ember" panose="02000000000000000000" pitchFamily="2" charset="0"/>
              </a:rPr>
              <a:t>Recommended filters:</a:t>
            </a:r>
          </a:p>
          <a:p>
            <a:pPr marL="800100" lvl="1" indent="-342900" defTabSz="914354">
              <a:buFont typeface="Arial" panose="020B0604020202020204" pitchFamily="34" charset="0"/>
              <a:buChar char="•"/>
            </a:pPr>
            <a:r>
              <a:rPr lang="en-US" sz="1600" b="1" dirty="0">
                <a:solidFill>
                  <a:srgbClr val="00B0F0"/>
                </a:solidFill>
                <a:latin typeface="Amazon Ember" panose="02000000000000000000" pitchFamily="2" charset="0"/>
                <a:ea typeface="Amazon Ember" panose="02000000000000000000" pitchFamily="2" charset="0"/>
              </a:rPr>
              <a:t>Business Sellers</a:t>
            </a:r>
          </a:p>
          <a:p>
            <a:pPr marL="800100" lvl="1" indent="-342900" defTabSz="914354">
              <a:buFont typeface="Arial" panose="020B0604020202020204" pitchFamily="34" charset="0"/>
              <a:buChar char="•"/>
            </a:pPr>
            <a:r>
              <a:rPr lang="en-US" sz="1600" b="1" dirty="0">
                <a:solidFill>
                  <a:srgbClr val="00B0F0"/>
                </a:solidFill>
                <a:latin typeface="Amazon Ember" panose="02000000000000000000" pitchFamily="2" charset="0"/>
                <a:ea typeface="Amazon Ember" panose="02000000000000000000" pitchFamily="2" charset="0"/>
              </a:rPr>
              <a:t>Prime Eligible</a:t>
            </a:r>
          </a:p>
          <a:p>
            <a:pPr marL="800100" lvl="1" indent="-342900" defTabSz="914354">
              <a:buFont typeface="Arial" panose="020B0604020202020204" pitchFamily="34" charset="0"/>
              <a:buChar char="•"/>
            </a:pPr>
            <a:r>
              <a:rPr lang="en-US" sz="1600" b="1" dirty="0">
                <a:solidFill>
                  <a:srgbClr val="00B0F0"/>
                </a:solidFill>
                <a:latin typeface="Amazon Ember" panose="02000000000000000000" pitchFamily="2" charset="0"/>
                <a:ea typeface="Amazon Ember" panose="02000000000000000000" pitchFamily="2" charset="0"/>
              </a:rPr>
              <a:t>Brand</a:t>
            </a:r>
          </a:p>
          <a:p>
            <a:pPr marL="800100" lvl="1" indent="-342900" defTabSz="914354">
              <a:buFont typeface="Arial" panose="020B0604020202020204" pitchFamily="34" charset="0"/>
              <a:buChar char="•"/>
            </a:pPr>
            <a:r>
              <a:rPr lang="en-US" sz="1600" b="1" dirty="0">
                <a:solidFill>
                  <a:srgbClr val="00B0F0"/>
                </a:solidFill>
                <a:latin typeface="Amazon Ember" panose="02000000000000000000" pitchFamily="2" charset="0"/>
                <a:ea typeface="Amazon Ember" panose="02000000000000000000" pitchFamily="2" charset="0"/>
              </a:rPr>
              <a:t>Average Customer Review/Rating</a:t>
            </a:r>
          </a:p>
          <a:p>
            <a:pPr marL="800100" lvl="1" indent="-342900" defTabSz="914354">
              <a:buFont typeface="Arial" panose="020B0604020202020204" pitchFamily="34" charset="0"/>
              <a:buChar char="•"/>
            </a:pPr>
            <a:r>
              <a:rPr lang="en-US" sz="1600" b="1" dirty="0">
                <a:solidFill>
                  <a:srgbClr val="00B0F0"/>
                </a:solidFill>
                <a:latin typeface="Amazon Ember" panose="02000000000000000000" pitchFamily="2" charset="0"/>
                <a:ea typeface="Amazon Ember" panose="02000000000000000000" pitchFamily="2" charset="0"/>
              </a:rPr>
              <a:t>Diversity Credentials</a:t>
            </a:r>
          </a:p>
          <a:p>
            <a:pPr marL="342900" indent="-342900" defTabSz="914354">
              <a:buFont typeface="Arial" panose="020B0604020202020204" pitchFamily="34" charset="0"/>
              <a:buChar char="•"/>
            </a:pPr>
            <a:endParaRPr lang="en-US" dirty="0">
              <a:solidFill>
                <a:srgbClr val="474747"/>
              </a:solidFill>
              <a:latin typeface="Amazon Ember" panose="02000000000000000000" pitchFamily="2" charset="0"/>
              <a:ea typeface="Amazon Ember" panose="02000000000000000000" pitchFamily="2" charset="0"/>
            </a:endParaRPr>
          </a:p>
          <a:p>
            <a:pPr marL="342900" indent="-342900" defTabSz="914354">
              <a:buFont typeface="Arial" panose="020B0604020202020204" pitchFamily="34" charset="0"/>
              <a:buChar char="•"/>
            </a:pPr>
            <a:endParaRPr lang="en-US" sz="1867" dirty="0">
              <a:solidFill>
                <a:srgbClr val="474747"/>
              </a:solidFill>
              <a:latin typeface="Calibri Light"/>
            </a:endParaRPr>
          </a:p>
          <a:p>
            <a:pPr marL="342900" indent="-342900" defTabSz="914354">
              <a:buFont typeface="Arial" panose="020B0604020202020204" pitchFamily="34" charset="0"/>
              <a:buChar char="•"/>
            </a:pPr>
            <a:endParaRPr lang="en-US" sz="1867" dirty="0">
              <a:solidFill>
                <a:srgbClr val="474747"/>
              </a:solidFill>
              <a:latin typeface="Calibri Light"/>
            </a:endParaRPr>
          </a:p>
        </p:txBody>
      </p:sp>
      <p:pic>
        <p:nvPicPr>
          <p:cNvPr id="16" name="Picture 15"/>
          <p:cNvPicPr>
            <a:picLocks noChangeAspect="1"/>
          </p:cNvPicPr>
          <p:nvPr/>
        </p:nvPicPr>
        <p:blipFill>
          <a:blip r:embed="rId2"/>
          <a:stretch>
            <a:fillRect/>
          </a:stretch>
        </p:blipFill>
        <p:spPr>
          <a:xfrm>
            <a:off x="5134707" y="1462331"/>
            <a:ext cx="3221487" cy="4686376"/>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rotWithShape="1">
          <a:blip r:embed="rId3"/>
          <a:srcRect l="490" r="50002"/>
          <a:stretch/>
        </p:blipFill>
        <p:spPr>
          <a:xfrm>
            <a:off x="9083145" y="1462332"/>
            <a:ext cx="1678639" cy="46863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11230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250AA-0923-C34A-B32D-05F13F840258}"/>
              </a:ext>
            </a:extLst>
          </p:cNvPr>
          <p:cNvSpPr>
            <a:spLocks noGrp="1"/>
          </p:cNvSpPr>
          <p:nvPr>
            <p:ph type="title"/>
          </p:nvPr>
        </p:nvSpPr>
        <p:spPr/>
        <p:txBody>
          <a:bodyPr/>
          <a:lstStyle/>
          <a:p>
            <a:endParaRPr lang="en-US" dirty="0"/>
          </a:p>
        </p:txBody>
      </p:sp>
      <p:sp>
        <p:nvSpPr>
          <p:cNvPr id="15" name="Rectangle 14"/>
          <p:cNvSpPr/>
          <p:nvPr/>
        </p:nvSpPr>
        <p:spPr>
          <a:xfrm>
            <a:off x="829777" y="1774844"/>
            <a:ext cx="5872939" cy="4247317"/>
          </a:xfrm>
          <a:prstGeom prst="rect">
            <a:avLst/>
          </a:prstGeom>
        </p:spPr>
        <p:txBody>
          <a:bodyPr wrap="square">
            <a:spAutoFit/>
          </a:bodyPr>
          <a:lstStyle/>
          <a:p>
            <a:r>
              <a:rPr lang="en-US" b="1" u="sng" dirty="0">
                <a:solidFill>
                  <a:schemeClr val="accent1">
                    <a:lumMod val="75000"/>
                  </a:schemeClr>
                </a:solidFill>
                <a:latin typeface="Amazon Ember" panose="02000000000000000000" pitchFamily="2" charset="0"/>
                <a:ea typeface="Amazon Ember" panose="02000000000000000000" pitchFamily="2" charset="0"/>
              </a:rPr>
              <a:t>Take Advantage of Amazon Prime Shipping Benefits</a:t>
            </a:r>
            <a:endParaRPr lang="en-US" dirty="0">
              <a:latin typeface="Amazon Ember" panose="02000000000000000000" pitchFamily="2" charset="0"/>
              <a:ea typeface="Amazon Ember" panose="02000000000000000000" pitchFamily="2" charset="0"/>
            </a:endParaRPr>
          </a:p>
          <a:p>
            <a:pPr marL="398463" indent="-227013">
              <a:buFont typeface="Arial" panose="020B0604020202020204" pitchFamily="34" charset="0"/>
              <a:buChar char="•"/>
            </a:pPr>
            <a:r>
              <a:rPr lang="en-US" dirty="0">
                <a:latin typeface="Amazon Ember" panose="02000000000000000000" pitchFamily="2" charset="0"/>
                <a:ea typeface="Amazon Ember" panose="02000000000000000000" pitchFamily="2" charset="0"/>
              </a:rPr>
              <a:t>An easy way to ensure that your products arrive on time and as expected, is to order products fulfilled directly from Amazon. All products clearly mark who the seller is on the product detail page.</a:t>
            </a:r>
          </a:p>
          <a:p>
            <a:pPr marL="398463" indent="-227013">
              <a:buFont typeface="Arial" panose="020B0604020202020204" pitchFamily="34" charset="0"/>
              <a:buChar char="•"/>
            </a:pPr>
            <a:endParaRPr lang="en-US" dirty="0">
              <a:latin typeface="Amazon Ember" panose="02000000000000000000" pitchFamily="2" charset="0"/>
              <a:ea typeface="Amazon Ember" panose="02000000000000000000" pitchFamily="2" charset="0"/>
            </a:endParaRPr>
          </a:p>
          <a:p>
            <a:pPr lvl="0"/>
            <a:r>
              <a:rPr lang="en-US" b="1" u="sng" dirty="0">
                <a:solidFill>
                  <a:schemeClr val="accent1">
                    <a:lumMod val="75000"/>
                  </a:schemeClr>
                </a:solidFill>
                <a:latin typeface="Amazon Ember" panose="02000000000000000000" pitchFamily="2" charset="0"/>
                <a:ea typeface="Amazon Ember" panose="02000000000000000000" pitchFamily="2" charset="0"/>
              </a:rPr>
              <a:t>Prime Eligibility – Fulfilled by Amazon</a:t>
            </a:r>
            <a:endParaRPr lang="en-US" dirty="0">
              <a:solidFill>
                <a:schemeClr val="accent1">
                  <a:lumMod val="75000"/>
                </a:schemeClr>
              </a:solidFill>
              <a:latin typeface="Amazon Ember" panose="02000000000000000000" pitchFamily="2" charset="0"/>
              <a:ea typeface="Amazon Ember" panose="02000000000000000000" pitchFamily="2" charset="0"/>
            </a:endParaRPr>
          </a:p>
          <a:p>
            <a:pPr marL="398463" lvl="0" indent="-227013">
              <a:buFont typeface="Arial" panose="020B0604020202020204" pitchFamily="34" charset="0"/>
              <a:buChar char="•"/>
            </a:pPr>
            <a:r>
              <a:rPr lang="en-US" dirty="0">
                <a:solidFill>
                  <a:prstClr val="black"/>
                </a:solidFill>
                <a:latin typeface="Amazon Ember" panose="02000000000000000000" pitchFamily="2" charset="0"/>
                <a:ea typeface="Amazon Ember" panose="02000000000000000000" pitchFamily="2" charset="0"/>
              </a:rPr>
              <a:t>Prime eligible items are fulfilled by Amazon. We recommend searching for prime eligible items. </a:t>
            </a:r>
            <a:endParaRPr lang="en-US" b="1" u="sng" dirty="0">
              <a:solidFill>
                <a:srgbClr val="5B9BD5">
                  <a:lumMod val="75000"/>
                </a:srgbClr>
              </a:solidFill>
              <a:latin typeface="Amazon Ember" panose="02000000000000000000" pitchFamily="2" charset="0"/>
              <a:ea typeface="Amazon Ember" panose="02000000000000000000" pitchFamily="2" charset="0"/>
            </a:endParaRPr>
          </a:p>
          <a:p>
            <a:pPr lvl="0"/>
            <a:endParaRPr lang="en-US" b="1" u="sng" dirty="0">
              <a:solidFill>
                <a:srgbClr val="5B9BD5">
                  <a:lumMod val="75000"/>
                </a:srgbClr>
              </a:solidFill>
              <a:latin typeface="Amazon Ember" panose="02000000000000000000" pitchFamily="2" charset="0"/>
              <a:ea typeface="Amazon Ember" panose="02000000000000000000" pitchFamily="2" charset="0"/>
            </a:endParaRPr>
          </a:p>
          <a:p>
            <a:pPr lvl="0"/>
            <a:r>
              <a:rPr lang="en-US" b="1" u="sng" dirty="0">
                <a:solidFill>
                  <a:schemeClr val="accent1">
                    <a:lumMod val="75000"/>
                  </a:schemeClr>
                </a:solidFill>
                <a:latin typeface="Amazon Ember" panose="02000000000000000000" pitchFamily="2" charset="0"/>
                <a:ea typeface="Amazon Ember" panose="02000000000000000000" pitchFamily="2" charset="0"/>
              </a:rPr>
              <a:t>What’s not Included?</a:t>
            </a:r>
            <a:endParaRPr lang="en-US" dirty="0">
              <a:solidFill>
                <a:schemeClr val="accent1">
                  <a:lumMod val="75000"/>
                </a:schemeClr>
              </a:solidFill>
              <a:latin typeface="Amazon Ember" panose="02000000000000000000" pitchFamily="2" charset="0"/>
              <a:ea typeface="Amazon Ember" panose="02000000000000000000" pitchFamily="2" charset="0"/>
            </a:endParaRPr>
          </a:p>
          <a:p>
            <a:pPr marL="398463" lvl="0" indent="-227013">
              <a:buFont typeface="Arial" panose="020B0604020202020204" pitchFamily="34" charset="0"/>
              <a:buChar char="•"/>
            </a:pPr>
            <a:r>
              <a:rPr lang="en-US" dirty="0">
                <a:solidFill>
                  <a:prstClr val="black"/>
                </a:solidFill>
                <a:latin typeface="Amazon Ember" panose="02000000000000000000" pitchFamily="2" charset="0"/>
                <a:ea typeface="Amazon Ember" panose="02000000000000000000" pitchFamily="2" charset="0"/>
              </a:rPr>
              <a:t>Business Prime Shipping does not include additional Prime benefits such as Amazon Fresh, Pantry, Video, or Music.</a:t>
            </a:r>
          </a:p>
          <a:p>
            <a:pPr marL="398463" indent="-227013">
              <a:buFont typeface="Arial" panose="020B0604020202020204" pitchFamily="34" charset="0"/>
              <a:buChar char="•"/>
            </a:pPr>
            <a:endParaRPr lang="en-US" dirty="0">
              <a:latin typeface="Amazon Ember" panose="02000000000000000000" pitchFamily="2" charset="0"/>
              <a:ea typeface="Amazon Ember" panose="02000000000000000000" pitchFamily="2" charset="0"/>
            </a:endParaRPr>
          </a:p>
        </p:txBody>
      </p:sp>
      <p:grpSp>
        <p:nvGrpSpPr>
          <p:cNvPr id="6" name="Group 5"/>
          <p:cNvGrpSpPr/>
          <p:nvPr/>
        </p:nvGrpSpPr>
        <p:grpSpPr>
          <a:xfrm>
            <a:off x="7027268" y="2142408"/>
            <a:ext cx="4138654" cy="2633414"/>
            <a:chOff x="7027268" y="2548679"/>
            <a:chExt cx="4138654" cy="2633414"/>
          </a:xfrm>
        </p:grpSpPr>
        <p:pic>
          <p:nvPicPr>
            <p:cNvPr id="7" name="Picture 6"/>
            <p:cNvPicPr>
              <a:picLocks noChangeAspect="1"/>
            </p:cNvPicPr>
            <p:nvPr/>
          </p:nvPicPr>
          <p:blipFill>
            <a:blip r:embed="rId2"/>
            <a:stretch>
              <a:fillRect/>
            </a:stretch>
          </p:blipFill>
          <p:spPr>
            <a:xfrm>
              <a:off x="7504887" y="2548679"/>
              <a:ext cx="3661035" cy="1718446"/>
            </a:xfrm>
            <a:prstGeom prst="rect">
              <a:avLst/>
            </a:prstGeom>
            <a:ln w="38100">
              <a:solidFill>
                <a:schemeClr val="bg2">
                  <a:lumMod val="90000"/>
                  <a:lumOff val="10000"/>
                </a:schemeClr>
              </a:solidFill>
            </a:ln>
            <a:effectLst>
              <a:outerShdw blurRad="190500" algn="tl" rotWithShape="0">
                <a:srgbClr val="000000">
                  <a:alpha val="70000"/>
                </a:srgbClr>
              </a:outerShdw>
            </a:effectLst>
          </p:spPr>
        </p:pic>
        <p:pic>
          <p:nvPicPr>
            <p:cNvPr id="8" name="Picture 7"/>
            <p:cNvPicPr>
              <a:picLocks noChangeAspect="1"/>
            </p:cNvPicPr>
            <p:nvPr/>
          </p:nvPicPr>
          <p:blipFill>
            <a:blip r:embed="rId3"/>
            <a:stretch>
              <a:fillRect/>
            </a:stretch>
          </p:blipFill>
          <p:spPr>
            <a:xfrm>
              <a:off x="7027268" y="4775822"/>
              <a:ext cx="4009714" cy="406271"/>
            </a:xfrm>
            <a:prstGeom prst="rect">
              <a:avLst/>
            </a:prstGeom>
            <a:ln w="38100">
              <a:solidFill>
                <a:schemeClr val="bg2">
                  <a:lumMod val="90000"/>
                  <a:lumOff val="10000"/>
                </a:schemeClr>
              </a:solidFill>
            </a:ln>
          </p:spPr>
        </p:pic>
        <p:sp>
          <p:nvSpPr>
            <p:cNvPr id="9" name="Rectangle 8"/>
            <p:cNvSpPr/>
            <p:nvPr/>
          </p:nvSpPr>
          <p:spPr>
            <a:xfrm>
              <a:off x="9019006" y="3951841"/>
              <a:ext cx="1294371" cy="189601"/>
            </a:xfrm>
            <a:prstGeom prst="rect">
              <a:avLst/>
            </a:prstGeom>
            <a:noFill/>
            <a:ln w="28575">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a:endParaRPr>
            </a:p>
          </p:txBody>
        </p:sp>
        <p:cxnSp>
          <p:nvCxnSpPr>
            <p:cNvPr id="10" name="Straight Connector 9"/>
            <p:cNvCxnSpPr>
              <a:endCxn id="8" idx="0"/>
            </p:cNvCxnSpPr>
            <p:nvPr/>
          </p:nvCxnSpPr>
          <p:spPr>
            <a:xfrm flipH="1">
              <a:off x="9032125" y="4145255"/>
              <a:ext cx="636267" cy="630567"/>
            </a:xfrm>
            <a:prstGeom prst="line">
              <a:avLst/>
            </a:prstGeom>
            <a:ln w="38100">
              <a:solidFill>
                <a:schemeClr val="bg2">
                  <a:lumMod val="90000"/>
                  <a:lumOff val="10000"/>
                </a:schemeClr>
              </a:solidFill>
            </a:ln>
          </p:spPr>
          <p:style>
            <a:lnRef idx="1">
              <a:schemeClr val="accent1"/>
            </a:lnRef>
            <a:fillRef idx="0">
              <a:schemeClr val="accent1"/>
            </a:fillRef>
            <a:effectRef idx="0">
              <a:schemeClr val="accent1"/>
            </a:effectRef>
            <a:fontRef idx="minor">
              <a:schemeClr val="tx1"/>
            </a:fontRef>
          </p:style>
        </p:cxnSp>
      </p:grpSp>
      <p:sp>
        <p:nvSpPr>
          <p:cNvPr id="5" name="AutoShape 4" descr="Screen Shot 2018-09-24 at 3.22.25 PM.png"/>
          <p:cNvSpPr>
            <a:spLocks noChangeAspect="1" noChangeArrowheads="1"/>
          </p:cNvSpPr>
          <p:nvPr/>
        </p:nvSpPr>
        <p:spPr bwMode="auto">
          <a:xfrm>
            <a:off x="155574" y="-144463"/>
            <a:ext cx="2693133" cy="26931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Fef042af 796e 4266 9188 8011e5ba9ca0 preview jpeg?x amz algorithm=aws4 hmac sha256&amp;x amz credential=akiajlgdohyxcpl3cssq%2f20190325%2fus west 2%2fs3%2faws4 request&amp;x amz date=20190325t175013z&amp;x amz expires=900&amp;x amz signedheaders=host&amp;x amz signature=3b39bac523de7b666fda429a7629d8291570a2c6824afdbee5a00ee4795a578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 y="358249"/>
            <a:ext cx="3654300" cy="124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03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Reorder &amp; Shopping Lists</a:t>
            </a:r>
          </a:p>
        </p:txBody>
      </p:sp>
      <p:sp>
        <p:nvSpPr>
          <p:cNvPr id="4" name="Rectangle 3"/>
          <p:cNvSpPr/>
          <p:nvPr/>
        </p:nvSpPr>
        <p:spPr>
          <a:xfrm>
            <a:off x="853220" y="1398685"/>
            <a:ext cx="4224318" cy="2708434"/>
          </a:xfrm>
          <a:prstGeom prst="rect">
            <a:avLst/>
          </a:prstGeom>
        </p:spPr>
        <p:txBody>
          <a:bodyPr wrap="square">
            <a:spAutoFit/>
          </a:bodyPr>
          <a:lstStyle/>
          <a:p>
            <a:pPr lvl="0">
              <a:spcAft>
                <a:spcPts val="1200"/>
              </a:spcAft>
            </a:pPr>
            <a:r>
              <a:rPr lang="en-US" sz="1600" b="1" u="sng" dirty="0">
                <a:solidFill>
                  <a:schemeClr val="accent1">
                    <a:lumMod val="75000"/>
                  </a:schemeClr>
                </a:solidFill>
                <a:latin typeface="Amazon Ember" panose="02000000000000000000" pitchFamily="2" charset="0"/>
                <a:ea typeface="Amazon Ember" panose="02000000000000000000" pitchFamily="2" charset="0"/>
              </a:rPr>
              <a:t>How do lists work on Amazon Business?</a:t>
            </a:r>
            <a:endParaRPr lang="en-US" sz="1600" dirty="0">
              <a:solidFill>
                <a:schemeClr val="accent1">
                  <a:lumMod val="75000"/>
                </a:schemeClr>
              </a:solidFill>
              <a:latin typeface="Amazon Ember" panose="02000000000000000000" pitchFamily="2" charset="0"/>
              <a:ea typeface="Amazon Ember" panose="02000000000000000000" pitchFamily="2" charset="0"/>
            </a:endParaRPr>
          </a:p>
          <a:p>
            <a:pPr marL="398463" lvl="0" indent="-227013">
              <a:buFont typeface="Arial" panose="020B0604020202020204" pitchFamily="34" charset="0"/>
              <a:buChar char="•"/>
            </a:pPr>
            <a:r>
              <a:rPr lang="en-US" sz="1600" dirty="0">
                <a:solidFill>
                  <a:prstClr val="black"/>
                </a:solidFill>
                <a:latin typeface="Amazon Ember" panose="02000000000000000000" pitchFamily="2" charset="0"/>
                <a:ea typeface="Amazon Ember" panose="02000000000000000000" pitchFamily="2" charset="0"/>
              </a:rPr>
              <a:t>Lists make it easy to keep track of the things you need and are easy to share with others. Any User on Amazon Business can create a shopping list</a:t>
            </a:r>
          </a:p>
          <a:p>
            <a:pPr marL="398463" indent="-227013">
              <a:buFont typeface="Arial" panose="020B0604020202020204" pitchFamily="34" charset="0"/>
              <a:buChar char="•"/>
            </a:pPr>
            <a:r>
              <a:rPr lang="en-US" sz="1600" dirty="0">
                <a:solidFill>
                  <a:prstClr val="black"/>
                </a:solidFill>
                <a:latin typeface="Amazon Ember" panose="02000000000000000000" pitchFamily="2" charset="0"/>
                <a:ea typeface="Amazon Ember" panose="02000000000000000000" pitchFamily="2" charset="0"/>
              </a:rPr>
              <a:t>Choose between multiple list types depending on if you want the items to remain on a list after they are ordered</a:t>
            </a:r>
          </a:p>
          <a:p>
            <a:pPr marL="398463" indent="-227013">
              <a:buFont typeface="Arial" panose="020B0604020202020204" pitchFamily="34" charset="0"/>
              <a:buChar char="•"/>
            </a:pPr>
            <a:endParaRPr lang="en-US" sz="1600" dirty="0">
              <a:solidFill>
                <a:prstClr val="black"/>
              </a:solidFill>
              <a:latin typeface="Amazon Ember" panose="02000000000000000000" pitchFamily="2" charset="0"/>
              <a:ea typeface="Amazon Ember" panose="02000000000000000000" pitchFamily="2" charset="0"/>
            </a:endParaRPr>
          </a:p>
          <a:p>
            <a:pPr marL="171450" lvl="0"/>
            <a:endParaRPr lang="en-US" sz="1600" dirty="0">
              <a:solidFill>
                <a:prstClr val="black"/>
              </a:solidFill>
              <a:latin typeface="Amazon Ember" panose="02000000000000000000" pitchFamily="2" charset="0"/>
              <a:ea typeface="Amazon Ember" panose="02000000000000000000" pitchFamily="2" charset="0"/>
            </a:endParaRPr>
          </a:p>
        </p:txBody>
      </p:sp>
      <p:pic>
        <p:nvPicPr>
          <p:cNvPr id="8" name="Picture 7"/>
          <p:cNvPicPr>
            <a:picLocks noChangeAspect="1"/>
          </p:cNvPicPr>
          <p:nvPr/>
        </p:nvPicPr>
        <p:blipFill>
          <a:blip r:embed="rId2"/>
          <a:stretch>
            <a:fillRect/>
          </a:stretch>
        </p:blipFill>
        <p:spPr>
          <a:xfrm>
            <a:off x="6085772" y="3200399"/>
            <a:ext cx="5315957" cy="2938635"/>
          </a:xfrm>
          <a:prstGeom prst="rect">
            <a:avLst/>
          </a:prstGeom>
          <a:ln w="38100">
            <a:solidFill>
              <a:schemeClr val="bg2">
                <a:lumMod val="90000"/>
                <a:lumOff val="10000"/>
              </a:schemeClr>
            </a:solidFill>
          </a:ln>
          <a:effectLst>
            <a:outerShdw blurRad="190500" algn="tl" rotWithShape="0">
              <a:srgbClr val="000000">
                <a:alpha val="70000"/>
              </a:srgbClr>
            </a:outerShdw>
          </a:effectLst>
        </p:spPr>
      </p:pic>
      <p:pic>
        <p:nvPicPr>
          <p:cNvPr id="9" name="Picture 8"/>
          <p:cNvPicPr>
            <a:picLocks noChangeAspect="1"/>
          </p:cNvPicPr>
          <p:nvPr/>
        </p:nvPicPr>
        <p:blipFill>
          <a:blip r:embed="rId3"/>
          <a:stretch>
            <a:fillRect/>
          </a:stretch>
        </p:blipFill>
        <p:spPr>
          <a:xfrm>
            <a:off x="8382100" y="1022025"/>
            <a:ext cx="2828682" cy="1615286"/>
          </a:xfrm>
          <a:prstGeom prst="rect">
            <a:avLst/>
          </a:prstGeom>
          <a:ln w="38100">
            <a:solidFill>
              <a:schemeClr val="bg2">
                <a:lumMod val="90000"/>
                <a:lumOff val="10000"/>
              </a:schemeClr>
            </a:solidFill>
          </a:ln>
          <a:effectLst>
            <a:outerShdw blurRad="190500" algn="tl" rotWithShape="0">
              <a:srgbClr val="000000">
                <a:alpha val="70000"/>
              </a:srgbClr>
            </a:outerShdw>
          </a:effectLst>
        </p:spPr>
      </p:pic>
      <p:pic>
        <p:nvPicPr>
          <p:cNvPr id="6" name="Picture 2" descr="image003"/>
          <p:cNvPicPr>
            <a:picLocks noChangeAspect="1" noChangeArrowheads="1"/>
          </p:cNvPicPr>
          <p:nvPr/>
        </p:nvPicPr>
        <p:blipFill rotWithShape="1">
          <a:blip r:embed="rId4">
            <a:extLst>
              <a:ext uri="{28A0092B-C50C-407E-A947-70E740481C1C}">
                <a14:useLocalDpi xmlns:a14="http://schemas.microsoft.com/office/drawing/2010/main" val="0"/>
              </a:ext>
            </a:extLst>
          </a:blip>
          <a:srcRect r="33411"/>
          <a:stretch/>
        </p:blipFill>
        <p:spPr bwMode="auto">
          <a:xfrm>
            <a:off x="6365632" y="1808905"/>
            <a:ext cx="2702270" cy="1078217"/>
          </a:xfrm>
          <a:prstGeom prst="rect">
            <a:avLst/>
          </a:prstGeom>
          <a:ln w="38100">
            <a:solidFill>
              <a:schemeClr val="bg2">
                <a:lumMod val="90000"/>
                <a:lumOff val="10000"/>
              </a:schemeClr>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4632810" y="3879853"/>
            <a:ext cx="2786001" cy="1950824"/>
          </a:xfrm>
          <a:prstGeom prst="rect">
            <a:avLst/>
          </a:prstGeom>
          <a:ln w="38100">
            <a:solidFill>
              <a:schemeClr val="bg2">
                <a:lumMod val="90000"/>
                <a:lumOff val="10000"/>
              </a:schemeClr>
            </a:solidFill>
          </a:ln>
          <a:effectLst>
            <a:outerShdw blurRad="190500" algn="tl" rotWithShape="0">
              <a:srgbClr val="000000">
                <a:alpha val="70000"/>
              </a:srgbClr>
            </a:outerShdw>
          </a:effectLst>
        </p:spPr>
      </p:pic>
      <p:sp>
        <p:nvSpPr>
          <p:cNvPr id="10" name="Rectangle 9"/>
          <p:cNvSpPr/>
          <p:nvPr/>
        </p:nvSpPr>
        <p:spPr>
          <a:xfrm>
            <a:off x="853220" y="3542841"/>
            <a:ext cx="3414345" cy="2062103"/>
          </a:xfrm>
          <a:prstGeom prst="rect">
            <a:avLst/>
          </a:prstGeom>
        </p:spPr>
        <p:txBody>
          <a:bodyPr wrap="square">
            <a:spAutoFit/>
          </a:bodyPr>
          <a:lstStyle/>
          <a:p>
            <a:pPr marL="398463" indent="-227013">
              <a:buFont typeface="Arial" panose="020B0604020202020204" pitchFamily="34" charset="0"/>
              <a:buChar char="•"/>
            </a:pPr>
            <a:r>
              <a:rPr lang="en-US" sz="1600" dirty="0">
                <a:solidFill>
                  <a:prstClr val="black"/>
                </a:solidFill>
                <a:latin typeface="Amazon Ember" panose="02000000000000000000" pitchFamily="2" charset="0"/>
                <a:ea typeface="Amazon Ember" panose="02000000000000000000" pitchFamily="2" charset="0"/>
              </a:rPr>
              <a:t>To share your list, create a public list and use the URL to email it directly to your desired audience</a:t>
            </a:r>
          </a:p>
          <a:p>
            <a:pPr marL="398463" lvl="0" indent="-227013">
              <a:buFont typeface="Arial" panose="020B0604020202020204" pitchFamily="34" charset="0"/>
              <a:buChar char="•"/>
            </a:pPr>
            <a:r>
              <a:rPr lang="en-US" sz="1600" dirty="0">
                <a:solidFill>
                  <a:prstClr val="black"/>
                </a:solidFill>
                <a:latin typeface="Amazon Ember" panose="02000000000000000000" pitchFamily="2" charset="0"/>
                <a:ea typeface="Amazon Ember" panose="02000000000000000000" pitchFamily="2" charset="0"/>
              </a:rPr>
              <a:t>When a list is shared with you, you can save it to your own account or make a copy to edit yourself</a:t>
            </a:r>
          </a:p>
        </p:txBody>
      </p:sp>
    </p:spTree>
    <p:extLst>
      <p:ext uri="{BB962C8B-B14F-4D97-AF65-F5344CB8AC3E}">
        <p14:creationId xmlns:p14="http://schemas.microsoft.com/office/powerpoint/2010/main" val="1175442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250AA-0923-C34A-B32D-05F13F840258}"/>
              </a:ext>
            </a:extLst>
          </p:cNvPr>
          <p:cNvSpPr>
            <a:spLocks noGrp="1"/>
          </p:cNvSpPr>
          <p:nvPr>
            <p:ph type="title"/>
          </p:nvPr>
        </p:nvSpPr>
        <p:spPr/>
        <p:txBody>
          <a:bodyPr/>
          <a:lstStyle/>
          <a:p>
            <a:r>
              <a:rPr lang="en-US" dirty="0"/>
              <a:t>Restricted Policies</a:t>
            </a:r>
          </a:p>
        </p:txBody>
      </p:sp>
      <p:sp>
        <p:nvSpPr>
          <p:cNvPr id="4" name="Text Placeholder 2">
            <a:extLst>
              <a:ext uri="{FF2B5EF4-FFF2-40B4-BE49-F238E27FC236}">
                <a16:creationId xmlns:a16="http://schemas.microsoft.com/office/drawing/2014/main" xmlns=""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Look for customize messaging! This will </a:t>
            </a:r>
            <a:r>
              <a:rPr lang="en-US" sz="1800" dirty="0"/>
              <a:t>let </a:t>
            </a:r>
            <a:r>
              <a:rPr lang="en-US" sz="1800" dirty="0" smtClean="0"/>
              <a:t>buyers know </a:t>
            </a:r>
            <a:r>
              <a:rPr lang="en-US" sz="1800" dirty="0"/>
              <a:t>IF and WHEN they can purchase certain categories on Amazon Business </a:t>
            </a:r>
          </a:p>
          <a:p>
            <a:endParaRPr lang="en-US" dirty="0"/>
          </a:p>
        </p:txBody>
      </p:sp>
      <p:sp>
        <p:nvSpPr>
          <p:cNvPr id="5" name="Rectangle 4"/>
          <p:cNvSpPr/>
          <p:nvPr/>
        </p:nvSpPr>
        <p:spPr>
          <a:xfrm>
            <a:off x="9976234" y="4891991"/>
            <a:ext cx="1013838" cy="259959"/>
          </a:xfrm>
          <a:prstGeom prst="rect">
            <a:avLst/>
          </a:prstGeom>
          <a:solidFill>
            <a:srgbClr val="FA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925417" y="2015003"/>
            <a:ext cx="4765421" cy="1354217"/>
          </a:xfrm>
          <a:prstGeom prst="rect">
            <a:avLst/>
          </a:prstGeom>
        </p:spPr>
        <p:txBody>
          <a:bodyPr wrap="square">
            <a:spAutoFit/>
          </a:bodyPr>
          <a:lstStyle/>
          <a:p>
            <a:r>
              <a:rPr lang="en-US" sz="1600" b="1" u="sng" dirty="0">
                <a:solidFill>
                  <a:schemeClr val="accent1">
                    <a:lumMod val="75000"/>
                  </a:schemeClr>
                </a:solidFill>
                <a:latin typeface="Amazon Ember" panose="02000000000000000000" pitchFamily="2" charset="0"/>
                <a:ea typeface="Amazon Ember" panose="02000000000000000000" pitchFamily="2" charset="0"/>
              </a:rPr>
              <a:t>Restriction Best Practice:</a:t>
            </a:r>
            <a:endParaRPr lang="en-US" sz="1600" dirty="0">
              <a:latin typeface="Amazon Ember" panose="02000000000000000000" pitchFamily="2" charset="0"/>
              <a:ea typeface="Amazon Ember" panose="02000000000000000000" pitchFamily="2" charset="0"/>
            </a:endParaRPr>
          </a:p>
          <a:p>
            <a:pPr marL="398463" lvl="0" indent="-227013">
              <a:buFont typeface="Arial" panose="020B0604020202020204" pitchFamily="34" charset="0"/>
              <a:buChar char="•"/>
            </a:pPr>
            <a:r>
              <a:rPr lang="en-US" sz="1600" dirty="0">
                <a:solidFill>
                  <a:prstClr val="black"/>
                </a:solidFill>
                <a:latin typeface="Amazon Ember" panose="02000000000000000000" pitchFamily="2" charset="0"/>
                <a:ea typeface="Amazon Ember" panose="02000000000000000000" pitchFamily="2" charset="0"/>
              </a:rPr>
              <a:t>Because restrictions are created at the category level, some permitted items may get unintentionally restricted. </a:t>
            </a:r>
          </a:p>
          <a:p>
            <a:pPr lvl="1"/>
            <a:endParaRPr lang="en-US" dirty="0">
              <a:latin typeface="+mj-lt"/>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905220" y="465019"/>
            <a:ext cx="666750" cy="581025"/>
          </a:xfrm>
          <a:prstGeom prst="rect">
            <a:avLst/>
          </a:prstGeom>
        </p:spPr>
      </p:pic>
      <p:pic>
        <p:nvPicPr>
          <p:cNvPr id="13" name="Picture 12"/>
          <p:cNvPicPr>
            <a:picLocks noChangeAspect="1"/>
          </p:cNvPicPr>
          <p:nvPr/>
        </p:nvPicPr>
        <p:blipFill>
          <a:blip r:embed="rId4"/>
          <a:stretch>
            <a:fillRect/>
          </a:stretch>
        </p:blipFill>
        <p:spPr>
          <a:xfrm>
            <a:off x="829777" y="1905751"/>
            <a:ext cx="5858854" cy="3911822"/>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6" name="Rounded Rectangle 15"/>
          <p:cNvSpPr/>
          <p:nvPr/>
        </p:nvSpPr>
        <p:spPr>
          <a:xfrm>
            <a:off x="829776" y="2019698"/>
            <a:ext cx="5720493" cy="662949"/>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852526" y="3861662"/>
            <a:ext cx="5795803" cy="2421357"/>
            <a:chOff x="2815034" y="3681312"/>
            <a:chExt cx="5795803" cy="2421357"/>
          </a:xfrm>
        </p:grpSpPr>
        <p:pic>
          <p:nvPicPr>
            <p:cNvPr id="15" name="Picture 14"/>
            <p:cNvPicPr>
              <a:picLocks noChangeAspect="1"/>
            </p:cNvPicPr>
            <p:nvPr/>
          </p:nvPicPr>
          <p:blipFill>
            <a:blip r:embed="rId5"/>
            <a:stretch>
              <a:fillRect/>
            </a:stretch>
          </p:blipFill>
          <p:spPr>
            <a:xfrm>
              <a:off x="2815034" y="3681312"/>
              <a:ext cx="5795803" cy="2421357"/>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9" name="Rounded Rectangle 18"/>
            <p:cNvSpPr/>
            <p:nvPr/>
          </p:nvSpPr>
          <p:spPr>
            <a:xfrm>
              <a:off x="2815034" y="3699296"/>
              <a:ext cx="5720493" cy="413284"/>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4256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250AA-0923-C34A-B32D-05F13F840258}"/>
              </a:ext>
            </a:extLst>
          </p:cNvPr>
          <p:cNvSpPr>
            <a:spLocks noGrp="1"/>
          </p:cNvSpPr>
          <p:nvPr>
            <p:ph type="title"/>
          </p:nvPr>
        </p:nvSpPr>
        <p:spPr/>
        <p:txBody>
          <a:bodyPr/>
          <a:lstStyle/>
          <a:p>
            <a:r>
              <a:rPr lang="en-US" dirty="0"/>
              <a:t>Approval Workflows</a:t>
            </a:r>
          </a:p>
        </p:txBody>
      </p:sp>
      <p:sp>
        <p:nvSpPr>
          <p:cNvPr id="4" name="Text Placeholder 2">
            <a:extLst>
              <a:ext uri="{FF2B5EF4-FFF2-40B4-BE49-F238E27FC236}">
                <a16:creationId xmlns:a16="http://schemas.microsoft.com/office/drawing/2014/main" xmlns="" id="{0BB5612F-6A99-F843-83BF-B387B1C93B3A}"/>
              </a:ext>
            </a:extLst>
          </p:cNvPr>
          <p:cNvSpPr txBox="1">
            <a:spLocks/>
          </p:cNvSpPr>
          <p:nvPr/>
        </p:nvSpPr>
        <p:spPr>
          <a:xfrm>
            <a:off x="829777" y="1102510"/>
            <a:ext cx="99320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Some orders or all orders placed on the account may be subject to approval before being fulfilled</a:t>
            </a:r>
          </a:p>
          <a:p>
            <a:endParaRPr lang="en-US" sz="1800" dirty="0"/>
          </a:p>
        </p:txBody>
      </p:sp>
      <p:sp>
        <p:nvSpPr>
          <p:cNvPr id="12" name="Rectangle 11"/>
          <p:cNvSpPr/>
          <p:nvPr/>
        </p:nvSpPr>
        <p:spPr>
          <a:xfrm>
            <a:off x="949934" y="1796642"/>
            <a:ext cx="5793765" cy="4478149"/>
          </a:xfrm>
          <a:prstGeom prst="rect">
            <a:avLst/>
          </a:prstGeom>
        </p:spPr>
        <p:txBody>
          <a:bodyPr wrap="square">
            <a:spAutoFit/>
          </a:bodyPr>
          <a:lstStyle/>
          <a:p>
            <a:pPr lvl="0">
              <a:spcAft>
                <a:spcPts val="1200"/>
              </a:spcAft>
            </a:pPr>
            <a:r>
              <a:rPr lang="en-US" sz="1400" b="1" u="sng" dirty="0">
                <a:solidFill>
                  <a:schemeClr val="accent1">
                    <a:lumMod val="75000"/>
                  </a:schemeClr>
                </a:solidFill>
                <a:latin typeface="Amazon Ember" panose="02000000000000000000" pitchFamily="2" charset="0"/>
                <a:ea typeface="Amazon Ember" panose="02000000000000000000" pitchFamily="2" charset="0"/>
              </a:rPr>
              <a:t>How do I order with Approvals configured?</a:t>
            </a:r>
            <a:endParaRPr lang="en-US" sz="1400" dirty="0">
              <a:solidFill>
                <a:schemeClr val="accent1">
                  <a:lumMod val="75000"/>
                </a:schemeClr>
              </a:solidFill>
              <a:latin typeface="Amazon Ember" panose="02000000000000000000" pitchFamily="2" charset="0"/>
              <a:ea typeface="Amazon Ember" panose="02000000000000000000" pitchFamily="2" charset="0"/>
            </a:endParaRPr>
          </a:p>
          <a:p>
            <a:pPr marL="398463" lvl="0" indent="-227013">
              <a:spcAft>
                <a:spcPts val="600"/>
              </a:spcAft>
              <a:buFont typeface="Arial" panose="020B0604020202020204" pitchFamily="34" charset="0"/>
              <a:buChar char="•"/>
            </a:pPr>
            <a:r>
              <a:rPr lang="en-US" sz="1400" dirty="0">
                <a:solidFill>
                  <a:prstClr val="black"/>
                </a:solidFill>
                <a:latin typeface="Amazon Ember" panose="02000000000000000000" pitchFamily="2" charset="0"/>
                <a:ea typeface="Amazon Ember" panose="02000000000000000000" pitchFamily="2" charset="0"/>
              </a:rPr>
              <a:t>Depending on your role, some or all of your orders may require approval.</a:t>
            </a:r>
          </a:p>
          <a:p>
            <a:pPr marL="398463" lvl="0" indent="-227013">
              <a:spcAft>
                <a:spcPts val="600"/>
              </a:spcAft>
              <a:buFont typeface="Arial" panose="020B0604020202020204" pitchFamily="34" charset="0"/>
              <a:buChar char="•"/>
            </a:pPr>
            <a:r>
              <a:rPr lang="en-US" sz="1400" dirty="0">
                <a:solidFill>
                  <a:prstClr val="black"/>
                </a:solidFill>
                <a:latin typeface="Amazon Ember" panose="02000000000000000000" pitchFamily="2" charset="0"/>
                <a:ea typeface="Amazon Ember" panose="02000000000000000000" pitchFamily="2" charset="0"/>
              </a:rPr>
              <a:t>There are no additional steps to take to submit your order for approval. Check out as you normally would and you will see the option at checkout.</a:t>
            </a:r>
          </a:p>
          <a:p>
            <a:pPr marL="398463" lvl="0" indent="-227013">
              <a:spcAft>
                <a:spcPts val="600"/>
              </a:spcAft>
              <a:buFont typeface="Arial" panose="020B0604020202020204" pitchFamily="34" charset="0"/>
              <a:buChar char="•"/>
            </a:pPr>
            <a:r>
              <a:rPr lang="en-US" sz="1400" dirty="0">
                <a:solidFill>
                  <a:prstClr val="black"/>
                </a:solidFill>
                <a:latin typeface="Amazon Ember" panose="02000000000000000000" pitchFamily="2" charset="0"/>
                <a:ea typeface="Amazon Ember" panose="02000000000000000000" pitchFamily="2" charset="0"/>
              </a:rPr>
              <a:t>Your order will not be processed until it is approved by the appropriate approver. Keep this in mind for shipping timelines. </a:t>
            </a:r>
          </a:p>
          <a:p>
            <a:pPr marL="398463" lvl="0" indent="-227013">
              <a:spcAft>
                <a:spcPts val="600"/>
              </a:spcAft>
              <a:buFont typeface="Arial" panose="020B0604020202020204" pitchFamily="34" charset="0"/>
              <a:buChar char="•"/>
            </a:pPr>
            <a:r>
              <a:rPr lang="en-US" sz="1400" dirty="0">
                <a:solidFill>
                  <a:prstClr val="black"/>
                </a:solidFill>
                <a:latin typeface="Amazon Ember" panose="02000000000000000000" pitchFamily="2" charset="0"/>
                <a:ea typeface="Amazon Ember" panose="02000000000000000000" pitchFamily="2" charset="0"/>
              </a:rPr>
              <a:t>You will be notified over email once your order is submitted and then again once your order has been approved and processed. Just as with a normal order on Amazon, you will also receive relevant shipping updates.</a:t>
            </a:r>
          </a:p>
          <a:p>
            <a:pPr marL="398463" lvl="0" indent="-227013">
              <a:spcAft>
                <a:spcPts val="600"/>
              </a:spcAft>
              <a:buFont typeface="Arial" panose="020B0604020202020204" pitchFamily="34" charset="0"/>
              <a:buChar char="•"/>
            </a:pPr>
            <a:r>
              <a:rPr lang="en-US" sz="1400" dirty="0">
                <a:solidFill>
                  <a:prstClr val="black"/>
                </a:solidFill>
                <a:latin typeface="Amazon Ember" panose="02000000000000000000" pitchFamily="2" charset="0"/>
                <a:ea typeface="Amazon Ember" panose="02000000000000000000" pitchFamily="2" charset="0"/>
              </a:rPr>
              <a:t>If your order is not approved </a:t>
            </a:r>
            <a:r>
              <a:rPr lang="en-US" sz="1400" b="1" dirty="0">
                <a:solidFill>
                  <a:schemeClr val="accent1"/>
                </a:solidFill>
                <a:latin typeface="Amazon Ember" panose="02000000000000000000" pitchFamily="2" charset="0"/>
                <a:ea typeface="Amazon Ember" panose="02000000000000000000" pitchFamily="2" charset="0"/>
              </a:rPr>
              <a:t>within 7 days</a:t>
            </a:r>
            <a:r>
              <a:rPr lang="en-US" sz="1400" dirty="0">
                <a:solidFill>
                  <a:prstClr val="black"/>
                </a:solidFill>
                <a:latin typeface="Amazon Ember" panose="02000000000000000000" pitchFamily="2" charset="0"/>
                <a:ea typeface="Amazon Ember" panose="02000000000000000000" pitchFamily="2" charset="0"/>
              </a:rPr>
              <a:t>, the order will automatically be canceled; however, the items in your order will not be deleted. If your order is canceled, you will need to submit the order again for approval.</a:t>
            </a:r>
          </a:p>
          <a:p>
            <a:pPr marL="398463" indent="-227013">
              <a:buFont typeface="Arial" panose="020B0604020202020204" pitchFamily="34" charset="0"/>
              <a:buChar char="•"/>
            </a:pPr>
            <a:endParaRPr lang="en-US" sz="1200" dirty="0">
              <a:solidFill>
                <a:prstClr val="black"/>
              </a:solidFill>
              <a:latin typeface="Amazon Ember" panose="02000000000000000000" pitchFamily="2" charset="0"/>
              <a:ea typeface="Amazon Ember" panose="02000000000000000000" pitchFamily="2" charset="0"/>
            </a:endParaRPr>
          </a:p>
          <a:p>
            <a:pPr marL="171450" lvl="0"/>
            <a:endParaRPr lang="en-US" sz="1400" dirty="0">
              <a:solidFill>
                <a:prstClr val="black"/>
              </a:solidFill>
              <a:latin typeface="Amazon Ember" panose="02000000000000000000" pitchFamily="2" charset="0"/>
              <a:ea typeface="Amazon Ember" panose="02000000000000000000" pitchFamily="2" charset="0"/>
            </a:endParaRPr>
          </a:p>
        </p:txBody>
      </p:sp>
      <p:pic>
        <p:nvPicPr>
          <p:cNvPr id="13" name="Picture 12"/>
          <p:cNvPicPr>
            <a:picLocks noChangeAspect="1"/>
          </p:cNvPicPr>
          <p:nvPr/>
        </p:nvPicPr>
        <p:blipFill>
          <a:blip r:embed="rId2"/>
          <a:stretch>
            <a:fillRect/>
          </a:stretch>
        </p:blipFill>
        <p:spPr>
          <a:xfrm>
            <a:off x="7444160" y="1982495"/>
            <a:ext cx="3148498" cy="3591098"/>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3164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B3EE34-761C-3643-BC2D-5E2A1CC1AA5E}"/>
              </a:ext>
            </a:extLst>
          </p:cNvPr>
          <p:cNvSpPr>
            <a:spLocks noGrp="1"/>
          </p:cNvSpPr>
          <p:nvPr>
            <p:ph type="title"/>
          </p:nvPr>
        </p:nvSpPr>
        <p:spPr/>
        <p:txBody>
          <a:bodyPr/>
          <a:lstStyle/>
          <a:p>
            <a:r>
              <a:rPr lang="en-US" dirty="0"/>
              <a:t>Amazon Business Analytics</a:t>
            </a:r>
          </a:p>
        </p:txBody>
      </p:sp>
      <p:sp>
        <p:nvSpPr>
          <p:cNvPr id="7" name="Text Placeholder 2">
            <a:extLst>
              <a:ext uri="{FF2B5EF4-FFF2-40B4-BE49-F238E27FC236}">
                <a16:creationId xmlns:a16="http://schemas.microsoft.com/office/drawing/2014/main" xmlns="" id="{0BB5612F-6A99-F843-83BF-B387B1C93B3A}"/>
              </a:ext>
            </a:extLst>
          </p:cNvPr>
          <p:cNvSpPr txBox="1">
            <a:spLocks/>
          </p:cNvSpPr>
          <p:nvPr/>
        </p:nvSpPr>
        <p:spPr>
          <a:xfrm>
            <a:off x="829777" y="1102510"/>
            <a:ext cx="10389208"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Rectangle 8"/>
          <p:cNvSpPr/>
          <p:nvPr/>
        </p:nvSpPr>
        <p:spPr>
          <a:xfrm>
            <a:off x="988348" y="1504802"/>
            <a:ext cx="3513314" cy="3559885"/>
          </a:xfrm>
          <a:prstGeom prst="rect">
            <a:avLst/>
          </a:prstGeom>
        </p:spPr>
        <p:txBody>
          <a:bodyPr wrap="square">
            <a:spAutoFit/>
          </a:bodyPr>
          <a:lstStyle/>
          <a:p>
            <a:pPr lvl="0">
              <a:spcAft>
                <a:spcPts val="600"/>
              </a:spcAft>
            </a:pPr>
            <a:r>
              <a:rPr lang="en-US" sz="1600" b="1" u="sng" dirty="0">
                <a:solidFill>
                  <a:schemeClr val="accent1">
                    <a:lumMod val="75000"/>
                  </a:schemeClr>
                </a:solidFill>
                <a:latin typeface="Amazon Ember" panose="02000000000000000000" pitchFamily="2" charset="0"/>
                <a:ea typeface="Amazon Ember" panose="02000000000000000000" pitchFamily="2" charset="0"/>
              </a:rPr>
              <a:t>Amazon Business Analytics provides the ability to: </a:t>
            </a:r>
            <a:endParaRPr lang="en-US" sz="1600" dirty="0">
              <a:solidFill>
                <a:schemeClr val="accent1">
                  <a:lumMod val="75000"/>
                </a:schemeClr>
              </a:solidFill>
              <a:latin typeface="Amazon Ember" panose="02000000000000000000" pitchFamily="2" charset="0"/>
              <a:ea typeface="Amazon Ember" panose="02000000000000000000" pitchFamily="2" charset="0"/>
              <a:cs typeface="Calibri Light" panose="020F0302020204030204" pitchFamily="34" charset="0"/>
            </a:endParaRPr>
          </a:p>
          <a:p>
            <a:pPr marL="285750" indent="-285750">
              <a:lnSpc>
                <a:spcPct val="107000"/>
              </a:lnSpc>
              <a:buFont typeface="Arial" panose="020B0604020202020204" pitchFamily="34" charset="0"/>
              <a:buChar char="•"/>
            </a:pPr>
            <a:r>
              <a:rPr lang="en-US" sz="1600" dirty="0">
                <a:latin typeface="Amazon Ember" panose="02000000000000000000" pitchFamily="2" charset="0"/>
                <a:ea typeface="Amazon Ember" panose="02000000000000000000" pitchFamily="2" charset="0"/>
                <a:cs typeface="Calibri Light" panose="020F0302020204030204" pitchFamily="34" charset="0"/>
              </a:rPr>
              <a:t>Aggregate purchases to compare and track spend over time</a:t>
            </a:r>
          </a:p>
          <a:p>
            <a:pPr marL="285750" indent="-285750">
              <a:lnSpc>
                <a:spcPct val="107000"/>
              </a:lnSpc>
              <a:buFont typeface="Arial" panose="020B0604020202020204" pitchFamily="34" charset="0"/>
              <a:buChar char="•"/>
            </a:pPr>
            <a:r>
              <a:rPr lang="en-US" sz="1600" dirty="0">
                <a:latin typeface="Amazon Ember" panose="02000000000000000000" pitchFamily="2" charset="0"/>
                <a:ea typeface="Amazon Ember" panose="02000000000000000000" pitchFamily="2" charset="0"/>
                <a:cs typeface="Calibri Light" panose="020F0302020204030204" pitchFamily="34" charset="0"/>
              </a:rPr>
              <a:t>Monitor and track 60+ data fields including customer info, shipment info, payment info, and seller info </a:t>
            </a:r>
          </a:p>
          <a:p>
            <a:pPr marL="285750" indent="-285750">
              <a:lnSpc>
                <a:spcPct val="107000"/>
              </a:lnSpc>
              <a:buFont typeface="Arial" panose="020B0604020202020204" pitchFamily="34" charset="0"/>
              <a:buChar char="•"/>
            </a:pPr>
            <a:r>
              <a:rPr lang="en-US" sz="1600" dirty="0">
                <a:latin typeface="Amazon Ember" panose="02000000000000000000" pitchFamily="2" charset="0"/>
                <a:ea typeface="Amazon Ember" panose="02000000000000000000" pitchFamily="2" charset="0"/>
                <a:cs typeface="Calibri Light" panose="020F0302020204030204" pitchFamily="34" charset="0"/>
              </a:rPr>
              <a:t>Customize and save report templates to meet business needs</a:t>
            </a:r>
          </a:p>
          <a:p>
            <a:pPr marL="285750" indent="-285750">
              <a:lnSpc>
                <a:spcPct val="107000"/>
              </a:lnSpc>
              <a:buFont typeface="Arial" panose="020B0604020202020204" pitchFamily="34" charset="0"/>
              <a:buChar char="•"/>
            </a:pPr>
            <a:r>
              <a:rPr lang="en-US" sz="1600" dirty="0">
                <a:latin typeface="Amazon Ember" panose="02000000000000000000" pitchFamily="2" charset="0"/>
                <a:ea typeface="Amazon Ember" panose="02000000000000000000" pitchFamily="2" charset="0"/>
                <a:cs typeface="Calibri Light" panose="020F0302020204030204" pitchFamily="34" charset="0"/>
              </a:rPr>
              <a:t>Download CSV files to analyze your data in excel</a:t>
            </a:r>
          </a:p>
        </p:txBody>
      </p:sp>
      <p:pic>
        <p:nvPicPr>
          <p:cNvPr id="17" name="Picture 16"/>
          <p:cNvPicPr>
            <a:picLocks noChangeAspect="1"/>
          </p:cNvPicPr>
          <p:nvPr/>
        </p:nvPicPr>
        <p:blipFill>
          <a:blip r:embed="rId2"/>
          <a:stretch>
            <a:fillRect/>
          </a:stretch>
        </p:blipFill>
        <p:spPr>
          <a:xfrm>
            <a:off x="5020677" y="1504802"/>
            <a:ext cx="6143625" cy="4295775"/>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37608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Check the DAS portal for more information</a:t>
            </a:r>
            <a:endParaRPr lang="en-US" b="1" dirty="0"/>
          </a:p>
        </p:txBody>
      </p:sp>
      <p:sp>
        <p:nvSpPr>
          <p:cNvPr id="3" name="TextBox 2"/>
          <p:cNvSpPr txBox="1"/>
          <p:nvPr/>
        </p:nvSpPr>
        <p:spPr>
          <a:xfrm>
            <a:off x="1839817" y="1757899"/>
            <a:ext cx="7888077" cy="646331"/>
          </a:xfrm>
          <a:prstGeom prst="rect">
            <a:avLst/>
          </a:prstGeom>
          <a:noFill/>
        </p:spPr>
        <p:txBody>
          <a:bodyPr wrap="square" rtlCol="0">
            <a:spAutoFit/>
          </a:bodyPr>
          <a:lstStyle/>
          <a:p>
            <a:r>
              <a:rPr lang="en-US" b="1" dirty="0" smtClean="0"/>
              <a:t>Look on the portal:</a:t>
            </a:r>
          </a:p>
          <a:p>
            <a:r>
              <a:rPr lang="en-US" b="1" dirty="0" smtClean="0"/>
              <a:t>https</a:t>
            </a:r>
            <a:r>
              <a:rPr lang="en-US" b="1" dirty="0"/>
              <a:t>://portal.ct.gov/DAS/Procurement/Contracting/Amazon-Business</a:t>
            </a:r>
            <a:endParaRPr lang="en-US" b="1" dirty="0" smtClean="0"/>
          </a:p>
        </p:txBody>
      </p:sp>
      <p:pic>
        <p:nvPicPr>
          <p:cNvPr id="5" name="Picture 4"/>
          <p:cNvPicPr>
            <a:picLocks noChangeAspect="1"/>
          </p:cNvPicPr>
          <p:nvPr/>
        </p:nvPicPr>
        <p:blipFill>
          <a:blip r:embed="rId3"/>
          <a:stretch>
            <a:fillRect/>
          </a:stretch>
        </p:blipFill>
        <p:spPr>
          <a:xfrm>
            <a:off x="838200" y="2831466"/>
            <a:ext cx="6076675" cy="3477894"/>
          </a:xfrm>
          <a:prstGeom prst="rect">
            <a:avLst/>
          </a:prstGeom>
        </p:spPr>
      </p:pic>
      <p:pic>
        <p:nvPicPr>
          <p:cNvPr id="6" name="Picture 5"/>
          <p:cNvPicPr>
            <a:picLocks noChangeAspect="1"/>
          </p:cNvPicPr>
          <p:nvPr/>
        </p:nvPicPr>
        <p:blipFill>
          <a:blip r:embed="rId4"/>
          <a:stretch>
            <a:fillRect/>
          </a:stretch>
        </p:blipFill>
        <p:spPr>
          <a:xfrm>
            <a:off x="6096000" y="3713799"/>
            <a:ext cx="4914900" cy="2247900"/>
          </a:xfrm>
          <a:prstGeom prst="rect">
            <a:avLst/>
          </a:prstGeom>
        </p:spPr>
      </p:pic>
    </p:spTree>
    <p:extLst>
      <p:ext uri="{BB962C8B-B14F-4D97-AF65-F5344CB8AC3E}">
        <p14:creationId xmlns:p14="http://schemas.microsoft.com/office/powerpoint/2010/main" val="3526612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93313" y="797177"/>
            <a:ext cx="9164199" cy="3843470"/>
            <a:chOff x="3207813" y="1663952"/>
            <a:chExt cx="9164199" cy="3843470"/>
          </a:xfrm>
        </p:grpSpPr>
        <p:pic>
          <p:nvPicPr>
            <p:cNvPr id="8" name="Picture 7"/>
            <p:cNvPicPr>
              <a:picLocks noChangeAspect="1"/>
            </p:cNvPicPr>
            <p:nvPr/>
          </p:nvPicPr>
          <p:blipFill>
            <a:blip r:embed="rId3"/>
            <a:stretch>
              <a:fillRect/>
            </a:stretch>
          </p:blipFill>
          <p:spPr>
            <a:xfrm>
              <a:off x="3207813" y="1663952"/>
              <a:ext cx="9077731" cy="2048434"/>
            </a:xfrm>
            <a:prstGeom prst="rect">
              <a:avLst/>
            </a:prstGeom>
          </p:spPr>
        </p:pic>
        <p:sp>
          <p:nvSpPr>
            <p:cNvPr id="9" name="Title 1"/>
            <p:cNvSpPr txBox="1">
              <a:spLocks/>
            </p:cNvSpPr>
            <p:nvPr/>
          </p:nvSpPr>
          <p:spPr>
            <a:xfrm>
              <a:off x="3207813" y="3906508"/>
              <a:ext cx="9164199" cy="1600914"/>
            </a:xfrm>
            <a:prstGeom prst="rect">
              <a:avLst/>
            </a:prstGeom>
          </p:spPr>
          <p:txBody>
            <a:bodyPr anchor="b">
              <a:normAutofit/>
            </a:bodyPr>
            <a:lstStyle>
              <a:lvl1pPr algn="l" defTabSz="914400" rtl="0" eaLnBrk="1" latinLnBrk="0" hangingPunct="1">
                <a:lnSpc>
                  <a:spcPct val="90000"/>
                </a:lnSpc>
                <a:spcBef>
                  <a:spcPct val="0"/>
                </a:spcBef>
                <a:buNone/>
                <a:defRPr sz="4800" b="1" kern="1200" baseline="0">
                  <a:solidFill>
                    <a:schemeClr val="tx1"/>
                  </a:solidFill>
                  <a:latin typeface="+mj-lt"/>
                  <a:ea typeface="+mj-ea"/>
                  <a:cs typeface="+mj-cs"/>
                </a:defRPr>
              </a:lvl1pPr>
            </a:lstStyle>
            <a:p>
              <a:pPr algn="ctr"/>
              <a:r>
                <a:rPr lang="en-US" dirty="0" smtClean="0">
                  <a:solidFill>
                    <a:prstClr val="black"/>
                  </a:solidFill>
                </a:rPr>
                <a:t>THANK YOU!</a:t>
              </a:r>
              <a:endParaRPr lang="en-US" dirty="0">
                <a:solidFill>
                  <a:prstClr val="black"/>
                </a:solidFill>
              </a:endParaRPr>
            </a:p>
          </p:txBody>
        </p:sp>
      </p:grpSp>
      <p:sp>
        <p:nvSpPr>
          <p:cNvPr id="2" name="TextBox 1"/>
          <p:cNvSpPr txBox="1"/>
          <p:nvPr/>
        </p:nvSpPr>
        <p:spPr>
          <a:xfrm>
            <a:off x="1343891" y="4973782"/>
            <a:ext cx="9670473" cy="461665"/>
          </a:xfrm>
          <a:prstGeom prst="rect">
            <a:avLst/>
          </a:prstGeom>
          <a:noFill/>
        </p:spPr>
        <p:txBody>
          <a:bodyPr wrap="square" rtlCol="0">
            <a:spAutoFit/>
          </a:bodyPr>
          <a:lstStyle/>
          <a:p>
            <a:r>
              <a:rPr lang="en-US" sz="2400" dirty="0" smtClean="0"/>
              <a:t> </a:t>
            </a:r>
            <a:endParaRPr lang="en-US" sz="2400" dirty="0"/>
          </a:p>
        </p:txBody>
      </p:sp>
    </p:spTree>
    <p:extLst>
      <p:ext uri="{BB962C8B-B14F-4D97-AF65-F5344CB8AC3E}">
        <p14:creationId xmlns:p14="http://schemas.microsoft.com/office/powerpoint/2010/main" val="3269583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is General Letter 71 (handout)?</a:t>
            </a:r>
            <a:endParaRPr lang="en-US" b="1" dirty="0"/>
          </a:p>
        </p:txBody>
      </p:sp>
      <p:sp>
        <p:nvSpPr>
          <p:cNvPr id="3" name="TextBox 2"/>
          <p:cNvSpPr txBox="1"/>
          <p:nvPr/>
        </p:nvSpPr>
        <p:spPr>
          <a:xfrm>
            <a:off x="1839817" y="1757899"/>
            <a:ext cx="7888077" cy="64633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Delegated purchase authority granted by DAS/Procurement to executive branch agencies for purchases that are not on a current/active state contract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789" y="3117773"/>
            <a:ext cx="4965235" cy="3292167"/>
          </a:xfrm>
          <a:prstGeom prst="rect">
            <a:avLst/>
          </a:prstGeom>
          <a:effectLst>
            <a:softEdge rad="63500"/>
          </a:effectLst>
        </p:spPr>
      </p:pic>
    </p:spTree>
    <p:extLst>
      <p:ext uri="{BB962C8B-B14F-4D97-AF65-F5344CB8AC3E}">
        <p14:creationId xmlns:p14="http://schemas.microsoft.com/office/powerpoint/2010/main" val="74447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373" y="0"/>
            <a:ext cx="10515600" cy="1325563"/>
          </a:xfrm>
        </p:spPr>
        <p:txBody>
          <a:bodyPr/>
          <a:lstStyle/>
          <a:p>
            <a:r>
              <a:rPr lang="en-US" b="1" dirty="0" smtClean="0"/>
              <a:t>What has changed in General Letter #71?</a:t>
            </a:r>
            <a:endParaRPr lang="en-US" b="1" dirty="0"/>
          </a:p>
        </p:txBody>
      </p:sp>
      <p:graphicFrame>
        <p:nvGraphicFramePr>
          <p:cNvPr id="3" name="Object 2"/>
          <p:cNvGraphicFramePr>
            <a:graphicFrameLocks noChangeAspect="1"/>
          </p:cNvGraphicFramePr>
          <p:nvPr>
            <p:extLst>
              <p:ext uri="{D42A27DB-BD31-4B8C-83A1-F6EECF244321}">
                <p14:modId xmlns:p14="http://schemas.microsoft.com/office/powerpoint/2010/main" val="599255633"/>
              </p:ext>
            </p:extLst>
          </p:nvPr>
        </p:nvGraphicFramePr>
        <p:xfrm>
          <a:off x="1200150" y="1422400"/>
          <a:ext cx="7777163" cy="5302250"/>
        </p:xfrm>
        <a:graphic>
          <a:graphicData uri="http://schemas.openxmlformats.org/presentationml/2006/ole">
            <mc:AlternateContent xmlns:mc="http://schemas.openxmlformats.org/markup-compatibility/2006">
              <mc:Choice xmlns:v="urn:schemas-microsoft-com:vml" Requires="v">
                <p:oleObj spid="_x0000_s3080" name="Document" r:id="rId4" imgW="5956042" imgH="4053683" progId="Word.Document.12">
                  <p:embed/>
                </p:oleObj>
              </mc:Choice>
              <mc:Fallback>
                <p:oleObj name="Document" r:id="rId4" imgW="5956042" imgH="4053683" progId="Word.Document.12">
                  <p:embed/>
                  <p:pic>
                    <p:nvPicPr>
                      <p:cNvPr id="0" name=""/>
                      <p:cNvPicPr/>
                      <p:nvPr/>
                    </p:nvPicPr>
                    <p:blipFill>
                      <a:blip r:embed="rId5"/>
                      <a:stretch>
                        <a:fillRect/>
                      </a:stretch>
                    </p:blipFill>
                    <p:spPr>
                      <a:xfrm>
                        <a:off x="1200150" y="1422400"/>
                        <a:ext cx="7777163" cy="5302250"/>
                      </a:xfrm>
                      <a:prstGeom prst="rect">
                        <a:avLst/>
                      </a:prstGeom>
                    </p:spPr>
                  </p:pic>
                </p:oleObj>
              </mc:Fallback>
            </mc:AlternateContent>
          </a:graphicData>
        </a:graphic>
      </p:graphicFrame>
      <p:pic>
        <p:nvPicPr>
          <p:cNvPr id="4" name="Picture 3"/>
          <p:cNvPicPr>
            <a:picLocks noChangeAspect="1"/>
          </p:cNvPicPr>
          <p:nvPr/>
        </p:nvPicPr>
        <p:blipFill>
          <a:blip r:embed="rId6"/>
          <a:stretch>
            <a:fillRect/>
          </a:stretch>
        </p:blipFill>
        <p:spPr>
          <a:xfrm>
            <a:off x="9180837" y="4511923"/>
            <a:ext cx="2533650" cy="1800225"/>
          </a:xfrm>
          <a:prstGeom prst="rect">
            <a:avLst/>
          </a:prstGeom>
          <a:effectLst>
            <a:softEdge rad="63500"/>
          </a:effectLst>
        </p:spPr>
      </p:pic>
    </p:spTree>
    <p:extLst>
      <p:ext uri="{BB962C8B-B14F-4D97-AF65-F5344CB8AC3E}">
        <p14:creationId xmlns:p14="http://schemas.microsoft.com/office/powerpoint/2010/main" val="394563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I use it?</a:t>
            </a:r>
            <a:endParaRPr lang="en-US" b="1" dirty="0"/>
          </a:p>
        </p:txBody>
      </p:sp>
      <p:sp>
        <p:nvSpPr>
          <p:cNvPr id="3" name="TextBox 2"/>
          <p:cNvSpPr txBox="1"/>
          <p:nvPr/>
        </p:nvSpPr>
        <p:spPr>
          <a:xfrm>
            <a:off x="506776" y="1701705"/>
            <a:ext cx="8494005" cy="3416320"/>
          </a:xfrm>
          <a:prstGeom prst="rect">
            <a:avLst/>
          </a:prstGeom>
          <a:noFill/>
        </p:spPr>
        <p:txBody>
          <a:bodyPr wrap="square" rtlCol="0">
            <a:spAutoFit/>
          </a:bodyPr>
          <a:lstStyle/>
          <a:p>
            <a:pPr marL="342900" indent="-342900">
              <a:buFont typeface="Arial" panose="020B0604020202020204" pitchFamily="34" charset="0"/>
              <a:buChar char="•"/>
            </a:pPr>
            <a:r>
              <a:rPr lang="en-US" dirty="0" smtClean="0"/>
              <a:t>Determine if there’s a state contract in place for what you need to purchase (see State Contracting Portal)</a:t>
            </a:r>
          </a:p>
          <a:p>
            <a:pPr marL="285750" indent="-28575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If yes, agency must use the state contract for the purchase.</a:t>
            </a:r>
          </a:p>
          <a:p>
            <a:pPr marL="285750" indent="-28575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If no, follow the application of General Letter #71 (see handouts)</a:t>
            </a:r>
          </a:p>
          <a:p>
            <a:pPr marL="285750" indent="-28575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Be sure to review and follow the terms/application of each section of the Letter as they cover different thresholds and/or purchase scenarios.</a:t>
            </a:r>
          </a:p>
          <a:p>
            <a:pPr marL="285750" indent="-28575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DAS reviews/audits purchases under General Letter #71 periodically and searches for opportunities for new contracts as well as addresses/educates misuse of delegation.</a:t>
            </a:r>
          </a:p>
        </p:txBody>
      </p:sp>
      <p:pic>
        <p:nvPicPr>
          <p:cNvPr id="5" name="Picture 4"/>
          <p:cNvPicPr>
            <a:picLocks noChangeAspect="1"/>
          </p:cNvPicPr>
          <p:nvPr/>
        </p:nvPicPr>
        <p:blipFill>
          <a:blip r:embed="rId2"/>
          <a:stretch>
            <a:fillRect/>
          </a:stretch>
        </p:blipFill>
        <p:spPr>
          <a:xfrm>
            <a:off x="8792707" y="1283611"/>
            <a:ext cx="3165068" cy="3294042"/>
          </a:xfrm>
          <a:prstGeom prst="rect">
            <a:avLst/>
          </a:prstGeom>
          <a:effectLst>
            <a:softEdge rad="127000"/>
          </a:effectLst>
        </p:spPr>
      </p:pic>
    </p:spTree>
    <p:extLst>
      <p:ext uri="{BB962C8B-B14F-4D97-AF65-F5344CB8AC3E}">
        <p14:creationId xmlns:p14="http://schemas.microsoft.com/office/powerpoint/2010/main" val="3486841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841742039"/>
              </p:ext>
            </p:extLst>
          </p:nvPr>
        </p:nvGraphicFramePr>
        <p:xfrm>
          <a:off x="1432193" y="-99321"/>
          <a:ext cx="7976212" cy="8163668"/>
        </p:xfrm>
        <a:graphic>
          <a:graphicData uri="http://schemas.openxmlformats.org/presentationml/2006/ole">
            <mc:AlternateContent xmlns:mc="http://schemas.openxmlformats.org/markup-compatibility/2006">
              <mc:Choice xmlns:v="urn:schemas-microsoft-com:vml" Requires="v">
                <p:oleObj spid="_x0000_s1034" name="Acrobat Document" r:id="rId3" imgW="5838531" imgH="7553309" progId="AcroExch.Document.DC">
                  <p:embed/>
                </p:oleObj>
              </mc:Choice>
              <mc:Fallback>
                <p:oleObj name="Acrobat Document" r:id="rId3" imgW="5838531" imgH="7553309" progId="AcroExch.Document.DC">
                  <p:embed/>
                  <p:pic>
                    <p:nvPicPr>
                      <p:cNvPr id="0" name=""/>
                      <p:cNvPicPr/>
                      <p:nvPr/>
                    </p:nvPicPr>
                    <p:blipFill>
                      <a:blip r:embed="rId4"/>
                      <a:stretch>
                        <a:fillRect/>
                      </a:stretch>
                    </p:blipFill>
                    <p:spPr>
                      <a:xfrm>
                        <a:off x="1432193" y="-99321"/>
                        <a:ext cx="7976212" cy="8163668"/>
                      </a:xfrm>
                      <a:prstGeom prst="rect">
                        <a:avLst/>
                      </a:prstGeom>
                    </p:spPr>
                  </p:pic>
                </p:oleObj>
              </mc:Fallback>
            </mc:AlternateContent>
          </a:graphicData>
        </a:graphic>
      </p:graphicFrame>
    </p:spTree>
    <p:extLst>
      <p:ext uri="{BB962C8B-B14F-4D97-AF65-F5344CB8AC3E}">
        <p14:creationId xmlns:p14="http://schemas.microsoft.com/office/powerpoint/2010/main" val="1205476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fontScale="90000"/>
          </a:bodyPr>
          <a:lstStyle/>
          <a:p>
            <a:r>
              <a:rPr lang="en-US" b="1" dirty="0" smtClean="0"/>
              <a:t>Where can I find more information about GL71?</a:t>
            </a:r>
            <a:br>
              <a:rPr lang="en-US" b="1" dirty="0" smtClean="0"/>
            </a:br>
            <a:endParaRPr lang="en-US" b="1" dirty="0"/>
          </a:p>
        </p:txBody>
      </p:sp>
      <p:pic>
        <p:nvPicPr>
          <p:cNvPr id="4" name="Picture 3"/>
          <p:cNvPicPr>
            <a:picLocks noChangeAspect="1"/>
          </p:cNvPicPr>
          <p:nvPr/>
        </p:nvPicPr>
        <p:blipFill>
          <a:blip r:embed="rId2"/>
          <a:stretch>
            <a:fillRect/>
          </a:stretch>
        </p:blipFill>
        <p:spPr>
          <a:xfrm>
            <a:off x="936434" y="662781"/>
            <a:ext cx="9375354" cy="5859597"/>
          </a:xfrm>
          <a:prstGeom prst="rect">
            <a:avLst/>
          </a:prstGeom>
        </p:spPr>
      </p:pic>
    </p:spTree>
    <p:extLst>
      <p:ext uri="{BB962C8B-B14F-4D97-AF65-F5344CB8AC3E}">
        <p14:creationId xmlns:p14="http://schemas.microsoft.com/office/powerpoint/2010/main" val="3309913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78075"/>
          </a:xfrm>
        </p:spPr>
        <p:txBody>
          <a:bodyPr>
            <a:normAutofit/>
          </a:bodyPr>
          <a:lstStyle/>
          <a:p>
            <a:pPr algn="ctr"/>
            <a:r>
              <a:rPr lang="en-US" b="1" dirty="0" smtClean="0"/>
              <a:t>Amazon Business Services!</a:t>
            </a:r>
            <a:br>
              <a:rPr lang="en-US" b="1" dirty="0" smtClean="0"/>
            </a:b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1136334" y="2087179"/>
            <a:ext cx="10073568" cy="1967028"/>
          </a:xfrm>
          <a:prstGeom prst="rect">
            <a:avLst/>
          </a:prstGeom>
          <a:effectLst>
            <a:softEdge rad="63500"/>
          </a:effectLst>
        </p:spPr>
      </p:pic>
      <p:sp>
        <p:nvSpPr>
          <p:cNvPr id="4" name="Rectangle 3"/>
          <p:cNvSpPr/>
          <p:nvPr/>
        </p:nvSpPr>
        <p:spPr>
          <a:xfrm>
            <a:off x="3224270" y="4795760"/>
            <a:ext cx="6096000" cy="1200329"/>
          </a:xfrm>
          <a:prstGeom prst="rect">
            <a:avLst/>
          </a:prstGeom>
        </p:spPr>
        <p:txBody>
          <a:bodyPr>
            <a:spAutoFit/>
          </a:bodyPr>
          <a:lstStyle/>
          <a:p>
            <a:r>
              <a:rPr lang="en-US" sz="2400" b="1" dirty="0"/>
              <a:t>How do I use Amazon for GL-71 purchases?</a:t>
            </a:r>
            <a:br>
              <a:rPr lang="en-US" sz="2400" b="1" dirty="0"/>
            </a:br>
            <a:r>
              <a:rPr lang="en-US" sz="2400" b="1" dirty="0"/>
              <a:t/>
            </a:r>
            <a:br>
              <a:rPr lang="en-US" sz="2400" b="1" dirty="0"/>
            </a:br>
            <a:endParaRPr lang="en-US" sz="2400" b="1" dirty="0"/>
          </a:p>
        </p:txBody>
      </p:sp>
      <p:sp>
        <p:nvSpPr>
          <p:cNvPr id="5" name="Rectangle 4"/>
          <p:cNvSpPr/>
          <p:nvPr/>
        </p:nvSpPr>
        <p:spPr>
          <a:xfrm>
            <a:off x="2909455" y="5544235"/>
            <a:ext cx="6096000" cy="369332"/>
          </a:xfrm>
          <a:prstGeom prst="rect">
            <a:avLst/>
          </a:prstGeom>
        </p:spPr>
        <p:txBody>
          <a:bodyPr>
            <a:spAutoFit/>
          </a:bodyPr>
          <a:lstStyle/>
          <a:p>
            <a:r>
              <a:rPr lang="en-US" dirty="0" smtClean="0">
                <a:hlinkClick r:id="rId3"/>
              </a:rPr>
              <a:t>Link to Amazon Business Information on DAS Web Portal</a:t>
            </a:r>
            <a:endParaRPr lang="en-US" dirty="0"/>
          </a:p>
        </p:txBody>
      </p:sp>
    </p:spTree>
    <p:extLst>
      <p:ext uri="{BB962C8B-B14F-4D97-AF65-F5344CB8AC3E}">
        <p14:creationId xmlns:p14="http://schemas.microsoft.com/office/powerpoint/2010/main" val="2506494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93313" y="797177"/>
            <a:ext cx="9164199" cy="3843470"/>
            <a:chOff x="3207813" y="1663952"/>
            <a:chExt cx="9164199" cy="3843470"/>
          </a:xfrm>
        </p:grpSpPr>
        <p:pic>
          <p:nvPicPr>
            <p:cNvPr id="8" name="Picture 7"/>
            <p:cNvPicPr>
              <a:picLocks noChangeAspect="1"/>
            </p:cNvPicPr>
            <p:nvPr/>
          </p:nvPicPr>
          <p:blipFill>
            <a:blip r:embed="rId3"/>
            <a:stretch>
              <a:fillRect/>
            </a:stretch>
          </p:blipFill>
          <p:spPr>
            <a:xfrm>
              <a:off x="3207813" y="1663952"/>
              <a:ext cx="9077731" cy="2048434"/>
            </a:xfrm>
            <a:prstGeom prst="rect">
              <a:avLst/>
            </a:prstGeom>
          </p:spPr>
        </p:pic>
        <p:sp>
          <p:nvSpPr>
            <p:cNvPr id="9" name="Title 1"/>
            <p:cNvSpPr txBox="1">
              <a:spLocks/>
            </p:cNvSpPr>
            <p:nvPr/>
          </p:nvSpPr>
          <p:spPr>
            <a:xfrm>
              <a:off x="3207813" y="3906508"/>
              <a:ext cx="9164199" cy="1600914"/>
            </a:xfrm>
            <a:prstGeom prst="rect">
              <a:avLst/>
            </a:prstGeom>
          </p:spPr>
          <p:txBody>
            <a:bodyPr anchor="b">
              <a:normAutofit/>
            </a:bodyPr>
            <a:lstStyle>
              <a:lvl1pPr algn="l" defTabSz="914400" rtl="0" eaLnBrk="1" latinLnBrk="0" hangingPunct="1">
                <a:lnSpc>
                  <a:spcPct val="90000"/>
                </a:lnSpc>
                <a:spcBef>
                  <a:spcPct val="0"/>
                </a:spcBef>
                <a:buNone/>
                <a:defRPr sz="4800" b="1" kern="1200" baseline="0">
                  <a:solidFill>
                    <a:schemeClr val="tx1"/>
                  </a:solidFill>
                  <a:latin typeface="+mj-lt"/>
                  <a:ea typeface="+mj-ea"/>
                  <a:cs typeface="+mj-cs"/>
                </a:defRPr>
              </a:lvl1pPr>
            </a:lstStyle>
            <a:p>
              <a:r>
                <a:rPr lang="en-US" dirty="0" smtClean="0">
                  <a:solidFill>
                    <a:prstClr val="black"/>
                  </a:solidFill>
                </a:rPr>
                <a:t>Everything you love about Amazon. For Public Sector. </a:t>
              </a:r>
              <a:endParaRPr lang="en-US" dirty="0">
                <a:solidFill>
                  <a:prstClr val="black"/>
                </a:solidFill>
              </a:endParaRPr>
            </a:p>
          </p:txBody>
        </p:sp>
      </p:grpSp>
      <p:sp>
        <p:nvSpPr>
          <p:cNvPr id="2" name="TextBox 1"/>
          <p:cNvSpPr txBox="1"/>
          <p:nvPr/>
        </p:nvSpPr>
        <p:spPr>
          <a:xfrm>
            <a:off x="1343891" y="4973782"/>
            <a:ext cx="9670473" cy="1200329"/>
          </a:xfrm>
          <a:prstGeom prst="rect">
            <a:avLst/>
          </a:prstGeom>
          <a:noFill/>
        </p:spPr>
        <p:txBody>
          <a:bodyPr wrap="square" rtlCol="0">
            <a:spAutoFit/>
          </a:bodyPr>
          <a:lstStyle/>
          <a:p>
            <a:r>
              <a:rPr lang="en-US" sz="2400" dirty="0"/>
              <a:t>Amazon Business is bringing the Amazon </a:t>
            </a:r>
            <a:r>
              <a:rPr lang="en-US" sz="2400" dirty="0" smtClean="0"/>
              <a:t>marketplace to government to help </a:t>
            </a:r>
            <a:r>
              <a:rPr lang="en-US" sz="2400" dirty="0"/>
              <a:t>achieve cost-savings goals, meet </a:t>
            </a:r>
            <a:r>
              <a:rPr lang="en-US" sz="2400" dirty="0" smtClean="0"/>
              <a:t>compliance requirements</a:t>
            </a:r>
            <a:r>
              <a:rPr lang="en-US" sz="2400" dirty="0"/>
              <a:t>, reduce procurement complexity and </a:t>
            </a:r>
            <a:r>
              <a:rPr lang="en-US" sz="2400" dirty="0" smtClean="0"/>
              <a:t>access unmatched </a:t>
            </a:r>
            <a:r>
              <a:rPr lang="en-US" sz="2400" dirty="0"/>
              <a:t>selection breadth.  </a:t>
            </a:r>
          </a:p>
        </p:txBody>
      </p:sp>
    </p:spTree>
    <p:extLst>
      <p:ext uri="{BB962C8B-B14F-4D97-AF65-F5344CB8AC3E}">
        <p14:creationId xmlns:p14="http://schemas.microsoft.com/office/powerpoint/2010/main" val="1479063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5762"/>
            <a:ext cx="12291237" cy="707886"/>
          </a:xfrm>
          <a:prstGeom prst="rect">
            <a:avLst/>
          </a:prstGeom>
          <a:noFill/>
        </p:spPr>
        <p:txBody>
          <a:bodyPr wrap="square" rtlCol="0">
            <a:spAutoFit/>
          </a:bodyPr>
          <a:lstStyle/>
          <a:p>
            <a:pPr algn="ctr" defTabSz="914332"/>
            <a:r>
              <a:rPr lang="en-US" sz="4000" dirty="0">
                <a:solidFill>
                  <a:srgbClr val="098DBD"/>
                </a:solidFill>
                <a:latin typeface="Helvetica Neue" charset="0"/>
                <a:ea typeface="Helvetica Neue" charset="0"/>
                <a:cs typeface="Helvetica Neue" charset="0"/>
              </a:rPr>
              <a:t>Introducing Amazon Business for Public Sector</a:t>
            </a:r>
          </a:p>
        </p:txBody>
      </p:sp>
      <p:sp>
        <p:nvSpPr>
          <p:cNvPr id="4" name="TextBox 3"/>
          <p:cNvSpPr txBox="1"/>
          <p:nvPr/>
        </p:nvSpPr>
        <p:spPr>
          <a:xfrm>
            <a:off x="0" y="1125438"/>
            <a:ext cx="12291237" cy="420564"/>
          </a:xfrm>
          <a:prstGeom prst="rect">
            <a:avLst/>
          </a:prstGeom>
        </p:spPr>
        <p:txBody>
          <a:bodyPr wrap="square">
            <a:spAutoFit/>
          </a:bodyPr>
          <a:lstStyle>
            <a:defPPr>
              <a:defRPr lang="en-US"/>
            </a:defPPr>
            <a:lvl1pPr>
              <a:defRPr b="1"/>
            </a:lvl1pPr>
          </a:lstStyle>
          <a:p>
            <a:pPr algn="ctr" defTabSz="914332"/>
            <a:r>
              <a:rPr lang="en-US" sz="2133" b="0" dirty="0">
                <a:solidFill>
                  <a:srgbClr val="474747"/>
                </a:solidFill>
                <a:latin typeface="Helvetica Neue Light" charset="0"/>
                <a:ea typeface="Helvetica Neue Light" charset="0"/>
                <a:cs typeface="Helvetica Neue Light" charset="0"/>
              </a:rPr>
              <a:t>Flexible features that align with your organization’s procurement processes &amp; policies</a:t>
            </a:r>
          </a:p>
        </p:txBody>
      </p:sp>
      <p:sp>
        <p:nvSpPr>
          <p:cNvPr id="131" name="TextBox 130"/>
          <p:cNvSpPr txBox="1"/>
          <p:nvPr/>
        </p:nvSpPr>
        <p:spPr>
          <a:xfrm>
            <a:off x="3616036" y="1597792"/>
            <a:ext cx="4134709" cy="5037276"/>
          </a:xfrm>
          <a:prstGeom prst="rect">
            <a:avLst/>
          </a:prstGeom>
          <a:noFill/>
        </p:spPr>
        <p:txBody>
          <a:bodyPr wrap="square" rtlCol="0">
            <a:spAutoFit/>
          </a:bodyPr>
          <a:lstStyle/>
          <a:p>
            <a:pPr defTabSz="914332">
              <a:lnSpc>
                <a:spcPct val="120000"/>
              </a:lnSpc>
              <a:spcBef>
                <a:spcPts val="800"/>
              </a:spcBef>
            </a:pPr>
            <a:r>
              <a:rPr lang="en-US" sz="2400" b="1" dirty="0">
                <a:solidFill>
                  <a:srgbClr val="474747"/>
                </a:solidFill>
                <a:latin typeface="Helvetica Neue Light" charset="0"/>
                <a:ea typeface="Helvetica Neue Light" charset="0"/>
                <a:cs typeface="Helvetica Neue Light" charset="0"/>
              </a:rPr>
              <a:t>Improve Risk Management</a:t>
            </a:r>
          </a:p>
          <a:p>
            <a:pPr marL="380981" indent="-380981" defTabSz="914332">
              <a:lnSpc>
                <a:spcPct val="120000"/>
              </a:lnSpc>
              <a:spcBef>
                <a:spcPts val="800"/>
              </a:spcBef>
              <a:buFont typeface="Wingdings" panose="05000000000000000000" pitchFamily="2" charset="2"/>
              <a:buChar char="ü"/>
            </a:pPr>
            <a:r>
              <a:rPr lang="en-US" sz="2400" dirty="0">
                <a:solidFill>
                  <a:srgbClr val="474747"/>
                </a:solidFill>
                <a:latin typeface="Helvetica Neue Light" charset="0"/>
                <a:ea typeface="Helvetica Neue Light" charset="0"/>
                <a:cs typeface="Helvetica Neue Light" charset="0"/>
              </a:rPr>
              <a:t>Keep personal &amp; work purchases separate</a:t>
            </a:r>
          </a:p>
          <a:p>
            <a:pPr marL="380981" indent="-380981" defTabSz="914332">
              <a:lnSpc>
                <a:spcPct val="120000"/>
              </a:lnSpc>
              <a:spcBef>
                <a:spcPts val="800"/>
              </a:spcBef>
              <a:buFont typeface="Wingdings" panose="05000000000000000000" pitchFamily="2" charset="2"/>
              <a:buChar char="ü"/>
            </a:pPr>
            <a:r>
              <a:rPr lang="en-US" sz="2400" dirty="0">
                <a:solidFill>
                  <a:srgbClr val="474747"/>
                </a:solidFill>
                <a:latin typeface="Helvetica Neue Light" charset="0"/>
                <a:ea typeface="Helvetica Neue Light" charset="0"/>
                <a:cs typeface="Helvetica Neue Light" charset="0"/>
              </a:rPr>
              <a:t>Tax-exempt shopping</a:t>
            </a:r>
          </a:p>
          <a:p>
            <a:pPr marL="380981" indent="-380981" defTabSz="914332">
              <a:lnSpc>
                <a:spcPct val="120000"/>
              </a:lnSpc>
              <a:spcBef>
                <a:spcPts val="800"/>
              </a:spcBef>
              <a:buFont typeface="Wingdings" panose="05000000000000000000" pitchFamily="2" charset="2"/>
              <a:buChar char="ü"/>
            </a:pPr>
            <a:r>
              <a:rPr lang="en-US" sz="2400" dirty="0">
                <a:solidFill>
                  <a:srgbClr val="474747"/>
                </a:solidFill>
                <a:latin typeface="Helvetica Neue Light" charset="0"/>
                <a:ea typeface="Helvetica Neue Light" charset="0"/>
                <a:cs typeface="Helvetica Neue Light" charset="0"/>
              </a:rPr>
              <a:t>Detailed transaction reporting</a:t>
            </a:r>
          </a:p>
          <a:p>
            <a:pPr marL="380981" indent="-380981" defTabSz="914332">
              <a:lnSpc>
                <a:spcPct val="120000"/>
              </a:lnSpc>
              <a:spcBef>
                <a:spcPts val="800"/>
              </a:spcBef>
              <a:buFont typeface="Wingdings" panose="05000000000000000000" pitchFamily="2" charset="2"/>
              <a:buChar char="ü"/>
            </a:pPr>
            <a:r>
              <a:rPr lang="en-US" sz="2400" dirty="0">
                <a:solidFill>
                  <a:srgbClr val="474747"/>
                </a:solidFill>
                <a:latin typeface="Helvetica Neue Light" charset="0"/>
                <a:ea typeface="Helvetica Neue Light" charset="0"/>
                <a:cs typeface="Helvetica Neue Light" charset="0"/>
              </a:rPr>
              <a:t>Spending approvals &amp; controls</a:t>
            </a:r>
          </a:p>
          <a:p>
            <a:pPr marL="380981" indent="-380981" defTabSz="914332">
              <a:lnSpc>
                <a:spcPct val="120000"/>
              </a:lnSpc>
              <a:spcBef>
                <a:spcPts val="800"/>
              </a:spcBef>
              <a:buFont typeface="Wingdings" panose="05000000000000000000" pitchFamily="2" charset="2"/>
              <a:buChar char="ü"/>
            </a:pPr>
            <a:r>
              <a:rPr lang="en-US" sz="2400" dirty="0">
                <a:solidFill>
                  <a:srgbClr val="474747"/>
                </a:solidFill>
                <a:latin typeface="Helvetica Neue Light" charset="0"/>
                <a:ea typeface="Helvetica Neue Light" charset="0"/>
                <a:cs typeface="Helvetica Neue Light" charset="0"/>
              </a:rPr>
              <a:t>PunchOut from eProcurement systems</a:t>
            </a:r>
          </a:p>
        </p:txBody>
      </p:sp>
      <p:sp>
        <p:nvSpPr>
          <p:cNvPr id="132" name="TextBox 131"/>
          <p:cNvSpPr txBox="1"/>
          <p:nvPr/>
        </p:nvSpPr>
        <p:spPr>
          <a:xfrm>
            <a:off x="8027835" y="1597792"/>
            <a:ext cx="4114800" cy="4491486"/>
          </a:xfrm>
          <a:prstGeom prst="rect">
            <a:avLst/>
          </a:prstGeom>
          <a:noFill/>
        </p:spPr>
        <p:txBody>
          <a:bodyPr wrap="square" rtlCol="0">
            <a:spAutoFit/>
          </a:bodyPr>
          <a:lstStyle/>
          <a:p>
            <a:pPr defTabSz="914332">
              <a:lnSpc>
                <a:spcPct val="120000"/>
              </a:lnSpc>
              <a:spcBef>
                <a:spcPts val="800"/>
              </a:spcBef>
            </a:pPr>
            <a:r>
              <a:rPr lang="en-US" sz="2400" b="1" dirty="0">
                <a:solidFill>
                  <a:srgbClr val="474747"/>
                </a:solidFill>
                <a:latin typeface="Helvetica Neue Light" charset="0"/>
                <a:ea typeface="Helvetica Neue Light" charset="0"/>
                <a:cs typeface="Helvetica Neue Light" charset="0"/>
              </a:rPr>
              <a:t>Save Your Org Time &amp; Money</a:t>
            </a:r>
          </a:p>
          <a:p>
            <a:pPr marL="380981" indent="-380981" defTabSz="914332">
              <a:lnSpc>
                <a:spcPct val="120000"/>
              </a:lnSpc>
              <a:spcBef>
                <a:spcPts val="800"/>
              </a:spcBef>
              <a:buFont typeface="Wingdings" panose="05000000000000000000" pitchFamily="2" charset="2"/>
              <a:buChar char="ü"/>
            </a:pPr>
            <a:r>
              <a:rPr lang="en-US" sz="2400" dirty="0">
                <a:solidFill>
                  <a:srgbClr val="474747"/>
                </a:solidFill>
                <a:latin typeface="Helvetica Neue Light" charset="0"/>
                <a:ea typeface="Helvetica Neue Light" charset="0"/>
                <a:cs typeface="Helvetica Neue Light" charset="0"/>
              </a:rPr>
              <a:t>Fast reliable shipping</a:t>
            </a:r>
          </a:p>
          <a:p>
            <a:pPr marL="380981" indent="-380981" defTabSz="914332">
              <a:lnSpc>
                <a:spcPct val="120000"/>
              </a:lnSpc>
              <a:spcBef>
                <a:spcPts val="800"/>
              </a:spcBef>
              <a:buFont typeface="Wingdings" panose="05000000000000000000" pitchFamily="2" charset="2"/>
              <a:buChar char="ü"/>
            </a:pPr>
            <a:r>
              <a:rPr lang="en-US" sz="2400" dirty="0">
                <a:solidFill>
                  <a:srgbClr val="474747"/>
                </a:solidFill>
                <a:latin typeface="Helvetica Neue Light" charset="0"/>
                <a:ea typeface="Helvetica Neue Light" charset="0"/>
                <a:cs typeface="Helvetica Neue Light" charset="0"/>
              </a:rPr>
              <a:t>discounts on millions of items</a:t>
            </a:r>
          </a:p>
          <a:p>
            <a:pPr marL="380981" indent="-380981" defTabSz="914332">
              <a:lnSpc>
                <a:spcPct val="120000"/>
              </a:lnSpc>
              <a:spcBef>
                <a:spcPts val="800"/>
              </a:spcBef>
              <a:buFont typeface="Wingdings" panose="05000000000000000000" pitchFamily="2" charset="2"/>
              <a:buChar char="ü"/>
            </a:pPr>
            <a:r>
              <a:rPr lang="en-US" sz="2400" dirty="0">
                <a:solidFill>
                  <a:srgbClr val="474747"/>
                </a:solidFill>
                <a:latin typeface="Helvetica Neue Light" charset="0"/>
                <a:ea typeface="Helvetica Neue Light" charset="0"/>
                <a:cs typeface="Helvetica Neue Light" charset="0"/>
              </a:rPr>
              <a:t>Consolidated shipments, Quote to order</a:t>
            </a:r>
          </a:p>
          <a:p>
            <a:pPr marL="380981" indent="-380981" defTabSz="914332">
              <a:lnSpc>
                <a:spcPct val="120000"/>
              </a:lnSpc>
              <a:spcBef>
                <a:spcPts val="800"/>
              </a:spcBef>
              <a:buFont typeface="Wingdings" panose="05000000000000000000" pitchFamily="2" charset="2"/>
              <a:buChar char="ü"/>
            </a:pPr>
            <a:r>
              <a:rPr lang="en-US" sz="2400" dirty="0">
                <a:solidFill>
                  <a:srgbClr val="474747"/>
                </a:solidFill>
                <a:latin typeface="Helvetica Neue Light" charset="0"/>
                <a:ea typeface="Helvetica Neue Light" charset="0"/>
                <a:cs typeface="Helvetica Neue Light" charset="0"/>
              </a:rPr>
              <a:t>Dedicated implementation specialists </a:t>
            </a:r>
          </a:p>
        </p:txBody>
      </p:sp>
      <p:pic>
        <p:nvPicPr>
          <p:cNvPr id="7" name="Picture 6" descr="multi-user_illustr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34" y="2537502"/>
            <a:ext cx="2864812" cy="1781230"/>
          </a:xfrm>
          <a:prstGeom prst="rect">
            <a:avLst/>
          </a:prstGeom>
        </p:spPr>
      </p:pic>
    </p:spTree>
    <p:extLst>
      <p:ext uri="{BB962C8B-B14F-4D97-AF65-F5344CB8AC3E}">
        <p14:creationId xmlns:p14="http://schemas.microsoft.com/office/powerpoint/2010/main" val="287287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993</Words>
  <Application>Microsoft Office PowerPoint</Application>
  <PresentationFormat>Widescreen</PresentationFormat>
  <Paragraphs>98</Paragraphs>
  <Slides>18</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30" baseType="lpstr">
      <vt:lpstr>Amazon Ember</vt:lpstr>
      <vt:lpstr>Amazon Ember Light</vt:lpstr>
      <vt:lpstr>Amazon Ember Thin</vt:lpstr>
      <vt:lpstr>Arial</vt:lpstr>
      <vt:lpstr>Calibri</vt:lpstr>
      <vt:lpstr>Calibri Light</vt:lpstr>
      <vt:lpstr>Helvetica Neue</vt:lpstr>
      <vt:lpstr>Helvetica Neue Light</vt:lpstr>
      <vt:lpstr>Wingdings</vt:lpstr>
      <vt:lpstr>Office Theme</vt:lpstr>
      <vt:lpstr>Document</vt:lpstr>
      <vt:lpstr>Acrobat Document</vt:lpstr>
      <vt:lpstr>Reaching New Limits! </vt:lpstr>
      <vt:lpstr>What is General Letter 71 (handout)?</vt:lpstr>
      <vt:lpstr>What has changed in General Letter #71?</vt:lpstr>
      <vt:lpstr>How do I use it?</vt:lpstr>
      <vt:lpstr>PowerPoint Presentation</vt:lpstr>
      <vt:lpstr>Where can I find more information about GL71? </vt:lpstr>
      <vt:lpstr>Amazon Business Services!  </vt:lpstr>
      <vt:lpstr>PowerPoint Presentation</vt:lpstr>
      <vt:lpstr>PowerPoint Presentation</vt:lpstr>
      <vt:lpstr>Amazon Business Benefits</vt:lpstr>
      <vt:lpstr>Search &amp; Browse Optimization</vt:lpstr>
      <vt:lpstr>PowerPoint Presentation</vt:lpstr>
      <vt:lpstr>Reorder &amp; Shopping Lists</vt:lpstr>
      <vt:lpstr>Restricted Policies</vt:lpstr>
      <vt:lpstr>Approval Workflows</vt:lpstr>
      <vt:lpstr>Amazon Business Analytics</vt:lpstr>
      <vt:lpstr>Check the DAS portal for more information</vt:lpstr>
      <vt:lpstr>PowerPoint Presentation</vt:lpstr>
    </vt:vector>
  </TitlesOfParts>
  <Company>DAS-BEST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New Limits! </dc:title>
  <dc:creator>Wilson, Carol</dc:creator>
  <cp:lastModifiedBy>Wilson, Carol</cp:lastModifiedBy>
  <cp:revision>11</cp:revision>
  <dcterms:created xsi:type="dcterms:W3CDTF">2019-08-27T13:23:53Z</dcterms:created>
  <dcterms:modified xsi:type="dcterms:W3CDTF">2019-09-16T14:58:32Z</dcterms:modified>
</cp:coreProperties>
</file>