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slides/slide138.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slides/slide139.xml" ContentType="application/vnd.openxmlformats-officedocument.presentationml.slide+xml"/>
  <Override PartName="/ppt/notesSlides/notesSlide11.xml" ContentType="application/vnd.openxmlformats-officedocument.presentationml.notesSlide+xml"/>
  <Default Extension="tiff" ContentType="image/tiff"/>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slides/slide129.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6" r:id="rId1"/>
  </p:sldMasterIdLst>
  <p:notesMasterIdLst>
    <p:notesMasterId r:id="rId147"/>
  </p:notesMasterIdLst>
  <p:handoutMasterIdLst>
    <p:handoutMasterId r:id="rId148"/>
  </p:handoutMasterIdLst>
  <p:sldIdLst>
    <p:sldId id="257" r:id="rId2"/>
    <p:sldId id="543" r:id="rId3"/>
    <p:sldId id="260" r:id="rId4"/>
    <p:sldId id="262" r:id="rId5"/>
    <p:sldId id="263" r:id="rId6"/>
    <p:sldId id="544" r:id="rId7"/>
    <p:sldId id="591" r:id="rId8"/>
    <p:sldId id="592" r:id="rId9"/>
    <p:sldId id="593" r:id="rId10"/>
    <p:sldId id="594" r:id="rId11"/>
    <p:sldId id="595" r:id="rId12"/>
    <p:sldId id="596" r:id="rId13"/>
    <p:sldId id="597" r:id="rId14"/>
    <p:sldId id="598" r:id="rId15"/>
    <p:sldId id="599" r:id="rId16"/>
    <p:sldId id="600" r:id="rId17"/>
    <p:sldId id="601" r:id="rId18"/>
    <p:sldId id="602" r:id="rId19"/>
    <p:sldId id="603" r:id="rId20"/>
    <p:sldId id="604" r:id="rId21"/>
    <p:sldId id="605" r:id="rId22"/>
    <p:sldId id="606" r:id="rId23"/>
    <p:sldId id="607" r:id="rId24"/>
    <p:sldId id="608" r:id="rId25"/>
    <p:sldId id="609" r:id="rId26"/>
    <p:sldId id="610" r:id="rId27"/>
    <p:sldId id="611" r:id="rId28"/>
    <p:sldId id="612" r:id="rId29"/>
    <p:sldId id="613" r:id="rId30"/>
    <p:sldId id="614" r:id="rId31"/>
    <p:sldId id="615" r:id="rId32"/>
    <p:sldId id="616" r:id="rId33"/>
    <p:sldId id="617" r:id="rId34"/>
    <p:sldId id="618" r:id="rId35"/>
    <p:sldId id="619" r:id="rId36"/>
    <p:sldId id="620" r:id="rId37"/>
    <p:sldId id="463" r:id="rId38"/>
    <p:sldId id="464" r:id="rId39"/>
    <p:sldId id="465" r:id="rId40"/>
    <p:sldId id="466" r:id="rId41"/>
    <p:sldId id="467" r:id="rId42"/>
    <p:sldId id="468" r:id="rId43"/>
    <p:sldId id="470" r:id="rId44"/>
    <p:sldId id="471" r:id="rId45"/>
    <p:sldId id="474" r:id="rId46"/>
    <p:sldId id="472" r:id="rId47"/>
    <p:sldId id="503" r:id="rId48"/>
    <p:sldId id="504" r:id="rId49"/>
    <p:sldId id="546" r:id="rId50"/>
    <p:sldId id="547" r:id="rId51"/>
    <p:sldId id="548" r:id="rId52"/>
    <p:sldId id="549" r:id="rId53"/>
    <p:sldId id="550" r:id="rId54"/>
    <p:sldId id="551" r:id="rId55"/>
    <p:sldId id="552" r:id="rId56"/>
    <p:sldId id="553" r:id="rId57"/>
    <p:sldId id="621" r:id="rId58"/>
    <p:sldId id="554" r:id="rId59"/>
    <p:sldId id="555" r:id="rId60"/>
    <p:sldId id="556" r:id="rId61"/>
    <p:sldId id="557" r:id="rId62"/>
    <p:sldId id="558" r:id="rId63"/>
    <p:sldId id="559" r:id="rId64"/>
    <p:sldId id="560" r:id="rId65"/>
    <p:sldId id="561" r:id="rId66"/>
    <p:sldId id="562" r:id="rId67"/>
    <p:sldId id="563" r:id="rId68"/>
    <p:sldId id="564" r:id="rId69"/>
    <p:sldId id="565" r:id="rId70"/>
    <p:sldId id="566" r:id="rId71"/>
    <p:sldId id="567" r:id="rId72"/>
    <p:sldId id="568" r:id="rId73"/>
    <p:sldId id="569" r:id="rId74"/>
    <p:sldId id="570" r:id="rId75"/>
    <p:sldId id="571" r:id="rId76"/>
    <p:sldId id="572" r:id="rId77"/>
    <p:sldId id="573" r:id="rId78"/>
    <p:sldId id="574" r:id="rId79"/>
    <p:sldId id="575" r:id="rId80"/>
    <p:sldId id="576" r:id="rId81"/>
    <p:sldId id="577" r:id="rId82"/>
    <p:sldId id="578" r:id="rId83"/>
    <p:sldId id="579" r:id="rId84"/>
    <p:sldId id="580" r:id="rId85"/>
    <p:sldId id="581" r:id="rId86"/>
    <p:sldId id="582" r:id="rId87"/>
    <p:sldId id="583" r:id="rId88"/>
    <p:sldId id="584" r:id="rId89"/>
    <p:sldId id="585" r:id="rId90"/>
    <p:sldId id="586" r:id="rId91"/>
    <p:sldId id="587" r:id="rId92"/>
    <p:sldId id="588" r:id="rId93"/>
    <p:sldId id="589" r:id="rId94"/>
    <p:sldId id="590" r:id="rId95"/>
    <p:sldId id="412" r:id="rId96"/>
    <p:sldId id="411" r:id="rId97"/>
    <p:sldId id="415" r:id="rId98"/>
    <p:sldId id="264" r:id="rId99"/>
    <p:sldId id="452" r:id="rId100"/>
    <p:sldId id="379" r:id="rId101"/>
    <p:sldId id="380" r:id="rId102"/>
    <p:sldId id="381" r:id="rId103"/>
    <p:sldId id="382" r:id="rId104"/>
    <p:sldId id="383" r:id="rId105"/>
    <p:sldId id="384" r:id="rId106"/>
    <p:sldId id="385" r:id="rId107"/>
    <p:sldId id="386" r:id="rId108"/>
    <p:sldId id="387" r:id="rId109"/>
    <p:sldId id="388" r:id="rId110"/>
    <p:sldId id="389" r:id="rId111"/>
    <p:sldId id="390" r:id="rId112"/>
    <p:sldId id="426" r:id="rId113"/>
    <p:sldId id="391" r:id="rId114"/>
    <p:sldId id="392" r:id="rId115"/>
    <p:sldId id="393" r:id="rId116"/>
    <p:sldId id="394" r:id="rId117"/>
    <p:sldId id="395" r:id="rId118"/>
    <p:sldId id="445" r:id="rId119"/>
    <p:sldId id="396" r:id="rId120"/>
    <p:sldId id="422" r:id="rId121"/>
    <p:sldId id="418" r:id="rId122"/>
    <p:sldId id="419" r:id="rId123"/>
    <p:sldId id="420" r:id="rId124"/>
    <p:sldId id="421" r:id="rId125"/>
    <p:sldId id="423" r:id="rId126"/>
    <p:sldId id="424" r:id="rId127"/>
    <p:sldId id="425" r:id="rId128"/>
    <p:sldId id="441" r:id="rId129"/>
    <p:sldId id="443" r:id="rId130"/>
    <p:sldId id="444" r:id="rId131"/>
    <p:sldId id="431" r:id="rId132"/>
    <p:sldId id="433" r:id="rId133"/>
    <p:sldId id="434" r:id="rId134"/>
    <p:sldId id="435" r:id="rId135"/>
    <p:sldId id="457" r:id="rId136"/>
    <p:sldId id="436" r:id="rId137"/>
    <p:sldId id="437" r:id="rId138"/>
    <p:sldId id="438" r:id="rId139"/>
    <p:sldId id="439" r:id="rId140"/>
    <p:sldId id="447" r:id="rId141"/>
    <p:sldId id="448" r:id="rId142"/>
    <p:sldId id="449" r:id="rId143"/>
    <p:sldId id="450" r:id="rId144"/>
    <p:sldId id="428" r:id="rId145"/>
    <p:sldId id="461" r:id="rId1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82451" autoAdjust="0"/>
  </p:normalViewPr>
  <p:slideViewPr>
    <p:cSldViewPr>
      <p:cViewPr varScale="1">
        <p:scale>
          <a:sx n="95" d="100"/>
          <a:sy n="95" d="100"/>
        </p:scale>
        <p:origin x="-2070" y="-102"/>
      </p:cViewPr>
      <p:guideLst>
        <p:guide orient="horz" pos="2160"/>
        <p:guide pos="2880"/>
      </p:guideLst>
    </p:cSldViewPr>
  </p:slideViewPr>
  <p:notesTextViewPr>
    <p:cViewPr>
      <p:scale>
        <a:sx n="1" d="1"/>
        <a:sy n="1" d="1"/>
      </p:scale>
      <p:origin x="0" y="0"/>
    </p:cViewPr>
  </p:notesTextViewPr>
  <p:sorterViewPr>
    <p:cViewPr>
      <p:scale>
        <a:sx n="100" d="100"/>
        <a:sy n="100" d="100"/>
      </p:scale>
      <p:origin x="0" y="22128"/>
    </p:cViewPr>
  </p:sorterViewPr>
  <p:notesViewPr>
    <p:cSldViewPr>
      <p:cViewPr varScale="1">
        <p:scale>
          <a:sx n="88" d="100"/>
          <a:sy n="88" d="100"/>
        </p:scale>
        <p:origin x="-3270" y="-10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handoutMaster" Target="handoutMasters/handoutMaster1.xml"/><Relationship Id="rId15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3B79202-B041-4165-83DA-87C5D3E9C2D7}" type="datetimeFigureOut">
              <a:rPr lang="en-US" smtClean="0"/>
              <a:pPr/>
              <a:t>1/6/2015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67BEED2-69EA-4618-9885-E9E0447B4A44}" type="slidenum">
              <a:rPr lang="en-US" smtClean="0"/>
              <a:pPr/>
              <a:t>‹#›</a:t>
            </a:fld>
            <a:endParaRPr lang="en-US" dirty="0"/>
          </a:p>
        </p:txBody>
      </p:sp>
    </p:spTree>
    <p:extLst>
      <p:ext uri="{BB962C8B-B14F-4D97-AF65-F5344CB8AC3E}">
        <p14:creationId xmlns:p14="http://schemas.microsoft.com/office/powerpoint/2010/main" xmlns="" val="6986210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87E37D8-8F45-4412-97FE-D9367485A18D}" type="datetimeFigureOut">
              <a:rPr lang="en-US" smtClean="0"/>
              <a:pPr/>
              <a:t>1/6/2015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CBF8A22-4793-4C75-AB83-7E40AA368367}" type="slidenum">
              <a:rPr lang="en-US" smtClean="0"/>
              <a:pPr/>
              <a:t>‹#›</a:t>
            </a:fld>
            <a:endParaRPr lang="en-US" dirty="0"/>
          </a:p>
        </p:txBody>
      </p:sp>
    </p:spTree>
    <p:extLst>
      <p:ext uri="{BB962C8B-B14F-4D97-AF65-F5344CB8AC3E}">
        <p14:creationId xmlns:p14="http://schemas.microsoft.com/office/powerpoint/2010/main" xmlns="" val="22482330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jud.ct.gov/external/supapp/Cases/AROcr/CR312/312CR52.pdf" TargetMode="External"/><Relationship Id="rId2" Type="http://schemas.openxmlformats.org/officeDocument/2006/relationships/slide" Target="../slides/slide76.xml"/><Relationship Id="rId1" Type="http://schemas.openxmlformats.org/officeDocument/2006/relationships/notesMaster" Target="../notesMasters/notesMaster1.xml"/><Relationship Id="rId4" Type="http://schemas.openxmlformats.org/officeDocument/2006/relationships/hyperlink" Target="http://www.jud.ct.gov/external/supapp/Cases/AROap/AP129/129AP436.pdf" TargetMode="Externa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en-US" dirty="0" smtClean="0"/>
              <a:t>Introduction:</a:t>
            </a:r>
          </a:p>
          <a:p>
            <a:pPr eaLnBrk="1" hangingPunct="1"/>
            <a:r>
              <a:rPr lang="en-US" dirty="0" smtClean="0"/>
              <a:t>Introduce self and give a short biography.</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Relevant to a great deal of today’s topics.</a:t>
            </a:r>
          </a:p>
          <a:p>
            <a:pPr marL="171450" indent="-171450">
              <a:buFont typeface="Arial" panose="020B0604020202020204" pitchFamily="34" charset="0"/>
              <a:buChar char="•"/>
            </a:pPr>
            <a:r>
              <a:rPr lang="en-US" dirty="0" smtClean="0"/>
              <a:t>Purpose to protect right of private individuals from abuses by the government</a:t>
            </a:r>
          </a:p>
          <a:p>
            <a:pPr marL="171450" indent="-171450">
              <a:buFont typeface="Arial" panose="020B0604020202020204" pitchFamily="34" charset="0"/>
              <a:buChar char="•"/>
            </a:pPr>
            <a:r>
              <a:rPr lang="en-US" dirty="0" smtClean="0"/>
              <a:t>YOU are part of government.  For purposes of code enforcement, BO grouped with police, other governmental officials.  You are potentially entering onto someone’s private property and ordering them to do something with or to their private property.</a:t>
            </a:r>
            <a:endParaRPr lang="en-US" dirty="0"/>
          </a:p>
        </p:txBody>
      </p:sp>
      <p:sp>
        <p:nvSpPr>
          <p:cNvPr id="4" name="Slide Number Placeholder 3"/>
          <p:cNvSpPr>
            <a:spLocks noGrp="1"/>
          </p:cNvSpPr>
          <p:nvPr>
            <p:ph type="sldNum" sz="quarter" idx="10"/>
          </p:nvPr>
        </p:nvSpPr>
        <p:spPr/>
        <p:txBody>
          <a:bodyPr/>
          <a:lstStyle/>
          <a:p>
            <a:fld id="{CE705729-9E77-45A0-8943-49CD4BA66874}" type="slidenum">
              <a:rPr lang="en-US" smtClean="0"/>
              <a:pPr/>
              <a:t>50</a:t>
            </a:fld>
            <a:endParaRPr lang="en-US" dirty="0"/>
          </a:p>
        </p:txBody>
      </p:sp>
    </p:spTree>
    <p:extLst>
      <p:ext uri="{BB962C8B-B14F-4D97-AF65-F5344CB8AC3E}">
        <p14:creationId xmlns="" xmlns:p14="http://schemas.microsoft.com/office/powerpoint/2010/main" val="1930936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Applies to BO, FM, Health Dir., Housing Inspectors, etc. as well as police.</a:t>
            </a:r>
          </a:p>
          <a:p>
            <a:pPr marL="171450" indent="-171450">
              <a:buFont typeface="Arial" panose="020B0604020202020204" pitchFamily="34" charset="0"/>
              <a:buChar char="•"/>
            </a:pPr>
            <a:r>
              <a:rPr lang="en-US" dirty="0" smtClean="0"/>
              <a:t>4</a:t>
            </a:r>
            <a:r>
              <a:rPr lang="en-US" baseline="30000" dirty="0" smtClean="0"/>
              <a:t>th</a:t>
            </a:r>
            <a:r>
              <a:rPr lang="en-US" dirty="0" smtClean="0"/>
              <a:t> Amendment protects individuals from government intrusions onto their property or of their persons.</a:t>
            </a:r>
          </a:p>
          <a:p>
            <a:pPr marL="171450" indent="-171450">
              <a:buFont typeface="Arial" panose="020B0604020202020204" pitchFamily="34" charset="0"/>
              <a:buChar char="•"/>
            </a:pPr>
            <a:r>
              <a:rPr lang="en-US" dirty="0" smtClean="0"/>
              <a:t>“No warrants shall issue but </a:t>
            </a:r>
          </a:p>
          <a:p>
            <a:pPr marL="628650" lvl="1" indent="-171450">
              <a:buFont typeface="Arial" panose="020B0604020202020204" pitchFamily="34" charset="0"/>
              <a:buChar char="•"/>
            </a:pPr>
            <a:r>
              <a:rPr lang="en-US" dirty="0" smtClean="0"/>
              <a:t>Upon probable cause</a:t>
            </a:r>
          </a:p>
          <a:p>
            <a:pPr marL="628650" lvl="1" indent="-171450">
              <a:buFont typeface="Arial" panose="020B0604020202020204" pitchFamily="34" charset="0"/>
              <a:buChar char="•"/>
            </a:pPr>
            <a:r>
              <a:rPr lang="en-US" dirty="0" smtClean="0"/>
              <a:t>Supported by oath or affirmation</a:t>
            </a:r>
          </a:p>
          <a:p>
            <a:pPr marL="628650" lvl="1" indent="-171450">
              <a:buFont typeface="Arial" panose="020B0604020202020204" pitchFamily="34" charset="0"/>
              <a:buChar char="•"/>
            </a:pPr>
            <a:r>
              <a:rPr lang="en-US" dirty="0" smtClean="0"/>
              <a:t>Particularly describing the place to be searched and the persons or things to be seized”</a:t>
            </a:r>
          </a:p>
          <a:p>
            <a:pPr marL="171450" lvl="0" indent="-171450">
              <a:buFont typeface="Arial" panose="020B0604020202020204" pitchFamily="34" charset="0"/>
              <a:buChar char="•"/>
            </a:pPr>
            <a:r>
              <a:rPr lang="en-US" dirty="0" smtClean="0"/>
              <a:t>It does not ban warrantless</a:t>
            </a:r>
            <a:r>
              <a:rPr lang="en-US" baseline="0" dirty="0" smtClean="0"/>
              <a:t> searches….only UNREASONABLE searches</a:t>
            </a:r>
          </a:p>
          <a:p>
            <a:pPr marL="171450" lvl="0" indent="-171450">
              <a:buFont typeface="Arial" panose="020B0604020202020204" pitchFamily="34" charset="0"/>
              <a:buChar char="•"/>
            </a:pPr>
            <a:r>
              <a:rPr lang="en-US" baseline="0" dirty="0" smtClean="0"/>
              <a:t>SCOTUS using reasonableness approach; separate from reasonableness requirement</a:t>
            </a:r>
          </a:p>
          <a:p>
            <a:pPr marL="171450" lvl="0" indent="-171450">
              <a:buFont typeface="Arial" panose="020B0604020202020204" pitchFamily="34" charset="0"/>
              <a:buChar char="•"/>
            </a:pPr>
            <a:r>
              <a:rPr lang="en-US" baseline="0" dirty="0" smtClean="0"/>
              <a:t>Warrantless searches are presumed to be unreasonable unless one of certain exceptions apply.</a:t>
            </a:r>
          </a:p>
          <a:p>
            <a:pPr marL="171450" indent="-171450">
              <a:buFont typeface="Arial" panose="020B0604020202020204" pitchFamily="34" charset="0"/>
              <a:buChar char="•"/>
            </a:pPr>
            <a:r>
              <a:rPr lang="en-US" dirty="0" smtClean="0"/>
              <a:t>Main exceptions: (WILL TALK ABOUT)</a:t>
            </a:r>
          </a:p>
          <a:p>
            <a:pPr marL="628650" lvl="1" indent="-171450">
              <a:buFont typeface="Arial" panose="020B0604020202020204" pitchFamily="34" charset="0"/>
              <a:buChar char="•"/>
            </a:pPr>
            <a:r>
              <a:rPr lang="en-US" dirty="0" smtClean="0"/>
              <a:t>Consent, or</a:t>
            </a:r>
          </a:p>
          <a:p>
            <a:pPr marL="628650" lvl="1" indent="-171450">
              <a:buFont typeface="Arial" panose="020B0604020202020204" pitchFamily="34" charset="0"/>
              <a:buChar char="•"/>
            </a:pPr>
            <a:r>
              <a:rPr lang="en-US" dirty="0" smtClean="0"/>
              <a:t>Emergency</a:t>
            </a:r>
          </a:p>
          <a:p>
            <a:pPr marL="628650" lvl="1" indent="-171450">
              <a:buFont typeface="Arial" panose="020B0604020202020204" pitchFamily="34" charset="0"/>
              <a:buChar char="•"/>
            </a:pPr>
            <a:r>
              <a:rPr lang="en-US" dirty="0" smtClean="0"/>
              <a:t>Plain view</a:t>
            </a:r>
          </a:p>
          <a:p>
            <a:pPr marL="628650" lvl="1" indent="-171450">
              <a:buFont typeface="Arial" panose="020B0604020202020204" pitchFamily="34" charset="0"/>
              <a:buChar char="•"/>
            </a:pPr>
            <a:r>
              <a:rPr lang="en-US" dirty="0" smtClean="0"/>
              <a:t>(Others is law enforcement context)</a:t>
            </a:r>
          </a:p>
          <a:p>
            <a:pPr marL="171450" lvl="0" indent="-171450">
              <a:buFont typeface="Arial" panose="020B0604020202020204" pitchFamily="34" charset="0"/>
              <a:buChar char="•"/>
            </a:pPr>
            <a:endParaRPr lang="en-US" dirty="0" smtClean="0"/>
          </a:p>
          <a:p>
            <a:pPr marL="171450" indent="-171450">
              <a:buFont typeface="Arial" panose="020B0604020202020204" pitchFamily="34" charset="0"/>
              <a:buChar char="•"/>
            </a:pPr>
            <a:endParaRPr lang="en-US" dirty="0" smtClean="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CE705729-9E77-45A0-8943-49CD4BA66874}" type="slidenum">
              <a:rPr lang="en-US" smtClean="0"/>
              <a:pPr/>
              <a:t>51</a:t>
            </a:fld>
            <a:endParaRPr lang="en-US" dirty="0"/>
          </a:p>
        </p:txBody>
      </p:sp>
    </p:spTree>
    <p:extLst>
      <p:ext uri="{BB962C8B-B14F-4D97-AF65-F5344CB8AC3E}">
        <p14:creationId xmlns="" xmlns:p14="http://schemas.microsoft.com/office/powerpoint/2010/main" val="16905701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CBF8A22-4793-4C75-AB83-7E40AA368367}" type="slidenum">
              <a:rPr lang="en-US" smtClean="0"/>
              <a:pPr/>
              <a:t>52</a:t>
            </a:fld>
            <a:endParaRPr lang="en-US" dirty="0"/>
          </a:p>
        </p:txBody>
      </p:sp>
    </p:spTree>
    <p:extLst>
      <p:ext uri="{BB962C8B-B14F-4D97-AF65-F5344CB8AC3E}">
        <p14:creationId xmlns="" xmlns:p14="http://schemas.microsoft.com/office/powerpoint/2010/main" val="41550585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State Constitutions can provide more protection than federal.</a:t>
            </a:r>
          </a:p>
          <a:p>
            <a:r>
              <a:rPr lang="en-US" dirty="0" smtClean="0"/>
              <a:t>In this case, Same protection as fourth amendment. (So says our</a:t>
            </a:r>
            <a:r>
              <a:rPr lang="en-US" baseline="0" dirty="0" smtClean="0"/>
              <a:t> Supreme Court-but NO GOOD FAITH EXCEPTION!)</a:t>
            </a:r>
            <a:endParaRPr lang="en-US" dirty="0"/>
          </a:p>
        </p:txBody>
      </p:sp>
      <p:sp>
        <p:nvSpPr>
          <p:cNvPr id="4" name="Slide Number Placeholder 3"/>
          <p:cNvSpPr>
            <a:spLocks noGrp="1"/>
          </p:cNvSpPr>
          <p:nvPr>
            <p:ph type="sldNum" sz="quarter" idx="10"/>
          </p:nvPr>
        </p:nvSpPr>
        <p:spPr/>
        <p:txBody>
          <a:bodyPr/>
          <a:lstStyle/>
          <a:p>
            <a:fld id="{7CBF8A22-4793-4C75-AB83-7E40AA368367}" type="slidenum">
              <a:rPr lang="en-US" smtClean="0"/>
              <a:pPr/>
              <a:t>53</a:t>
            </a:fld>
            <a:endParaRPr lang="en-US" dirty="0"/>
          </a:p>
        </p:txBody>
      </p:sp>
    </p:spTree>
    <p:extLst>
      <p:ext uri="{BB962C8B-B14F-4D97-AF65-F5344CB8AC3E}">
        <p14:creationId xmlns="" xmlns:p14="http://schemas.microsoft.com/office/powerpoint/2010/main" val="3671896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The penalty for an entry without a warrant, consent or an emergency is </a:t>
            </a:r>
            <a:r>
              <a:rPr lang="en-US" u="sng" dirty="0" smtClean="0"/>
              <a:t>suppression of all evidence </a:t>
            </a:r>
            <a:r>
              <a:rPr lang="en-US" dirty="0" smtClean="0"/>
              <a:t>obtained as a result of that entry/search. “Fruit of the poisonous tree.”</a:t>
            </a:r>
          </a:p>
          <a:p>
            <a:pPr marL="171450" indent="-171450">
              <a:buFont typeface="Arial" panose="020B0604020202020204" pitchFamily="34" charset="0"/>
              <a:buChar char="•"/>
            </a:pPr>
            <a:r>
              <a:rPr lang="en-US" dirty="0" smtClean="0"/>
              <a:t>Even before 1914, suppression viewed as appropriate remedy.</a:t>
            </a:r>
          </a:p>
          <a:p>
            <a:pPr marL="171450" indent="-171450">
              <a:buFont typeface="Arial" panose="020B0604020202020204" pitchFamily="34" charset="0"/>
              <a:buChar char="•"/>
            </a:pPr>
            <a:r>
              <a:rPr lang="en-US" dirty="0" smtClean="0"/>
              <a:t>Weeks made clear that evidence would be suppressed if obtained in violation of the 4</a:t>
            </a:r>
            <a:r>
              <a:rPr lang="en-US" baseline="30000" dirty="0" smtClean="0"/>
              <a:t>th</a:t>
            </a:r>
            <a:r>
              <a:rPr lang="en-US" dirty="0" smtClean="0"/>
              <a:t> amendment by federal officers.</a:t>
            </a:r>
          </a:p>
          <a:p>
            <a:pPr marL="171450" indent="-171450">
              <a:buFont typeface="Arial" panose="020B0604020202020204" pitchFamily="34" charset="0"/>
              <a:buChar char="•"/>
            </a:pPr>
            <a:r>
              <a:rPr lang="en-US" dirty="0" smtClean="0"/>
              <a:t>It was less clear for a time how that rule applied to states.</a:t>
            </a:r>
          </a:p>
          <a:p>
            <a:pPr marL="171450" indent="-171450">
              <a:buFont typeface="Arial" panose="020B0604020202020204" pitchFamily="34" charset="0"/>
              <a:buChar char="•"/>
            </a:pPr>
            <a:r>
              <a:rPr lang="en-US" dirty="0" smtClean="0"/>
              <a:t>“Silver platter:” state officer could obtain evidence illegally but then present it “on a silver platter” to federal officials to use in a federal case.</a:t>
            </a:r>
          </a:p>
        </p:txBody>
      </p:sp>
      <p:sp>
        <p:nvSpPr>
          <p:cNvPr id="4" name="Slide Number Placeholder 3"/>
          <p:cNvSpPr>
            <a:spLocks noGrp="1"/>
          </p:cNvSpPr>
          <p:nvPr>
            <p:ph type="sldNum" sz="quarter" idx="10"/>
          </p:nvPr>
        </p:nvSpPr>
        <p:spPr/>
        <p:txBody>
          <a:bodyPr/>
          <a:lstStyle/>
          <a:p>
            <a:fld id="{CE705729-9E77-45A0-8943-49CD4BA66874}" type="slidenum">
              <a:rPr lang="en-US" smtClean="0"/>
              <a:pPr/>
              <a:t>54</a:t>
            </a:fld>
            <a:endParaRPr lang="en-US" dirty="0"/>
          </a:p>
        </p:txBody>
      </p:sp>
    </p:spTree>
    <p:extLst>
      <p:ext uri="{BB962C8B-B14F-4D97-AF65-F5344CB8AC3E}">
        <p14:creationId xmlns="" xmlns:p14="http://schemas.microsoft.com/office/powerpoint/2010/main" val="40974913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Mapp v. </a:t>
            </a:r>
            <a:r>
              <a:rPr lang="en-US" dirty="0" smtClean="0"/>
              <a:t>Ohio provided that the exclusionary rule applied to state as well as federal officials. </a:t>
            </a:r>
          </a:p>
          <a:p>
            <a:pPr marL="171450" indent="-171450">
              <a:buFont typeface="Arial" panose="020B0604020202020204" pitchFamily="34" charset="0"/>
              <a:buChar char="•"/>
            </a:pPr>
            <a:r>
              <a:rPr lang="en-US" dirty="0" smtClean="0"/>
              <a:t>Purpose of the exclusionary rule is to deter illegal police (or other governmental) behavior.  </a:t>
            </a:r>
          </a:p>
          <a:p>
            <a:pPr marL="171450" indent="-171450">
              <a:buFont typeface="Arial" panose="020B0604020202020204" pitchFamily="34" charset="0"/>
              <a:buChar char="•"/>
            </a:pPr>
            <a:r>
              <a:rPr lang="en-US" dirty="0" smtClean="0"/>
              <a:t>Exclusionary rule has been criticized as harsh, too much of a cost.</a:t>
            </a:r>
          </a:p>
          <a:p>
            <a:pPr marL="171450" indent="-171450">
              <a:buFont typeface="Arial" panose="020B0604020202020204" pitchFamily="34" charset="0"/>
              <a:buChar char="•"/>
            </a:pPr>
            <a:r>
              <a:rPr lang="en-US" dirty="0" smtClean="0"/>
              <a:t>Can argue it does nothing to deter conduct that does not rise to the level of being intentional or reckless.  I.e., honest mistake.</a:t>
            </a:r>
          </a:p>
          <a:p>
            <a:pPr marL="628650" lvl="1" indent="-171450">
              <a:buFont typeface="Arial" panose="020B0604020202020204" pitchFamily="34" charset="0"/>
              <a:buChar char="•"/>
            </a:pPr>
            <a:r>
              <a:rPr lang="en-US" dirty="0" smtClean="0"/>
              <a:t>“Good faith exception.”  NOT IN CT!</a:t>
            </a:r>
            <a:endParaRPr lang="en-US" dirty="0"/>
          </a:p>
          <a:p>
            <a:pPr marL="171450" indent="-171450">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10"/>
          </p:nvPr>
        </p:nvSpPr>
        <p:spPr/>
        <p:txBody>
          <a:bodyPr/>
          <a:lstStyle/>
          <a:p>
            <a:fld id="{CE705729-9E77-45A0-8943-49CD4BA66874}" type="slidenum">
              <a:rPr lang="en-US" smtClean="0"/>
              <a:pPr/>
              <a:t>55</a:t>
            </a:fld>
            <a:endParaRPr lang="en-US" dirty="0"/>
          </a:p>
        </p:txBody>
      </p:sp>
    </p:spTree>
    <p:extLst>
      <p:ext uri="{BB962C8B-B14F-4D97-AF65-F5344CB8AC3E}">
        <p14:creationId xmlns="" xmlns:p14="http://schemas.microsoft.com/office/powerpoint/2010/main" val="30596229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Good faith exception is where officers rely on </a:t>
            </a:r>
            <a:r>
              <a:rPr lang="en-US" u="sng" dirty="0" smtClean="0"/>
              <a:t>warrant</a:t>
            </a:r>
            <a:r>
              <a:rPr lang="en-US" baseline="0" dirty="0" smtClean="0"/>
              <a:t> issued by a judge which is later found to lack PC.</a:t>
            </a:r>
          </a:p>
          <a:p>
            <a:pPr marL="171450" indent="-171450">
              <a:buFont typeface="Arial" panose="020B0604020202020204" pitchFamily="34" charset="0"/>
              <a:buChar char="•"/>
            </a:pPr>
            <a:r>
              <a:rPr lang="en-US" baseline="0" dirty="0" smtClean="0"/>
              <a:t>Good faith does </a:t>
            </a:r>
            <a:r>
              <a:rPr lang="en-US" u="sng" baseline="0" dirty="0" smtClean="0"/>
              <a:t>not</a:t>
            </a:r>
            <a:r>
              <a:rPr lang="en-US" baseline="0" dirty="0" smtClean="0"/>
              <a:t> mean officials search without even seeking a warrant because they did not think they needed one!</a:t>
            </a:r>
          </a:p>
          <a:p>
            <a:pPr marL="171450" indent="-171450">
              <a:buFont typeface="Arial" panose="020B0604020202020204" pitchFamily="34" charset="0"/>
              <a:buChar char="•"/>
            </a:pPr>
            <a:r>
              <a:rPr lang="en-US" baseline="0" dirty="0" smtClean="0"/>
              <a:t>Good faith exception held not to apply in CT.</a:t>
            </a:r>
          </a:p>
          <a:p>
            <a:pPr marL="628650" lvl="1" indent="-171450">
              <a:buFont typeface="Arial" panose="020B0604020202020204" pitchFamily="34" charset="0"/>
              <a:buChar char="•"/>
            </a:pPr>
            <a:r>
              <a:rPr lang="en-US" baseline="0" dirty="0" smtClean="0"/>
              <a:t>Purpose of exclusionary rule is to deter the issuance of invalid warrants rather than simply deter police misconduct.</a:t>
            </a:r>
          </a:p>
          <a:p>
            <a:pPr marL="628650" lvl="1" indent="-171450">
              <a:buFont typeface="Arial" panose="020B0604020202020204" pitchFamily="34" charset="0"/>
              <a:buChar char="•"/>
            </a:pPr>
            <a:r>
              <a:rPr lang="en-US" baseline="0" dirty="0" smtClean="0"/>
              <a:t>Encourage police and judges to take seriously the PC requirement</a:t>
            </a:r>
          </a:p>
          <a:p>
            <a:pPr marL="628650" lvl="1" indent="-171450">
              <a:buFont typeface="Arial" panose="020B0604020202020204" pitchFamily="34" charset="0"/>
              <a:buChar char="•"/>
            </a:pPr>
            <a:r>
              <a:rPr lang="en-US" baseline="0" dirty="0" smtClean="0"/>
              <a:t>Incentive to “err on the side of constitutional behavior.”</a:t>
            </a:r>
            <a:endParaRPr lang="en-US" dirty="0"/>
          </a:p>
        </p:txBody>
      </p:sp>
      <p:sp>
        <p:nvSpPr>
          <p:cNvPr id="4" name="Slide Number Placeholder 3"/>
          <p:cNvSpPr>
            <a:spLocks noGrp="1"/>
          </p:cNvSpPr>
          <p:nvPr>
            <p:ph type="sldNum" sz="quarter" idx="10"/>
          </p:nvPr>
        </p:nvSpPr>
        <p:spPr/>
        <p:txBody>
          <a:bodyPr/>
          <a:lstStyle/>
          <a:p>
            <a:fld id="{7CBF8A22-4793-4C75-AB83-7E40AA368367}" type="slidenum">
              <a:rPr lang="en-US" smtClean="0"/>
              <a:pPr/>
              <a:t>56</a:t>
            </a:fld>
            <a:endParaRPr lang="en-US" dirty="0"/>
          </a:p>
        </p:txBody>
      </p:sp>
    </p:spTree>
    <p:extLst>
      <p:ext uri="{BB962C8B-B14F-4D97-AF65-F5344CB8AC3E}">
        <p14:creationId xmlns="" xmlns:p14="http://schemas.microsoft.com/office/powerpoint/2010/main" val="36877635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a:ln/>
        </p:spPr>
      </p:sp>
      <p:sp>
        <p:nvSpPr>
          <p:cNvPr id="124931" name="Rectangle 3"/>
          <p:cNvSpPr>
            <a:spLocks noGrp="1" noChangeArrowheads="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r>
              <a:rPr lang="en-US" dirty="0" smtClean="0"/>
              <a:t>Remember, if the case is referred for criminal prosecution the defense may have a copy of your file. Please keep that in mind when writing your notes.</a:t>
            </a:r>
          </a:p>
          <a:p>
            <a:pPr eaLnBrk="1" hangingPunct="1"/>
            <a:endParaRPr lang="en-US" dirty="0" smtClean="0"/>
          </a:p>
          <a:p>
            <a:pPr eaLnBrk="1" hangingPunct="1"/>
            <a:r>
              <a:rPr lang="en-US" dirty="0" smtClean="0"/>
              <a:t>Also, keep your files in an order that anyone w/ proper authority in your office can access needed information. We all have had the experience of inheriting a file that is so disorganized we can’t make any sense of it, try to avoid that, </a:t>
            </a:r>
          </a:p>
          <a:p>
            <a:pPr eaLnBrk="1" hangingPunct="1"/>
            <a:endParaRPr lang="en-US" dirty="0" smtClean="0"/>
          </a:p>
          <a:p>
            <a:pPr eaLnBrk="1" hangingPunct="1"/>
            <a:r>
              <a:rPr lang="en-US" dirty="0" smtClean="0"/>
              <a:t>Specificity--- it seems like a silly request however you will have many, many files and even more inspections and you will be asked your opinion about even more properties – therefore keep the notes in your file clear and specific. That may include writing the subject address on every page in your notes, creating a filing system for your files or any other means you create for recognizing the information in your files.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29-261: </a:t>
            </a:r>
            <a:r>
              <a:rPr lang="en-US" b="1" dirty="0" smtClean="0"/>
              <a:t>Building</a:t>
            </a:r>
            <a:r>
              <a:rPr lang="en-US" b="1" baseline="0" dirty="0" smtClean="0"/>
              <a:t> Official /Asst. Building Official </a:t>
            </a:r>
            <a:r>
              <a:rPr lang="en-US" baseline="0" dirty="0" smtClean="0"/>
              <a:t>Powers and Duties</a:t>
            </a:r>
            <a:endParaRPr lang="en-US" dirty="0"/>
          </a:p>
        </p:txBody>
      </p:sp>
      <p:sp>
        <p:nvSpPr>
          <p:cNvPr id="4" name="Slide Number Placeholder 3"/>
          <p:cNvSpPr>
            <a:spLocks noGrp="1"/>
          </p:cNvSpPr>
          <p:nvPr>
            <p:ph type="sldNum" sz="quarter" idx="10"/>
          </p:nvPr>
        </p:nvSpPr>
        <p:spPr/>
        <p:txBody>
          <a:bodyPr/>
          <a:lstStyle/>
          <a:p>
            <a:fld id="{7CBF8A22-4793-4C75-AB83-7E40AA368367}" type="slidenum">
              <a:rPr lang="en-US" smtClean="0"/>
              <a:pPr/>
              <a:t>58</a:t>
            </a:fld>
            <a:endParaRPr lang="en-US" dirty="0"/>
          </a:p>
        </p:txBody>
      </p:sp>
    </p:spTree>
    <p:extLst>
      <p:ext uri="{BB962C8B-B14F-4D97-AF65-F5344CB8AC3E}">
        <p14:creationId xmlns="" xmlns:p14="http://schemas.microsoft.com/office/powerpoint/2010/main" val="36600878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CBF8A22-4793-4C75-AB83-7E40AA368367}" type="slidenum">
              <a:rPr lang="en-US" smtClean="0"/>
              <a:pPr/>
              <a:t>59</a:t>
            </a:fld>
            <a:endParaRPr lang="en-US" dirty="0"/>
          </a:p>
        </p:txBody>
      </p:sp>
    </p:spTree>
    <p:extLst>
      <p:ext uri="{BB962C8B-B14F-4D97-AF65-F5344CB8AC3E}">
        <p14:creationId xmlns="" xmlns:p14="http://schemas.microsoft.com/office/powerpoint/2010/main" val="3660087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226108" indent="-226108"/>
            <a:endParaRPr lang="en-US" dirty="0" smtClean="0"/>
          </a:p>
          <a:p>
            <a:pPr marL="226108" indent="-226108"/>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Notice requirements in JRD’s presentation.  Needs</a:t>
            </a:r>
            <a:r>
              <a:rPr lang="en-US" baseline="0" dirty="0" smtClean="0"/>
              <a:t> to be sufficient to prove notice received BARD.</a:t>
            </a:r>
            <a:endParaRPr lang="en-US" dirty="0"/>
          </a:p>
        </p:txBody>
      </p:sp>
      <p:sp>
        <p:nvSpPr>
          <p:cNvPr id="4" name="Slide Number Placeholder 3"/>
          <p:cNvSpPr>
            <a:spLocks noGrp="1"/>
          </p:cNvSpPr>
          <p:nvPr>
            <p:ph type="sldNum" sz="quarter" idx="10"/>
          </p:nvPr>
        </p:nvSpPr>
        <p:spPr/>
        <p:txBody>
          <a:bodyPr/>
          <a:lstStyle/>
          <a:p>
            <a:fld id="{7CBF8A22-4793-4C75-AB83-7E40AA368367}" type="slidenum">
              <a:rPr lang="en-US" smtClean="0"/>
              <a:pPr/>
              <a:t>60</a:t>
            </a:fld>
            <a:endParaRPr lang="en-US" dirty="0"/>
          </a:p>
        </p:txBody>
      </p:sp>
    </p:spTree>
    <p:extLst>
      <p:ext uri="{BB962C8B-B14F-4D97-AF65-F5344CB8AC3E}">
        <p14:creationId xmlns="" xmlns:p14="http://schemas.microsoft.com/office/powerpoint/2010/main" val="36600878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CBF8A22-4793-4C75-AB83-7E40AA368367}" type="slidenum">
              <a:rPr lang="en-US" smtClean="0"/>
              <a:pPr/>
              <a:t>61</a:t>
            </a:fld>
            <a:endParaRPr lang="en-US" dirty="0"/>
          </a:p>
        </p:txBody>
      </p:sp>
    </p:spTree>
    <p:extLst>
      <p:ext uri="{BB962C8B-B14F-4D97-AF65-F5344CB8AC3E}">
        <p14:creationId xmlns="" xmlns:p14="http://schemas.microsoft.com/office/powerpoint/2010/main" val="36600878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29-393: </a:t>
            </a:r>
            <a:r>
              <a:rPr lang="en-US" b="1" dirty="0" smtClean="0"/>
              <a:t>Building Inspector </a:t>
            </a:r>
            <a:r>
              <a:rPr lang="en-US" dirty="0" smtClean="0"/>
              <a:t>Powers and Duties</a:t>
            </a:r>
            <a:endParaRPr lang="en-US" dirty="0"/>
          </a:p>
        </p:txBody>
      </p:sp>
      <p:sp>
        <p:nvSpPr>
          <p:cNvPr id="4" name="Slide Number Placeholder 3"/>
          <p:cNvSpPr>
            <a:spLocks noGrp="1"/>
          </p:cNvSpPr>
          <p:nvPr>
            <p:ph type="sldNum" sz="quarter" idx="10"/>
          </p:nvPr>
        </p:nvSpPr>
        <p:spPr/>
        <p:txBody>
          <a:bodyPr/>
          <a:lstStyle/>
          <a:p>
            <a:fld id="{7CBF8A22-4793-4C75-AB83-7E40AA368367}" type="slidenum">
              <a:rPr lang="en-US" smtClean="0"/>
              <a:pPr/>
              <a:t>62</a:t>
            </a:fld>
            <a:endParaRPr lang="en-US" dirty="0"/>
          </a:p>
        </p:txBody>
      </p:sp>
    </p:spTree>
    <p:extLst>
      <p:ext uri="{BB962C8B-B14F-4D97-AF65-F5344CB8AC3E}">
        <p14:creationId xmlns="" xmlns:p14="http://schemas.microsoft.com/office/powerpoint/2010/main" val="36600878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CBF8A22-4793-4C75-AB83-7E40AA368367}" type="slidenum">
              <a:rPr lang="en-US" smtClean="0"/>
              <a:pPr/>
              <a:t>63</a:t>
            </a:fld>
            <a:endParaRPr lang="en-US" dirty="0"/>
          </a:p>
        </p:txBody>
      </p:sp>
    </p:spTree>
    <p:extLst>
      <p:ext uri="{BB962C8B-B14F-4D97-AF65-F5344CB8AC3E}">
        <p14:creationId xmlns="" xmlns:p14="http://schemas.microsoft.com/office/powerpoint/2010/main" val="36600878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CBF8A22-4793-4C75-AB83-7E40AA368367}" type="slidenum">
              <a:rPr lang="en-US" smtClean="0"/>
              <a:pPr/>
              <a:t>64</a:t>
            </a:fld>
            <a:endParaRPr lang="en-US" dirty="0"/>
          </a:p>
        </p:txBody>
      </p:sp>
    </p:spTree>
    <p:extLst>
      <p:ext uri="{BB962C8B-B14F-4D97-AF65-F5344CB8AC3E}">
        <p14:creationId xmlns="" xmlns:p14="http://schemas.microsoft.com/office/powerpoint/2010/main" val="36600878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Probable cause to issue a warrant to inspect for safety code violation “exist [s] if reasonable legislative or administrative standards for conducting an area inspection are satisfied....” </a:t>
            </a:r>
            <a:r>
              <a:rPr lang="en-US" i="1" dirty="0" smtClean="0"/>
              <a:t>Camara v. Municipal Court,</a:t>
            </a:r>
            <a:r>
              <a:rPr lang="en-US" dirty="0" smtClean="0"/>
              <a:t> 387 U.S. 523, 538 (1967). Reasonable legislative standards include periodic annual inspections such as those authorized under this statute. </a:t>
            </a:r>
            <a:r>
              <a:rPr lang="en-US" i="1" dirty="0" smtClean="0"/>
              <a:t>Id.</a:t>
            </a:r>
            <a:r>
              <a:rPr lang="en-US" dirty="0" smtClean="0"/>
              <a:t> General Statutes § 29-305 is constitutional as applied in this case.</a:t>
            </a:r>
            <a:r>
              <a:rPr lang="en-US" baseline="0" dirty="0" smtClean="0"/>
              <a:t>     </a:t>
            </a:r>
            <a:r>
              <a:rPr lang="en-US" u="sng" dirty="0" smtClean="0"/>
              <a:t>State v. Burke</a:t>
            </a:r>
            <a:r>
              <a:rPr lang="en-US" dirty="0" smtClean="0"/>
              <a:t>, 23 Conn. App. 528, 531-32, 582 A.2d 915, 916 (1990)</a:t>
            </a:r>
          </a:p>
          <a:p>
            <a:pPr marL="171450" indent="-171450">
              <a:buFont typeface="Arial" panose="020B0604020202020204" pitchFamily="34" charset="0"/>
              <a:buChar char="•"/>
            </a:pPr>
            <a:r>
              <a:rPr lang="en-US" dirty="0" smtClean="0"/>
              <a:t>Validly enacted statutes are presumed reasonable.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The party attacking a validly enacted statute</a:t>
            </a:r>
            <a:r>
              <a:rPr lang="en-US" baseline="0" dirty="0" smtClean="0"/>
              <a:t> </a:t>
            </a:r>
            <a:r>
              <a:rPr lang="en-US" dirty="0" smtClean="0"/>
              <a:t>bears the heavy burden of proving its unconstitutionality beyond a reasonable doubt and we indulge in  every presumption in favor of the statute's constitutionality.</a:t>
            </a:r>
            <a:r>
              <a:rPr lang="en-US" baseline="0" dirty="0" smtClean="0"/>
              <a:t>  </a:t>
            </a:r>
            <a:r>
              <a:rPr lang="en-US" u="sng" dirty="0" smtClean="0"/>
              <a:t>State v. Breton</a:t>
            </a:r>
            <a:r>
              <a:rPr lang="en-US" dirty="0" smtClean="0"/>
              <a:t>, 212 Conn. 258, 269, 562 A.2d 1060, 1065-66 (1989).</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29-305 was attacked but held to be constitutional in</a:t>
            </a:r>
            <a:r>
              <a:rPr lang="en-US" baseline="0" dirty="0" smtClean="0"/>
              <a:t> State v. Burke, 23 Conn. App. 528, 1990.</a:t>
            </a:r>
          </a:p>
          <a:p>
            <a:endParaRPr lang="en-US" dirty="0"/>
          </a:p>
        </p:txBody>
      </p:sp>
      <p:sp>
        <p:nvSpPr>
          <p:cNvPr id="4" name="Slide Number Placeholder 3"/>
          <p:cNvSpPr>
            <a:spLocks noGrp="1"/>
          </p:cNvSpPr>
          <p:nvPr>
            <p:ph type="sldNum" sz="quarter" idx="10"/>
          </p:nvPr>
        </p:nvSpPr>
        <p:spPr/>
        <p:txBody>
          <a:bodyPr/>
          <a:lstStyle/>
          <a:p>
            <a:fld id="{7CBF8A22-4793-4C75-AB83-7E40AA368367}" type="slidenum">
              <a:rPr lang="en-US" smtClean="0"/>
              <a:pPr/>
              <a:t>65</a:t>
            </a:fld>
            <a:endParaRPr lang="en-US" dirty="0"/>
          </a:p>
        </p:txBody>
      </p:sp>
    </p:spTree>
    <p:extLst>
      <p:ext uri="{BB962C8B-B14F-4D97-AF65-F5344CB8AC3E}">
        <p14:creationId xmlns="" xmlns:p14="http://schemas.microsoft.com/office/powerpoint/2010/main" val="36600878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Searches without a warrant </a:t>
            </a:r>
            <a:r>
              <a:rPr lang="en-US" b="1" dirty="0" smtClean="0"/>
              <a:t>that do not fit into one of</a:t>
            </a:r>
            <a:r>
              <a:rPr lang="en-US" b="1" baseline="0" dirty="0" smtClean="0"/>
              <a:t> the enumerated exceptions </a:t>
            </a:r>
            <a:r>
              <a:rPr lang="en-US" baseline="0" dirty="0" smtClean="0"/>
              <a:t>to the warrant requirement are presumed unreasonable.</a:t>
            </a:r>
          </a:p>
          <a:p>
            <a:pPr marL="171450" indent="-171450">
              <a:buFont typeface="Arial" panose="020B0604020202020204" pitchFamily="34" charset="0"/>
              <a:buChar char="•"/>
            </a:pPr>
            <a:r>
              <a:rPr lang="en-US" baseline="0" dirty="0" smtClean="0"/>
              <a:t>Such searches violate the right of privacy which is sought to be protected by the warrant requirement.</a:t>
            </a:r>
          </a:p>
          <a:p>
            <a:endParaRPr lang="en-US" dirty="0"/>
          </a:p>
        </p:txBody>
      </p:sp>
      <p:sp>
        <p:nvSpPr>
          <p:cNvPr id="4" name="Slide Number Placeholder 3"/>
          <p:cNvSpPr>
            <a:spLocks noGrp="1"/>
          </p:cNvSpPr>
          <p:nvPr>
            <p:ph type="sldNum" sz="quarter" idx="10"/>
          </p:nvPr>
        </p:nvSpPr>
        <p:spPr/>
        <p:txBody>
          <a:bodyPr/>
          <a:lstStyle/>
          <a:p>
            <a:fld id="{CE705729-9E77-45A0-8943-49CD4BA66874}" type="slidenum">
              <a:rPr lang="en-US" smtClean="0"/>
              <a:pPr/>
              <a:t>66</a:t>
            </a:fld>
            <a:endParaRPr lang="en-US" dirty="0"/>
          </a:p>
        </p:txBody>
      </p:sp>
    </p:spTree>
    <p:extLst>
      <p:ext uri="{BB962C8B-B14F-4D97-AF65-F5344CB8AC3E}">
        <p14:creationId xmlns="" xmlns:p14="http://schemas.microsoft.com/office/powerpoint/2010/main" val="10092859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Carroll-automobile exception. Warrant not required to search auto b/c of ease with which it could be moved out of jurisdiction.</a:t>
            </a:r>
            <a:endParaRPr lang="en-US" dirty="0"/>
          </a:p>
        </p:txBody>
      </p:sp>
      <p:sp>
        <p:nvSpPr>
          <p:cNvPr id="4" name="Slide Number Placeholder 3"/>
          <p:cNvSpPr>
            <a:spLocks noGrp="1"/>
          </p:cNvSpPr>
          <p:nvPr>
            <p:ph type="sldNum" sz="quarter" idx="10"/>
          </p:nvPr>
        </p:nvSpPr>
        <p:spPr/>
        <p:txBody>
          <a:bodyPr/>
          <a:lstStyle/>
          <a:p>
            <a:fld id="{CE705729-9E77-45A0-8943-49CD4BA66874}" type="slidenum">
              <a:rPr lang="en-US" smtClean="0"/>
              <a:pPr/>
              <a:t>67</a:t>
            </a:fld>
            <a:endParaRPr lang="en-US" dirty="0"/>
          </a:p>
        </p:txBody>
      </p:sp>
    </p:spTree>
    <p:extLst>
      <p:ext uri="{BB962C8B-B14F-4D97-AF65-F5344CB8AC3E}">
        <p14:creationId xmlns="" xmlns:p14="http://schemas.microsoft.com/office/powerpoint/2010/main" val="22133205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Carroll-automobile exception. Warrant not required to search auto b/c of ease with which it could be moved out of jurisdiction.</a:t>
            </a:r>
            <a:endParaRPr lang="en-US" dirty="0"/>
          </a:p>
        </p:txBody>
      </p:sp>
      <p:sp>
        <p:nvSpPr>
          <p:cNvPr id="4" name="Slide Number Placeholder 3"/>
          <p:cNvSpPr>
            <a:spLocks noGrp="1"/>
          </p:cNvSpPr>
          <p:nvPr>
            <p:ph type="sldNum" sz="quarter" idx="10"/>
          </p:nvPr>
        </p:nvSpPr>
        <p:spPr/>
        <p:txBody>
          <a:bodyPr/>
          <a:lstStyle/>
          <a:p>
            <a:fld id="{CE705729-9E77-45A0-8943-49CD4BA66874}" type="slidenum">
              <a:rPr lang="en-US" smtClean="0"/>
              <a:pPr/>
              <a:t>68</a:t>
            </a:fld>
            <a:endParaRPr lang="en-US" dirty="0"/>
          </a:p>
        </p:txBody>
      </p:sp>
    </p:spTree>
    <p:extLst>
      <p:ext uri="{BB962C8B-B14F-4D97-AF65-F5344CB8AC3E}">
        <p14:creationId xmlns="" xmlns:p14="http://schemas.microsoft.com/office/powerpoint/2010/main" val="22133205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WHO and HOW of consent</a:t>
            </a:r>
          </a:p>
          <a:p>
            <a:pPr marL="0" indent="0">
              <a:buFont typeface="Arial" panose="020B0604020202020204" pitchFamily="34" charset="0"/>
              <a:buNone/>
            </a:pPr>
            <a:endParaRPr lang="en-US" dirty="0" smtClean="0"/>
          </a:p>
          <a:p>
            <a:pPr marL="171450" indent="-171450">
              <a:buFont typeface="Arial" panose="020B0604020202020204" pitchFamily="34" charset="0"/>
              <a:buChar char="•"/>
            </a:pPr>
            <a:r>
              <a:rPr lang="en-US" dirty="0" smtClean="0"/>
              <a:t>Would a reasonable person feel free to refuse officer’s request and terminate encounter.</a:t>
            </a:r>
          </a:p>
          <a:p>
            <a:pPr marL="171450" indent="-171450">
              <a:buFont typeface="Arial" panose="020B0604020202020204" pitchFamily="34" charset="0"/>
              <a:buChar char="•"/>
            </a:pPr>
            <a:r>
              <a:rPr lang="en-US" dirty="0" smtClean="0"/>
              <a:t>More than acquiescence-affirmative</a:t>
            </a:r>
            <a:r>
              <a:rPr lang="en-US" baseline="0" dirty="0" smtClean="0"/>
              <a:t> statement agreeing to consent</a:t>
            </a:r>
            <a:endParaRPr lang="en-US" dirty="0" smtClean="0"/>
          </a:p>
          <a:p>
            <a:pPr marL="171450" indent="-171450">
              <a:buFont typeface="Arial" panose="020B0604020202020204" pitchFamily="34" charset="0"/>
              <a:buChar char="•"/>
            </a:pPr>
            <a:endParaRPr lang="en-US" dirty="0" smtClean="0"/>
          </a:p>
          <a:p>
            <a:pPr marL="171450" indent="-171450">
              <a:buFont typeface="Arial" panose="020B0604020202020204" pitchFamily="34" charset="0"/>
              <a:buChar char="•"/>
            </a:pPr>
            <a:r>
              <a:rPr lang="en-US" dirty="0" smtClean="0"/>
              <a:t>Competent adult with authority to consent.</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CE705729-9E77-45A0-8943-49CD4BA66874}" type="slidenum">
              <a:rPr lang="en-US" smtClean="0"/>
              <a:pPr/>
              <a:t>69</a:t>
            </a:fld>
            <a:endParaRPr lang="en-US" dirty="0"/>
          </a:p>
        </p:txBody>
      </p:sp>
    </p:spTree>
    <p:extLst>
      <p:ext uri="{BB962C8B-B14F-4D97-AF65-F5344CB8AC3E}">
        <p14:creationId xmlns="" xmlns:p14="http://schemas.microsoft.com/office/powerpoint/2010/main" val="23418124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en-US" sz="1400" b="1" dirty="0"/>
              <a:t>OVERVIEW</a:t>
            </a:r>
            <a:endParaRPr lang="en-US" sz="1400" dirty="0"/>
          </a:p>
          <a:p>
            <a:pPr eaLnBrk="1" hangingPunct="1"/>
            <a:r>
              <a:rPr lang="en-US" sz="1400" dirty="0"/>
              <a:t>Authorities enforcing the requirements of the Connecticut Fire Safety Code and the Hazardous Materials Regulations  are sometimes faced with challenges requiring different methods of enforcement.</a:t>
            </a:r>
          </a:p>
        </p:txBody>
      </p:sp>
      <p:sp>
        <p:nvSpPr>
          <p:cNvPr id="105475" name="Rectangle 3"/>
          <p:cNvSpPr>
            <a:spLocks noGrp="1" noRot="1" noChangeAspect="1" noChangeArrowheads="1" noTextEdit="1"/>
          </p:cNvSpPr>
          <p:nvPr>
            <p:ph type="sldImg"/>
          </p:nvPr>
        </p:nvSpPr>
        <p:spPr>
          <a:ln cap="flat"/>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eaLnBrk="1" hangingPunct="1">
              <a:buFont typeface="Arial" panose="020B0604020202020204" pitchFamily="34" charset="0"/>
              <a:buNone/>
            </a:pPr>
            <a:r>
              <a:rPr lang="en-US" altLang="en-US" sz="2100" dirty="0" smtClean="0">
                <a:effectLst/>
              </a:rPr>
              <a:t>Totality of circumstances inquiry</a:t>
            </a:r>
          </a:p>
          <a:p>
            <a:pPr marL="533400" lvl="0" indent="-533400" eaLnBrk="1" hangingPunct="1">
              <a:buFont typeface="Arial" panose="020B0604020202020204" pitchFamily="34" charset="0"/>
              <a:buChar char="•"/>
            </a:pPr>
            <a:r>
              <a:rPr lang="en-US" altLang="en-US" sz="2100" dirty="0" smtClean="0">
                <a:effectLst/>
              </a:rPr>
              <a:t>Knowledge of constitutional rights in general</a:t>
            </a:r>
          </a:p>
          <a:p>
            <a:pPr marL="533400" lvl="0" indent="-533400" eaLnBrk="1" hangingPunct="1">
              <a:buFont typeface="Arial" panose="020B0604020202020204" pitchFamily="34" charset="0"/>
              <a:buChar char="•"/>
            </a:pPr>
            <a:r>
              <a:rPr lang="en-US" altLang="en-US" sz="2100" dirty="0" smtClean="0">
                <a:effectLst/>
              </a:rPr>
              <a:t>Knowledge of the right to refuse consent</a:t>
            </a:r>
          </a:p>
          <a:p>
            <a:pPr marL="533400" lvl="0" indent="-533400" eaLnBrk="1" hangingPunct="1">
              <a:buFont typeface="Arial" panose="020B0604020202020204" pitchFamily="34" charset="0"/>
              <a:buChar char="•"/>
            </a:pPr>
            <a:r>
              <a:rPr lang="en-US" altLang="en-US" sz="2100" dirty="0" smtClean="0">
                <a:effectLst/>
              </a:rPr>
              <a:t>Sufficient age and maturity to make an independent decision</a:t>
            </a:r>
          </a:p>
          <a:p>
            <a:pPr marL="533400" lvl="0" indent="-533400" eaLnBrk="1" hangingPunct="1">
              <a:buFont typeface="Arial" panose="020B0604020202020204" pitchFamily="34" charset="0"/>
              <a:buChar char="•"/>
            </a:pPr>
            <a:r>
              <a:rPr lang="en-US" altLang="en-US" sz="2100" dirty="0" smtClean="0">
                <a:effectLst/>
              </a:rPr>
              <a:t>Intelligence to understand the significance of consent</a:t>
            </a:r>
          </a:p>
          <a:p>
            <a:pPr marL="533400" lvl="0" indent="-533400" eaLnBrk="1" hangingPunct="1">
              <a:buFont typeface="Arial" panose="020B0604020202020204" pitchFamily="34" charset="0"/>
              <a:buChar char="•"/>
            </a:pPr>
            <a:r>
              <a:rPr lang="en-US" altLang="en-US" sz="2100" dirty="0" smtClean="0">
                <a:effectLst/>
              </a:rPr>
              <a:t>Education in or experience with the workings of the criminal justice system</a:t>
            </a:r>
          </a:p>
          <a:p>
            <a:pPr marL="533400" lvl="0" indent="-533400" eaLnBrk="1" hangingPunct="1">
              <a:buFont typeface="Arial" panose="020B0604020202020204" pitchFamily="34" charset="0"/>
              <a:buChar char="•"/>
            </a:pPr>
            <a:r>
              <a:rPr lang="en-US" altLang="en-US" sz="2100" dirty="0" smtClean="0">
                <a:effectLst/>
              </a:rPr>
              <a:t>Cooperation with officers</a:t>
            </a:r>
          </a:p>
          <a:p>
            <a:pPr marL="533400" lvl="0" indent="-533400" eaLnBrk="1" hangingPunct="1">
              <a:buFont typeface="Arial" panose="020B0604020202020204" pitchFamily="34" charset="0"/>
              <a:buChar char="•"/>
            </a:pPr>
            <a:r>
              <a:rPr lang="en-US" altLang="en-US" sz="2100" dirty="0" smtClean="0">
                <a:effectLst/>
              </a:rPr>
              <a:t>Attitude toward the likelihood that officers will discover contraband</a:t>
            </a:r>
          </a:p>
          <a:p>
            <a:pPr marL="533400" lvl="0" indent="-533400" eaLnBrk="1" hangingPunct="1">
              <a:buFont typeface="Arial" panose="020B0604020202020204" pitchFamily="34" charset="0"/>
              <a:buChar char="•"/>
            </a:pPr>
            <a:r>
              <a:rPr lang="en-US" altLang="en-US" sz="2100" dirty="0" smtClean="0">
                <a:effectLst/>
              </a:rPr>
              <a:t>Length of detention and nature of questioning regarding consent</a:t>
            </a:r>
          </a:p>
          <a:p>
            <a:pPr marL="533400" lvl="0" indent="-533400" eaLnBrk="1" hangingPunct="1">
              <a:buFont typeface="Arial" panose="020B0604020202020204" pitchFamily="34" charset="0"/>
              <a:buChar char="•"/>
            </a:pPr>
            <a:r>
              <a:rPr lang="en-US" altLang="en-US" sz="2100" dirty="0" smtClean="0">
                <a:effectLst/>
              </a:rPr>
              <a:t>Coercive police behavior surrounding the incident</a:t>
            </a:r>
          </a:p>
          <a:p>
            <a:endParaRPr lang="en-US" dirty="0" smtClean="0"/>
          </a:p>
          <a:p>
            <a:r>
              <a:rPr lang="en-US" dirty="0" smtClean="0"/>
              <a:t>Inference that a warrant will automatically issue, or that refusal is futile, has been held coercive!</a:t>
            </a:r>
            <a:endParaRPr lang="en-US" dirty="0"/>
          </a:p>
        </p:txBody>
      </p:sp>
      <p:sp>
        <p:nvSpPr>
          <p:cNvPr id="4" name="Slide Number Placeholder 3"/>
          <p:cNvSpPr>
            <a:spLocks noGrp="1"/>
          </p:cNvSpPr>
          <p:nvPr>
            <p:ph type="sldNum" sz="quarter" idx="10"/>
          </p:nvPr>
        </p:nvSpPr>
        <p:spPr/>
        <p:txBody>
          <a:bodyPr/>
          <a:lstStyle/>
          <a:p>
            <a:fld id="{CE705729-9E77-45A0-8943-49CD4BA66874}" type="slidenum">
              <a:rPr lang="en-US" smtClean="0"/>
              <a:pPr/>
              <a:t>70</a:t>
            </a:fld>
            <a:endParaRPr lang="en-US" dirty="0"/>
          </a:p>
        </p:txBody>
      </p:sp>
    </p:spTree>
    <p:extLst>
      <p:ext uri="{BB962C8B-B14F-4D97-AF65-F5344CB8AC3E}">
        <p14:creationId xmlns="" xmlns:p14="http://schemas.microsoft.com/office/powerpoint/2010/main" val="33624685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eaLnBrk="1" hangingPunct="1">
              <a:buFont typeface="Arial" panose="020B0604020202020204" pitchFamily="34" charset="0"/>
              <a:buNone/>
            </a:pPr>
            <a:r>
              <a:rPr lang="en-US" altLang="en-US" sz="2100" dirty="0" smtClean="0">
                <a:effectLst/>
              </a:rPr>
              <a:t>Totality of circumstances inquiry</a:t>
            </a:r>
          </a:p>
          <a:p>
            <a:pPr marL="533400" lvl="0" indent="-533400" eaLnBrk="1" hangingPunct="1">
              <a:buFont typeface="Arial" panose="020B0604020202020204" pitchFamily="34" charset="0"/>
              <a:buChar char="•"/>
            </a:pPr>
            <a:r>
              <a:rPr lang="en-US" altLang="en-US" sz="2100" dirty="0" smtClean="0">
                <a:effectLst/>
              </a:rPr>
              <a:t>Knowledge of constitutional rights in general</a:t>
            </a:r>
          </a:p>
          <a:p>
            <a:pPr marL="533400" lvl="0" indent="-533400" eaLnBrk="1" hangingPunct="1">
              <a:buFont typeface="Arial" panose="020B0604020202020204" pitchFamily="34" charset="0"/>
              <a:buChar char="•"/>
            </a:pPr>
            <a:r>
              <a:rPr lang="en-US" altLang="en-US" sz="2100" dirty="0" smtClean="0">
                <a:effectLst/>
              </a:rPr>
              <a:t>Knowledge of the right to refuse consent</a:t>
            </a:r>
          </a:p>
          <a:p>
            <a:pPr marL="533400" lvl="0" indent="-533400" eaLnBrk="1" hangingPunct="1">
              <a:buFont typeface="Arial" panose="020B0604020202020204" pitchFamily="34" charset="0"/>
              <a:buChar char="•"/>
            </a:pPr>
            <a:r>
              <a:rPr lang="en-US" altLang="en-US" sz="2100" dirty="0" smtClean="0">
                <a:effectLst/>
              </a:rPr>
              <a:t>Sufficient age and maturity to make an independent decision</a:t>
            </a:r>
          </a:p>
          <a:p>
            <a:pPr marL="533400" lvl="0" indent="-533400" eaLnBrk="1" hangingPunct="1">
              <a:buFont typeface="Arial" panose="020B0604020202020204" pitchFamily="34" charset="0"/>
              <a:buChar char="•"/>
            </a:pPr>
            <a:r>
              <a:rPr lang="en-US" altLang="en-US" sz="2100" dirty="0" smtClean="0">
                <a:effectLst/>
              </a:rPr>
              <a:t>Intelligence to understand the significance of consent</a:t>
            </a:r>
          </a:p>
          <a:p>
            <a:pPr marL="533400" lvl="0" indent="-533400" eaLnBrk="1" hangingPunct="1">
              <a:buFont typeface="Arial" panose="020B0604020202020204" pitchFamily="34" charset="0"/>
              <a:buChar char="•"/>
            </a:pPr>
            <a:r>
              <a:rPr lang="en-US" altLang="en-US" sz="2100" dirty="0" smtClean="0">
                <a:effectLst/>
              </a:rPr>
              <a:t>Education in or experience with the workings of the criminal justice system</a:t>
            </a:r>
          </a:p>
          <a:p>
            <a:pPr marL="533400" lvl="0" indent="-533400" eaLnBrk="1" hangingPunct="1">
              <a:buFont typeface="Arial" panose="020B0604020202020204" pitchFamily="34" charset="0"/>
              <a:buChar char="•"/>
            </a:pPr>
            <a:r>
              <a:rPr lang="en-US" altLang="en-US" sz="2100" dirty="0" smtClean="0">
                <a:effectLst/>
              </a:rPr>
              <a:t>Cooperation with officers</a:t>
            </a:r>
          </a:p>
          <a:p>
            <a:pPr marL="533400" lvl="0" indent="-533400" eaLnBrk="1" hangingPunct="1">
              <a:buFont typeface="Arial" panose="020B0604020202020204" pitchFamily="34" charset="0"/>
              <a:buChar char="•"/>
            </a:pPr>
            <a:r>
              <a:rPr lang="en-US" altLang="en-US" sz="2100" dirty="0" smtClean="0">
                <a:effectLst/>
              </a:rPr>
              <a:t>Attitude toward the likelihood that officers will discover contraband</a:t>
            </a:r>
          </a:p>
          <a:p>
            <a:pPr marL="533400" lvl="0" indent="-533400" eaLnBrk="1" hangingPunct="1">
              <a:buFont typeface="Arial" panose="020B0604020202020204" pitchFamily="34" charset="0"/>
              <a:buChar char="•"/>
            </a:pPr>
            <a:r>
              <a:rPr lang="en-US" altLang="en-US" sz="2100" dirty="0" smtClean="0">
                <a:effectLst/>
              </a:rPr>
              <a:t>Length of detention and nature of questioning regarding consent</a:t>
            </a:r>
          </a:p>
          <a:p>
            <a:pPr marL="533400" lvl="0" indent="-533400" eaLnBrk="1" hangingPunct="1">
              <a:buFont typeface="Arial" panose="020B0604020202020204" pitchFamily="34" charset="0"/>
              <a:buChar char="•"/>
            </a:pPr>
            <a:r>
              <a:rPr lang="en-US" altLang="en-US" sz="2100" dirty="0" smtClean="0">
                <a:effectLst/>
              </a:rPr>
              <a:t>Coercive police behavior surrounding the incident</a:t>
            </a:r>
          </a:p>
          <a:p>
            <a:endParaRPr lang="en-US" dirty="0" smtClean="0"/>
          </a:p>
          <a:p>
            <a:r>
              <a:rPr lang="en-US" dirty="0" smtClean="0"/>
              <a:t>Inference that a warrant will automatically issue, or that refusal is futile, has been held coercive!</a:t>
            </a:r>
            <a:endParaRPr lang="en-US" dirty="0"/>
          </a:p>
        </p:txBody>
      </p:sp>
      <p:sp>
        <p:nvSpPr>
          <p:cNvPr id="4" name="Slide Number Placeholder 3"/>
          <p:cNvSpPr>
            <a:spLocks noGrp="1"/>
          </p:cNvSpPr>
          <p:nvPr>
            <p:ph type="sldNum" sz="quarter" idx="10"/>
          </p:nvPr>
        </p:nvSpPr>
        <p:spPr/>
        <p:txBody>
          <a:bodyPr/>
          <a:lstStyle/>
          <a:p>
            <a:fld id="{CE705729-9E77-45A0-8943-49CD4BA66874}" type="slidenum">
              <a:rPr lang="en-US" smtClean="0"/>
              <a:pPr/>
              <a:t>71</a:t>
            </a:fld>
            <a:endParaRPr lang="en-US" dirty="0"/>
          </a:p>
        </p:txBody>
      </p:sp>
    </p:spTree>
    <p:extLst>
      <p:ext uri="{BB962C8B-B14F-4D97-AF65-F5344CB8AC3E}">
        <p14:creationId xmlns="" xmlns:p14="http://schemas.microsoft.com/office/powerpoint/2010/main" val="33624685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Example</a:t>
            </a:r>
            <a:r>
              <a:rPr lang="en-US" baseline="0" dirty="0" smtClean="0"/>
              <a:t> of form used by DCJ Inspectors.</a:t>
            </a:r>
            <a:endParaRPr lang="en-US" dirty="0"/>
          </a:p>
        </p:txBody>
      </p:sp>
      <p:sp>
        <p:nvSpPr>
          <p:cNvPr id="4" name="Slide Number Placeholder 3"/>
          <p:cNvSpPr>
            <a:spLocks noGrp="1"/>
          </p:cNvSpPr>
          <p:nvPr>
            <p:ph type="sldNum" sz="quarter" idx="10"/>
          </p:nvPr>
        </p:nvSpPr>
        <p:spPr/>
        <p:txBody>
          <a:bodyPr/>
          <a:lstStyle/>
          <a:p>
            <a:fld id="{7CBF8A22-4793-4C75-AB83-7E40AA368367}" type="slidenum">
              <a:rPr lang="en-US" smtClean="0"/>
              <a:pPr/>
              <a:t>72</a:t>
            </a:fld>
            <a:endParaRPr lang="en-US" dirty="0"/>
          </a:p>
        </p:txBody>
      </p:sp>
    </p:spTree>
    <p:extLst>
      <p:ext uri="{BB962C8B-B14F-4D97-AF65-F5344CB8AC3E}">
        <p14:creationId xmlns="" xmlns:p14="http://schemas.microsoft.com/office/powerpoint/2010/main" val="36486245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705729-9E77-45A0-8943-49CD4BA66874}" type="slidenum">
              <a:rPr lang="en-US" smtClean="0"/>
              <a:pPr/>
              <a:t>73</a:t>
            </a:fld>
            <a:endParaRPr lang="en-US" dirty="0"/>
          </a:p>
        </p:txBody>
      </p:sp>
    </p:spTree>
    <p:extLst>
      <p:ext uri="{BB962C8B-B14F-4D97-AF65-F5344CB8AC3E}">
        <p14:creationId xmlns="" xmlns:p14="http://schemas.microsoft.com/office/powerpoint/2010/main" val="17135567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U.S. v. Matlock:  When the prosecution seeks to justify a warrantless search by proof of voluntary consent it is not limited to proof that consent was given by the defendant, but </a:t>
            </a:r>
            <a:r>
              <a:rPr lang="en-US" sz="1200" b="1" kern="1200" dirty="0" smtClean="0">
                <a:solidFill>
                  <a:schemeClr val="tx1"/>
                </a:solidFill>
                <a:effectLst/>
                <a:latin typeface="+mn-lt"/>
                <a:ea typeface="+mn-ea"/>
                <a:cs typeface="+mn-cs"/>
              </a:rPr>
              <a:t>may show that permission to search was obtained from a third party who possessed common authority</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over or other sufficient relationship to the premises or effects sought to be inspected</a:t>
            </a:r>
            <a:r>
              <a:rPr lang="en-US" sz="1200" kern="1200" dirty="0" smtClean="0">
                <a:solidFill>
                  <a:schemeClr val="tx1"/>
                </a:solidFill>
                <a:effectLst/>
                <a:latin typeface="+mn-lt"/>
                <a:ea typeface="+mn-ea"/>
                <a:cs typeface="+mn-cs"/>
              </a:rPr>
              <a: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[C]onsent of one who possesses common authority over premises or effects is valid as against the absent, non-consenting person with whom that authority is shared.</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latin typeface="+mn-lt"/>
                <a:ea typeface="+mn-ea"/>
                <a:cs typeface="+mn-cs"/>
              </a:rPr>
              <a:t>The narrow exception to this rule that the consent of one occupant is insufficient when another occupant is present and objects to the search. (Randolph).</a:t>
            </a:r>
          </a:p>
          <a:p>
            <a:endParaRPr lang="en-US" sz="1200" kern="1200" dirty="0" smtClean="0">
              <a:solidFill>
                <a:schemeClr val="tx1"/>
              </a:solidFill>
              <a:effectLst/>
              <a:latin typeface="+mn-lt"/>
              <a:ea typeface="+mn-ea"/>
              <a:cs typeface="+mn-cs"/>
            </a:endParaRPr>
          </a:p>
          <a:p>
            <a:r>
              <a:rPr lang="en-US" sz="1200" i="1" kern="1200" dirty="0" smtClean="0">
                <a:solidFill>
                  <a:schemeClr val="tx1"/>
                </a:solidFill>
                <a:latin typeface="+mn-lt"/>
                <a:ea typeface="+mn-ea"/>
                <a:cs typeface="+mn-cs"/>
              </a:rPr>
              <a:t>Randolph</a:t>
            </a:r>
            <a:r>
              <a:rPr lang="en-US" sz="1200" kern="1200" dirty="0" smtClean="0">
                <a:solidFill>
                  <a:schemeClr val="tx1"/>
                </a:solidFill>
                <a:latin typeface="+mn-lt"/>
                <a:ea typeface="+mn-ea"/>
                <a:cs typeface="+mn-cs"/>
              </a:rPr>
              <a:t> does not apply where the removal of a potential objector by the police is </a:t>
            </a:r>
            <a:r>
              <a:rPr lang="en-US" sz="1200" b="1" i="1" kern="1200" dirty="0" smtClean="0">
                <a:solidFill>
                  <a:schemeClr val="tx1"/>
                </a:solidFill>
                <a:latin typeface="+mn-lt"/>
                <a:ea typeface="+mn-ea"/>
                <a:cs typeface="+mn-cs"/>
              </a:rPr>
              <a:t>objectively reasonable</a:t>
            </a:r>
            <a:r>
              <a:rPr lang="en-US" sz="1200" kern="1200" dirty="0" smtClean="0">
                <a:solidFill>
                  <a:schemeClr val="tx1"/>
                </a:solidFill>
                <a:latin typeface="+mn-lt"/>
                <a:ea typeface="+mn-ea"/>
                <a:cs typeface="+mn-cs"/>
              </a:rPr>
              <a:t> under the circumstances, even if that person objected to entry while he was physically present at the premises.</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E705729-9E77-45A0-8943-49CD4BA66874}" type="slidenum">
              <a:rPr lang="en-US" smtClean="0"/>
              <a:pPr/>
              <a:t>74</a:t>
            </a:fld>
            <a:endParaRPr lang="en-US" dirty="0"/>
          </a:p>
        </p:txBody>
      </p:sp>
    </p:spTree>
    <p:extLst>
      <p:ext uri="{BB962C8B-B14F-4D97-AF65-F5344CB8AC3E}">
        <p14:creationId xmlns="" xmlns:p14="http://schemas.microsoft.com/office/powerpoint/2010/main" val="35814467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U.S. v. Matlock:  When the prosecution seeks to justify a warrantless search by proof of voluntary consent it is not limited to proof that consent was given by the defendant, but </a:t>
            </a:r>
            <a:r>
              <a:rPr lang="en-US" sz="1200" b="1" kern="1200" dirty="0" smtClean="0">
                <a:solidFill>
                  <a:schemeClr val="tx1"/>
                </a:solidFill>
                <a:effectLst/>
                <a:latin typeface="+mn-lt"/>
                <a:ea typeface="+mn-ea"/>
                <a:cs typeface="+mn-cs"/>
              </a:rPr>
              <a:t>may show that permission to search was obtained from a third party who possessed common authority</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over or other sufficient relationship to the premises or effects sought to be inspected</a:t>
            </a:r>
            <a:r>
              <a:rPr lang="en-US" sz="1200" kern="1200" dirty="0" smtClean="0">
                <a:solidFill>
                  <a:schemeClr val="tx1"/>
                </a:solidFill>
                <a:effectLst/>
                <a:latin typeface="+mn-lt"/>
                <a:ea typeface="+mn-ea"/>
                <a:cs typeface="+mn-cs"/>
              </a:rPr>
              <a: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[C]onsent of one who possesses common authority over premises or effects is valid as against the absent, non-consenting person with whom that authority is shared.</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latin typeface="+mn-lt"/>
                <a:ea typeface="+mn-ea"/>
                <a:cs typeface="+mn-cs"/>
              </a:rPr>
              <a:t>The narrow exception to this rule that the consent of one occupant is insufficient when another occupant is present and objects to the search. (Randolph).</a:t>
            </a:r>
          </a:p>
          <a:p>
            <a:endParaRPr lang="en-US" sz="1200" kern="1200" dirty="0" smtClean="0">
              <a:solidFill>
                <a:schemeClr val="tx1"/>
              </a:solidFill>
              <a:effectLst/>
              <a:latin typeface="+mn-lt"/>
              <a:ea typeface="+mn-ea"/>
              <a:cs typeface="+mn-cs"/>
            </a:endParaRPr>
          </a:p>
          <a:p>
            <a:r>
              <a:rPr lang="en-US" sz="1200" i="1" kern="1200" dirty="0" smtClean="0">
                <a:solidFill>
                  <a:schemeClr val="tx1"/>
                </a:solidFill>
                <a:latin typeface="+mn-lt"/>
                <a:ea typeface="+mn-ea"/>
                <a:cs typeface="+mn-cs"/>
              </a:rPr>
              <a:t>Randolph</a:t>
            </a:r>
            <a:r>
              <a:rPr lang="en-US" sz="1200" kern="1200" dirty="0" smtClean="0">
                <a:solidFill>
                  <a:schemeClr val="tx1"/>
                </a:solidFill>
                <a:latin typeface="+mn-lt"/>
                <a:ea typeface="+mn-ea"/>
                <a:cs typeface="+mn-cs"/>
              </a:rPr>
              <a:t> does not apply where the removal of a potential objector by the police is </a:t>
            </a:r>
            <a:r>
              <a:rPr lang="en-US" sz="1200" b="1" i="1" kern="1200" dirty="0" smtClean="0">
                <a:solidFill>
                  <a:schemeClr val="tx1"/>
                </a:solidFill>
                <a:latin typeface="+mn-lt"/>
                <a:ea typeface="+mn-ea"/>
                <a:cs typeface="+mn-cs"/>
              </a:rPr>
              <a:t>objectively reasonable</a:t>
            </a:r>
            <a:r>
              <a:rPr lang="en-US" sz="1200" kern="1200" dirty="0" smtClean="0">
                <a:solidFill>
                  <a:schemeClr val="tx1"/>
                </a:solidFill>
                <a:latin typeface="+mn-lt"/>
                <a:ea typeface="+mn-ea"/>
                <a:cs typeface="+mn-cs"/>
              </a:rPr>
              <a:t> under the circumstances, even if that person objected to entry while he was physically present at the premises.</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E705729-9E77-45A0-8943-49CD4BA66874}" type="slidenum">
              <a:rPr lang="en-US" smtClean="0"/>
              <a:pPr/>
              <a:t>75</a:t>
            </a:fld>
            <a:endParaRPr lang="en-US" dirty="0"/>
          </a:p>
        </p:txBody>
      </p:sp>
    </p:spTree>
    <p:extLst>
      <p:ext uri="{BB962C8B-B14F-4D97-AF65-F5344CB8AC3E}">
        <p14:creationId xmlns="" xmlns:p14="http://schemas.microsoft.com/office/powerpoint/2010/main" val="35814467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Matlock:  When the prosecution seeks to justify a warrantless search by proof of voluntary consent it is not limited to proof that consent was given by the defendant, but </a:t>
            </a:r>
            <a:r>
              <a:rPr lang="en-US" sz="1200" b="1" kern="1200" dirty="0" smtClean="0">
                <a:solidFill>
                  <a:schemeClr val="tx1"/>
                </a:solidFill>
                <a:effectLst/>
                <a:latin typeface="+mn-lt"/>
                <a:ea typeface="+mn-ea"/>
                <a:cs typeface="+mn-cs"/>
              </a:rPr>
              <a:t>may show that permission to search was obtained from a third party who possessed common authority</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over or other sufficient relationship to the premises or effects sought to be inspected</a:t>
            </a:r>
            <a:r>
              <a:rPr lang="en-US" sz="1200" kern="1200" dirty="0" smtClean="0">
                <a:solidFill>
                  <a:schemeClr val="tx1"/>
                </a:solidFill>
                <a:effectLst/>
                <a:latin typeface="+mn-lt"/>
                <a:ea typeface="+mn-ea"/>
                <a:cs typeface="+mn-cs"/>
              </a:rPr>
              <a: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latin typeface="+mn-lt"/>
                <a:ea typeface="+mn-ea"/>
                <a:cs typeface="+mn-cs"/>
              </a:rPr>
              <a:t>In </a:t>
            </a:r>
            <a:r>
              <a:rPr lang="en-US" sz="1200" b="1" i="1" kern="1200" dirty="0" smtClean="0">
                <a:solidFill>
                  <a:schemeClr val="tx1"/>
                </a:solidFill>
                <a:latin typeface="+mn-lt"/>
                <a:ea typeface="+mn-ea"/>
                <a:cs typeface="+mn-cs"/>
                <a:hlinkClick r:id="rId3"/>
              </a:rPr>
              <a:t>State v. Buie</a:t>
            </a:r>
            <a:r>
              <a:rPr lang="en-US" sz="1200" b="1" kern="1200" dirty="0" smtClean="0">
                <a:solidFill>
                  <a:schemeClr val="tx1"/>
                </a:solidFill>
                <a:latin typeface="+mn-lt"/>
                <a:ea typeface="+mn-ea"/>
                <a:cs typeface="+mn-cs"/>
                <a:hlinkClick r:id="rId3"/>
              </a:rPr>
              <a:t>, 312 Conn. 574 (2014)</a:t>
            </a:r>
            <a:r>
              <a:rPr lang="en-US" sz="1200" kern="1200" dirty="0" smtClean="0">
                <a:solidFill>
                  <a:schemeClr val="tx1"/>
                </a:solidFill>
                <a:latin typeface="+mn-lt"/>
                <a:ea typeface="+mn-ea"/>
                <a:cs typeface="+mn-cs"/>
              </a:rPr>
              <a:t>, our Supreme Court has affirmed and adopted the decision of the Appellate Court in </a:t>
            </a:r>
            <a:r>
              <a:rPr lang="en-US" sz="1200" i="1" kern="1200" dirty="0" smtClean="0">
                <a:solidFill>
                  <a:schemeClr val="tx1"/>
                </a:solidFill>
                <a:latin typeface="+mn-lt"/>
                <a:ea typeface="+mn-ea"/>
                <a:cs typeface="+mn-cs"/>
                <a:hlinkClick r:id="rId4"/>
              </a:rPr>
              <a:t>State v. Buie</a:t>
            </a:r>
            <a:r>
              <a:rPr lang="en-US" sz="1200" kern="1200" dirty="0" smtClean="0">
                <a:solidFill>
                  <a:schemeClr val="tx1"/>
                </a:solidFill>
                <a:latin typeface="+mn-lt"/>
                <a:ea typeface="+mn-ea"/>
                <a:cs typeface="+mn-cs"/>
                <a:hlinkClick r:id="rId4"/>
              </a:rPr>
              <a:t>, 129 Conn. App. 777 (2011)</a:t>
            </a:r>
            <a:r>
              <a:rPr lang="en-US" sz="1200" kern="1200" dirty="0" smtClean="0">
                <a:solidFill>
                  <a:schemeClr val="tx1"/>
                </a:solidFill>
                <a:latin typeface="+mn-lt"/>
                <a:ea typeface="+mn-ea"/>
                <a:cs typeface="+mn-cs"/>
              </a:rPr>
              <a:t>, adopting the federal apparent authority doctrine of </a:t>
            </a:r>
            <a:r>
              <a:rPr lang="en-US" sz="1200" i="1" kern="1200" dirty="0" smtClean="0">
                <a:solidFill>
                  <a:schemeClr val="tx1"/>
                </a:solidFill>
                <a:latin typeface="+mn-lt"/>
                <a:ea typeface="+mn-ea"/>
                <a:cs typeface="+mn-cs"/>
              </a:rPr>
              <a:t>Illinois v. Rodriguez</a:t>
            </a:r>
            <a:r>
              <a:rPr lang="en-US" sz="1200" kern="1200" dirty="0" smtClean="0">
                <a:solidFill>
                  <a:schemeClr val="tx1"/>
                </a:solidFill>
                <a:latin typeface="+mn-lt"/>
                <a:ea typeface="+mn-ea"/>
                <a:cs typeface="+mn-cs"/>
              </a:rPr>
              <a:t>, 479 U.S. 177 (1990) under the state constitution. In a nutshell: </a:t>
            </a:r>
          </a:p>
          <a:p>
            <a:r>
              <a:rPr lang="en-US" sz="1200" kern="1200" dirty="0" smtClean="0">
                <a:solidFill>
                  <a:schemeClr val="tx1"/>
                </a:solidFill>
                <a:latin typeface="+mn-lt"/>
                <a:ea typeface="+mn-ea"/>
                <a:cs typeface="+mn-cs"/>
              </a:rPr>
              <a:t>"[A] warrantless entry by the police pursuant to the apparent authority doctrine is valid … when it is based on the consent of a third party who the police, at the time of the entry, reasonably believe possesses common authority over the premises, but, in reality, does not. The reasonableness of the belief must be measured by an objective standard. See </a:t>
            </a:r>
            <a:r>
              <a:rPr lang="en-US" sz="1200" i="1" kern="1200" dirty="0" smtClean="0">
                <a:solidFill>
                  <a:schemeClr val="tx1"/>
                </a:solidFill>
                <a:latin typeface="+mn-lt"/>
                <a:ea typeface="+mn-ea"/>
                <a:cs typeface="+mn-cs"/>
              </a:rPr>
              <a:t>Illinois v. Rodriguez,</a:t>
            </a:r>
            <a:r>
              <a:rPr lang="en-US" sz="1200" kern="1200" dirty="0" smtClean="0">
                <a:solidFill>
                  <a:schemeClr val="tx1"/>
                </a:solidFill>
                <a:latin typeface="+mn-lt"/>
                <a:ea typeface="+mn-ea"/>
                <a:cs typeface="+mn-cs"/>
              </a:rPr>
              <a:t> supra, 497 U.S. at 186, 188…. Additionally, this conclusion must be made after an appropriate inquiry given the factual circumstances facing the police as to the third party's common authority over the premises. Each case, of course, must be judged in light of its own facts and circumstances." </a:t>
            </a:r>
            <a:r>
              <a:rPr lang="en-US" sz="1200" i="1" kern="1200" dirty="0" smtClean="0">
                <a:solidFill>
                  <a:schemeClr val="tx1"/>
                </a:solidFill>
                <a:latin typeface="+mn-lt"/>
                <a:ea typeface="+mn-ea"/>
                <a:cs typeface="+mn-cs"/>
              </a:rPr>
              <a:t>State v. Buie</a:t>
            </a:r>
            <a:r>
              <a:rPr lang="en-US" sz="1200" kern="1200" dirty="0" smtClean="0">
                <a:solidFill>
                  <a:schemeClr val="tx1"/>
                </a:solidFill>
                <a:latin typeface="+mn-lt"/>
                <a:ea typeface="+mn-ea"/>
                <a:cs typeface="+mn-cs"/>
              </a:rPr>
              <a:t>, 129 Conn. App. at 806.</a:t>
            </a:r>
          </a:p>
          <a:p>
            <a:endParaRPr lang="en-US" dirty="0"/>
          </a:p>
        </p:txBody>
      </p:sp>
      <p:sp>
        <p:nvSpPr>
          <p:cNvPr id="4" name="Slide Number Placeholder 3"/>
          <p:cNvSpPr>
            <a:spLocks noGrp="1"/>
          </p:cNvSpPr>
          <p:nvPr>
            <p:ph type="sldNum" sz="quarter" idx="10"/>
          </p:nvPr>
        </p:nvSpPr>
        <p:spPr/>
        <p:txBody>
          <a:bodyPr/>
          <a:lstStyle/>
          <a:p>
            <a:fld id="{CE705729-9E77-45A0-8943-49CD4BA66874}" type="slidenum">
              <a:rPr lang="en-US" smtClean="0"/>
              <a:pPr/>
              <a:t>76</a:t>
            </a:fld>
            <a:endParaRPr lang="en-US" dirty="0"/>
          </a:p>
        </p:txBody>
      </p:sp>
    </p:spTree>
    <p:extLst>
      <p:ext uri="{BB962C8B-B14F-4D97-AF65-F5344CB8AC3E}">
        <p14:creationId xmlns="" xmlns:p14="http://schemas.microsoft.com/office/powerpoint/2010/main" val="35814467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705729-9E77-45A0-8943-49CD4BA66874}" type="slidenum">
              <a:rPr lang="en-US" smtClean="0"/>
              <a:pPr/>
              <a:t>77</a:t>
            </a:fld>
            <a:endParaRPr lang="en-US" dirty="0"/>
          </a:p>
        </p:txBody>
      </p:sp>
    </p:spTree>
    <p:extLst>
      <p:ext uri="{BB962C8B-B14F-4D97-AF65-F5344CB8AC3E}">
        <p14:creationId xmlns="" xmlns:p14="http://schemas.microsoft.com/office/powerpoint/2010/main" val="7790104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705729-9E77-45A0-8943-49CD4BA66874}" type="slidenum">
              <a:rPr lang="en-US" smtClean="0"/>
              <a:pPr/>
              <a:t>78</a:t>
            </a:fld>
            <a:endParaRPr lang="en-US" dirty="0"/>
          </a:p>
        </p:txBody>
      </p:sp>
    </p:spTree>
    <p:extLst>
      <p:ext uri="{BB962C8B-B14F-4D97-AF65-F5344CB8AC3E}">
        <p14:creationId xmlns="" xmlns:p14="http://schemas.microsoft.com/office/powerpoint/2010/main" val="28443284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You are not expected to (nor should you) ignore obvious violations of the law when you are lawfully present somewhere.</a:t>
            </a:r>
          </a:p>
          <a:p>
            <a:pPr marL="171450" indent="-171450">
              <a:buFont typeface="Arial" panose="020B0604020202020204" pitchFamily="34" charset="0"/>
              <a:buChar char="•"/>
            </a:pPr>
            <a:r>
              <a:rPr lang="en-US" dirty="0" smtClean="0"/>
              <a:t>Plain view may also be helpful in allowing you to view certain exterior conditions.</a:t>
            </a:r>
          </a:p>
          <a:p>
            <a:pPr marL="628650" lvl="1" indent="-171450">
              <a:buFont typeface="Arial" panose="020B0604020202020204" pitchFamily="34" charset="0"/>
              <a:buChar char="•"/>
            </a:pPr>
            <a:r>
              <a:rPr lang="en-US" dirty="0" smtClean="0"/>
              <a:t>From street or sidewalk</a:t>
            </a:r>
          </a:p>
          <a:p>
            <a:pPr marL="628650" lvl="1" indent="-171450">
              <a:buFont typeface="Arial" panose="020B0604020202020204" pitchFamily="34" charset="0"/>
              <a:buChar char="•"/>
            </a:pPr>
            <a:r>
              <a:rPr lang="en-US" dirty="0" smtClean="0"/>
              <a:t>From neighboring</a:t>
            </a:r>
            <a:r>
              <a:rPr lang="en-US" baseline="0" dirty="0" smtClean="0"/>
              <a:t> property as long as neighbor consents to your entry</a:t>
            </a:r>
            <a:r>
              <a:rPr lang="en-US" dirty="0" smtClean="0"/>
              <a:t> </a:t>
            </a:r>
            <a:endParaRPr lang="en-US" dirty="0"/>
          </a:p>
        </p:txBody>
      </p:sp>
      <p:sp>
        <p:nvSpPr>
          <p:cNvPr id="4" name="Slide Number Placeholder 3"/>
          <p:cNvSpPr>
            <a:spLocks noGrp="1"/>
          </p:cNvSpPr>
          <p:nvPr>
            <p:ph type="sldNum" sz="quarter" idx="10"/>
          </p:nvPr>
        </p:nvSpPr>
        <p:spPr/>
        <p:txBody>
          <a:bodyPr/>
          <a:lstStyle/>
          <a:p>
            <a:fld id="{7CBF8A22-4793-4C75-AB83-7E40AA368367}" type="slidenum">
              <a:rPr lang="en-US" smtClean="0"/>
              <a:pPr/>
              <a:t>79</a:t>
            </a:fld>
            <a:endParaRPr lang="en-US" dirty="0"/>
          </a:p>
        </p:txBody>
      </p:sp>
    </p:spTree>
    <p:extLst>
      <p:ext uri="{BB962C8B-B14F-4D97-AF65-F5344CB8AC3E}">
        <p14:creationId xmlns="" xmlns:p14="http://schemas.microsoft.com/office/powerpoint/2010/main" val="42893599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body" idx="1"/>
          </p:nvPr>
        </p:nvSpPr>
        <p:spPr>
          <a:xfrm>
            <a:off x="914400" y="4344025"/>
            <a:ext cx="5410463" cy="4112926"/>
          </a:xfrm>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226108" indent="-226108"/>
            <a:r>
              <a:rPr lang="en-US" sz="1400" b="1" dirty="0"/>
              <a:t>OVERVIEW</a:t>
            </a:r>
          </a:p>
          <a:p>
            <a:pPr marL="226108" indent="-226108">
              <a:buFontTx/>
              <a:buAutoNum type="arabicPeriod"/>
            </a:pPr>
            <a:r>
              <a:rPr lang="en-US" sz="1400" dirty="0"/>
              <a:t>Generally, Connecticut Fire Safety Code violations are </a:t>
            </a:r>
            <a:r>
              <a:rPr lang="en-US" sz="1400" u="sng" dirty="0"/>
              <a:t>most effectively remedied through the abatement process</a:t>
            </a:r>
            <a:r>
              <a:rPr lang="en-US" sz="1400" dirty="0"/>
              <a:t> and criminal prosecution is an effective means of gaining compliance.</a:t>
            </a:r>
          </a:p>
          <a:p>
            <a:pPr marL="226108" indent="-226108"/>
            <a:endParaRPr lang="en-US" sz="1400" dirty="0"/>
          </a:p>
          <a:p>
            <a:pPr marL="226108" indent="-226108"/>
            <a:r>
              <a:rPr lang="en-US" sz="1400" dirty="0"/>
              <a:t>2. Typically, sufficient evidence to determine the cause of the event must be uncovered through investigation and criminal prosecution can be pursued.</a:t>
            </a:r>
          </a:p>
          <a:p>
            <a:pPr marL="226108" indent="-226108"/>
            <a:endParaRPr lang="en-US" sz="1400" dirty="0"/>
          </a:p>
          <a:p>
            <a:pPr marL="226108" indent="-226108"/>
            <a:r>
              <a:rPr lang="en-US" sz="1400" dirty="0"/>
              <a:t>3. Certain violations are a high potential threat to public safety, although abated the responsible party should still be referred for prosecution. </a:t>
            </a:r>
          </a:p>
        </p:txBody>
      </p:sp>
      <p:sp>
        <p:nvSpPr>
          <p:cNvPr id="106499" name="Rectangle 3"/>
          <p:cNvSpPr>
            <a:spLocks noGrp="1" noRot="1" noChangeAspect="1" noChangeArrowheads="1" noTextEdit="1"/>
          </p:cNvSpPr>
          <p:nvPr>
            <p:ph type="sldImg"/>
          </p:nvPr>
        </p:nvSpPr>
        <p:spPr>
          <a:ln cap="flat"/>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705729-9E77-45A0-8943-49CD4BA66874}" type="slidenum">
              <a:rPr lang="en-US" smtClean="0"/>
              <a:pPr/>
              <a:t>81</a:t>
            </a:fld>
            <a:endParaRPr lang="en-US" dirty="0"/>
          </a:p>
        </p:txBody>
      </p:sp>
    </p:spTree>
    <p:extLst>
      <p:ext uri="{BB962C8B-B14F-4D97-AF65-F5344CB8AC3E}">
        <p14:creationId xmlns="" xmlns:p14="http://schemas.microsoft.com/office/powerpoint/2010/main" val="26075994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705729-9E77-45A0-8943-49CD4BA66874}" type="slidenum">
              <a:rPr lang="en-US" smtClean="0"/>
              <a:pPr/>
              <a:t>82</a:t>
            </a:fld>
            <a:endParaRPr lang="en-US" dirty="0"/>
          </a:p>
        </p:txBody>
      </p:sp>
    </p:spTree>
    <p:extLst>
      <p:ext uri="{BB962C8B-B14F-4D97-AF65-F5344CB8AC3E}">
        <p14:creationId xmlns="" xmlns:p14="http://schemas.microsoft.com/office/powerpoint/2010/main" val="41593989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Drawing upon the Court's own cases and the cumulative experience of the lower courts that have grappled with the task of defining the extent of a home's curtilage, we believe that curtilage questions should be resolved with particular reference to four factors: </a:t>
            </a:r>
            <a:endParaRPr lang="en-US" dirty="0" smtClean="0"/>
          </a:p>
          <a:p>
            <a:pPr algn="just"/>
            <a:r>
              <a:rPr lang="en-US" dirty="0" smtClean="0"/>
              <a:t>the </a:t>
            </a:r>
            <a:r>
              <a:rPr lang="en-US" dirty="0"/>
              <a:t>proximity of the area claimed to be curtilage to the home, </a:t>
            </a:r>
            <a:endParaRPr lang="en-US" dirty="0" smtClean="0"/>
          </a:p>
          <a:p>
            <a:pPr algn="just"/>
            <a:r>
              <a:rPr lang="en-US" dirty="0" smtClean="0"/>
              <a:t>whether </a:t>
            </a:r>
            <a:r>
              <a:rPr lang="en-US" dirty="0"/>
              <a:t>the area is included within an enclosure surrounding the home, </a:t>
            </a:r>
            <a:endParaRPr lang="en-US" dirty="0" smtClean="0"/>
          </a:p>
          <a:p>
            <a:pPr algn="just"/>
            <a:r>
              <a:rPr lang="en-US" dirty="0" smtClean="0"/>
              <a:t>the </a:t>
            </a:r>
            <a:r>
              <a:rPr lang="en-US" dirty="0"/>
              <a:t>nature of the uses to which the area is put, and </a:t>
            </a:r>
            <a:endParaRPr lang="en-US" dirty="0" smtClean="0"/>
          </a:p>
          <a:p>
            <a:pPr algn="just"/>
            <a:r>
              <a:rPr lang="en-US" dirty="0" smtClean="0"/>
              <a:t>the </a:t>
            </a:r>
            <a:r>
              <a:rPr lang="en-US" dirty="0"/>
              <a:t>steps taken by the resident to protect the area from observation by people passing by</a:t>
            </a:r>
            <a:r>
              <a:rPr lang="en-US" dirty="0" smtClean="0"/>
              <a:t>.</a:t>
            </a:r>
          </a:p>
          <a:p>
            <a:pPr algn="just"/>
            <a:r>
              <a:rPr lang="en-US" dirty="0" smtClean="0"/>
              <a:t>(Barn 50 yards from fence surrounding house not part of curtilage)</a:t>
            </a:r>
          </a:p>
          <a:p>
            <a:pPr algn="just"/>
            <a:r>
              <a:rPr lang="en-US" dirty="0"/>
              <a:t/>
            </a:r>
            <a:br>
              <a:rPr lang="en-US" dirty="0"/>
            </a:br>
            <a:r>
              <a:rPr lang="en-US" u="sng" dirty="0"/>
              <a:t>United States v. Dunn</a:t>
            </a:r>
            <a:r>
              <a:rPr lang="en-US" dirty="0"/>
              <a:t>, 480 U.S. 294, </a:t>
            </a:r>
            <a:r>
              <a:rPr lang="en-US" dirty="0" smtClean="0"/>
              <a:t>301(1987</a:t>
            </a:r>
            <a:r>
              <a:rPr lang="en-US" dirty="0"/>
              <a:t>)</a:t>
            </a:r>
          </a:p>
          <a:p>
            <a:endParaRPr lang="en-US" dirty="0"/>
          </a:p>
        </p:txBody>
      </p:sp>
      <p:sp>
        <p:nvSpPr>
          <p:cNvPr id="4" name="Slide Number Placeholder 3"/>
          <p:cNvSpPr>
            <a:spLocks noGrp="1"/>
          </p:cNvSpPr>
          <p:nvPr>
            <p:ph type="sldNum" sz="quarter" idx="10"/>
          </p:nvPr>
        </p:nvSpPr>
        <p:spPr/>
        <p:txBody>
          <a:bodyPr/>
          <a:lstStyle/>
          <a:p>
            <a:fld id="{CE705729-9E77-45A0-8943-49CD4BA66874}" type="slidenum">
              <a:rPr lang="en-US" smtClean="0"/>
              <a:pPr/>
              <a:t>83</a:t>
            </a:fld>
            <a:endParaRPr lang="en-US" dirty="0"/>
          </a:p>
        </p:txBody>
      </p:sp>
    </p:spTree>
    <p:extLst>
      <p:ext uri="{BB962C8B-B14F-4D97-AF65-F5344CB8AC3E}">
        <p14:creationId xmlns="" xmlns:p14="http://schemas.microsoft.com/office/powerpoint/2010/main" val="187302819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705729-9E77-45A0-8943-49CD4BA66874}" type="slidenum">
              <a:rPr lang="en-US" smtClean="0"/>
              <a:pPr/>
              <a:t>84</a:t>
            </a:fld>
            <a:endParaRPr lang="en-US" dirty="0"/>
          </a:p>
        </p:txBody>
      </p:sp>
    </p:spTree>
    <p:extLst>
      <p:ext uri="{BB962C8B-B14F-4D97-AF65-F5344CB8AC3E}">
        <p14:creationId xmlns="" xmlns:p14="http://schemas.microsoft.com/office/powerpoint/2010/main" val="3827420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Exigent Circumstances</a:t>
            </a:r>
            <a:r>
              <a:rPr lang="en-US" dirty="0" smtClean="0"/>
              <a:t>: PC Exists and law enforcement will be unable to effectuate an arrest unless they act swiftly and without seeking judicial authorization.</a:t>
            </a:r>
          </a:p>
          <a:p>
            <a:pPr marL="171450" indent="-171450">
              <a:buFont typeface="Arial" panose="020B0604020202020204" pitchFamily="34" charset="0"/>
              <a:buChar char="•"/>
            </a:pPr>
            <a:r>
              <a:rPr lang="en-US" dirty="0" smtClean="0"/>
              <a:t>Suspect would flee, evade capture, destroy evidence, endanger safety or property of others.</a:t>
            </a:r>
          </a:p>
          <a:p>
            <a:endParaRPr lang="en-US" dirty="0" smtClean="0"/>
          </a:p>
          <a:p>
            <a:r>
              <a:rPr lang="en-US" b="1" dirty="0" smtClean="0"/>
              <a:t>Emergency</a:t>
            </a:r>
            <a:r>
              <a:rPr lang="en-US" dirty="0" smtClean="0"/>
              <a:t>: arises outside of criminal</a:t>
            </a:r>
            <a:r>
              <a:rPr lang="en-US" baseline="0" dirty="0" smtClean="0"/>
              <a:t> investigation.  No PC required.  Officials not barred from warrantless entries when they reasonably believe some person within is in need of immediate aid.</a:t>
            </a:r>
          </a:p>
          <a:p>
            <a:endParaRPr lang="en-US" baseline="0" dirty="0" smtClean="0"/>
          </a:p>
          <a:p>
            <a:r>
              <a:rPr lang="en-US" baseline="0" dirty="0" smtClean="0"/>
              <a:t>Must be a situation that presents such an imminent and substantial threat to life or property that it is not practical to take the one day or less it typically takes to get an administrative search warrant issued.</a:t>
            </a:r>
            <a:endParaRPr lang="en-US" dirty="0"/>
          </a:p>
        </p:txBody>
      </p:sp>
      <p:sp>
        <p:nvSpPr>
          <p:cNvPr id="4" name="Slide Number Placeholder 3"/>
          <p:cNvSpPr>
            <a:spLocks noGrp="1"/>
          </p:cNvSpPr>
          <p:nvPr>
            <p:ph type="sldNum" sz="quarter" idx="10"/>
          </p:nvPr>
        </p:nvSpPr>
        <p:spPr/>
        <p:txBody>
          <a:bodyPr/>
          <a:lstStyle/>
          <a:p>
            <a:fld id="{CE705729-9E77-45A0-8943-49CD4BA66874}" type="slidenum">
              <a:rPr lang="en-US" smtClean="0"/>
              <a:pPr/>
              <a:t>85</a:t>
            </a:fld>
            <a:endParaRPr lang="en-US" dirty="0"/>
          </a:p>
        </p:txBody>
      </p:sp>
    </p:spTree>
    <p:extLst>
      <p:ext uri="{BB962C8B-B14F-4D97-AF65-F5344CB8AC3E}">
        <p14:creationId xmlns="" xmlns:p14="http://schemas.microsoft.com/office/powerpoint/2010/main" val="265659312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CBF8A22-4793-4C75-AB83-7E40AA368367}" type="slidenum">
              <a:rPr lang="en-US" smtClean="0"/>
              <a:pPr/>
              <a:t>94</a:t>
            </a:fld>
            <a:endParaRPr lang="en-US" dirty="0"/>
          </a:p>
        </p:txBody>
      </p:sp>
    </p:spTree>
    <p:extLst>
      <p:ext uri="{BB962C8B-B14F-4D97-AF65-F5344CB8AC3E}">
        <p14:creationId xmlns="" xmlns:p14="http://schemas.microsoft.com/office/powerpoint/2010/main" val="191103650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a:ln/>
        </p:spPr>
      </p:sp>
      <p:sp>
        <p:nvSpPr>
          <p:cNvPr id="122883"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en-US" dirty="0" smtClean="0"/>
              <a:t>Discovery is a procedure in law that allows for the defense to have copies of exculpatory information contained in our file.</a:t>
            </a:r>
          </a:p>
          <a:p>
            <a:pPr eaLnBrk="1" hangingPunct="1"/>
            <a:endParaRPr lang="en-US" dirty="0" smtClean="0"/>
          </a:p>
          <a:p>
            <a:pPr eaLnBrk="1" hangingPunct="1"/>
            <a:r>
              <a:rPr lang="en-US" dirty="0" smtClean="0"/>
              <a:t>Therefore, remember that everything you write may be reviewed in open court. It can be heard by the judge, jury and other members of the court depending on the circumstances.  </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a:ln/>
        </p:spPr>
      </p:sp>
      <p:sp>
        <p:nvSpPr>
          <p:cNvPr id="126979"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en-US" dirty="0" smtClean="0"/>
              <a:t>The order should indicate Mr. John Smith</a:t>
            </a:r>
          </a:p>
          <a:p>
            <a:pPr eaLnBrk="1" hangingPunct="1"/>
            <a:r>
              <a:rPr lang="en-US" dirty="0" smtClean="0"/>
              <a:t>				 Mrs. Rita Smith</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Get the message out.</a:t>
            </a:r>
          </a:p>
          <a:p>
            <a:r>
              <a:rPr lang="en-US" dirty="0" smtClean="0"/>
              <a:t>Ramsammy</a:t>
            </a:r>
            <a:r>
              <a:rPr lang="en-US" baseline="0" dirty="0" smtClean="0"/>
              <a:t> case next.</a:t>
            </a:r>
            <a:endParaRPr lang="en-US" dirty="0"/>
          </a:p>
        </p:txBody>
      </p:sp>
      <p:sp>
        <p:nvSpPr>
          <p:cNvPr id="4" name="Slide Number Placeholder 3"/>
          <p:cNvSpPr>
            <a:spLocks noGrp="1"/>
          </p:cNvSpPr>
          <p:nvPr>
            <p:ph type="sldNum" sz="quarter" idx="10"/>
          </p:nvPr>
        </p:nvSpPr>
        <p:spPr/>
        <p:txBody>
          <a:bodyPr/>
          <a:lstStyle/>
          <a:p>
            <a:fld id="{7CBF8A22-4793-4C75-AB83-7E40AA368367}" type="slidenum">
              <a:rPr lang="en-US" smtClean="0"/>
              <a:pPr/>
              <a:t>98</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spect="1" noChangeArrowheads="1" noTextEdit="1"/>
          </p:cNvSpPr>
          <p:nvPr>
            <p:ph type="sldImg"/>
          </p:nvPr>
        </p:nvSpPr>
        <p:spPr>
          <a:ln/>
        </p:spPr>
      </p:sp>
      <p:sp>
        <p:nvSpPr>
          <p:cNvPr id="135171"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en-US" dirty="0" smtClean="0"/>
              <a:t>The marshal’s job  is to gain compliance. Referral to court does not alleviate this duty.</a:t>
            </a:r>
          </a:p>
          <a:p>
            <a:pPr eaLnBrk="1" hangingPunct="1"/>
            <a:r>
              <a:rPr lang="en-US" dirty="0" smtClean="0"/>
              <a:t> the prosecutor should be kept advised of the status of the violations as necessary to ensure public safety.</a:t>
            </a:r>
          </a:p>
          <a:p>
            <a:pPr eaLnBrk="1" hangingPunct="1"/>
            <a:endParaRPr lang="en-US" dirty="0" smtClean="0"/>
          </a:p>
          <a:p>
            <a:pPr eaLnBrk="1" hangingPunct="1"/>
            <a:r>
              <a:rPr lang="en-US" dirty="0" smtClean="0"/>
              <a:t>Cooperate with the State’s Attorney on all inspections and related requests.</a:t>
            </a:r>
          </a:p>
          <a:p>
            <a:pPr eaLnBrk="1" hangingPunct="1"/>
            <a:endParaRPr lang="en-US" dirty="0" smtClean="0"/>
          </a:p>
          <a:p>
            <a:pPr eaLnBrk="1" hangingPunct="1">
              <a:lnSpc>
                <a:spcPct val="90000"/>
              </a:lnSpc>
            </a:pPr>
            <a:r>
              <a:rPr lang="en-US" sz="1200" dirty="0" smtClean="0"/>
              <a:t>Referral of a case to the Office of the State’s Attorney does not mean that compliance will be immediate.</a:t>
            </a:r>
          </a:p>
          <a:p>
            <a:pPr eaLnBrk="1" hangingPunct="1">
              <a:lnSpc>
                <a:spcPct val="90000"/>
              </a:lnSpc>
            </a:pPr>
            <a:r>
              <a:rPr lang="en-US" sz="1200" dirty="0" smtClean="0"/>
              <a:t>The property owner can choose take the case trial therefore, violations may not be corrected immediately.</a:t>
            </a:r>
          </a:p>
          <a:p>
            <a:pPr eaLnBrk="1" hangingPunct="1">
              <a:lnSpc>
                <a:spcPct val="90000"/>
              </a:lnSpc>
            </a:pPr>
            <a:r>
              <a:rPr lang="en-US" sz="1200" dirty="0" smtClean="0"/>
              <a:t>You should evaluate also referring the case to corporation counsel for civil. </a:t>
            </a:r>
          </a:p>
          <a:p>
            <a:pPr eaLnBrk="1" hangingPunct="1"/>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27ABE81-E98B-42BA-ACF1-4CD81CC67660}" type="slidenum">
              <a:rPr lang="en-US" smtClean="0"/>
              <a:pPr/>
              <a:t>7</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a:ln/>
        </p:spPr>
      </p:sp>
      <p:sp>
        <p:nvSpPr>
          <p:cNvPr id="136195"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en-US" dirty="0" smtClean="0"/>
              <a:t>Make a plan for compliance written and have the responsible party sign it. </a:t>
            </a:r>
          </a:p>
          <a:p>
            <a:pPr eaLnBrk="1" hangingPunct="1"/>
            <a:r>
              <a:rPr lang="en-US" dirty="0" smtClean="0"/>
              <a:t>Include dates for compliance of each violation depending on risk.</a:t>
            </a:r>
          </a:p>
          <a:p>
            <a:pPr eaLnBrk="1" hangingPunct="1"/>
            <a:r>
              <a:rPr lang="en-US" dirty="0" smtClean="0"/>
              <a:t>Make sure other applicable codes are satisfied if necessary including but not limited too building permits pulled as needed, </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ChangeArrowheads="1" noTextEdit="1"/>
          </p:cNvSpPr>
          <p:nvPr>
            <p:ph type="sldImg"/>
          </p:nvPr>
        </p:nvSpPr>
        <p:spPr>
          <a:ln/>
        </p:spPr>
      </p:sp>
      <p:sp>
        <p:nvSpPr>
          <p:cNvPr id="138243"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en-US" dirty="0" smtClean="0"/>
              <a:t>Some people who are renting in the buildings you will be inspecting do not want any person of authority present. Be mindful of that.</a:t>
            </a:r>
          </a:p>
          <a:p>
            <a:pPr eaLnBrk="1" hangingPunct="1"/>
            <a:endParaRPr lang="en-US" dirty="0" smtClean="0"/>
          </a:p>
          <a:p>
            <a:pPr eaLnBrk="1" hangingPunct="1"/>
            <a:r>
              <a:rPr lang="en-US" dirty="0" smtClean="0"/>
              <a:t>Hoarding/Obsessive compulsive disorders.</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ChangeArrowheads="1" noTextEdit="1"/>
          </p:cNvSpPr>
          <p:nvPr>
            <p:ph type="sldImg"/>
          </p:nvPr>
        </p:nvSpPr>
        <p:spPr>
          <a:ln/>
        </p:spPr>
      </p:sp>
      <p:sp>
        <p:nvSpPr>
          <p:cNvPr id="139267"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en-US" dirty="0" smtClean="0"/>
              <a:t>Please keep our handout and feel free to call us. </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CBF8A22-4793-4C75-AB83-7E40AA368367}" type="slidenum">
              <a:rPr lang="en-US" smtClean="0"/>
              <a:pPr/>
              <a:t>145</a:t>
            </a:fld>
            <a:endParaRPr lang="en-US" dirty="0"/>
          </a:p>
        </p:txBody>
      </p:sp>
    </p:spTree>
    <p:extLst>
      <p:ext uri="{BB962C8B-B14F-4D97-AF65-F5344CB8AC3E}">
        <p14:creationId xmlns:p14="http://schemas.microsoft.com/office/powerpoint/2010/main" xmlns="" val="34630883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smtClean="0"/>
          </a:p>
        </p:txBody>
      </p:sp>
      <p:sp>
        <p:nvSpPr>
          <p:cNvPr id="8602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B2307EC-420F-4DFB-864F-D53B6C0B9C1D}" type="slidenum">
              <a:rPr lang="en-US" smtClean="0"/>
              <a:pPr eaLnBrk="1" hangingPunct="1"/>
              <a:t>42</a:t>
            </a:fld>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sng" kern="1200" dirty="0" smtClean="0">
                <a:solidFill>
                  <a:schemeClr val="tx1"/>
                </a:solidFill>
                <a:latin typeface="+mn-lt"/>
                <a:ea typeface="+mn-ea"/>
                <a:cs typeface="+mn-cs"/>
              </a:rPr>
              <a:t>(d)</a:t>
            </a:r>
            <a:r>
              <a:rPr lang="en-US" sz="1200" kern="1200" dirty="0" smtClean="0">
                <a:solidFill>
                  <a:schemeClr val="tx1"/>
                </a:solidFill>
                <a:latin typeface="+mn-lt"/>
                <a:ea typeface="+mn-ea"/>
                <a:cs typeface="+mn-cs"/>
              </a:rPr>
              <a:t> Any offense defined in any </a:t>
            </a:r>
            <a:r>
              <a:rPr lang="en-US" sz="1200" b="1" kern="1200" dirty="0" smtClean="0">
                <a:solidFill>
                  <a:schemeClr val="tx1"/>
                </a:solidFill>
                <a:latin typeface="+mn-lt"/>
                <a:ea typeface="+mn-ea"/>
                <a:cs typeface="+mn-cs"/>
              </a:rPr>
              <a:t>[</a:t>
            </a:r>
            <a:r>
              <a:rPr lang="en-US" sz="1200" kern="1200" dirty="0" smtClean="0">
                <a:solidFill>
                  <a:schemeClr val="tx1"/>
                </a:solidFill>
                <a:latin typeface="+mn-lt"/>
                <a:ea typeface="+mn-ea"/>
                <a:cs typeface="+mn-cs"/>
              </a:rPr>
              <a:t>other</a:t>
            </a:r>
            <a:r>
              <a:rPr lang="en-US" sz="1200" b="1" kern="1200" dirty="0" smtClean="0">
                <a:solidFill>
                  <a:schemeClr val="tx1"/>
                </a:solidFill>
                <a:latin typeface="+mn-lt"/>
                <a:ea typeface="+mn-ea"/>
                <a:cs typeface="+mn-cs"/>
              </a:rPr>
              <a:t>]</a:t>
            </a:r>
            <a:r>
              <a:rPr lang="en-US" sz="1200" kern="1200" dirty="0" smtClean="0">
                <a:solidFill>
                  <a:schemeClr val="tx1"/>
                </a:solidFill>
                <a:latin typeface="+mn-lt"/>
                <a:ea typeface="+mn-ea"/>
                <a:cs typeface="+mn-cs"/>
              </a:rPr>
              <a:t> section of the general statutes which, by virtue of an expressly specified sentence, is within the definition set forth in subsection (a) </a:t>
            </a:r>
            <a:r>
              <a:rPr lang="en-US" sz="1200" u="sng" kern="1200" dirty="0" smtClean="0">
                <a:solidFill>
                  <a:schemeClr val="tx1"/>
                </a:solidFill>
                <a:latin typeface="+mn-lt"/>
                <a:ea typeface="+mn-ea"/>
                <a:cs typeface="+mn-cs"/>
              </a:rPr>
              <a:t>of this section, but for which a particular classification is not expressly designated,</a:t>
            </a:r>
            <a:r>
              <a:rPr lang="en-US" sz="1200" kern="1200" dirty="0" smtClean="0">
                <a:solidFill>
                  <a:schemeClr val="tx1"/>
                </a:solidFill>
                <a:latin typeface="+mn-lt"/>
                <a:ea typeface="+mn-ea"/>
                <a:cs typeface="+mn-cs"/>
              </a:rPr>
              <a:t> shall be deemed</a:t>
            </a:r>
            <a:r>
              <a:rPr lang="en-US" sz="1200" u="sng" kern="1200" dirty="0" smtClean="0">
                <a:solidFill>
                  <a:schemeClr val="tx1"/>
                </a:solidFill>
                <a:latin typeface="+mn-lt"/>
                <a:ea typeface="+mn-ea"/>
                <a:cs typeface="+mn-cs"/>
              </a:rPr>
              <a:t>: (1) A class A misdemeanor if the maximum term of imprisonment specified is one year; (2) a class B misdemeanor if the maximum term of imprisonment specified is six months; (3) a class C misdemeanor if the maximum term of imprisonment specified is three months; (4) a class D misdemeanor if the maximum term of imprisonment specified is thirty days; and (5)</a:t>
            </a:r>
            <a:r>
              <a:rPr lang="en-US" sz="1200" kern="1200" dirty="0" smtClean="0">
                <a:solidFill>
                  <a:schemeClr val="tx1"/>
                </a:solidFill>
                <a:latin typeface="+mn-lt"/>
                <a:ea typeface="+mn-ea"/>
                <a:cs typeface="+mn-cs"/>
              </a:rPr>
              <a:t> an unclassified misdemeanor </a:t>
            </a:r>
            <a:r>
              <a:rPr lang="en-US" sz="1200" u="sng" kern="1200" dirty="0" smtClean="0">
                <a:solidFill>
                  <a:schemeClr val="tx1"/>
                </a:solidFill>
                <a:latin typeface="+mn-lt"/>
                <a:ea typeface="+mn-ea"/>
                <a:cs typeface="+mn-cs"/>
              </a:rPr>
              <a:t>if the maximum term of imprisonment specified is a term other than a term set forth in subdivision (1), (2), (3) or (4) of this subsection</a:t>
            </a:r>
            <a:r>
              <a:rPr lang="en-US" sz="1200" kern="1200" dirty="0" smtClean="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7CBF8A22-4793-4C75-AB83-7E40AA368367}" type="slidenum">
              <a:rPr lang="en-US" smtClean="0"/>
              <a:pPr/>
              <a:t>43</a:t>
            </a:fld>
            <a:endParaRPr lang="en-US" dirty="0"/>
          </a:p>
        </p:txBody>
      </p:sp>
    </p:spTree>
    <p:extLst>
      <p:ext uri="{BB962C8B-B14F-4D97-AF65-F5344CB8AC3E}">
        <p14:creationId xmlns:p14="http://schemas.microsoft.com/office/powerpoint/2010/main" xmlns="" val="3193174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071ACA6-0157-46F5-9727-3EAADCBBDA07}" type="slidenum">
              <a:rPr lang="en-US" smtClean="0"/>
              <a:pPr eaLnBrk="1" hangingPunct="1"/>
              <a:t>44</a:t>
            </a:fld>
            <a:endParaRPr lang="en-US" dirty="0" smtClean="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en-US" dirty="0" smtClean="0"/>
              <a:t>NO HOME MODS!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CE705729-9E77-45A0-8943-49CD4BA66874}" type="slidenum">
              <a:rPr lang="en-US" smtClean="0"/>
              <a:pPr/>
              <a:t>49</a:t>
            </a:fld>
            <a:endParaRPr lang="en-US" dirty="0"/>
          </a:p>
        </p:txBody>
      </p:sp>
    </p:spTree>
    <p:extLst>
      <p:ext uri="{BB962C8B-B14F-4D97-AF65-F5344CB8AC3E}">
        <p14:creationId xmlns="" xmlns:p14="http://schemas.microsoft.com/office/powerpoint/2010/main" val="1930936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0591898-A28D-46A9-94BE-BF79FCF1A329}" type="datetimeFigureOut">
              <a:rPr lang="en-US" smtClean="0"/>
              <a:pPr/>
              <a:t>1/6/2015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6828A76-8FA1-4437-9979-E569E6362B47}"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591898-A28D-46A9-94BE-BF79FCF1A329}" type="datetimeFigureOut">
              <a:rPr lang="en-US" smtClean="0"/>
              <a:pPr/>
              <a:t>1/6/2015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6828A76-8FA1-4437-9979-E569E6362B47}"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591898-A28D-46A9-94BE-BF79FCF1A329}" type="datetimeFigureOut">
              <a:rPr lang="en-US" smtClean="0"/>
              <a:pPr/>
              <a:t>1/6/2015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6828A76-8FA1-4437-9979-E569E6362B47}"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371600" y="609600"/>
            <a:ext cx="73787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2133600"/>
            <a:ext cx="3902075" cy="38814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892675" y="2133600"/>
            <a:ext cx="3903663" cy="38814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08"/>
          <p:cNvSpPr>
            <a:spLocks noGrp="1" noChangeArrowheads="1"/>
          </p:cNvSpPr>
          <p:nvPr>
            <p:ph type="dt" sz="half" idx="10"/>
          </p:nvPr>
        </p:nvSpPr>
        <p:spPr>
          <a:ln/>
        </p:spPr>
        <p:txBody>
          <a:bodyPr/>
          <a:lstStyle>
            <a:lvl1pPr>
              <a:defRPr/>
            </a:lvl1pPr>
          </a:lstStyle>
          <a:p>
            <a:pPr>
              <a:defRPr/>
            </a:pPr>
            <a:endParaRPr lang="en-US" dirty="0"/>
          </a:p>
        </p:txBody>
      </p:sp>
      <p:sp>
        <p:nvSpPr>
          <p:cNvPr id="6" name="Rectangle 109"/>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110"/>
          <p:cNvSpPr>
            <a:spLocks noGrp="1" noChangeArrowheads="1"/>
          </p:cNvSpPr>
          <p:nvPr>
            <p:ph type="sldNum" sz="quarter" idx="12"/>
          </p:nvPr>
        </p:nvSpPr>
        <p:spPr>
          <a:ln/>
        </p:spPr>
        <p:txBody>
          <a:bodyPr/>
          <a:lstStyle>
            <a:lvl1pPr>
              <a:defRPr/>
            </a:lvl1pPr>
          </a:lstStyle>
          <a:p>
            <a:pPr>
              <a:defRPr/>
            </a:pPr>
            <a:fld id="{46E2B998-ABE8-4D8C-BDD0-76BECC96E378}" type="slidenum">
              <a:rPr lang="en-US"/>
              <a:pPr>
                <a:defRPr/>
              </a:pPr>
              <a:t>‹#›</a:t>
            </a:fld>
            <a:endParaRPr lang="en-US" dirty="0"/>
          </a:p>
        </p:txBody>
      </p:sp>
    </p:spTree>
    <p:extLst>
      <p:ext uri="{BB962C8B-B14F-4D97-AF65-F5344CB8AC3E}">
        <p14:creationId xmlns:p14="http://schemas.microsoft.com/office/powerpoint/2010/main" xmlns="" val="4275125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71600" y="609600"/>
            <a:ext cx="73787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838200" y="2133600"/>
            <a:ext cx="3902075" cy="38814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92675" y="2133600"/>
            <a:ext cx="3903663" cy="38814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08"/>
          <p:cNvSpPr>
            <a:spLocks noGrp="1" noChangeArrowheads="1"/>
          </p:cNvSpPr>
          <p:nvPr>
            <p:ph type="dt" sz="half" idx="10"/>
          </p:nvPr>
        </p:nvSpPr>
        <p:spPr>
          <a:ln/>
        </p:spPr>
        <p:txBody>
          <a:bodyPr/>
          <a:lstStyle>
            <a:lvl1pPr>
              <a:defRPr/>
            </a:lvl1pPr>
          </a:lstStyle>
          <a:p>
            <a:pPr>
              <a:defRPr/>
            </a:pPr>
            <a:endParaRPr lang="en-US" dirty="0"/>
          </a:p>
        </p:txBody>
      </p:sp>
      <p:sp>
        <p:nvSpPr>
          <p:cNvPr id="6" name="Rectangle 109"/>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110"/>
          <p:cNvSpPr>
            <a:spLocks noGrp="1" noChangeArrowheads="1"/>
          </p:cNvSpPr>
          <p:nvPr>
            <p:ph type="sldNum" sz="quarter" idx="12"/>
          </p:nvPr>
        </p:nvSpPr>
        <p:spPr>
          <a:ln/>
        </p:spPr>
        <p:txBody>
          <a:bodyPr/>
          <a:lstStyle>
            <a:lvl1pPr>
              <a:defRPr/>
            </a:lvl1pPr>
          </a:lstStyle>
          <a:p>
            <a:pPr>
              <a:defRPr/>
            </a:pPr>
            <a:fld id="{CF9608C4-550F-42B1-8029-BAAC00FC73ED}" type="slidenum">
              <a:rPr lang="en-US"/>
              <a:pPr>
                <a:defRPr/>
              </a:pPr>
              <a:t>‹#›</a:t>
            </a:fld>
            <a:endParaRPr lang="en-US" dirty="0"/>
          </a:p>
        </p:txBody>
      </p:sp>
    </p:spTree>
    <p:extLst>
      <p:ext uri="{BB962C8B-B14F-4D97-AF65-F5344CB8AC3E}">
        <p14:creationId xmlns:p14="http://schemas.microsoft.com/office/powerpoint/2010/main" xmlns="" val="20220825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85800" y="1981200"/>
            <a:ext cx="3810000" cy="4114800"/>
          </a:xfrm>
        </p:spPr>
        <p:txBody>
          <a:bodyPr/>
          <a:lstStyle/>
          <a:p>
            <a:endParaRPr lang="en-US" dirty="0"/>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endParaRPr lang="en-US" dirty="0"/>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dirty="0"/>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fld id="{F41E7CDD-958C-468B-8112-EE1066262DCC}" type="slidenum">
              <a:rPr lang="en-US"/>
              <a:pPr/>
              <a:t>‹#›</a:t>
            </a:fld>
            <a:endParaRPr lang="en-US" dirty="0"/>
          </a:p>
        </p:txBody>
      </p:sp>
    </p:spTree>
    <p:extLst>
      <p:ext uri="{BB962C8B-B14F-4D97-AF65-F5344CB8AC3E}">
        <p14:creationId xmlns="" xmlns:p14="http://schemas.microsoft.com/office/powerpoint/2010/main" val="1914298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810000" cy="4114800"/>
          </a:xfrm>
        </p:spPr>
        <p:txBody>
          <a:bodyPr/>
          <a:lstStyle/>
          <a:p>
            <a:endParaRPr lang="en-US" dirty="0"/>
          </a:p>
        </p:txBody>
      </p:sp>
      <p:sp>
        <p:nvSpPr>
          <p:cNvPr id="5" name="Date Placeholder 4"/>
          <p:cNvSpPr>
            <a:spLocks noGrp="1"/>
          </p:cNvSpPr>
          <p:nvPr>
            <p:ph type="dt" sz="half" idx="10"/>
          </p:nvPr>
        </p:nvSpPr>
        <p:spPr>
          <a:xfrm>
            <a:off x="685800" y="6248400"/>
            <a:ext cx="1905000" cy="457200"/>
          </a:xfrm>
        </p:spPr>
        <p:txBody>
          <a:bodyPr/>
          <a:lstStyle>
            <a:lvl1pPr>
              <a:defRPr/>
            </a:lvl1pPr>
          </a:lstStyle>
          <a:p>
            <a:endParaRPr lang="en-US" dirty="0"/>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dirty="0"/>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fld id="{D44D7B75-D43F-4F7B-ACF1-51CFB11B5118}" type="slidenum">
              <a:rPr lang="en-US"/>
              <a:pPr/>
              <a:t>‹#›</a:t>
            </a:fld>
            <a:endParaRPr lang="en-US" dirty="0"/>
          </a:p>
        </p:txBody>
      </p:sp>
    </p:spTree>
    <p:extLst>
      <p:ext uri="{BB962C8B-B14F-4D97-AF65-F5344CB8AC3E}">
        <p14:creationId xmlns="" xmlns:p14="http://schemas.microsoft.com/office/powerpoint/2010/main" val="3993863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591898-A28D-46A9-94BE-BF79FCF1A329}" type="datetimeFigureOut">
              <a:rPr lang="en-US" smtClean="0"/>
              <a:pPr/>
              <a:t>1/6/2015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6828A76-8FA1-4437-9979-E569E6362B47}"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0591898-A28D-46A9-94BE-BF79FCF1A329}" type="datetimeFigureOut">
              <a:rPr lang="en-US" smtClean="0"/>
              <a:pPr/>
              <a:t>1/6/2015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6828A76-8FA1-4437-9979-E569E6362B47}"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0591898-A28D-46A9-94BE-BF79FCF1A329}" type="datetimeFigureOut">
              <a:rPr lang="en-US" smtClean="0"/>
              <a:pPr/>
              <a:t>1/6/2015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6828A76-8FA1-4437-9979-E569E6362B47}"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0591898-A28D-46A9-94BE-BF79FCF1A329}" type="datetimeFigureOut">
              <a:rPr lang="en-US" smtClean="0"/>
              <a:pPr/>
              <a:t>1/6/2015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6828A76-8FA1-4437-9979-E569E6362B47}"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0591898-A28D-46A9-94BE-BF79FCF1A329}" type="datetimeFigureOut">
              <a:rPr lang="en-US" smtClean="0"/>
              <a:pPr/>
              <a:t>1/6/2015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6828A76-8FA1-4437-9979-E569E6362B47}"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591898-A28D-46A9-94BE-BF79FCF1A329}" type="datetimeFigureOut">
              <a:rPr lang="en-US" smtClean="0"/>
              <a:pPr/>
              <a:t>1/6/2015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6828A76-8FA1-4437-9979-E569E6362B47}"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591898-A28D-46A9-94BE-BF79FCF1A329}" type="datetimeFigureOut">
              <a:rPr lang="en-US" smtClean="0"/>
              <a:pPr/>
              <a:t>1/6/2015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6828A76-8FA1-4437-9979-E569E6362B47}"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591898-A28D-46A9-94BE-BF79FCF1A329}" type="datetimeFigureOut">
              <a:rPr lang="en-US" smtClean="0"/>
              <a:pPr/>
              <a:t>1/6/2015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6828A76-8FA1-4437-9979-E569E6362B47}"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591898-A28D-46A9-94BE-BF79FCF1A329}" type="datetimeFigureOut">
              <a:rPr lang="en-US" smtClean="0"/>
              <a:pPr/>
              <a:t>1/6/2015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828A76-8FA1-4437-9979-E569E6362B47}"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 id="2147483798" r:id="rId12"/>
    <p:sldLayoutId id="2147483799" r:id="rId13"/>
    <p:sldLayoutId id="2147483800" r:id="rId14"/>
    <p:sldLayoutId id="2147483801"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43.wmf"/><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45.wmf"/><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46.wmf"/><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47.wmf"/><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48.wmf"/><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49.wmf"/><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50.wmf"/><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51.w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52.wmf"/><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55.wmf"/><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56.wmf"/><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58.wmf"/><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2" Type="http://schemas.openxmlformats.org/officeDocument/2006/relationships/image" Target="../media/image60.wmf"/><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60.wmf"/><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2" Type="http://schemas.openxmlformats.org/officeDocument/2006/relationships/image" Target="../media/image63.wmf"/><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64.w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0.xml.rels><?xml version="1.0" encoding="UTF-8" standalone="yes"?>
<Relationships xmlns="http://schemas.openxmlformats.org/package/2006/relationships"><Relationship Id="rId3" Type="http://schemas.openxmlformats.org/officeDocument/2006/relationships/image" Target="../media/image66.wmf"/><Relationship Id="rId2" Type="http://schemas.openxmlformats.org/officeDocument/2006/relationships/image" Target="../media/image65.wmf"/><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68.wmf"/><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133.xml.rels><?xml version="1.0" encoding="UTF-8" standalone="yes"?>
<Relationships xmlns="http://schemas.openxmlformats.org/package/2006/relationships"><Relationship Id="rId3" Type="http://schemas.openxmlformats.org/officeDocument/2006/relationships/image" Target="../media/image69.wmf"/><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71.wmf"/><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73.wmf"/><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74.wmf"/><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75.w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0.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78.wmf"/><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79.wmf"/><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mailto:mary.card@ct.gov" TargetMode="External"/><Relationship Id="rId2" Type="http://schemas.openxmlformats.org/officeDocument/2006/relationships/hyperlink" Target="mailto:judith.dicine@ct.gov" TargetMode="Externa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hyperlink" Target="mailto:steven.lesko@ct.gov" TargetMode="External"/><Relationship Id="rId4" Type="http://schemas.openxmlformats.org/officeDocument/2006/relationships/hyperlink" Target="mailto:rafael.bustamante@ct.gov"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s://www.youtube.com/watch?v=ILahs9E30aY" TargetMode="External"/><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3.wmf"/></Relationships>
</file>

<file path=ppt/slides/_rels/slide68.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3.wmf"/></Relationships>
</file>

<file path=ppt/slides/_rels/slide69.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7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82.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2.xml"/></Relationships>
</file>

<file path=ppt/slides/_rels/slide96.xml.rels><?xml version="1.0" encoding="UTF-8" standalone="yes"?>
<Relationships xmlns="http://schemas.openxmlformats.org/package/2006/relationships"><Relationship Id="rId3" Type="http://schemas.openxmlformats.org/officeDocument/2006/relationships/image" Target="../media/image40.gif"/><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hyperlink" Target="http://www.brainyquote.com/quotes/quotes/g/georgebern385438.html"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52400" y="228600"/>
            <a:ext cx="8839200" cy="3733800"/>
          </a:xfrm>
        </p:spPr>
        <p:txBody>
          <a:bodyPr>
            <a:noAutofit/>
          </a:bodyPr>
          <a:lstStyle/>
          <a:p>
            <a:r>
              <a:rPr lang="en-US" sz="3200" dirty="0" smtClean="0">
                <a:latin typeface="Arial Unicode MS" pitchFamily="34" charset="-128"/>
              </a:rPr>
              <a:t/>
            </a:r>
            <a:br>
              <a:rPr lang="en-US" sz="3200" dirty="0" smtClean="0">
                <a:latin typeface="Arial Unicode MS" pitchFamily="34" charset="-128"/>
              </a:rPr>
            </a:br>
            <a:r>
              <a:rPr lang="en-US" sz="3200" dirty="0" smtClean="0">
                <a:latin typeface="Arial Unicode MS" pitchFamily="34" charset="-128"/>
              </a:rPr>
              <a:t/>
            </a:r>
            <a:br>
              <a:rPr lang="en-US" sz="3200" dirty="0" smtClean="0">
                <a:latin typeface="Arial Unicode MS" pitchFamily="34" charset="-128"/>
              </a:rPr>
            </a:br>
            <a:r>
              <a:rPr lang="en-US" sz="4800" dirty="0" smtClean="0">
                <a:latin typeface="Arial Unicode MS" pitchFamily="34" charset="-128"/>
              </a:rPr>
              <a:t>2015 CT BUILDING OFFICIAL </a:t>
            </a:r>
            <a:br>
              <a:rPr lang="en-US" sz="4800" dirty="0" smtClean="0">
                <a:latin typeface="Arial Unicode MS" pitchFamily="34" charset="-128"/>
              </a:rPr>
            </a:br>
            <a:r>
              <a:rPr lang="en-US" sz="4800" dirty="0" smtClean="0">
                <a:latin typeface="Arial Unicode MS" pitchFamily="34" charset="-128"/>
              </a:rPr>
              <a:t>ENFORCEMENT REVIEW</a:t>
            </a:r>
            <a:r>
              <a:rPr lang="en-US" sz="4800" dirty="0" smtClean="0">
                <a:solidFill>
                  <a:srgbClr val="FFFFFF"/>
                </a:solidFill>
                <a:cs typeface="Arial" charset="0"/>
              </a:rPr>
              <a:t> </a:t>
            </a:r>
            <a:r>
              <a:rPr lang="en-US" sz="4800" b="1" dirty="0" smtClean="0">
                <a:latin typeface="Arial Unicode MS" pitchFamily="34" charset="-128"/>
              </a:rPr>
              <a:t/>
            </a:r>
            <a:br>
              <a:rPr lang="en-US" sz="4800" b="1" dirty="0" smtClean="0">
                <a:latin typeface="Arial Unicode MS" pitchFamily="34" charset="-128"/>
              </a:rPr>
            </a:br>
            <a:r>
              <a:rPr lang="en-US" sz="8000" b="1" dirty="0" smtClean="0">
                <a:latin typeface="Arial Unicode MS" pitchFamily="34" charset="-128"/>
              </a:rPr>
              <a:t/>
            </a:r>
            <a:br>
              <a:rPr lang="en-US" sz="8000" b="1" dirty="0" smtClean="0">
                <a:latin typeface="Arial Unicode MS" pitchFamily="34" charset="-128"/>
              </a:rPr>
            </a:br>
            <a:r>
              <a:rPr lang="en-US" sz="4000" dirty="0" smtClean="0">
                <a:latin typeface="Arial Unicode MS" pitchFamily="34" charset="-128"/>
              </a:rPr>
              <a:t/>
            </a:r>
            <a:br>
              <a:rPr lang="en-US" sz="4000" dirty="0" smtClean="0">
                <a:latin typeface="Arial Unicode MS" pitchFamily="34" charset="-128"/>
              </a:rPr>
            </a:br>
            <a:r>
              <a:rPr lang="en-US" sz="4000" dirty="0" smtClean="0">
                <a:latin typeface="Arial Unicode MS" pitchFamily="34" charset="-128"/>
              </a:rPr>
              <a:t> </a:t>
            </a:r>
            <a:r>
              <a:rPr lang="en-US" sz="3200" dirty="0" smtClean="0">
                <a:solidFill>
                  <a:srgbClr val="FFFFFF"/>
                </a:solidFill>
                <a:cs typeface="Arial" charset="0"/>
              </a:rPr>
              <a:t/>
            </a:r>
            <a:br>
              <a:rPr lang="en-US" sz="3200" dirty="0" smtClean="0">
                <a:solidFill>
                  <a:srgbClr val="FFFFFF"/>
                </a:solidFill>
                <a:cs typeface="Arial" charset="0"/>
              </a:rPr>
            </a:br>
            <a:endParaRPr lang="en-US" sz="3200" dirty="0" smtClean="0">
              <a:solidFill>
                <a:srgbClr val="FFFFFF"/>
              </a:solidFill>
              <a:cs typeface="Arial" charset="0"/>
            </a:endParaRPr>
          </a:p>
        </p:txBody>
      </p:sp>
      <p:pic>
        <p:nvPicPr>
          <p:cNvPr id="1026" name="Picture 2" descr="C:\Users\MOM\AppData\Local\Microsoft\Windows\Temporary Internet Files\Content.IE5\ICHZ5SFM\img1880.jpg"/>
          <p:cNvPicPr>
            <a:picLocks noChangeAspect="1" noChangeArrowheads="1"/>
          </p:cNvPicPr>
          <p:nvPr/>
        </p:nvPicPr>
        <p:blipFill>
          <a:blip r:embed="rId3" cstate="print"/>
          <a:stretch>
            <a:fillRect/>
          </a:stretch>
        </p:blipFill>
        <p:spPr bwMode="auto">
          <a:xfrm>
            <a:off x="533400" y="1981200"/>
            <a:ext cx="2560320" cy="1920240"/>
          </a:xfrm>
          <a:prstGeom prst="rect">
            <a:avLst/>
          </a:prstGeom>
          <a:noFill/>
        </p:spPr>
      </p:pic>
      <p:pic>
        <p:nvPicPr>
          <p:cNvPr id="1027" name="Picture 3" descr="C:\Users\MOM\AppData\Local\Microsoft\Windows\Temporary Internet Files\Content.IE5\LI7SMJGS\buildinghousing.jpg"/>
          <p:cNvPicPr>
            <a:picLocks noChangeAspect="1" noChangeArrowheads="1"/>
          </p:cNvPicPr>
          <p:nvPr/>
        </p:nvPicPr>
        <p:blipFill>
          <a:blip r:embed="rId4" cstate="print"/>
          <a:stretch>
            <a:fillRect/>
          </a:stretch>
        </p:blipFill>
        <p:spPr bwMode="auto">
          <a:xfrm>
            <a:off x="6019799" y="2133600"/>
            <a:ext cx="2803731" cy="1920240"/>
          </a:xfrm>
          <a:prstGeom prst="rect">
            <a:avLst/>
          </a:prstGeom>
          <a:noFill/>
        </p:spPr>
      </p:pic>
      <p:pic>
        <p:nvPicPr>
          <p:cNvPr id="1028" name="Picture 4" descr="C:\Users\MOM\AppData\Local\Microsoft\Windows\Temporary Internet Files\Content.IE5\ICHZ5SFM\Joseph Cassidy.png"/>
          <p:cNvPicPr>
            <a:picLocks noChangeAspect="1" noChangeArrowheads="1"/>
          </p:cNvPicPr>
          <p:nvPr/>
        </p:nvPicPr>
        <p:blipFill>
          <a:blip r:embed="rId5" cstate="print"/>
          <a:srcRect/>
          <a:stretch>
            <a:fillRect/>
          </a:stretch>
        </p:blipFill>
        <p:spPr bwMode="auto">
          <a:xfrm>
            <a:off x="3733800" y="4114800"/>
            <a:ext cx="1763486" cy="2468880"/>
          </a:xfrm>
          <a:prstGeom prst="rect">
            <a:avLst/>
          </a:prstGeom>
          <a:noFill/>
        </p:spPr>
      </p:pic>
      <p:pic>
        <p:nvPicPr>
          <p:cNvPr id="2" name="Picture 5" descr="C:\Users\MOM\AppData\Local\Microsoft\Windows\Temporary Internet Files\Content.IE5\LSGD6Q4H\images5BYOFI0S.jpg"/>
          <p:cNvPicPr>
            <a:picLocks noChangeAspect="1" noChangeArrowheads="1"/>
          </p:cNvPicPr>
          <p:nvPr/>
        </p:nvPicPr>
        <p:blipFill>
          <a:blip r:embed="rId6" cstate="print"/>
          <a:srcRect/>
          <a:stretch>
            <a:fillRect/>
          </a:stretch>
        </p:blipFill>
        <p:spPr bwMode="auto">
          <a:xfrm>
            <a:off x="6781800" y="4419600"/>
            <a:ext cx="1464496" cy="1828800"/>
          </a:xfrm>
          <a:prstGeom prst="rect">
            <a:avLst/>
          </a:prstGeom>
          <a:noFill/>
        </p:spPr>
      </p:pic>
      <p:sp>
        <p:nvSpPr>
          <p:cNvPr id="103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034" name="Picture 10" descr="C:\Users\MOM\Desktop\NewlandDsm.jpg"/>
          <p:cNvPicPr>
            <a:picLocks noChangeAspect="1" noChangeArrowheads="1"/>
          </p:cNvPicPr>
          <p:nvPr/>
        </p:nvPicPr>
        <p:blipFill>
          <a:blip r:embed="rId7" cstate="print"/>
          <a:srcRect/>
          <a:stretch>
            <a:fillRect/>
          </a:stretch>
        </p:blipFill>
        <p:spPr bwMode="auto">
          <a:xfrm>
            <a:off x="838200" y="4495800"/>
            <a:ext cx="1306283" cy="1828800"/>
          </a:xfrm>
          <a:prstGeom prst="rect">
            <a:avLst/>
          </a:prstGeom>
          <a:noFill/>
        </p:spPr>
      </p:pic>
      <p:pic>
        <p:nvPicPr>
          <p:cNvPr id="11" name="Picture 8" descr="bkgdwclseal"/>
          <p:cNvPicPr>
            <a:picLocks noChangeAspect="1" noChangeArrowheads="1"/>
          </p:cNvPicPr>
          <p:nvPr/>
        </p:nvPicPr>
        <p:blipFill>
          <a:blip r:embed="rId8" cstate="print">
            <a:clrChange>
              <a:clrFrom>
                <a:srgbClr val="204F7D"/>
              </a:clrFrom>
              <a:clrTo>
                <a:srgbClr val="204F7D">
                  <a:alpha val="0"/>
                </a:srgbClr>
              </a:clrTo>
            </a:clrChange>
          </a:blip>
          <a:srcRect/>
          <a:stretch>
            <a:fillRect/>
          </a:stretch>
        </p:blipFill>
        <p:spPr bwMode="auto">
          <a:xfrm>
            <a:off x="3124200" y="1828800"/>
            <a:ext cx="2924428" cy="2194560"/>
          </a:xfrm>
          <a:prstGeom prst="rect">
            <a:avLst/>
          </a:prstGeom>
          <a:noFill/>
          <a:ln w="9525">
            <a:noFill/>
            <a:miter lim="800000"/>
            <a:headEnd/>
            <a:tailEnd/>
          </a:ln>
        </p:spPr>
      </p:pic>
    </p:spTree>
    <p:extLst>
      <p:ext uri="{BB962C8B-B14F-4D97-AF65-F5344CB8AC3E}">
        <p14:creationId xmlns:p14="http://schemas.microsoft.com/office/powerpoint/2010/main" xmlns="" val="20285823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normAutofit fontScale="90000"/>
          </a:bodyPr>
          <a:lstStyle/>
          <a:p>
            <a:pPr algn="ctr"/>
            <a:r>
              <a:rPr lang="en-US" dirty="0" smtClean="0"/>
              <a:t>3 PARTS OF CRIMINAL APPLICATION FOR AN ARREST WARRANT:</a:t>
            </a:r>
            <a:endParaRPr lang="en-US" dirty="0"/>
          </a:p>
        </p:txBody>
      </p:sp>
      <p:sp>
        <p:nvSpPr>
          <p:cNvPr id="16" name="Content Placeholder 15"/>
          <p:cNvSpPr>
            <a:spLocks noGrp="1"/>
          </p:cNvSpPr>
          <p:nvPr>
            <p:ph idx="1"/>
          </p:nvPr>
        </p:nvSpPr>
        <p:spPr>
          <a:xfrm>
            <a:off x="990600" y="2819400"/>
            <a:ext cx="7696200" cy="3536160"/>
          </a:xfrm>
        </p:spPr>
        <p:txBody>
          <a:bodyPr/>
          <a:lstStyle/>
          <a:p>
            <a:pPr marL="582930" indent="-514350">
              <a:buAutoNum type="arabicPeriod"/>
            </a:pPr>
            <a:r>
              <a:rPr lang="en-US" dirty="0" smtClean="0"/>
              <a:t>INFORMATION  SHEET</a:t>
            </a:r>
          </a:p>
          <a:p>
            <a:pPr marL="582930" indent="-514350">
              <a:buNone/>
            </a:pPr>
            <a:r>
              <a:rPr lang="en-US" dirty="0" smtClean="0"/>
              <a:t>  </a:t>
            </a:r>
          </a:p>
          <a:p>
            <a:pPr marL="582930" indent="-514350">
              <a:buNone/>
            </a:pPr>
            <a:r>
              <a:rPr lang="en-US" dirty="0" smtClean="0"/>
              <a:t>2.   ARREST  WARRANT</a:t>
            </a:r>
          </a:p>
          <a:p>
            <a:pPr marL="582930" indent="-514350">
              <a:buNone/>
            </a:pPr>
            <a:endParaRPr lang="en-US" dirty="0" smtClean="0"/>
          </a:p>
          <a:p>
            <a:pPr marL="582930" indent="-514350">
              <a:buNone/>
            </a:pPr>
            <a:r>
              <a:rPr lang="en-US" dirty="0" smtClean="0"/>
              <a:t>3.    THE  AFFIDAVIT</a:t>
            </a:r>
            <a:endParaRPr lang="en-US" dirty="0"/>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normAutofit fontScale="90000"/>
          </a:bodyPr>
          <a:lstStyle/>
          <a:p>
            <a:r>
              <a:rPr lang="en-US" sz="4000" dirty="0" smtClean="0"/>
              <a:t>SBC 113</a:t>
            </a:r>
            <a:br>
              <a:rPr lang="en-US" sz="4000" dirty="0" smtClean="0"/>
            </a:br>
            <a:r>
              <a:rPr lang="en-US" sz="4000" dirty="0" smtClean="0"/>
              <a:t>Violations</a:t>
            </a:r>
          </a:p>
        </p:txBody>
      </p:sp>
      <p:sp>
        <p:nvSpPr>
          <p:cNvPr id="60419" name="Rectangle 3"/>
          <p:cNvSpPr>
            <a:spLocks noGrp="1" noChangeArrowheads="1"/>
          </p:cNvSpPr>
          <p:nvPr>
            <p:ph idx="1"/>
          </p:nvPr>
        </p:nvSpPr>
        <p:spPr/>
        <p:txBody>
          <a:bodyPr/>
          <a:lstStyle/>
          <a:p>
            <a:r>
              <a:rPr lang="en-US" dirty="0" smtClean="0"/>
              <a:t>SBC 113.1 states it shall be unlawful for any person firm or corporation to erect, construct, alter, extend, repair, move, remove, demolish or occupy any building, structure or equipment regulated by this code, or cause same to be done, in conflict with or in violation of the SBC.</a:t>
            </a:r>
          </a:p>
        </p:txBody>
      </p:sp>
    </p:spTree>
    <p:extLst>
      <p:ext uri="{BB962C8B-B14F-4D97-AF65-F5344CB8AC3E}">
        <p14:creationId xmlns:p14="http://schemas.microsoft.com/office/powerpoint/2010/main" xmlns="" val="14000399"/>
      </p:ext>
    </p:extLst>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normAutofit fontScale="90000"/>
          </a:bodyPr>
          <a:lstStyle/>
          <a:p>
            <a:r>
              <a:rPr lang="en-US" sz="4000" dirty="0" smtClean="0"/>
              <a:t>SBC 113.1	</a:t>
            </a:r>
            <a:br>
              <a:rPr lang="en-US" sz="4000" dirty="0" smtClean="0"/>
            </a:br>
            <a:r>
              <a:rPr lang="en-US" sz="4000" dirty="0" smtClean="0"/>
              <a:t>Notice of violation</a:t>
            </a:r>
          </a:p>
        </p:txBody>
      </p:sp>
      <p:sp>
        <p:nvSpPr>
          <p:cNvPr id="61443" name="Rectangle 3"/>
          <p:cNvSpPr>
            <a:spLocks noGrp="1" noChangeArrowheads="1"/>
          </p:cNvSpPr>
          <p:nvPr>
            <p:ph idx="1"/>
          </p:nvPr>
        </p:nvSpPr>
        <p:spPr/>
        <p:txBody>
          <a:bodyPr/>
          <a:lstStyle/>
          <a:p>
            <a:r>
              <a:rPr lang="en-US" dirty="0" smtClean="0"/>
              <a:t>Authorizes the BO to serve notice of violation or order on the person responsible for violation of the code, or of a permit or certificate issued under the code.</a:t>
            </a:r>
          </a:p>
          <a:p>
            <a:r>
              <a:rPr lang="en-US" dirty="0" smtClean="0"/>
              <a:t>Such order</a:t>
            </a:r>
            <a:r>
              <a:rPr lang="en-US" dirty="0" smtClean="0">
                <a:solidFill>
                  <a:srgbClr val="FF0000"/>
                </a:solidFill>
              </a:rPr>
              <a:t> shall </a:t>
            </a:r>
            <a:r>
              <a:rPr lang="en-US" dirty="0" smtClean="0"/>
              <a:t>direct the discontinuance of the illegal action or condition and the abatement of the violation.</a:t>
            </a:r>
          </a:p>
        </p:txBody>
      </p:sp>
      <p:pic>
        <p:nvPicPr>
          <p:cNvPr id="9218" name="Picture 2" descr="C:\Users\MOM\AppData\Local\Microsoft\Windows\Temporary Internet Files\Content.IE5\LI7SMJGS\MC900311310[1].wmf"/>
          <p:cNvPicPr>
            <a:picLocks noChangeAspect="1" noChangeArrowheads="1"/>
          </p:cNvPicPr>
          <p:nvPr/>
        </p:nvPicPr>
        <p:blipFill>
          <a:blip r:embed="rId2" cstate="print"/>
          <a:srcRect/>
          <a:stretch>
            <a:fillRect/>
          </a:stretch>
        </p:blipFill>
        <p:spPr bwMode="auto">
          <a:xfrm>
            <a:off x="6477000" y="4648200"/>
            <a:ext cx="1806854" cy="1821485"/>
          </a:xfrm>
          <a:prstGeom prst="rect">
            <a:avLst/>
          </a:prstGeom>
          <a:noFill/>
        </p:spPr>
      </p:pic>
    </p:spTree>
    <p:extLst>
      <p:ext uri="{BB962C8B-B14F-4D97-AF65-F5344CB8AC3E}">
        <p14:creationId xmlns:p14="http://schemas.microsoft.com/office/powerpoint/2010/main" xmlns="" val="1083873197"/>
      </p:ext>
    </p:extLst>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normAutofit fontScale="90000"/>
          </a:bodyPr>
          <a:lstStyle/>
          <a:p>
            <a:r>
              <a:rPr lang="en-US" sz="4000" dirty="0" smtClean="0"/>
              <a:t>SBC 113.2.1</a:t>
            </a:r>
            <a:br>
              <a:rPr lang="en-US" sz="4000" dirty="0" smtClean="0"/>
            </a:br>
            <a:r>
              <a:rPr lang="en-US" sz="4000" dirty="0" smtClean="0"/>
              <a:t>Written notice</a:t>
            </a:r>
          </a:p>
        </p:txBody>
      </p:sp>
      <p:sp>
        <p:nvSpPr>
          <p:cNvPr id="62467" name="Rectangle 3"/>
          <p:cNvSpPr>
            <a:spLocks noGrp="1" noChangeArrowheads="1"/>
          </p:cNvSpPr>
          <p:nvPr>
            <p:ph idx="1"/>
          </p:nvPr>
        </p:nvSpPr>
        <p:spPr/>
        <p:txBody>
          <a:bodyPr/>
          <a:lstStyle/>
          <a:p>
            <a:endParaRPr lang="en-US" dirty="0" smtClean="0"/>
          </a:p>
          <a:p>
            <a:r>
              <a:rPr lang="en-US" dirty="0" smtClean="0"/>
              <a:t>The notice of violation </a:t>
            </a:r>
            <a:r>
              <a:rPr lang="en-US" dirty="0" smtClean="0">
                <a:solidFill>
                  <a:srgbClr val="FF0000"/>
                </a:solidFill>
              </a:rPr>
              <a:t>shall be in writing and shall be given</a:t>
            </a:r>
            <a:r>
              <a:rPr lang="en-US" dirty="0" smtClean="0"/>
              <a:t> to the owner of the property involved, or to the owner’s agent or to the person doing the work.</a:t>
            </a:r>
          </a:p>
        </p:txBody>
      </p:sp>
      <p:pic>
        <p:nvPicPr>
          <p:cNvPr id="10246" name="Picture 6" descr="C:\Users\MOM\AppData\Local\Microsoft\Windows\Temporary Internet Files\Content.IE5\LSGD6Q4H\MC900432584[1].png"/>
          <p:cNvPicPr>
            <a:picLocks noChangeAspect="1" noChangeArrowheads="1"/>
          </p:cNvPicPr>
          <p:nvPr/>
        </p:nvPicPr>
        <p:blipFill>
          <a:blip r:embed="rId2" cstate="print"/>
          <a:srcRect/>
          <a:stretch>
            <a:fillRect/>
          </a:stretch>
        </p:blipFill>
        <p:spPr bwMode="auto">
          <a:xfrm>
            <a:off x="3657600" y="3733800"/>
            <a:ext cx="1828572" cy="1828572"/>
          </a:xfrm>
          <a:prstGeom prst="rect">
            <a:avLst/>
          </a:prstGeom>
          <a:noFill/>
        </p:spPr>
      </p:pic>
    </p:spTree>
    <p:extLst>
      <p:ext uri="{BB962C8B-B14F-4D97-AF65-F5344CB8AC3E}">
        <p14:creationId xmlns:p14="http://schemas.microsoft.com/office/powerpoint/2010/main" xmlns="" val="2480528118"/>
      </p:ext>
    </p:extLst>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normAutofit fontScale="90000"/>
          </a:bodyPr>
          <a:lstStyle/>
          <a:p>
            <a:r>
              <a:rPr lang="en-US" sz="4000" dirty="0" smtClean="0">
                <a:solidFill>
                  <a:srgbClr val="FF0000"/>
                </a:solidFill>
              </a:rPr>
              <a:t>113.3</a:t>
            </a:r>
            <a:br>
              <a:rPr lang="en-US" sz="4000" dirty="0" smtClean="0">
                <a:solidFill>
                  <a:srgbClr val="FF0000"/>
                </a:solidFill>
              </a:rPr>
            </a:br>
            <a:r>
              <a:rPr lang="en-US" sz="4000" dirty="0" smtClean="0">
                <a:solidFill>
                  <a:srgbClr val="FF0000"/>
                </a:solidFill>
              </a:rPr>
              <a:t>Prosecution of violation.</a:t>
            </a:r>
          </a:p>
        </p:txBody>
      </p:sp>
      <p:sp>
        <p:nvSpPr>
          <p:cNvPr id="98307" name="Rectangle 3"/>
          <p:cNvSpPr>
            <a:spLocks noGrp="1" noChangeArrowheads="1"/>
          </p:cNvSpPr>
          <p:nvPr>
            <p:ph idx="1"/>
          </p:nvPr>
        </p:nvSpPr>
        <p:spPr/>
        <p:txBody>
          <a:bodyPr/>
          <a:lstStyle/>
          <a:p>
            <a:r>
              <a:rPr lang="en-US" dirty="0" smtClean="0"/>
              <a:t>If the notice is not complied with promptly, the </a:t>
            </a:r>
            <a:r>
              <a:rPr lang="en-US" dirty="0" smtClean="0">
                <a:solidFill>
                  <a:srgbClr val="FF0000"/>
                </a:solidFill>
              </a:rPr>
              <a:t>BO is authorized to request the legal counsel of the jurisdiction to institute the appropriate proceeding at law</a:t>
            </a:r>
            <a:r>
              <a:rPr lang="en-US" dirty="0" smtClean="0"/>
              <a:t> as well as the appropriate proceeding in </a:t>
            </a:r>
            <a:r>
              <a:rPr lang="en-US" dirty="0" smtClean="0">
                <a:solidFill>
                  <a:srgbClr val="FF0000"/>
                </a:solidFill>
              </a:rPr>
              <a:t>equity</a:t>
            </a:r>
            <a:r>
              <a:rPr lang="en-US" dirty="0" smtClean="0"/>
              <a:t> to restrain, correct or abate such violation or to require the removal or termination of the unlawful occupancy or of the order or direction made pursuant thereto.</a:t>
            </a:r>
          </a:p>
        </p:txBody>
      </p:sp>
      <p:pic>
        <p:nvPicPr>
          <p:cNvPr id="11266" name="Picture 2" descr="C:\Users\MOM\AppData\Local\Microsoft\Windows\Temporary Internet Files\Content.IE5\OY8FPK0V\MC900287623[1].wmf"/>
          <p:cNvPicPr>
            <a:picLocks noChangeAspect="1" noChangeArrowheads="1"/>
          </p:cNvPicPr>
          <p:nvPr/>
        </p:nvPicPr>
        <p:blipFill>
          <a:blip r:embed="rId2" cstate="print"/>
          <a:srcRect/>
          <a:stretch>
            <a:fillRect/>
          </a:stretch>
        </p:blipFill>
        <p:spPr bwMode="auto">
          <a:xfrm>
            <a:off x="4" y="0"/>
            <a:ext cx="2197035" cy="1645920"/>
          </a:xfrm>
          <a:prstGeom prst="rect">
            <a:avLst/>
          </a:prstGeom>
          <a:noFill/>
        </p:spPr>
      </p:pic>
    </p:spTree>
    <p:extLst>
      <p:ext uri="{BB962C8B-B14F-4D97-AF65-F5344CB8AC3E}">
        <p14:creationId xmlns:p14="http://schemas.microsoft.com/office/powerpoint/2010/main" xmlns="" val="1668085187"/>
      </p:ext>
    </p:extLst>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withEffect">
                                  <p:stCondLst>
                                    <p:cond delay="0"/>
                                  </p:stCondLst>
                                  <p:childTnLst>
                                    <p:set>
                                      <p:cBhvr>
                                        <p:cTn id="6" dur="1" fill="hold">
                                          <p:stCondLst>
                                            <p:cond delay="0"/>
                                          </p:stCondLst>
                                        </p:cTn>
                                        <p:tgtEl>
                                          <p:spTgt spid="98306"/>
                                        </p:tgtEl>
                                        <p:attrNameLst>
                                          <p:attrName>style.visibility</p:attrName>
                                        </p:attrNameLst>
                                      </p:cBhvr>
                                      <p:to>
                                        <p:strVal val="visible"/>
                                      </p:to>
                                    </p:set>
                                    <p:animEffect transition="in" filter="fade">
                                      <p:cBhvr>
                                        <p:cTn id="7" dur="768" decel="100000"/>
                                        <p:tgtEl>
                                          <p:spTgt spid="98306"/>
                                        </p:tgtEl>
                                      </p:cBhvr>
                                    </p:animEffect>
                                    <p:animScale>
                                      <p:cBhvr>
                                        <p:cTn id="8" dur="768" decel="100000"/>
                                        <p:tgtEl>
                                          <p:spTgt spid="98306"/>
                                        </p:tgtEl>
                                      </p:cBhvr>
                                      <p:from x="10000" y="10000"/>
                                      <p:to x="200000" y="450000"/>
                                    </p:animScale>
                                    <p:animScale>
                                      <p:cBhvr>
                                        <p:cTn id="9" dur="1230" accel="100000" fill="hold">
                                          <p:stCondLst>
                                            <p:cond delay="768"/>
                                          </p:stCondLst>
                                        </p:cTn>
                                        <p:tgtEl>
                                          <p:spTgt spid="98306"/>
                                        </p:tgtEl>
                                      </p:cBhvr>
                                      <p:from x="200000" y="450000"/>
                                      <p:to x="100000" y="100000"/>
                                    </p:animScale>
                                    <p:set>
                                      <p:cBhvr>
                                        <p:cTn id="10" dur="768" fill="hold"/>
                                        <p:tgtEl>
                                          <p:spTgt spid="98306"/>
                                        </p:tgtEl>
                                        <p:attrNameLst>
                                          <p:attrName>ppt_x</p:attrName>
                                        </p:attrNameLst>
                                      </p:cBhvr>
                                      <p:to>
                                        <p:strVal val="(0.5)"/>
                                      </p:to>
                                    </p:set>
                                    <p:anim from="(0.5)" to="(#ppt_x)" calcmode="lin" valueType="num">
                                      <p:cBhvr>
                                        <p:cTn id="11" dur="1230" accel="100000" fill="hold">
                                          <p:stCondLst>
                                            <p:cond delay="768"/>
                                          </p:stCondLst>
                                        </p:cTn>
                                        <p:tgtEl>
                                          <p:spTgt spid="98306"/>
                                        </p:tgtEl>
                                        <p:attrNameLst>
                                          <p:attrName>ppt_x</p:attrName>
                                        </p:attrNameLst>
                                      </p:cBhvr>
                                    </p:anim>
                                    <p:set>
                                      <p:cBhvr>
                                        <p:cTn id="12" dur="768" fill="hold"/>
                                        <p:tgtEl>
                                          <p:spTgt spid="98306"/>
                                        </p:tgtEl>
                                        <p:attrNameLst>
                                          <p:attrName>ppt_y</p:attrName>
                                        </p:attrNameLst>
                                      </p:cBhvr>
                                      <p:to>
                                        <p:strVal val="(#ppt_y+0.4)"/>
                                      </p:to>
                                    </p:set>
                                    <p:anim from="(#ppt_y+0.4)" to="(#ppt_y)" calcmode="lin" valueType="num">
                                      <p:cBhvr>
                                        <p:cTn id="13" dur="1230" accel="100000" fill="hold">
                                          <p:stCondLst>
                                            <p:cond delay="768"/>
                                          </p:stCondLst>
                                        </p:cTn>
                                        <p:tgtEl>
                                          <p:spTgt spid="98306"/>
                                        </p:tgtEl>
                                        <p:attrNameLst>
                                          <p:attrName>ppt_y</p:attrName>
                                        </p:attrNameLst>
                                      </p:cBhvr>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53" presetClass="entr" presetSubtype="0" fill="hold" grpId="0" nodeType="clickEffect">
                                  <p:stCondLst>
                                    <p:cond delay="0"/>
                                  </p:stCondLst>
                                  <p:childTnLst>
                                    <p:set>
                                      <p:cBhvr>
                                        <p:cTn id="17" dur="1" fill="hold">
                                          <p:stCondLst>
                                            <p:cond delay="0"/>
                                          </p:stCondLst>
                                        </p:cTn>
                                        <p:tgtEl>
                                          <p:spTgt spid="98307">
                                            <p:txEl>
                                              <p:pRg st="0" end="0"/>
                                            </p:txEl>
                                          </p:spTgt>
                                        </p:tgtEl>
                                        <p:attrNameLst>
                                          <p:attrName>style.visibility</p:attrName>
                                        </p:attrNameLst>
                                      </p:cBhvr>
                                      <p:to>
                                        <p:strVal val="visible"/>
                                      </p:to>
                                    </p:set>
                                    <p:anim calcmode="lin" valueType="num">
                                      <p:cBhvr>
                                        <p:cTn id="18" dur="500" fill="hold"/>
                                        <p:tgtEl>
                                          <p:spTgt spid="98307">
                                            <p:txEl>
                                              <p:pRg st="0" end="0"/>
                                            </p:txEl>
                                          </p:spTgt>
                                        </p:tgtEl>
                                        <p:attrNameLst>
                                          <p:attrName>ppt_w</p:attrName>
                                        </p:attrNameLst>
                                      </p:cBhvr>
                                      <p:tavLst>
                                        <p:tav tm="0">
                                          <p:val>
                                            <p:fltVal val="0"/>
                                          </p:val>
                                        </p:tav>
                                        <p:tav tm="100000">
                                          <p:val>
                                            <p:strVal val="#ppt_w"/>
                                          </p:val>
                                        </p:tav>
                                      </p:tavLst>
                                    </p:anim>
                                    <p:anim calcmode="lin" valueType="num">
                                      <p:cBhvr>
                                        <p:cTn id="19" dur="500" fill="hold"/>
                                        <p:tgtEl>
                                          <p:spTgt spid="98307">
                                            <p:txEl>
                                              <p:pRg st="0" end="0"/>
                                            </p:txEl>
                                          </p:spTgt>
                                        </p:tgtEl>
                                        <p:attrNameLst>
                                          <p:attrName>ppt_h</p:attrName>
                                        </p:attrNameLst>
                                      </p:cBhvr>
                                      <p:tavLst>
                                        <p:tav tm="0">
                                          <p:val>
                                            <p:fltVal val="0"/>
                                          </p:val>
                                        </p:tav>
                                        <p:tav tm="100000">
                                          <p:val>
                                            <p:strVal val="#ppt_h"/>
                                          </p:val>
                                        </p:tav>
                                      </p:tavLst>
                                    </p:anim>
                                    <p:animEffect transition="in" filter="fade">
                                      <p:cBhvr>
                                        <p:cTn id="20" dur="500"/>
                                        <p:tgtEl>
                                          <p:spTgt spid="9830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6" grpId="0"/>
      <p:bldP spid="98307" grpId="0" build="p"/>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p:txBody>
          <a:bodyPr>
            <a:normAutofit fontScale="90000"/>
          </a:bodyPr>
          <a:lstStyle/>
          <a:p>
            <a:r>
              <a:rPr lang="en-US" dirty="0" smtClean="0"/>
              <a:t>SBC 114</a:t>
            </a:r>
            <a:br>
              <a:rPr lang="en-US" dirty="0" smtClean="0"/>
            </a:br>
            <a:r>
              <a:rPr lang="en-US" dirty="0" smtClean="0"/>
              <a:t>Stop work order.</a:t>
            </a:r>
          </a:p>
        </p:txBody>
      </p:sp>
      <p:sp>
        <p:nvSpPr>
          <p:cNvPr id="64515" name="Content Placeholder 2"/>
          <p:cNvSpPr>
            <a:spLocks noGrp="1"/>
          </p:cNvSpPr>
          <p:nvPr>
            <p:ph idx="1"/>
          </p:nvPr>
        </p:nvSpPr>
        <p:spPr>
          <a:xfrm>
            <a:off x="457200" y="1981200"/>
            <a:ext cx="8229600" cy="4144963"/>
          </a:xfrm>
        </p:spPr>
        <p:txBody>
          <a:bodyPr/>
          <a:lstStyle/>
          <a:p>
            <a:r>
              <a:rPr lang="en-US" dirty="0" smtClean="0"/>
              <a:t>The BO is authorized to issue a </a:t>
            </a:r>
            <a:r>
              <a:rPr lang="en-US" dirty="0" smtClean="0">
                <a:solidFill>
                  <a:srgbClr val="FF0000"/>
                </a:solidFill>
              </a:rPr>
              <a:t>stop work order </a:t>
            </a:r>
            <a:r>
              <a:rPr lang="en-US" dirty="0" smtClean="0"/>
              <a:t>whenever the BO finds any work regulated this code being performed in a manner either contrary to the provisions of this code or dangerous or unsafe.</a:t>
            </a:r>
          </a:p>
          <a:p>
            <a:r>
              <a:rPr lang="en-US" dirty="0" smtClean="0">
                <a:solidFill>
                  <a:srgbClr val="FF0000"/>
                </a:solidFill>
              </a:rPr>
              <a:t>Stop Work Order template now available for use in DPS approved format.</a:t>
            </a:r>
          </a:p>
        </p:txBody>
      </p:sp>
      <p:pic>
        <p:nvPicPr>
          <p:cNvPr id="12290" name="Picture 2" descr="C:\Users\MOM\AppData\Local\Microsoft\Windows\Temporary Internet Files\Content.IE5\LI7SMJGS\MC900285856[1].wmf"/>
          <p:cNvPicPr>
            <a:picLocks noChangeAspect="1" noChangeArrowheads="1"/>
          </p:cNvPicPr>
          <p:nvPr/>
        </p:nvPicPr>
        <p:blipFill>
          <a:blip r:embed="rId2" cstate="print"/>
          <a:srcRect/>
          <a:stretch>
            <a:fillRect/>
          </a:stretch>
        </p:blipFill>
        <p:spPr bwMode="auto">
          <a:xfrm>
            <a:off x="457200" y="152400"/>
            <a:ext cx="1806854" cy="1719072"/>
          </a:xfrm>
          <a:prstGeom prst="rect">
            <a:avLst/>
          </a:prstGeom>
          <a:noFill/>
        </p:spPr>
      </p:pic>
    </p:spTree>
    <p:extLst>
      <p:ext uri="{BB962C8B-B14F-4D97-AF65-F5344CB8AC3E}">
        <p14:creationId xmlns:p14="http://schemas.microsoft.com/office/powerpoint/2010/main" xmlns="" val="1335692981"/>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normAutofit fontScale="90000"/>
          </a:bodyPr>
          <a:lstStyle/>
          <a:p>
            <a:r>
              <a:rPr lang="en-US" dirty="0" smtClean="0"/>
              <a:t>SBC 114.2</a:t>
            </a:r>
            <a:br>
              <a:rPr lang="en-US" dirty="0" smtClean="0"/>
            </a:br>
            <a:r>
              <a:rPr lang="en-US" dirty="0" smtClean="0"/>
              <a:t>Issuance of stop work order.</a:t>
            </a:r>
          </a:p>
        </p:txBody>
      </p:sp>
      <p:sp>
        <p:nvSpPr>
          <p:cNvPr id="65539" name="Content Placeholder 2"/>
          <p:cNvSpPr>
            <a:spLocks noGrp="1"/>
          </p:cNvSpPr>
          <p:nvPr>
            <p:ph idx="1"/>
          </p:nvPr>
        </p:nvSpPr>
        <p:spPr/>
        <p:txBody>
          <a:bodyPr>
            <a:normAutofit/>
          </a:bodyPr>
          <a:lstStyle/>
          <a:p>
            <a:r>
              <a:rPr lang="en-US" dirty="0" smtClean="0"/>
              <a:t>The order </a:t>
            </a:r>
            <a:r>
              <a:rPr lang="en-US" dirty="0" smtClean="0">
                <a:solidFill>
                  <a:srgbClr val="FF0000"/>
                </a:solidFill>
              </a:rPr>
              <a:t>shall be in writing and shall be given </a:t>
            </a:r>
            <a:r>
              <a:rPr lang="en-US" dirty="0" smtClean="0"/>
              <a:t>to the owner, owner’s agent or the person doing the work.</a:t>
            </a:r>
          </a:p>
          <a:p>
            <a:pPr>
              <a:buNone/>
            </a:pPr>
            <a:endParaRPr lang="en-US" dirty="0" smtClean="0"/>
          </a:p>
        </p:txBody>
      </p:sp>
      <p:pic>
        <p:nvPicPr>
          <p:cNvPr id="13315" name="Picture 3" descr="C:\Users\MOM\AppData\Local\Microsoft\Windows\Temporary Internet Files\Content.IE5\LSGD6Q4H\MC900360922[1].wmf"/>
          <p:cNvPicPr>
            <a:picLocks noChangeAspect="1" noChangeArrowheads="1"/>
          </p:cNvPicPr>
          <p:nvPr/>
        </p:nvPicPr>
        <p:blipFill>
          <a:blip r:embed="rId2" cstate="print"/>
          <a:srcRect/>
          <a:stretch>
            <a:fillRect/>
          </a:stretch>
        </p:blipFill>
        <p:spPr bwMode="auto">
          <a:xfrm>
            <a:off x="4114800" y="3276600"/>
            <a:ext cx="970178" cy="1813255"/>
          </a:xfrm>
          <a:prstGeom prst="rect">
            <a:avLst/>
          </a:prstGeom>
          <a:noFill/>
        </p:spPr>
      </p:pic>
    </p:spTree>
    <p:extLst>
      <p:ext uri="{BB962C8B-B14F-4D97-AF65-F5344CB8AC3E}">
        <p14:creationId xmlns:p14="http://schemas.microsoft.com/office/powerpoint/2010/main" xmlns="" val="2313293172"/>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normAutofit fontScale="90000"/>
          </a:bodyPr>
          <a:lstStyle/>
          <a:p>
            <a:r>
              <a:rPr lang="en-US" dirty="0" smtClean="0"/>
              <a:t>SBC 115: Unsafe </a:t>
            </a:r>
            <a:br>
              <a:rPr lang="en-US" dirty="0" smtClean="0"/>
            </a:br>
            <a:r>
              <a:rPr lang="en-US" dirty="0" smtClean="0"/>
              <a:t>structures and equipment</a:t>
            </a:r>
          </a:p>
        </p:txBody>
      </p:sp>
      <p:sp>
        <p:nvSpPr>
          <p:cNvPr id="66563" name="Content Placeholder 2"/>
          <p:cNvSpPr>
            <a:spLocks noGrp="1"/>
          </p:cNvSpPr>
          <p:nvPr>
            <p:ph idx="1"/>
          </p:nvPr>
        </p:nvSpPr>
        <p:spPr/>
        <p:txBody>
          <a:bodyPr/>
          <a:lstStyle/>
          <a:p>
            <a:r>
              <a:rPr lang="en-US" dirty="0" smtClean="0">
                <a:solidFill>
                  <a:srgbClr val="FF0000"/>
                </a:solidFill>
              </a:rPr>
              <a:t>Unsafe Structure Order template now available for use in DPS approved format.</a:t>
            </a:r>
          </a:p>
          <a:p>
            <a:r>
              <a:rPr lang="en-US" dirty="0" smtClean="0">
                <a:solidFill>
                  <a:srgbClr val="FF0000"/>
                </a:solidFill>
              </a:rPr>
              <a:t>The BO shall </a:t>
            </a:r>
            <a:r>
              <a:rPr lang="en-US" dirty="0" smtClean="0"/>
              <a:t>deem structures or equipment an unsafe condition which are or become:</a:t>
            </a:r>
          </a:p>
          <a:p>
            <a:pPr lvl="1"/>
            <a:r>
              <a:rPr lang="en-US" dirty="0" smtClean="0"/>
              <a:t>Unsafe</a:t>
            </a:r>
          </a:p>
          <a:p>
            <a:pPr lvl="1"/>
            <a:r>
              <a:rPr lang="en-US" dirty="0" smtClean="0"/>
              <a:t>Insanitary </a:t>
            </a:r>
          </a:p>
          <a:p>
            <a:pPr lvl="1"/>
            <a:r>
              <a:rPr lang="en-US" dirty="0" smtClean="0"/>
              <a:t>Deficient because of inadequate means of egress, inadequate light and ventilation</a:t>
            </a:r>
          </a:p>
        </p:txBody>
      </p:sp>
      <p:pic>
        <p:nvPicPr>
          <p:cNvPr id="14338" name="Picture 2" descr="C:\Users\MOM\AppData\Local\Microsoft\Windows\Temporary Internet Files\Content.IE5\ICHZ5SFM\MC900056790[1].wmf"/>
          <p:cNvPicPr>
            <a:picLocks noChangeAspect="1" noChangeArrowheads="1"/>
          </p:cNvPicPr>
          <p:nvPr/>
        </p:nvPicPr>
        <p:blipFill>
          <a:blip r:embed="rId2" cstate="print"/>
          <a:srcRect/>
          <a:stretch>
            <a:fillRect/>
          </a:stretch>
        </p:blipFill>
        <p:spPr bwMode="auto">
          <a:xfrm>
            <a:off x="7315200" y="152400"/>
            <a:ext cx="1518818" cy="1796796"/>
          </a:xfrm>
          <a:prstGeom prst="rect">
            <a:avLst/>
          </a:prstGeom>
          <a:noFill/>
        </p:spPr>
      </p:pic>
    </p:spTree>
    <p:extLst>
      <p:ext uri="{BB962C8B-B14F-4D97-AF65-F5344CB8AC3E}">
        <p14:creationId xmlns:p14="http://schemas.microsoft.com/office/powerpoint/2010/main" xmlns="" val="807475521"/>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457200" y="274638"/>
            <a:ext cx="8229600" cy="639762"/>
          </a:xfrm>
        </p:spPr>
        <p:txBody>
          <a:bodyPr>
            <a:normAutofit fontScale="90000"/>
          </a:bodyPr>
          <a:lstStyle/>
          <a:p>
            <a:r>
              <a:rPr lang="en-US" dirty="0" smtClean="0"/>
              <a:t/>
            </a:r>
            <a:br>
              <a:rPr lang="en-US" dirty="0" smtClean="0"/>
            </a:br>
            <a:r>
              <a:rPr lang="en-US" dirty="0" smtClean="0"/>
              <a:t>SBC 115: Unsafe </a:t>
            </a:r>
            <a:br>
              <a:rPr lang="en-US" dirty="0" smtClean="0"/>
            </a:br>
            <a:r>
              <a:rPr lang="en-US" dirty="0" smtClean="0"/>
              <a:t>structures and equipment, cont.</a:t>
            </a:r>
          </a:p>
        </p:txBody>
      </p:sp>
      <p:sp>
        <p:nvSpPr>
          <p:cNvPr id="67587" name="Content Placeholder 2"/>
          <p:cNvSpPr>
            <a:spLocks noGrp="1"/>
          </p:cNvSpPr>
          <p:nvPr>
            <p:ph idx="1"/>
          </p:nvPr>
        </p:nvSpPr>
        <p:spPr/>
        <p:txBody>
          <a:bodyPr>
            <a:normAutofit fontScale="85000" lnSpcReduction="20000"/>
          </a:bodyPr>
          <a:lstStyle/>
          <a:p>
            <a:pPr lvl="1"/>
            <a:endParaRPr lang="en-US" dirty="0" smtClean="0"/>
          </a:p>
          <a:p>
            <a:pPr lvl="1"/>
            <a:r>
              <a:rPr lang="en-US" dirty="0" smtClean="0"/>
              <a:t>Can constitute a fire hazard</a:t>
            </a:r>
          </a:p>
          <a:p>
            <a:pPr lvl="1"/>
            <a:endParaRPr lang="en-US" dirty="0" smtClean="0"/>
          </a:p>
          <a:p>
            <a:pPr lvl="1"/>
            <a:endParaRPr lang="en-US" dirty="0"/>
          </a:p>
          <a:p>
            <a:pPr lvl="1"/>
            <a:r>
              <a:rPr lang="en-US" dirty="0" smtClean="0"/>
              <a:t>Or are otherwise dangerous to human life or public welfare</a:t>
            </a:r>
          </a:p>
          <a:p>
            <a:pPr lvl="1"/>
            <a:endParaRPr lang="en-US" dirty="0" smtClean="0"/>
          </a:p>
          <a:p>
            <a:pPr lvl="1"/>
            <a:r>
              <a:rPr lang="en-US" dirty="0" smtClean="0"/>
              <a:t>Or that involve illegal or improper occupancy or inadequate maintenance.</a:t>
            </a:r>
          </a:p>
          <a:p>
            <a:pPr lvl="1">
              <a:buFontTx/>
              <a:buNone/>
            </a:pPr>
            <a:endParaRPr lang="en-US" dirty="0" smtClean="0"/>
          </a:p>
          <a:p>
            <a:pPr lvl="1">
              <a:buFontTx/>
              <a:buNone/>
            </a:pPr>
            <a:r>
              <a:rPr lang="en-US" dirty="0" smtClean="0"/>
              <a:t>The BO </a:t>
            </a:r>
            <a:r>
              <a:rPr lang="en-US" dirty="0" smtClean="0">
                <a:solidFill>
                  <a:srgbClr val="FF0000"/>
                </a:solidFill>
              </a:rPr>
              <a:t>shall</a:t>
            </a:r>
            <a:r>
              <a:rPr lang="en-US" dirty="0" smtClean="0"/>
              <a:t> cause a report to be filed on an unsafe condition. SBC 115.2</a:t>
            </a:r>
          </a:p>
          <a:p>
            <a:endParaRPr lang="en-US" dirty="0" smtClean="0"/>
          </a:p>
        </p:txBody>
      </p:sp>
      <p:pic>
        <p:nvPicPr>
          <p:cNvPr id="15362" name="Picture 2" descr="C:\Users\MOM\AppData\Local\Microsoft\Windows\Temporary Internet Files\Content.IE5\LSGD6Q4H\MC900056539[1].wmf"/>
          <p:cNvPicPr>
            <a:picLocks noChangeAspect="1" noChangeArrowheads="1"/>
          </p:cNvPicPr>
          <p:nvPr/>
        </p:nvPicPr>
        <p:blipFill>
          <a:blip r:embed="rId2" cstate="print"/>
          <a:srcRect/>
          <a:stretch>
            <a:fillRect/>
          </a:stretch>
        </p:blipFill>
        <p:spPr bwMode="auto">
          <a:xfrm>
            <a:off x="5642707" y="1676400"/>
            <a:ext cx="1379415" cy="1280160"/>
          </a:xfrm>
          <a:prstGeom prst="rect">
            <a:avLst/>
          </a:prstGeom>
          <a:noFill/>
        </p:spPr>
      </p:pic>
    </p:spTree>
    <p:extLst>
      <p:ext uri="{BB962C8B-B14F-4D97-AF65-F5344CB8AC3E}">
        <p14:creationId xmlns:p14="http://schemas.microsoft.com/office/powerpoint/2010/main" xmlns="" val="3875342447"/>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normAutofit fontScale="90000"/>
          </a:bodyPr>
          <a:lstStyle/>
          <a:p>
            <a:r>
              <a:rPr lang="en-US" dirty="0" smtClean="0"/>
              <a:t>SBC 115: Unsafe </a:t>
            </a:r>
            <a:br>
              <a:rPr lang="en-US" dirty="0" smtClean="0"/>
            </a:br>
            <a:r>
              <a:rPr lang="en-US" dirty="0" smtClean="0"/>
              <a:t>structures and equipment, cont.</a:t>
            </a:r>
          </a:p>
        </p:txBody>
      </p:sp>
      <p:sp>
        <p:nvSpPr>
          <p:cNvPr id="68611" name="Content Placeholder 2"/>
          <p:cNvSpPr>
            <a:spLocks noGrp="1"/>
          </p:cNvSpPr>
          <p:nvPr>
            <p:ph idx="1"/>
          </p:nvPr>
        </p:nvSpPr>
        <p:spPr/>
        <p:txBody>
          <a:bodyPr/>
          <a:lstStyle/>
          <a:p>
            <a:r>
              <a:rPr lang="en-US" dirty="0" smtClean="0"/>
              <a:t>The unsafe structure </a:t>
            </a:r>
            <a:r>
              <a:rPr lang="en-US" dirty="0" smtClean="0">
                <a:solidFill>
                  <a:srgbClr val="FF0000"/>
                </a:solidFill>
              </a:rPr>
              <a:t>shall</a:t>
            </a:r>
            <a:r>
              <a:rPr lang="en-US" dirty="0" smtClean="0"/>
              <a:t> be taken down and removed or made safe, as the BO deems necessary.</a:t>
            </a:r>
          </a:p>
          <a:p>
            <a:r>
              <a:rPr lang="en-US" dirty="0" smtClean="0"/>
              <a:t>A </a:t>
            </a:r>
            <a:r>
              <a:rPr lang="en-US" dirty="0" smtClean="0">
                <a:solidFill>
                  <a:srgbClr val="FF0000"/>
                </a:solidFill>
              </a:rPr>
              <a:t>vacant</a:t>
            </a:r>
            <a:r>
              <a:rPr lang="en-US" dirty="0" smtClean="0"/>
              <a:t> structure that is not secured against entry </a:t>
            </a:r>
            <a:r>
              <a:rPr lang="en-US" dirty="0" smtClean="0">
                <a:solidFill>
                  <a:srgbClr val="FF0000"/>
                </a:solidFill>
              </a:rPr>
              <a:t>shall</a:t>
            </a:r>
            <a:r>
              <a:rPr lang="en-US" dirty="0" smtClean="0"/>
              <a:t> be deemed unsafe. Enforcement of this provision can be a tremendous help to community safety.</a:t>
            </a:r>
          </a:p>
          <a:p>
            <a:endParaRPr lang="en-US" dirty="0" smtClean="0"/>
          </a:p>
        </p:txBody>
      </p:sp>
      <p:pic>
        <p:nvPicPr>
          <p:cNvPr id="16388" name="Picture 4" descr="C:\Users\MOM\AppData\Local\Microsoft\Windows\Temporary Internet Files\Content.IE5\OY8FPK0V\MC900045085[1].wmf"/>
          <p:cNvPicPr>
            <a:picLocks noChangeAspect="1" noChangeArrowheads="1"/>
          </p:cNvPicPr>
          <p:nvPr/>
        </p:nvPicPr>
        <p:blipFill>
          <a:blip r:embed="rId2" cstate="print"/>
          <a:srcRect/>
          <a:stretch>
            <a:fillRect/>
          </a:stretch>
        </p:blipFill>
        <p:spPr bwMode="auto">
          <a:xfrm>
            <a:off x="4876800" y="4742285"/>
            <a:ext cx="1797710" cy="1147572"/>
          </a:xfrm>
          <a:prstGeom prst="rect">
            <a:avLst/>
          </a:prstGeom>
          <a:noFill/>
        </p:spPr>
      </p:pic>
    </p:spTree>
    <p:extLst>
      <p:ext uri="{BB962C8B-B14F-4D97-AF65-F5344CB8AC3E}">
        <p14:creationId xmlns:p14="http://schemas.microsoft.com/office/powerpoint/2010/main" xmlns="" val="1554312881"/>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normAutofit fontScale="90000"/>
          </a:bodyPr>
          <a:lstStyle/>
          <a:p>
            <a:r>
              <a:rPr lang="en-US" sz="4000" dirty="0" smtClean="0"/>
              <a:t>SBC 115.3</a:t>
            </a:r>
            <a:br>
              <a:rPr lang="en-US" sz="4000" dirty="0" smtClean="0"/>
            </a:br>
            <a:r>
              <a:rPr lang="en-US" sz="4000" dirty="0" smtClean="0"/>
              <a:t>Notice of Unsafe Structure.</a:t>
            </a:r>
          </a:p>
        </p:txBody>
      </p:sp>
      <p:sp>
        <p:nvSpPr>
          <p:cNvPr id="69635" name="Rectangle 3"/>
          <p:cNvSpPr>
            <a:spLocks noGrp="1" noChangeArrowheads="1"/>
          </p:cNvSpPr>
          <p:nvPr>
            <p:ph idx="1"/>
          </p:nvPr>
        </p:nvSpPr>
        <p:spPr/>
        <p:txBody>
          <a:bodyPr/>
          <a:lstStyle/>
          <a:p>
            <a:pPr>
              <a:lnSpc>
                <a:spcPct val="90000"/>
              </a:lnSpc>
            </a:pPr>
            <a:r>
              <a:rPr lang="en-US" dirty="0" smtClean="0"/>
              <a:t>If an unsafe condition is found, the </a:t>
            </a:r>
            <a:r>
              <a:rPr lang="en-US" dirty="0" smtClean="0">
                <a:solidFill>
                  <a:srgbClr val="FF0000"/>
                </a:solidFill>
              </a:rPr>
              <a:t>BO shall serve</a:t>
            </a:r>
            <a:r>
              <a:rPr lang="en-US" dirty="0" smtClean="0"/>
              <a:t> on the owner, agent or person in control of the structure a written notice that describes the condition and specifies the abatement required, or demolition within a stipulated time. </a:t>
            </a:r>
          </a:p>
          <a:p>
            <a:pPr>
              <a:lnSpc>
                <a:spcPct val="90000"/>
              </a:lnSpc>
            </a:pPr>
            <a:r>
              <a:rPr lang="en-US" dirty="0" smtClean="0"/>
              <a:t>Requires the person notified declare immediately to the BO acceptance or rejection of the terms of the order.</a:t>
            </a:r>
          </a:p>
        </p:txBody>
      </p:sp>
      <p:pic>
        <p:nvPicPr>
          <p:cNvPr id="18434" name="Picture 2" descr="C:\Program Files (x86)\Microsoft Office\MEDIA\CAGCAT10\j0234131.wmf"/>
          <p:cNvPicPr>
            <a:picLocks noChangeAspect="1" noChangeArrowheads="1"/>
          </p:cNvPicPr>
          <p:nvPr/>
        </p:nvPicPr>
        <p:blipFill>
          <a:blip r:embed="rId2" cstate="print"/>
          <a:srcRect/>
          <a:stretch>
            <a:fillRect/>
          </a:stretch>
        </p:blipFill>
        <p:spPr bwMode="auto">
          <a:xfrm>
            <a:off x="5410200" y="5181600"/>
            <a:ext cx="1375853" cy="1447800"/>
          </a:xfrm>
          <a:prstGeom prst="rect">
            <a:avLst/>
          </a:prstGeom>
          <a:noFill/>
        </p:spPr>
      </p:pic>
    </p:spTree>
    <p:extLst>
      <p:ext uri="{BB962C8B-B14F-4D97-AF65-F5344CB8AC3E}">
        <p14:creationId xmlns:p14="http://schemas.microsoft.com/office/powerpoint/2010/main" xmlns="" val="3514481327"/>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INFORMATION</a:t>
            </a:r>
            <a:endParaRPr lang="en-US" dirty="0"/>
          </a:p>
        </p:txBody>
      </p:sp>
      <p:sp>
        <p:nvSpPr>
          <p:cNvPr id="3" name="Content Placeholder 2"/>
          <p:cNvSpPr>
            <a:spLocks noGrp="1"/>
          </p:cNvSpPr>
          <p:nvPr>
            <p:ph idx="1"/>
          </p:nvPr>
        </p:nvSpPr>
        <p:spPr/>
        <p:txBody>
          <a:bodyPr>
            <a:normAutofit fontScale="92500" lnSpcReduction="20000"/>
          </a:bodyPr>
          <a:lstStyle/>
          <a:p>
            <a:pPr>
              <a:buNone/>
            </a:pPr>
            <a:r>
              <a:rPr lang="en-US" dirty="0" smtClean="0"/>
              <a:t>THE  INFORMATION  ADVISES INTERESTED PARTIES OF:</a:t>
            </a:r>
          </a:p>
          <a:p>
            <a:pPr>
              <a:buNone/>
            </a:pPr>
            <a:endParaRPr lang="en-US" dirty="0" smtClean="0"/>
          </a:p>
          <a:p>
            <a:pPr>
              <a:buNone/>
            </a:pPr>
            <a:r>
              <a:rPr lang="en-US" dirty="0" smtClean="0"/>
              <a:t>		 THE NAME OF THE ACCUSED</a:t>
            </a:r>
          </a:p>
          <a:p>
            <a:pPr>
              <a:buNone/>
            </a:pPr>
            <a:r>
              <a:rPr lang="en-US" dirty="0" smtClean="0"/>
              <a:t>		</a:t>
            </a:r>
          </a:p>
          <a:p>
            <a:pPr>
              <a:buNone/>
            </a:pPr>
            <a:r>
              <a:rPr lang="en-US" dirty="0" smtClean="0"/>
              <a:t>		THE  NUMBER AND DESCRIPTION OF</a:t>
            </a:r>
          </a:p>
          <a:p>
            <a:pPr>
              <a:buNone/>
            </a:pPr>
            <a:r>
              <a:rPr lang="en-US" dirty="0" smtClean="0"/>
              <a:t>			THE CHARGES</a:t>
            </a:r>
          </a:p>
          <a:p>
            <a:pPr>
              <a:buNone/>
            </a:pPr>
            <a:endParaRPr lang="en-US" dirty="0" smtClean="0"/>
          </a:p>
          <a:p>
            <a:pPr>
              <a:buNone/>
            </a:pPr>
            <a:r>
              <a:rPr lang="en-US" dirty="0" smtClean="0"/>
              <a:t>		ALLOWS COURT PERSONNEL TO MAKE </a:t>
            </a:r>
          </a:p>
          <a:p>
            <a:pPr>
              <a:buNone/>
            </a:pPr>
            <a:r>
              <a:rPr lang="en-US" dirty="0" smtClean="0"/>
              <a:t>			NOTATIONS.</a:t>
            </a:r>
          </a:p>
          <a:p>
            <a:pPr>
              <a:buNone/>
            </a:pPr>
            <a:endParaRPr lang="en-US" dirty="0"/>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normAutofit fontScale="90000"/>
          </a:bodyPr>
          <a:lstStyle/>
          <a:p>
            <a:r>
              <a:rPr lang="en-US" sz="4000" dirty="0" smtClean="0"/>
              <a:t>SBC 115.4</a:t>
            </a:r>
            <a:br>
              <a:rPr lang="en-US" sz="4000" dirty="0" smtClean="0"/>
            </a:br>
            <a:r>
              <a:rPr lang="en-US" sz="4000" dirty="0" smtClean="0"/>
              <a:t>Method of service</a:t>
            </a:r>
          </a:p>
        </p:txBody>
      </p:sp>
      <p:sp>
        <p:nvSpPr>
          <p:cNvPr id="70659" name="Rectangle 3"/>
          <p:cNvSpPr>
            <a:spLocks noGrp="1" noChangeArrowheads="1"/>
          </p:cNvSpPr>
          <p:nvPr>
            <p:ph idx="1"/>
          </p:nvPr>
        </p:nvSpPr>
        <p:spPr/>
        <p:txBody>
          <a:bodyPr/>
          <a:lstStyle/>
          <a:p>
            <a:r>
              <a:rPr lang="en-US" dirty="0" smtClean="0"/>
              <a:t>The unsafe structure or equipment order is deemed properly served if delivered to owner personally, sent certified or registered mail at last known address return receipt requested, or any other manner prescribed by law.</a:t>
            </a:r>
          </a:p>
          <a:p>
            <a:endParaRPr lang="en-US" dirty="0" smtClean="0"/>
          </a:p>
        </p:txBody>
      </p:sp>
      <p:pic>
        <p:nvPicPr>
          <p:cNvPr id="17417" name="Picture 9" descr="C:\Users\MOM\AppData\Local\Microsoft\Windows\Temporary Internet Files\Content.IE5\ICHZ5SFM\MC900056469[1].wmf"/>
          <p:cNvPicPr>
            <a:picLocks noChangeAspect="1" noChangeArrowheads="1"/>
          </p:cNvPicPr>
          <p:nvPr/>
        </p:nvPicPr>
        <p:blipFill>
          <a:blip r:embed="rId2" cstate="print"/>
          <a:srcRect/>
          <a:stretch>
            <a:fillRect/>
          </a:stretch>
        </p:blipFill>
        <p:spPr bwMode="auto">
          <a:xfrm>
            <a:off x="3581400" y="4267200"/>
            <a:ext cx="1814170" cy="1667866"/>
          </a:xfrm>
          <a:prstGeom prst="rect">
            <a:avLst/>
          </a:prstGeom>
          <a:noFill/>
        </p:spPr>
      </p:pic>
    </p:spTree>
    <p:extLst>
      <p:ext uri="{BB962C8B-B14F-4D97-AF65-F5344CB8AC3E}">
        <p14:creationId xmlns:p14="http://schemas.microsoft.com/office/powerpoint/2010/main" xmlns="" val="3820713914"/>
      </p:ext>
    </p:extLst>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en-US" dirty="0" smtClean="0"/>
              <a:t>Delivery:	</a:t>
            </a:r>
          </a:p>
        </p:txBody>
      </p:sp>
      <p:sp>
        <p:nvSpPr>
          <p:cNvPr id="71683" name="Rectangle 3"/>
          <p:cNvSpPr>
            <a:spLocks noGrp="1" noChangeArrowheads="1"/>
          </p:cNvSpPr>
          <p:nvPr>
            <p:ph idx="1"/>
          </p:nvPr>
        </p:nvSpPr>
        <p:spPr/>
        <p:txBody>
          <a:bodyPr/>
          <a:lstStyle/>
          <a:p>
            <a:r>
              <a:rPr lang="en-US" dirty="0" smtClean="0"/>
              <a:t>Although proof of delivery is not specifically required by the SBC, prosecution of a violation requires that the state prove the person knowingly violated the provision of the code.</a:t>
            </a:r>
          </a:p>
          <a:p>
            <a:r>
              <a:rPr lang="en-US" dirty="0" smtClean="0"/>
              <a:t>Proof  of delivery is required to prove knowing violation of the order.</a:t>
            </a:r>
          </a:p>
        </p:txBody>
      </p:sp>
      <p:pic>
        <p:nvPicPr>
          <p:cNvPr id="1026" name="Picture 2" descr="C:\Users\MOM\AppData\Local\Microsoft\Windows\Temporary Internet Files\Content.IE5\AJBSN0EQ\MP900448456[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800600" y="4419600"/>
            <a:ext cx="2971800" cy="13716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08328283"/>
      </p:ext>
    </p:extLst>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76199" y="228600"/>
            <a:ext cx="6225987" cy="1143000"/>
          </a:xfrm>
        </p:spPr>
        <p:txBody>
          <a:bodyPr/>
          <a:lstStyle/>
          <a:p>
            <a:pPr eaLnBrk="1" hangingPunct="1"/>
            <a:r>
              <a:rPr lang="en-US" dirty="0" smtClean="0"/>
              <a:t>Proof of Service:</a:t>
            </a:r>
          </a:p>
        </p:txBody>
      </p:sp>
      <p:sp>
        <p:nvSpPr>
          <p:cNvPr id="68611" name="Rectangle 3"/>
          <p:cNvSpPr>
            <a:spLocks noGrp="1" noChangeArrowheads="1"/>
          </p:cNvSpPr>
          <p:nvPr>
            <p:ph idx="1"/>
          </p:nvPr>
        </p:nvSpPr>
        <p:spPr/>
        <p:txBody>
          <a:bodyPr/>
          <a:lstStyle/>
          <a:p>
            <a:pPr eaLnBrk="1" hangingPunct="1">
              <a:lnSpc>
                <a:spcPct val="80000"/>
              </a:lnSpc>
            </a:pPr>
            <a:r>
              <a:rPr lang="en-US" sz="4000" dirty="0" smtClean="0"/>
              <a:t>Service is an </a:t>
            </a:r>
            <a:r>
              <a:rPr lang="en-US" sz="4000" i="1" u="sng" dirty="0" smtClean="0"/>
              <a:t>essential element</a:t>
            </a:r>
            <a:r>
              <a:rPr lang="en-US" sz="4000" dirty="0" smtClean="0"/>
              <a:t> that we must prove in a criminal prosecution. It must be proved with documentation. </a:t>
            </a:r>
          </a:p>
          <a:p>
            <a:pPr eaLnBrk="1" hangingPunct="1">
              <a:lnSpc>
                <a:spcPct val="80000"/>
              </a:lnSpc>
            </a:pPr>
            <a:r>
              <a:rPr lang="en-US" sz="4000" dirty="0" smtClean="0"/>
              <a:t>Service must be in accordance with the code provision. If not particularly proscribed, service can be by other provable method</a:t>
            </a:r>
            <a:r>
              <a:rPr lang="en-US" sz="2400" dirty="0" smtClean="0"/>
              <a:t>.</a:t>
            </a:r>
          </a:p>
          <a:p>
            <a:pPr eaLnBrk="1" hangingPunct="1">
              <a:lnSpc>
                <a:spcPct val="80000"/>
              </a:lnSpc>
              <a:buFont typeface="Wingdings" pitchFamily="2" charset="2"/>
              <a:buNone/>
            </a:pPr>
            <a:endParaRPr lang="en-US" sz="2400" dirty="0" smtClean="0"/>
          </a:p>
        </p:txBody>
      </p:sp>
      <p:pic>
        <p:nvPicPr>
          <p:cNvPr id="3074" name="Picture 2" descr="C:\Users\MOM\AppData\Local\Microsoft\Windows\Temporary Internet Files\Content.IE5\AJBSN0EQ\MP900385349[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423647" y="228600"/>
            <a:ext cx="2339787" cy="13716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83712590"/>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609600" y="533400"/>
            <a:ext cx="8534400" cy="1143000"/>
          </a:xfrm>
        </p:spPr>
        <p:txBody>
          <a:bodyPr>
            <a:normAutofit fontScale="90000"/>
          </a:bodyPr>
          <a:lstStyle/>
          <a:p>
            <a:r>
              <a:rPr lang="en-US" dirty="0" smtClean="0"/>
              <a:t>SBC 115.6.1</a:t>
            </a:r>
            <a:br>
              <a:rPr lang="en-US" dirty="0" smtClean="0"/>
            </a:br>
            <a:r>
              <a:rPr lang="en-US" dirty="0" smtClean="0"/>
              <a:t>      Authority to seal equipment.</a:t>
            </a:r>
          </a:p>
        </p:txBody>
      </p:sp>
      <p:sp>
        <p:nvSpPr>
          <p:cNvPr id="72707" name="Content Placeholder 2"/>
          <p:cNvSpPr>
            <a:spLocks noGrp="1"/>
          </p:cNvSpPr>
          <p:nvPr>
            <p:ph idx="1"/>
          </p:nvPr>
        </p:nvSpPr>
        <p:spPr/>
        <p:txBody>
          <a:bodyPr/>
          <a:lstStyle/>
          <a:p>
            <a:endParaRPr lang="en-US" dirty="0" smtClean="0"/>
          </a:p>
          <a:p>
            <a:r>
              <a:rPr lang="en-US" dirty="0" smtClean="0"/>
              <a:t>The BO or his authorized representative </a:t>
            </a:r>
            <a:r>
              <a:rPr lang="en-US" dirty="0" smtClean="0">
                <a:solidFill>
                  <a:srgbClr val="FF0000"/>
                </a:solidFill>
              </a:rPr>
              <a:t>shall </a:t>
            </a:r>
            <a:r>
              <a:rPr lang="en-US" dirty="0" smtClean="0"/>
              <a:t>in case of emergency have the authority to seal out of service immediately any unsafe equipment or device regulated by the SBC.</a:t>
            </a:r>
          </a:p>
          <a:p>
            <a:r>
              <a:rPr lang="en-US" dirty="0" smtClean="0"/>
              <a:t>The BO or his representative </a:t>
            </a:r>
            <a:r>
              <a:rPr lang="en-US" dirty="0" smtClean="0">
                <a:solidFill>
                  <a:srgbClr val="FF0000"/>
                </a:solidFill>
              </a:rPr>
              <a:t>shall</a:t>
            </a:r>
            <a:r>
              <a:rPr lang="en-US" dirty="0" smtClean="0"/>
              <a:t> plainly identify it as out of service and indicate the reason.</a:t>
            </a:r>
          </a:p>
        </p:txBody>
      </p:sp>
      <p:pic>
        <p:nvPicPr>
          <p:cNvPr id="19458" name="Picture 2" descr="C:\Users\MOM\AppData\Local\Microsoft\Windows\Temporary Internet Files\Content.IE5\OY8FPK0V\MC900105198[1].wmf"/>
          <p:cNvPicPr>
            <a:picLocks noChangeAspect="1" noChangeArrowheads="1"/>
          </p:cNvPicPr>
          <p:nvPr/>
        </p:nvPicPr>
        <p:blipFill>
          <a:blip r:embed="rId2" cstate="print"/>
          <a:srcRect/>
          <a:stretch>
            <a:fillRect/>
          </a:stretch>
        </p:blipFill>
        <p:spPr bwMode="auto">
          <a:xfrm>
            <a:off x="381000" y="304800"/>
            <a:ext cx="1451153" cy="1849831"/>
          </a:xfrm>
          <a:prstGeom prst="rect">
            <a:avLst/>
          </a:prstGeom>
          <a:noFill/>
        </p:spPr>
      </p:pic>
    </p:spTree>
    <p:extLst>
      <p:ext uri="{BB962C8B-B14F-4D97-AF65-F5344CB8AC3E}">
        <p14:creationId xmlns:p14="http://schemas.microsoft.com/office/powerpoint/2010/main" xmlns="" val="696014086"/>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p:txBody>
          <a:bodyPr>
            <a:normAutofit fontScale="90000"/>
          </a:bodyPr>
          <a:lstStyle/>
          <a:p>
            <a:r>
              <a:rPr lang="en-US" dirty="0" smtClean="0"/>
              <a:t>SBC 116</a:t>
            </a:r>
            <a:br>
              <a:rPr lang="en-US" dirty="0" smtClean="0"/>
            </a:br>
            <a:r>
              <a:rPr lang="en-US" dirty="0" smtClean="0"/>
              <a:t>Emergency measures</a:t>
            </a:r>
          </a:p>
        </p:txBody>
      </p:sp>
      <p:sp>
        <p:nvSpPr>
          <p:cNvPr id="73731" name="Content Placeholder 2"/>
          <p:cNvSpPr>
            <a:spLocks noGrp="1"/>
          </p:cNvSpPr>
          <p:nvPr>
            <p:ph idx="1"/>
          </p:nvPr>
        </p:nvSpPr>
        <p:spPr/>
        <p:txBody>
          <a:bodyPr/>
          <a:lstStyle/>
          <a:p>
            <a:r>
              <a:rPr lang="en-US" dirty="0" smtClean="0">
                <a:solidFill>
                  <a:srgbClr val="FF0000"/>
                </a:solidFill>
              </a:rPr>
              <a:t>Imminent danger of failure or collapse </a:t>
            </a:r>
            <a:r>
              <a:rPr lang="en-US" dirty="0" smtClean="0"/>
              <a:t>of a building or structure or any part thereof which endangers human life, or</a:t>
            </a:r>
          </a:p>
          <a:p>
            <a:r>
              <a:rPr lang="en-US" dirty="0" smtClean="0">
                <a:solidFill>
                  <a:srgbClr val="FF0000"/>
                </a:solidFill>
              </a:rPr>
              <a:t>Has fallen and human life is endangered </a:t>
            </a:r>
            <a:r>
              <a:rPr lang="en-US" dirty="0" smtClean="0"/>
              <a:t>by the occupation.</a:t>
            </a:r>
          </a:p>
          <a:p>
            <a:r>
              <a:rPr lang="en-US" dirty="0" smtClean="0"/>
              <a:t>BO is authorized and empowered to order and require the occupants </a:t>
            </a:r>
            <a:r>
              <a:rPr lang="en-US" dirty="0" smtClean="0">
                <a:solidFill>
                  <a:srgbClr val="FF0000"/>
                </a:solidFill>
              </a:rPr>
              <a:t>vacate</a:t>
            </a:r>
            <a:r>
              <a:rPr lang="en-US" dirty="0" smtClean="0"/>
              <a:t> forthwith.</a:t>
            </a:r>
          </a:p>
        </p:txBody>
      </p:sp>
      <p:pic>
        <p:nvPicPr>
          <p:cNvPr id="2051" name="Picture 3" descr="C:\Users\MOM\AppData\Local\Microsoft\Windows\Temporary Internet Files\Content.IE5\2MJAVLGV\MC910217455[1].wm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315200" y="381000"/>
            <a:ext cx="833933" cy="91348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28525383"/>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p:txBody>
          <a:bodyPr>
            <a:normAutofit fontScale="90000"/>
          </a:bodyPr>
          <a:lstStyle/>
          <a:p>
            <a:r>
              <a:rPr lang="en-US" dirty="0" smtClean="0"/>
              <a:t>SBC 116</a:t>
            </a:r>
            <a:br>
              <a:rPr lang="en-US" dirty="0" smtClean="0"/>
            </a:br>
            <a:r>
              <a:rPr lang="en-US" dirty="0" smtClean="0"/>
              <a:t>Emergency measures, cont.</a:t>
            </a:r>
          </a:p>
        </p:txBody>
      </p:sp>
      <p:sp>
        <p:nvSpPr>
          <p:cNvPr id="74755" name="Content Placeholder 2"/>
          <p:cNvSpPr>
            <a:spLocks noGrp="1"/>
          </p:cNvSpPr>
          <p:nvPr>
            <p:ph idx="1"/>
          </p:nvPr>
        </p:nvSpPr>
        <p:spPr/>
        <p:txBody>
          <a:bodyPr/>
          <a:lstStyle/>
          <a:p>
            <a:r>
              <a:rPr lang="en-US" dirty="0" smtClean="0"/>
              <a:t>The notice </a:t>
            </a:r>
            <a:r>
              <a:rPr lang="en-US" dirty="0" smtClean="0">
                <a:solidFill>
                  <a:srgbClr val="FF0000"/>
                </a:solidFill>
              </a:rPr>
              <a:t>shall</a:t>
            </a:r>
            <a:r>
              <a:rPr lang="en-US" dirty="0" smtClean="0"/>
              <a:t> read: “This structure is unsafe and its occupancy has been prohibited by the building official.”</a:t>
            </a:r>
          </a:p>
          <a:p>
            <a:r>
              <a:rPr lang="en-US" dirty="0" smtClean="0"/>
              <a:t>The notice </a:t>
            </a:r>
            <a:r>
              <a:rPr lang="en-US" dirty="0" smtClean="0">
                <a:solidFill>
                  <a:srgbClr val="FF0000"/>
                </a:solidFill>
              </a:rPr>
              <a:t>shall</a:t>
            </a:r>
            <a:r>
              <a:rPr lang="en-US" dirty="0" smtClean="0"/>
              <a:t> be posted at each entrance of the building or structure.</a:t>
            </a:r>
          </a:p>
          <a:p>
            <a:r>
              <a:rPr lang="en-US" dirty="0" smtClean="0"/>
              <a:t>Entry after posting is unlawful without BO permission which may be granted for purposes of required repair or demolition.</a:t>
            </a:r>
          </a:p>
        </p:txBody>
      </p:sp>
    </p:spTree>
    <p:extLst>
      <p:ext uri="{BB962C8B-B14F-4D97-AF65-F5344CB8AC3E}">
        <p14:creationId xmlns:p14="http://schemas.microsoft.com/office/powerpoint/2010/main" xmlns="" val="857842467"/>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p:txBody>
          <a:bodyPr>
            <a:normAutofit fontScale="90000"/>
          </a:bodyPr>
          <a:lstStyle/>
          <a:p>
            <a:r>
              <a:rPr lang="en-US" dirty="0" smtClean="0"/>
              <a:t>SBC 116</a:t>
            </a:r>
            <a:br>
              <a:rPr lang="en-US" dirty="0" smtClean="0"/>
            </a:br>
            <a:r>
              <a:rPr lang="en-US" dirty="0" smtClean="0"/>
              <a:t>Emergency measures, cont.</a:t>
            </a:r>
          </a:p>
        </p:txBody>
      </p:sp>
      <p:sp>
        <p:nvSpPr>
          <p:cNvPr id="75779" name="Content Placeholder 2"/>
          <p:cNvSpPr>
            <a:spLocks noGrp="1"/>
          </p:cNvSpPr>
          <p:nvPr>
            <p:ph idx="1"/>
          </p:nvPr>
        </p:nvSpPr>
        <p:spPr>
          <a:xfrm>
            <a:off x="4343400" y="1752600"/>
            <a:ext cx="4343400" cy="4343400"/>
          </a:xfrm>
        </p:spPr>
        <p:txBody>
          <a:bodyPr>
            <a:normAutofit fontScale="85000" lnSpcReduction="20000"/>
          </a:bodyPr>
          <a:lstStyle/>
          <a:p>
            <a:r>
              <a:rPr lang="en-US" dirty="0" smtClean="0"/>
              <a:t>SBC 116.2 </a:t>
            </a:r>
            <a:r>
              <a:rPr lang="en-US" dirty="0" smtClean="0">
                <a:solidFill>
                  <a:srgbClr val="FF0000"/>
                </a:solidFill>
              </a:rPr>
              <a:t>Temporary safeguards</a:t>
            </a:r>
            <a:r>
              <a:rPr lang="en-US" dirty="0" smtClean="0"/>
              <a:t>.</a:t>
            </a:r>
          </a:p>
          <a:p>
            <a:pPr lvl="1">
              <a:buFontTx/>
              <a:buNone/>
            </a:pPr>
            <a:r>
              <a:rPr lang="en-US" dirty="0" smtClean="0"/>
              <a:t>   When in the opinion of the BO there is imminent danger to human life due to an unsafe condition, the BO </a:t>
            </a:r>
            <a:r>
              <a:rPr lang="en-US" dirty="0" smtClean="0">
                <a:solidFill>
                  <a:srgbClr val="FF0000"/>
                </a:solidFill>
              </a:rPr>
              <a:t>shall</a:t>
            </a:r>
            <a:r>
              <a:rPr lang="en-US" dirty="0" smtClean="0"/>
              <a:t> cause the necessary work to be done to render such building or structure temporarily safe, whether or not the legal procedure described in Section 115 has been instituted.</a:t>
            </a:r>
          </a:p>
        </p:txBody>
      </p:sp>
      <p:pic>
        <p:nvPicPr>
          <p:cNvPr id="22530" name="Picture 2" descr="C:\Users\MOM\AppData\Local\Microsoft\Windows\Temporary Internet Files\Content.IE5\OY8FPK0V\MP900448714[1].jpg"/>
          <p:cNvPicPr>
            <a:picLocks noChangeAspect="1" noChangeArrowheads="1"/>
          </p:cNvPicPr>
          <p:nvPr/>
        </p:nvPicPr>
        <p:blipFill>
          <a:blip r:embed="rId2" cstate="print"/>
          <a:srcRect/>
          <a:stretch>
            <a:fillRect/>
          </a:stretch>
        </p:blipFill>
        <p:spPr bwMode="auto">
          <a:xfrm>
            <a:off x="533400" y="2514600"/>
            <a:ext cx="3657600" cy="2743200"/>
          </a:xfrm>
          <a:prstGeom prst="rect">
            <a:avLst/>
          </a:prstGeom>
          <a:noFill/>
        </p:spPr>
      </p:pic>
    </p:spTree>
    <p:extLst>
      <p:ext uri="{BB962C8B-B14F-4D97-AF65-F5344CB8AC3E}">
        <p14:creationId xmlns:p14="http://schemas.microsoft.com/office/powerpoint/2010/main" xmlns="" val="1160508665"/>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p:txBody>
          <a:bodyPr>
            <a:normAutofit fontScale="90000"/>
          </a:bodyPr>
          <a:lstStyle/>
          <a:p>
            <a:r>
              <a:rPr lang="en-US" dirty="0" smtClean="0"/>
              <a:t>SBC 116.4</a:t>
            </a:r>
            <a:br>
              <a:rPr lang="en-US" dirty="0" smtClean="0"/>
            </a:br>
            <a:r>
              <a:rPr lang="en-US" dirty="0" smtClean="0"/>
              <a:t>    Emergency work.	</a:t>
            </a:r>
          </a:p>
        </p:txBody>
      </p:sp>
      <p:sp>
        <p:nvSpPr>
          <p:cNvPr id="76803" name="Content Placeholder 2"/>
          <p:cNvSpPr>
            <a:spLocks noGrp="1"/>
          </p:cNvSpPr>
          <p:nvPr>
            <p:ph idx="1"/>
          </p:nvPr>
        </p:nvSpPr>
        <p:spPr/>
        <p:txBody>
          <a:bodyPr/>
          <a:lstStyle/>
          <a:p>
            <a:r>
              <a:rPr lang="en-US" dirty="0" smtClean="0"/>
              <a:t>When imminent danger or an unsafe condition requiring immediate action exists and the owner cannot be located or refuses or is unable to expeditiously render the premises safe, the BO </a:t>
            </a:r>
            <a:r>
              <a:rPr lang="en-US" dirty="0" smtClean="0">
                <a:solidFill>
                  <a:srgbClr val="FF0000"/>
                </a:solidFill>
              </a:rPr>
              <a:t>shall</a:t>
            </a:r>
            <a:r>
              <a:rPr lang="en-US" dirty="0" smtClean="0"/>
              <a:t> order the employment of necessary labor and materials as expeditiously as possible to make the premises temporarily safe up to and including demolition.</a:t>
            </a:r>
          </a:p>
        </p:txBody>
      </p:sp>
    </p:spTree>
    <p:extLst>
      <p:ext uri="{BB962C8B-B14F-4D97-AF65-F5344CB8AC3E}">
        <p14:creationId xmlns:p14="http://schemas.microsoft.com/office/powerpoint/2010/main" xmlns="" val="4052622868"/>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eaLnBrk="1" hangingPunct="1"/>
            <a:r>
              <a:rPr lang="en-US" dirty="0" smtClean="0"/>
              <a:t>CONDEMNATION:</a:t>
            </a:r>
          </a:p>
        </p:txBody>
      </p:sp>
      <p:sp>
        <p:nvSpPr>
          <p:cNvPr id="94211" name="Rectangle 3"/>
          <p:cNvSpPr>
            <a:spLocks noGrp="1" noChangeArrowheads="1"/>
          </p:cNvSpPr>
          <p:nvPr>
            <p:ph idx="1"/>
          </p:nvPr>
        </p:nvSpPr>
        <p:spPr/>
        <p:txBody>
          <a:bodyPr>
            <a:normAutofit fontScale="92500"/>
          </a:bodyPr>
          <a:lstStyle/>
          <a:p>
            <a:pPr eaLnBrk="1" hangingPunct="1"/>
            <a:r>
              <a:rPr lang="en-US" dirty="0" smtClean="0"/>
              <a:t>When it has been determined the building is no longer safe to occupy a condemnation order is issued, the Uniform Relocation Act applies.</a:t>
            </a:r>
          </a:p>
          <a:p>
            <a:pPr eaLnBrk="1" hangingPunct="1"/>
            <a:r>
              <a:rPr lang="en-US" dirty="0" smtClean="0"/>
              <a:t>The occupants relocation costs</a:t>
            </a:r>
          </a:p>
          <a:p>
            <a:pPr marL="0" indent="0" eaLnBrk="1" hangingPunct="1">
              <a:buNone/>
            </a:pPr>
            <a:r>
              <a:rPr lang="en-US" dirty="0"/>
              <a:t> </a:t>
            </a:r>
            <a:r>
              <a:rPr lang="en-US" dirty="0" smtClean="0"/>
              <a:t>   </a:t>
            </a:r>
            <a:r>
              <a:rPr lang="en-US" b="1" dirty="0" smtClean="0"/>
              <a:t>MAY</a:t>
            </a:r>
            <a:r>
              <a:rPr lang="en-US" dirty="0" smtClean="0"/>
              <a:t> recouped but </a:t>
            </a:r>
          </a:p>
          <a:p>
            <a:pPr eaLnBrk="1" hangingPunct="1">
              <a:buNone/>
            </a:pPr>
            <a:r>
              <a:rPr lang="en-US" dirty="0"/>
              <a:t>	</a:t>
            </a:r>
            <a:r>
              <a:rPr lang="en-US" dirty="0" smtClean="0"/>
              <a:t>as permitted under state law.</a:t>
            </a:r>
          </a:p>
          <a:p>
            <a:pPr eaLnBrk="1" hangingPunct="1"/>
            <a:r>
              <a:rPr lang="en-US" dirty="0" smtClean="0"/>
              <a:t>May be ordered where necessary to </a:t>
            </a:r>
          </a:p>
          <a:p>
            <a:pPr eaLnBrk="1" hangingPunct="1">
              <a:buNone/>
            </a:pPr>
            <a:r>
              <a:rPr lang="en-US" dirty="0"/>
              <a:t> </a:t>
            </a:r>
            <a:r>
              <a:rPr lang="en-US" dirty="0" smtClean="0"/>
              <a:t>   protect life safety in cases of emergency.</a:t>
            </a:r>
          </a:p>
        </p:txBody>
      </p:sp>
      <p:pic>
        <p:nvPicPr>
          <p:cNvPr id="37891" name="Picture 3" descr="C:\Users\MOM\AppData\Local\Microsoft\Windows\Temporary Internet Files\Content.IE5\OY8FPK0V\MC900254266[1].wmf"/>
          <p:cNvPicPr>
            <a:picLocks noChangeAspect="1" noChangeArrowheads="1"/>
          </p:cNvPicPr>
          <p:nvPr/>
        </p:nvPicPr>
        <p:blipFill>
          <a:blip r:embed="rId2" cstate="print"/>
          <a:srcRect/>
          <a:stretch>
            <a:fillRect/>
          </a:stretch>
        </p:blipFill>
        <p:spPr bwMode="auto">
          <a:xfrm>
            <a:off x="6629400" y="3200400"/>
            <a:ext cx="1728216" cy="1741932"/>
          </a:xfrm>
          <a:prstGeom prst="rect">
            <a:avLst/>
          </a:prstGeom>
          <a:noFill/>
        </p:spPr>
      </p:pic>
    </p:spTree>
    <p:extLst>
      <p:ext uri="{BB962C8B-B14F-4D97-AF65-F5344CB8AC3E}">
        <p14:creationId xmlns:p14="http://schemas.microsoft.com/office/powerpoint/2010/main" xmlns="" val="890669526"/>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p:txBody>
          <a:bodyPr>
            <a:normAutofit fontScale="90000"/>
          </a:bodyPr>
          <a:lstStyle/>
          <a:p>
            <a:r>
              <a:rPr lang="en-US" dirty="0" smtClean="0"/>
              <a:t>SBC 116.5</a:t>
            </a:r>
            <a:br>
              <a:rPr lang="en-US" dirty="0" smtClean="0"/>
            </a:br>
            <a:r>
              <a:rPr lang="en-US" dirty="0" smtClean="0"/>
              <a:t>Costs of emergency work.</a:t>
            </a:r>
          </a:p>
        </p:txBody>
      </p:sp>
      <p:sp>
        <p:nvSpPr>
          <p:cNvPr id="77827" name="Content Placeholder 2"/>
          <p:cNvSpPr>
            <a:spLocks noGrp="1"/>
          </p:cNvSpPr>
          <p:nvPr>
            <p:ph idx="1"/>
          </p:nvPr>
        </p:nvSpPr>
        <p:spPr/>
        <p:txBody>
          <a:bodyPr/>
          <a:lstStyle/>
          <a:p>
            <a:r>
              <a:rPr lang="en-US" dirty="0" smtClean="0"/>
              <a:t>The costs incurred in performance of emergency repairs of demolition under the order of the BO shall be paid by the treasury of the town, city or borough.</a:t>
            </a:r>
          </a:p>
          <a:p>
            <a:r>
              <a:rPr lang="en-US" dirty="0" smtClean="0"/>
              <a:t>The legal counsel for the town, city or borough shall institute appropriate action against the owner to recover.</a:t>
            </a:r>
          </a:p>
        </p:txBody>
      </p:sp>
      <p:pic>
        <p:nvPicPr>
          <p:cNvPr id="23554" name="Picture 2" descr="C:\Users\MOM\AppData\Local\Microsoft\Windows\Temporary Internet Files\Content.IE5\LSGD6Q4H\MP900442387[1].jpg"/>
          <p:cNvPicPr>
            <a:picLocks noChangeAspect="1" noChangeArrowheads="1"/>
          </p:cNvPicPr>
          <p:nvPr/>
        </p:nvPicPr>
        <p:blipFill>
          <a:blip r:embed="rId2" cstate="print"/>
          <a:srcRect/>
          <a:stretch>
            <a:fillRect/>
          </a:stretch>
        </p:blipFill>
        <p:spPr bwMode="auto">
          <a:xfrm>
            <a:off x="4572000" y="4724400"/>
            <a:ext cx="2880360" cy="1920240"/>
          </a:xfrm>
          <a:prstGeom prst="rect">
            <a:avLst/>
          </a:prstGeom>
          <a:noFill/>
        </p:spPr>
      </p:pic>
    </p:spTree>
    <p:extLst>
      <p:ext uri="{BB962C8B-B14F-4D97-AF65-F5344CB8AC3E}">
        <p14:creationId xmlns:p14="http://schemas.microsoft.com/office/powerpoint/2010/main" xmlns="" val="9166832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INFORMATION</a:t>
            </a:r>
            <a:endParaRPr lang="en-US" dirty="0"/>
          </a:p>
        </p:txBody>
      </p:sp>
      <p:sp>
        <p:nvSpPr>
          <p:cNvPr id="4" name="Text Placeholder 3"/>
          <p:cNvSpPr>
            <a:spLocks noGrp="1"/>
          </p:cNvSpPr>
          <p:nvPr>
            <p:ph type="body" idx="1"/>
          </p:nvPr>
        </p:nvSpPr>
        <p:spPr/>
        <p:txBody>
          <a:bodyPr/>
          <a:lstStyle/>
          <a:p>
            <a:r>
              <a:rPr lang="en-US" dirty="0" smtClean="0"/>
              <a:t>FORM	</a:t>
            </a:r>
            <a:endParaRPr lang="en-US" dirty="0"/>
          </a:p>
        </p:txBody>
      </p:sp>
      <p:sp>
        <p:nvSpPr>
          <p:cNvPr id="6" name="Text Placeholder 5"/>
          <p:cNvSpPr>
            <a:spLocks noGrp="1"/>
          </p:cNvSpPr>
          <p:nvPr>
            <p:ph type="body" sz="half" idx="3"/>
          </p:nvPr>
        </p:nvSpPr>
        <p:spPr/>
        <p:txBody>
          <a:bodyPr/>
          <a:lstStyle/>
          <a:p>
            <a:r>
              <a:rPr lang="en-US" dirty="0" smtClean="0"/>
              <a:t>COMPLETION</a:t>
            </a:r>
            <a:endParaRPr lang="en-US" dirty="0"/>
          </a:p>
        </p:txBody>
      </p:sp>
      <p:sp>
        <p:nvSpPr>
          <p:cNvPr id="5" name="Content Placeholder 4"/>
          <p:cNvSpPr>
            <a:spLocks noGrp="1"/>
          </p:cNvSpPr>
          <p:nvPr>
            <p:ph sz="quarter" idx="2"/>
          </p:nvPr>
        </p:nvSpPr>
        <p:spPr/>
        <p:txBody>
          <a:bodyPr>
            <a:normAutofit lnSpcReduction="10000"/>
          </a:bodyPr>
          <a:lstStyle/>
          <a:p>
            <a:pPr>
              <a:buNone/>
            </a:pPr>
            <a:r>
              <a:rPr lang="en-US" dirty="0" smtClean="0"/>
              <a:t>CASE NUMBER</a:t>
            </a:r>
          </a:p>
          <a:p>
            <a:pPr>
              <a:buNone/>
            </a:pPr>
            <a:endParaRPr lang="en-US" dirty="0" smtClean="0"/>
          </a:p>
          <a:p>
            <a:pPr>
              <a:buNone/>
            </a:pPr>
            <a:r>
              <a:rPr lang="en-US" dirty="0" smtClean="0"/>
              <a:t>AGENCY NAME</a:t>
            </a:r>
          </a:p>
          <a:p>
            <a:pPr>
              <a:buNone/>
            </a:pPr>
            <a:endParaRPr lang="en-US" dirty="0" smtClean="0"/>
          </a:p>
          <a:p>
            <a:pPr>
              <a:buNone/>
            </a:pPr>
            <a:r>
              <a:rPr lang="en-US" dirty="0" smtClean="0"/>
              <a:t>STATE OF CONNECTICUT VS</a:t>
            </a:r>
          </a:p>
          <a:p>
            <a:pPr>
              <a:buNone/>
            </a:pPr>
            <a:endParaRPr lang="en-US" dirty="0" smtClean="0"/>
          </a:p>
          <a:p>
            <a:pPr>
              <a:buNone/>
            </a:pPr>
            <a:r>
              <a:rPr lang="en-US" dirty="0" smtClean="0"/>
              <a:t>DATE OF BIRTH**	</a:t>
            </a:r>
          </a:p>
          <a:p>
            <a:pPr>
              <a:buNone/>
            </a:pPr>
            <a:endParaRPr lang="en-US" dirty="0" smtClean="0"/>
          </a:p>
          <a:p>
            <a:pPr>
              <a:buNone/>
            </a:pPr>
            <a:r>
              <a:rPr lang="en-US" dirty="0" smtClean="0"/>
              <a:t>TO BE HELD AT	</a:t>
            </a:r>
            <a:endParaRPr lang="en-US" dirty="0"/>
          </a:p>
        </p:txBody>
      </p:sp>
      <p:sp>
        <p:nvSpPr>
          <p:cNvPr id="7" name="Content Placeholder 6"/>
          <p:cNvSpPr>
            <a:spLocks noGrp="1"/>
          </p:cNvSpPr>
          <p:nvPr>
            <p:ph sz="quarter" idx="4"/>
          </p:nvPr>
        </p:nvSpPr>
        <p:spPr/>
        <p:txBody>
          <a:bodyPr>
            <a:normAutofit lnSpcReduction="10000"/>
          </a:bodyPr>
          <a:lstStyle/>
          <a:p>
            <a:pPr>
              <a:buNone/>
            </a:pPr>
            <a:r>
              <a:rPr lang="en-US" dirty="0" smtClean="0"/>
              <a:t>LEAVE  BLANK</a:t>
            </a:r>
          </a:p>
          <a:p>
            <a:pPr>
              <a:buNone/>
            </a:pPr>
            <a:endParaRPr lang="en-US" dirty="0" smtClean="0"/>
          </a:p>
          <a:p>
            <a:pPr>
              <a:buNone/>
            </a:pPr>
            <a:r>
              <a:rPr lang="en-US" dirty="0" smtClean="0"/>
              <a:t>YOUR  DEPARTMENT</a:t>
            </a:r>
          </a:p>
          <a:p>
            <a:pPr>
              <a:buNone/>
            </a:pPr>
            <a:endParaRPr lang="en-US" dirty="0" smtClean="0"/>
          </a:p>
          <a:p>
            <a:pPr>
              <a:buNone/>
            </a:pPr>
            <a:r>
              <a:rPr lang="en-US" dirty="0" smtClean="0"/>
              <a:t>NAME  OF THE ACCUSED</a:t>
            </a:r>
          </a:p>
          <a:p>
            <a:pPr>
              <a:buNone/>
            </a:pPr>
            <a:endParaRPr lang="en-US" dirty="0" smtClean="0"/>
          </a:p>
          <a:p>
            <a:pPr>
              <a:buNone/>
            </a:pPr>
            <a:r>
              <a:rPr lang="en-US" dirty="0" smtClean="0"/>
              <a:t>VERIFIED?</a:t>
            </a:r>
          </a:p>
          <a:p>
            <a:pPr>
              <a:buNone/>
            </a:pPr>
            <a:endParaRPr lang="en-US" dirty="0" smtClean="0"/>
          </a:p>
          <a:p>
            <a:pPr>
              <a:buNone/>
            </a:pPr>
            <a:r>
              <a:rPr lang="en-US" dirty="0" smtClean="0"/>
              <a:t>TOWN OF HOUSING COURT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20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fade">
                                      <p:cBhvr>
                                        <p:cTn id="17" dur="2000"/>
                                        <p:tgtEl>
                                          <p:spTgt spid="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6" end="6"/>
                                            </p:txEl>
                                          </p:spTgt>
                                        </p:tgtEl>
                                        <p:attrNameLst>
                                          <p:attrName>style.visibility</p:attrName>
                                        </p:attrNameLst>
                                      </p:cBhvr>
                                      <p:to>
                                        <p:strVal val="visible"/>
                                      </p:to>
                                    </p:set>
                                    <p:animEffect transition="in" filter="fade">
                                      <p:cBhvr>
                                        <p:cTn id="22" dur="2000"/>
                                        <p:tgtEl>
                                          <p:spTgt spid="5">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8" end="8"/>
                                            </p:txEl>
                                          </p:spTgt>
                                        </p:tgtEl>
                                        <p:attrNameLst>
                                          <p:attrName>style.visibility</p:attrName>
                                        </p:attrNameLst>
                                      </p:cBhvr>
                                      <p:to>
                                        <p:strVal val="visible"/>
                                      </p:to>
                                    </p:set>
                                    <p:animEffect transition="in" filter="fade">
                                      <p:cBhvr>
                                        <p:cTn id="27" dur="2000"/>
                                        <p:tgtEl>
                                          <p:spTgt spid="5">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fade">
                                      <p:cBhvr>
                                        <p:cTn id="32" dur="20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xEl>
                                              <p:pRg st="2" end="2"/>
                                            </p:txEl>
                                          </p:spTgt>
                                        </p:tgtEl>
                                        <p:attrNameLst>
                                          <p:attrName>style.visibility</p:attrName>
                                        </p:attrNameLst>
                                      </p:cBhvr>
                                      <p:to>
                                        <p:strVal val="visible"/>
                                      </p:to>
                                    </p:set>
                                    <p:animEffect transition="in" filter="fade">
                                      <p:cBhvr>
                                        <p:cTn id="37" dur="2000"/>
                                        <p:tgtEl>
                                          <p:spTgt spid="7">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
                                            <p:txEl>
                                              <p:pRg st="4" end="4"/>
                                            </p:txEl>
                                          </p:spTgt>
                                        </p:tgtEl>
                                        <p:attrNameLst>
                                          <p:attrName>style.visibility</p:attrName>
                                        </p:attrNameLst>
                                      </p:cBhvr>
                                      <p:to>
                                        <p:strVal val="visible"/>
                                      </p:to>
                                    </p:set>
                                    <p:animEffect transition="in" filter="fade">
                                      <p:cBhvr>
                                        <p:cTn id="42" dur="2000"/>
                                        <p:tgtEl>
                                          <p:spTgt spid="7">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7">
                                            <p:txEl>
                                              <p:pRg st="6" end="6"/>
                                            </p:txEl>
                                          </p:spTgt>
                                        </p:tgtEl>
                                        <p:attrNameLst>
                                          <p:attrName>style.visibility</p:attrName>
                                        </p:attrNameLst>
                                      </p:cBhvr>
                                      <p:to>
                                        <p:strVal val="visible"/>
                                      </p:to>
                                    </p:set>
                                    <p:animEffect transition="in" filter="fade">
                                      <p:cBhvr>
                                        <p:cTn id="47" dur="2000"/>
                                        <p:tgtEl>
                                          <p:spTgt spid="7">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7">
                                            <p:txEl>
                                              <p:pRg st="8" end="8"/>
                                            </p:txEl>
                                          </p:spTgt>
                                        </p:tgtEl>
                                        <p:attrNameLst>
                                          <p:attrName>style.visibility</p:attrName>
                                        </p:attrNameLst>
                                      </p:cBhvr>
                                      <p:to>
                                        <p:strVal val="visible"/>
                                      </p:to>
                                    </p:set>
                                    <p:animEffect transition="in" filter="fade">
                                      <p:cBhvr>
                                        <p:cTn id="52" dur="2000"/>
                                        <p:tgtEl>
                                          <p:spTgt spid="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7" grpId="0" build="p"/>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normAutofit fontScale="90000"/>
          </a:bodyPr>
          <a:lstStyle/>
          <a:p>
            <a:pPr eaLnBrk="1" hangingPunct="1"/>
            <a:r>
              <a:rPr lang="en-US" sz="4000" dirty="0" smtClean="0"/>
              <a:t>BE CAREFUL IN ADDRESSING THE ORDER</a:t>
            </a:r>
            <a:endParaRPr lang="en-US" sz="4000" dirty="0" smtClean="0">
              <a:solidFill>
                <a:srgbClr val="FF0000"/>
              </a:solidFill>
              <a:latin typeface="Signature" pitchFamily="2" charset="0"/>
            </a:endParaRPr>
          </a:p>
        </p:txBody>
      </p:sp>
      <p:sp>
        <p:nvSpPr>
          <p:cNvPr id="64515" name="Rectangle 3"/>
          <p:cNvSpPr>
            <a:spLocks noGrp="1" noChangeArrowheads="1"/>
          </p:cNvSpPr>
          <p:nvPr>
            <p:ph idx="1"/>
          </p:nvPr>
        </p:nvSpPr>
        <p:spPr/>
        <p:txBody>
          <a:bodyPr/>
          <a:lstStyle/>
          <a:p>
            <a:pPr eaLnBrk="1" hangingPunct="1"/>
            <a:r>
              <a:rPr lang="en-US" dirty="0" smtClean="0"/>
              <a:t>First obtain the owner name from the </a:t>
            </a:r>
          </a:p>
          <a:p>
            <a:pPr eaLnBrk="1" hangingPunct="1">
              <a:buNone/>
            </a:pPr>
            <a:r>
              <a:rPr lang="en-US" dirty="0"/>
              <a:t>	</a:t>
            </a:r>
            <a:r>
              <a:rPr lang="en-US" dirty="0" smtClean="0"/>
              <a:t>deed for the property. Mirror the deed.</a:t>
            </a:r>
          </a:p>
          <a:p>
            <a:pPr eaLnBrk="1" hangingPunct="1"/>
            <a:r>
              <a:rPr lang="en-US" dirty="0" smtClean="0"/>
              <a:t>If abating an occupant or other person, be careful to obtain the proper names from a reliable source.</a:t>
            </a:r>
          </a:p>
          <a:p>
            <a:pPr eaLnBrk="1" hangingPunct="1"/>
            <a:r>
              <a:rPr lang="en-US" dirty="0" smtClean="0"/>
              <a:t>If a corporation, LLC or general partnership, check the exact name with proper filing authority in your state. </a:t>
            </a:r>
            <a:endParaRPr lang="en-US" sz="4000" dirty="0" smtClean="0"/>
          </a:p>
        </p:txBody>
      </p:sp>
      <p:pic>
        <p:nvPicPr>
          <p:cNvPr id="25604" name="Picture 4" descr="C:\Users\MOM\AppData\Local\Microsoft\Windows\Temporary Internet Files\Content.IE5\OY8FPK0V\MC900290952[1].wmf"/>
          <p:cNvPicPr>
            <a:picLocks noChangeAspect="1" noChangeArrowheads="1"/>
          </p:cNvPicPr>
          <p:nvPr/>
        </p:nvPicPr>
        <p:blipFill>
          <a:blip r:embed="rId2" cstate="print"/>
          <a:srcRect/>
          <a:stretch>
            <a:fillRect/>
          </a:stretch>
        </p:blipFill>
        <p:spPr bwMode="auto">
          <a:xfrm>
            <a:off x="7620000" y="1600200"/>
            <a:ext cx="1291628" cy="1674891"/>
          </a:xfrm>
          <a:prstGeom prst="rect">
            <a:avLst/>
          </a:prstGeom>
          <a:noFill/>
        </p:spPr>
      </p:pic>
    </p:spTree>
    <p:extLst>
      <p:ext uri="{BB962C8B-B14F-4D97-AF65-F5344CB8AC3E}">
        <p14:creationId xmlns:p14="http://schemas.microsoft.com/office/powerpoint/2010/main" xmlns="" val="2896366917"/>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normAutofit fontScale="90000"/>
          </a:bodyPr>
          <a:lstStyle/>
          <a:p>
            <a:pPr eaLnBrk="1" hangingPunct="1"/>
            <a:r>
              <a:rPr lang="en-US" sz="4000" dirty="0" smtClean="0"/>
              <a:t>ADDRESSING THE ORDER</a:t>
            </a:r>
            <a:br>
              <a:rPr lang="en-US" sz="4000" dirty="0" smtClean="0"/>
            </a:br>
            <a:r>
              <a:rPr lang="en-US" sz="4000" dirty="0" smtClean="0"/>
              <a:t> </a:t>
            </a:r>
            <a:r>
              <a:rPr lang="en-US" sz="4000" dirty="0" smtClean="0">
                <a:solidFill>
                  <a:srgbClr val="FF0000"/>
                </a:solidFill>
                <a:latin typeface="Signature" pitchFamily="2" charset="0"/>
              </a:rPr>
              <a:t>Mirror the deed… </a:t>
            </a:r>
          </a:p>
        </p:txBody>
      </p:sp>
      <p:sp>
        <p:nvSpPr>
          <p:cNvPr id="60419" name="Rectangle 3"/>
          <p:cNvSpPr>
            <a:spLocks noGrp="1" noChangeArrowheads="1"/>
          </p:cNvSpPr>
          <p:nvPr>
            <p:ph idx="1"/>
          </p:nvPr>
        </p:nvSpPr>
        <p:spPr/>
        <p:txBody>
          <a:bodyPr/>
          <a:lstStyle/>
          <a:p>
            <a:pPr eaLnBrk="1" hangingPunct="1">
              <a:lnSpc>
                <a:spcPct val="90000"/>
              </a:lnSpc>
            </a:pPr>
            <a:r>
              <a:rPr lang="en-US" sz="2800" dirty="0" smtClean="0"/>
              <a:t>PERSONS: example - If deed states the grantees (owners) are John Owner and Lilly Owner, order should have both full names.</a:t>
            </a:r>
          </a:p>
          <a:p>
            <a:pPr lvl="2" eaLnBrk="1" hangingPunct="1">
              <a:lnSpc>
                <a:spcPct val="90000"/>
              </a:lnSpc>
              <a:buFont typeface="Wingdings" pitchFamily="2" charset="2"/>
              <a:buNone/>
            </a:pPr>
            <a:r>
              <a:rPr lang="en-US" sz="2000" dirty="0" smtClean="0"/>
              <a:t>John Owner</a:t>
            </a:r>
          </a:p>
          <a:p>
            <a:pPr lvl="2" eaLnBrk="1" hangingPunct="1">
              <a:lnSpc>
                <a:spcPct val="90000"/>
              </a:lnSpc>
              <a:buFont typeface="Wingdings" pitchFamily="2" charset="2"/>
              <a:buNone/>
            </a:pPr>
            <a:r>
              <a:rPr lang="en-US" sz="2000" dirty="0" smtClean="0"/>
              <a:t>Lilly Owner</a:t>
            </a:r>
          </a:p>
          <a:p>
            <a:pPr lvl="2" eaLnBrk="1" hangingPunct="1">
              <a:lnSpc>
                <a:spcPct val="90000"/>
              </a:lnSpc>
              <a:buFont typeface="Wingdings" pitchFamily="2" charset="2"/>
              <a:buNone/>
            </a:pPr>
            <a:r>
              <a:rPr lang="en-US" sz="2000" dirty="0" smtClean="0"/>
              <a:t>123 Owner’s Court</a:t>
            </a:r>
          </a:p>
          <a:p>
            <a:pPr lvl="2" eaLnBrk="1" hangingPunct="1">
              <a:lnSpc>
                <a:spcPct val="90000"/>
              </a:lnSpc>
              <a:buFont typeface="Wingdings" pitchFamily="2" charset="2"/>
              <a:buNone/>
            </a:pPr>
            <a:r>
              <a:rPr lang="en-US" sz="2000" dirty="0" smtClean="0"/>
              <a:t>No Name, CT 06000*</a:t>
            </a:r>
          </a:p>
          <a:p>
            <a:pPr lvl="2" eaLnBrk="1" hangingPunct="1">
              <a:lnSpc>
                <a:spcPct val="90000"/>
              </a:lnSpc>
              <a:buFont typeface="Wingdings" pitchFamily="2" charset="2"/>
              <a:buNone/>
            </a:pPr>
            <a:endParaRPr lang="en-US" sz="2000" dirty="0" smtClean="0"/>
          </a:p>
          <a:p>
            <a:pPr lvl="2" eaLnBrk="1" hangingPunct="1">
              <a:lnSpc>
                <a:spcPct val="90000"/>
              </a:lnSpc>
              <a:buFont typeface="Wingdings" pitchFamily="2" charset="2"/>
              <a:buNone/>
            </a:pPr>
            <a:r>
              <a:rPr lang="en-US" sz="2000" dirty="0" smtClean="0"/>
              <a:t>*One order is generally sufficient for multiple owners only if owners live at same address. Check with your local prosecutor for these matters.</a:t>
            </a:r>
            <a:r>
              <a:rPr lang="en-US" sz="2000" dirty="0" smtClean="0">
                <a:solidFill>
                  <a:srgbClr val="FF0000"/>
                </a:solidFill>
                <a:latin typeface="Signature" pitchFamily="2" charset="0"/>
              </a:rPr>
              <a:t>	</a:t>
            </a:r>
            <a:endParaRPr lang="en-US" sz="2000" dirty="0" smtClean="0">
              <a:latin typeface="Signature" pitchFamily="2" charset="0"/>
            </a:endParaRPr>
          </a:p>
        </p:txBody>
      </p:sp>
      <p:pic>
        <p:nvPicPr>
          <p:cNvPr id="30725" name="Picture 5" descr="C:\Users\MOM\AppData\Local\Microsoft\Windows\Temporary Internet Files\Content.IE5\LI7SMJGS\MC900290952[1].wmf"/>
          <p:cNvPicPr>
            <a:picLocks noChangeAspect="1" noChangeArrowheads="1"/>
          </p:cNvPicPr>
          <p:nvPr/>
        </p:nvPicPr>
        <p:blipFill>
          <a:blip r:embed="rId2" cstate="print"/>
          <a:srcRect/>
          <a:stretch>
            <a:fillRect/>
          </a:stretch>
        </p:blipFill>
        <p:spPr bwMode="auto">
          <a:xfrm>
            <a:off x="5638800" y="2514600"/>
            <a:ext cx="1291628" cy="1674891"/>
          </a:xfrm>
          <a:prstGeom prst="rect">
            <a:avLst/>
          </a:prstGeom>
          <a:noFill/>
        </p:spPr>
      </p:pic>
    </p:spTree>
    <p:extLst>
      <p:ext uri="{BB962C8B-B14F-4D97-AF65-F5344CB8AC3E}">
        <p14:creationId xmlns:p14="http://schemas.microsoft.com/office/powerpoint/2010/main" xmlns="" val="3181942286"/>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normAutofit fontScale="90000"/>
          </a:bodyPr>
          <a:lstStyle/>
          <a:p>
            <a:pPr eaLnBrk="1" hangingPunct="1"/>
            <a:r>
              <a:rPr lang="en-US" sz="4000" dirty="0" smtClean="0"/>
              <a:t>ADDRESSING THE ORDER</a:t>
            </a:r>
            <a:br>
              <a:rPr lang="en-US" sz="4000" dirty="0" smtClean="0"/>
            </a:br>
            <a:endParaRPr lang="en-US" sz="4000" dirty="0" smtClean="0">
              <a:solidFill>
                <a:srgbClr val="FF0000"/>
              </a:solidFill>
              <a:latin typeface="Signature" pitchFamily="2" charset="0"/>
            </a:endParaRPr>
          </a:p>
        </p:txBody>
      </p:sp>
      <p:sp>
        <p:nvSpPr>
          <p:cNvPr id="61443" name="Rectangle 3"/>
          <p:cNvSpPr>
            <a:spLocks noGrp="1" noChangeArrowheads="1"/>
          </p:cNvSpPr>
          <p:nvPr>
            <p:ph idx="1"/>
          </p:nvPr>
        </p:nvSpPr>
        <p:spPr/>
        <p:txBody>
          <a:bodyPr/>
          <a:lstStyle/>
          <a:p>
            <a:pPr eaLnBrk="1" hangingPunct="1">
              <a:lnSpc>
                <a:spcPct val="90000"/>
              </a:lnSpc>
            </a:pPr>
            <a:r>
              <a:rPr lang="en-US" dirty="0" smtClean="0"/>
              <a:t>ESTATES:</a:t>
            </a:r>
          </a:p>
          <a:p>
            <a:pPr lvl="1" eaLnBrk="1" hangingPunct="1">
              <a:lnSpc>
                <a:spcPct val="90000"/>
              </a:lnSpc>
            </a:pPr>
            <a:r>
              <a:rPr lang="en-US" dirty="0" smtClean="0"/>
              <a:t>The deed may contain the name of a person who is deceased, or their estate. </a:t>
            </a:r>
          </a:p>
          <a:p>
            <a:pPr lvl="1" eaLnBrk="1" hangingPunct="1">
              <a:lnSpc>
                <a:spcPct val="90000"/>
              </a:lnSpc>
            </a:pPr>
            <a:r>
              <a:rPr lang="en-US" dirty="0" smtClean="0"/>
              <a:t>Check with the Probate Court to determine the person responsible for the estate of the deceased owner. (i.e. Executor or an heir).</a:t>
            </a:r>
          </a:p>
          <a:p>
            <a:pPr lvl="1" eaLnBrk="1" hangingPunct="1">
              <a:lnSpc>
                <a:spcPct val="90000"/>
              </a:lnSpc>
            </a:pPr>
            <a:r>
              <a:rPr lang="en-US" dirty="0" smtClean="0"/>
              <a:t>Get certified copy of appointment document. </a:t>
            </a:r>
          </a:p>
          <a:p>
            <a:pPr lvl="1" eaLnBrk="1" hangingPunct="1">
              <a:lnSpc>
                <a:spcPct val="90000"/>
              </a:lnSpc>
            </a:pPr>
            <a:r>
              <a:rPr lang="en-US" dirty="0" smtClean="0"/>
              <a:t>Cite responsible person for the estate.</a:t>
            </a:r>
          </a:p>
          <a:p>
            <a:pPr lvl="1" eaLnBrk="1" hangingPunct="1">
              <a:lnSpc>
                <a:spcPct val="90000"/>
              </a:lnSpc>
            </a:pPr>
            <a:r>
              <a:rPr lang="en-US" dirty="0" smtClean="0"/>
              <a:t>Consider circumstances</a:t>
            </a:r>
          </a:p>
          <a:p>
            <a:pPr lvl="1" eaLnBrk="1" hangingPunct="1">
              <a:lnSpc>
                <a:spcPct val="90000"/>
              </a:lnSpc>
            </a:pPr>
            <a:endParaRPr lang="en-US" dirty="0" smtClean="0"/>
          </a:p>
        </p:txBody>
      </p:sp>
    </p:spTree>
    <p:extLst>
      <p:ext uri="{BB962C8B-B14F-4D97-AF65-F5344CB8AC3E}">
        <p14:creationId xmlns:p14="http://schemas.microsoft.com/office/powerpoint/2010/main" xmlns="" val="1025644727"/>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normAutofit fontScale="90000"/>
          </a:bodyPr>
          <a:lstStyle/>
          <a:p>
            <a:pPr eaLnBrk="1" hangingPunct="1"/>
            <a:r>
              <a:rPr lang="en-US" sz="4000" dirty="0" smtClean="0"/>
              <a:t>CORPORATE AND PARTNERSHIP OWNERS</a:t>
            </a:r>
            <a:endParaRPr lang="en-US" sz="4000" dirty="0" smtClean="0">
              <a:solidFill>
                <a:srgbClr val="FF0000"/>
              </a:solidFill>
              <a:latin typeface="Signature" pitchFamily="2" charset="0"/>
            </a:endParaRPr>
          </a:p>
        </p:txBody>
      </p:sp>
      <p:sp>
        <p:nvSpPr>
          <p:cNvPr id="62467" name="Rectangle 3"/>
          <p:cNvSpPr>
            <a:spLocks noGrp="1" noChangeArrowheads="1"/>
          </p:cNvSpPr>
          <p:nvPr>
            <p:ph idx="1"/>
          </p:nvPr>
        </p:nvSpPr>
        <p:spPr/>
        <p:txBody>
          <a:bodyPr/>
          <a:lstStyle/>
          <a:p>
            <a:pPr eaLnBrk="1" hangingPunct="1">
              <a:lnSpc>
                <a:spcPct val="90000"/>
              </a:lnSpc>
            </a:pPr>
            <a:r>
              <a:rPr lang="en-US" sz="2400" dirty="0" smtClean="0"/>
              <a:t>CORPORATIONS (Corp.s and Inc.s)</a:t>
            </a:r>
          </a:p>
          <a:p>
            <a:pPr eaLnBrk="1" hangingPunct="1">
              <a:lnSpc>
                <a:spcPct val="90000"/>
              </a:lnSpc>
            </a:pPr>
            <a:r>
              <a:rPr lang="en-US" sz="2400" dirty="0" smtClean="0"/>
              <a:t>LIMITED LIABILITY CORPORATIONS (LLCs)</a:t>
            </a:r>
          </a:p>
          <a:p>
            <a:pPr eaLnBrk="1" hangingPunct="1">
              <a:lnSpc>
                <a:spcPct val="90000"/>
              </a:lnSpc>
            </a:pPr>
            <a:r>
              <a:rPr lang="en-US" sz="2400" dirty="0" smtClean="0"/>
              <a:t>PARTNERSHIPS</a:t>
            </a:r>
          </a:p>
          <a:p>
            <a:pPr eaLnBrk="1" hangingPunct="1">
              <a:lnSpc>
                <a:spcPct val="90000"/>
              </a:lnSpc>
            </a:pPr>
            <a:r>
              <a:rPr lang="en-US" sz="2400" dirty="0" smtClean="0"/>
              <a:t>LIMITED LIABILITY PARTNERSHIPS (LLPs)</a:t>
            </a:r>
          </a:p>
          <a:p>
            <a:pPr lvl="1" eaLnBrk="1" hangingPunct="1">
              <a:lnSpc>
                <a:spcPct val="90000"/>
              </a:lnSpc>
            </a:pPr>
            <a:r>
              <a:rPr lang="en-US" sz="2000" dirty="0" smtClean="0"/>
              <a:t>DOMESTIC (Registered in your state)</a:t>
            </a:r>
          </a:p>
          <a:p>
            <a:pPr lvl="1" eaLnBrk="1" hangingPunct="1">
              <a:lnSpc>
                <a:spcPct val="90000"/>
              </a:lnSpc>
            </a:pPr>
            <a:r>
              <a:rPr lang="en-US" sz="2000" dirty="0" smtClean="0"/>
              <a:t>FOREIGN (Registered outside of your state)</a:t>
            </a:r>
          </a:p>
          <a:p>
            <a:pPr lvl="1" eaLnBrk="1" hangingPunct="1">
              <a:lnSpc>
                <a:spcPct val="90000"/>
              </a:lnSpc>
            </a:pPr>
            <a:endParaRPr lang="en-US" sz="2000" dirty="0" smtClean="0"/>
          </a:p>
          <a:p>
            <a:pPr lvl="1" eaLnBrk="1" hangingPunct="1">
              <a:lnSpc>
                <a:spcPct val="90000"/>
              </a:lnSpc>
              <a:buFont typeface="Wingdings" pitchFamily="2" charset="2"/>
              <a:buNone/>
            </a:pPr>
            <a:r>
              <a:rPr lang="en-US" sz="2000" dirty="0" smtClean="0"/>
              <a:t>GENERALLY CORPORATIONS DOING BUSINESS IN A STATE </a:t>
            </a:r>
          </a:p>
          <a:p>
            <a:pPr lvl="1" eaLnBrk="1" hangingPunct="1">
              <a:lnSpc>
                <a:spcPct val="90000"/>
              </a:lnSpc>
              <a:buFont typeface="Wingdings" pitchFamily="2" charset="2"/>
              <a:buNone/>
            </a:pPr>
            <a:r>
              <a:rPr lang="en-US" sz="2000" dirty="0" smtClean="0"/>
              <a:t>MUST BE REGISTERED WITH THAT JURISDICTION’S SECRETARY OF STATE.</a:t>
            </a:r>
          </a:p>
          <a:p>
            <a:pPr lvl="1" eaLnBrk="1" hangingPunct="1">
              <a:lnSpc>
                <a:spcPct val="90000"/>
              </a:lnSpc>
              <a:buFont typeface="Wingdings" pitchFamily="2" charset="2"/>
              <a:buNone/>
            </a:pPr>
            <a:endParaRPr lang="en-US" sz="2000" dirty="0" smtClean="0"/>
          </a:p>
          <a:p>
            <a:pPr lvl="1">
              <a:lnSpc>
                <a:spcPct val="90000"/>
              </a:lnSpc>
              <a:buNone/>
            </a:pPr>
            <a:r>
              <a:rPr lang="en-US" sz="2000" dirty="0" smtClean="0"/>
              <a:t>STATE LAWS VARY ON LIABILITY OF OFFICERS SO CHECK WITH YOUR</a:t>
            </a:r>
          </a:p>
          <a:p>
            <a:pPr lvl="1">
              <a:lnSpc>
                <a:spcPct val="90000"/>
              </a:lnSpc>
              <a:buNone/>
            </a:pPr>
            <a:r>
              <a:rPr lang="en-US" sz="2000" dirty="0" smtClean="0"/>
              <a:t>LOCAL JURISDICTION</a:t>
            </a:r>
          </a:p>
          <a:p>
            <a:pPr lvl="1" eaLnBrk="1" hangingPunct="1">
              <a:lnSpc>
                <a:spcPct val="90000"/>
              </a:lnSpc>
              <a:buFont typeface="Wingdings" pitchFamily="2" charset="2"/>
              <a:buNone/>
            </a:pPr>
            <a:endParaRPr lang="en-US" sz="2000" dirty="0" smtClean="0"/>
          </a:p>
          <a:p>
            <a:pPr lvl="1" eaLnBrk="1" hangingPunct="1">
              <a:lnSpc>
                <a:spcPct val="90000"/>
              </a:lnSpc>
              <a:buFont typeface="Wingdings" pitchFamily="2" charset="2"/>
              <a:buNone/>
            </a:pPr>
            <a:endParaRPr lang="en-US" sz="2000" dirty="0" smtClean="0"/>
          </a:p>
        </p:txBody>
      </p:sp>
      <p:pic>
        <p:nvPicPr>
          <p:cNvPr id="27652" name="Picture 4" descr="C:\Users\MOM\AppData\Local\Microsoft\Windows\Temporary Internet Files\Content.IE5\ICHZ5SFM\MP900442307[1].jpg"/>
          <p:cNvPicPr>
            <a:picLocks noChangeAspect="1" noChangeArrowheads="1"/>
          </p:cNvPicPr>
          <p:nvPr/>
        </p:nvPicPr>
        <p:blipFill>
          <a:blip r:embed="rId2" cstate="print"/>
          <a:srcRect/>
          <a:stretch>
            <a:fillRect/>
          </a:stretch>
        </p:blipFill>
        <p:spPr bwMode="auto">
          <a:xfrm>
            <a:off x="6096000" y="1600200"/>
            <a:ext cx="2743200" cy="1828800"/>
          </a:xfrm>
          <a:prstGeom prst="rect">
            <a:avLst/>
          </a:prstGeom>
          <a:noFill/>
        </p:spPr>
      </p:pic>
    </p:spTree>
    <p:extLst>
      <p:ext uri="{BB962C8B-B14F-4D97-AF65-F5344CB8AC3E}">
        <p14:creationId xmlns:p14="http://schemas.microsoft.com/office/powerpoint/2010/main" xmlns="" val="1683603130"/>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2362200" y="274638"/>
            <a:ext cx="6324600" cy="1325562"/>
          </a:xfrm>
        </p:spPr>
        <p:txBody>
          <a:bodyPr>
            <a:normAutofit fontScale="90000"/>
          </a:bodyPr>
          <a:lstStyle/>
          <a:p>
            <a:pPr eaLnBrk="1" hangingPunct="1"/>
            <a:r>
              <a:rPr lang="en-US" sz="4000" dirty="0" smtClean="0"/>
              <a:t>CORPORATIONS, THEIR AGENTS                                     AND CRIMINAL LIABILITY</a:t>
            </a:r>
          </a:p>
        </p:txBody>
      </p:sp>
      <p:sp>
        <p:nvSpPr>
          <p:cNvPr id="63491" name="Rectangle 3"/>
          <p:cNvSpPr>
            <a:spLocks noGrp="1" noChangeArrowheads="1"/>
          </p:cNvSpPr>
          <p:nvPr>
            <p:ph idx="1"/>
          </p:nvPr>
        </p:nvSpPr>
        <p:spPr/>
        <p:txBody>
          <a:bodyPr>
            <a:normAutofit lnSpcReduction="10000"/>
          </a:bodyPr>
          <a:lstStyle/>
          <a:p>
            <a:pPr eaLnBrk="1" hangingPunct="1">
              <a:lnSpc>
                <a:spcPct val="90000"/>
              </a:lnSpc>
            </a:pPr>
            <a:endParaRPr lang="en-US" sz="2400" b="1" dirty="0" smtClean="0"/>
          </a:p>
          <a:p>
            <a:pPr eaLnBrk="1" hangingPunct="1">
              <a:lnSpc>
                <a:spcPct val="90000"/>
              </a:lnSpc>
            </a:pPr>
            <a:r>
              <a:rPr lang="en-US" sz="2400" b="1" dirty="0" smtClean="0"/>
              <a:t>Corporations and their agents may be held liable for their acts including failure to comply with an order of a code official.</a:t>
            </a:r>
          </a:p>
          <a:p>
            <a:pPr eaLnBrk="1" hangingPunct="1">
              <a:lnSpc>
                <a:spcPct val="90000"/>
              </a:lnSpc>
            </a:pPr>
            <a:endParaRPr lang="en-US" sz="2400" b="1" dirty="0" smtClean="0"/>
          </a:p>
          <a:p>
            <a:pPr eaLnBrk="1" hangingPunct="1">
              <a:lnSpc>
                <a:spcPct val="90000"/>
              </a:lnSpc>
            </a:pPr>
            <a:r>
              <a:rPr lang="en-US" sz="2400" b="1" dirty="0" smtClean="0"/>
              <a:t>Example:  Connecticut General Statute Sec. 53a-11. Criminal liability of an individual for conduct in name or behalf of corporation or limited liability company.</a:t>
            </a:r>
            <a:r>
              <a:rPr lang="en-US" sz="2400" dirty="0" smtClean="0"/>
              <a:t> A person shall be criminally liable for conduct constituting an offense which such person performs or causes to be performed in the name of or in behalf of a corporation or limited liability company to the same extent as if such conduct were performed in such person's own name or behalf.</a:t>
            </a:r>
            <a:br>
              <a:rPr lang="en-US" sz="2400" dirty="0" smtClean="0"/>
            </a:br>
            <a:endParaRPr lang="en-US" sz="2400" dirty="0" smtClean="0"/>
          </a:p>
          <a:p>
            <a:pPr eaLnBrk="1" hangingPunct="1">
              <a:lnSpc>
                <a:spcPct val="90000"/>
              </a:lnSpc>
            </a:pPr>
            <a:endParaRPr lang="en-US" sz="2400" dirty="0"/>
          </a:p>
        </p:txBody>
      </p:sp>
      <p:pic>
        <p:nvPicPr>
          <p:cNvPr id="28675" name="Picture 3" descr="C:\Users\MOM\AppData\Local\Microsoft\Windows\Temporary Internet Files\Content.IE5\LSGD6Q4H\MP900407482[1].jpg"/>
          <p:cNvPicPr>
            <a:picLocks noChangeAspect="1" noChangeArrowheads="1"/>
          </p:cNvPicPr>
          <p:nvPr/>
        </p:nvPicPr>
        <p:blipFill>
          <a:blip r:embed="rId2" cstate="print"/>
          <a:srcRect/>
          <a:stretch>
            <a:fillRect/>
          </a:stretch>
        </p:blipFill>
        <p:spPr bwMode="auto">
          <a:xfrm>
            <a:off x="533400" y="381000"/>
            <a:ext cx="1783776" cy="1219200"/>
          </a:xfrm>
          <a:prstGeom prst="rect">
            <a:avLst/>
          </a:prstGeom>
          <a:noFill/>
        </p:spPr>
      </p:pic>
    </p:spTree>
    <p:extLst>
      <p:ext uri="{BB962C8B-B14F-4D97-AF65-F5344CB8AC3E}">
        <p14:creationId xmlns:p14="http://schemas.microsoft.com/office/powerpoint/2010/main" xmlns="" val="1623564331"/>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normAutofit fontScale="90000"/>
          </a:bodyPr>
          <a:lstStyle/>
          <a:p>
            <a:pPr eaLnBrk="1" hangingPunct="1"/>
            <a:r>
              <a:rPr lang="en-US" sz="4000" dirty="0" smtClean="0"/>
              <a:t>ADDRESSING THE ORDER</a:t>
            </a:r>
            <a:br>
              <a:rPr lang="en-US" sz="4000" dirty="0" smtClean="0"/>
            </a:br>
            <a:r>
              <a:rPr lang="en-US" sz="4000" dirty="0" smtClean="0"/>
              <a:t> </a:t>
            </a:r>
            <a:r>
              <a:rPr lang="en-US" sz="4000" dirty="0" smtClean="0">
                <a:solidFill>
                  <a:srgbClr val="FF0000"/>
                </a:solidFill>
                <a:latin typeface="Signature" pitchFamily="2" charset="0"/>
              </a:rPr>
              <a:t>Mirror the deed…</a:t>
            </a:r>
          </a:p>
        </p:txBody>
      </p:sp>
      <p:sp>
        <p:nvSpPr>
          <p:cNvPr id="65539" name="Rectangle 3"/>
          <p:cNvSpPr>
            <a:spLocks noGrp="1" noChangeArrowheads="1"/>
          </p:cNvSpPr>
          <p:nvPr>
            <p:ph idx="1"/>
          </p:nvPr>
        </p:nvSpPr>
        <p:spPr/>
        <p:txBody>
          <a:bodyPr>
            <a:normAutofit/>
          </a:bodyPr>
          <a:lstStyle/>
          <a:p>
            <a:pPr eaLnBrk="1" hangingPunct="1"/>
            <a:r>
              <a:rPr lang="en-US" dirty="0" smtClean="0"/>
              <a:t>CORPORATE OWNER (Ex.)</a:t>
            </a:r>
          </a:p>
          <a:p>
            <a:pPr lvl="1" eaLnBrk="1" hangingPunct="1"/>
            <a:r>
              <a:rPr lang="en-US" dirty="0" smtClean="0"/>
              <a:t>Deed says XYZ, Inc. is the owner.</a:t>
            </a:r>
          </a:p>
          <a:p>
            <a:pPr lvl="1" eaLnBrk="1" hangingPunct="1"/>
            <a:r>
              <a:rPr lang="en-US" dirty="0" smtClean="0"/>
              <a:t>Enter XYZ, Inc. in your search.</a:t>
            </a:r>
          </a:p>
          <a:p>
            <a:pPr lvl="1" eaLnBrk="1" hangingPunct="1"/>
            <a:r>
              <a:rPr lang="en-US" dirty="0" smtClean="0"/>
              <a:t>Identify the principal of the corporation = the PRESIDENT of the corporation.</a:t>
            </a:r>
          </a:p>
          <a:p>
            <a:pPr lvl="1" eaLnBrk="1" hangingPunct="1"/>
            <a:r>
              <a:rPr lang="en-US" dirty="0" smtClean="0"/>
              <a:t>Obtain residence address for service, if available.</a:t>
            </a:r>
          </a:p>
          <a:p>
            <a:pPr lvl="1" eaLnBrk="1" hangingPunct="1"/>
            <a:r>
              <a:rPr lang="en-US" dirty="0" smtClean="0"/>
              <a:t>Print copy of your search page or keep document for your file.</a:t>
            </a:r>
          </a:p>
        </p:txBody>
      </p:sp>
    </p:spTree>
    <p:extLst>
      <p:ext uri="{BB962C8B-B14F-4D97-AF65-F5344CB8AC3E}">
        <p14:creationId xmlns:p14="http://schemas.microsoft.com/office/powerpoint/2010/main" xmlns="" val="3674463455"/>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normAutofit fontScale="90000"/>
          </a:bodyPr>
          <a:lstStyle/>
          <a:p>
            <a:pPr eaLnBrk="1" hangingPunct="1"/>
            <a:r>
              <a:rPr lang="en-US" sz="4000" dirty="0" smtClean="0"/>
              <a:t>ADDRESSING THE ORDER</a:t>
            </a:r>
            <a:br>
              <a:rPr lang="en-US" sz="4000" dirty="0" smtClean="0"/>
            </a:br>
            <a:r>
              <a:rPr lang="en-US" sz="4000" dirty="0" smtClean="0"/>
              <a:t> </a:t>
            </a:r>
            <a:r>
              <a:rPr lang="en-US" sz="4000" dirty="0" smtClean="0">
                <a:solidFill>
                  <a:srgbClr val="FF0000"/>
                </a:solidFill>
                <a:latin typeface="Signature" pitchFamily="2" charset="0"/>
              </a:rPr>
              <a:t>Mirror the deed…</a:t>
            </a:r>
          </a:p>
        </p:txBody>
      </p:sp>
      <p:sp>
        <p:nvSpPr>
          <p:cNvPr id="66563" name="Rectangle 3"/>
          <p:cNvSpPr>
            <a:spLocks noGrp="1" noChangeArrowheads="1"/>
          </p:cNvSpPr>
          <p:nvPr>
            <p:ph idx="1"/>
          </p:nvPr>
        </p:nvSpPr>
        <p:spPr/>
        <p:txBody>
          <a:bodyPr/>
          <a:lstStyle/>
          <a:p>
            <a:pPr eaLnBrk="1" hangingPunct="1">
              <a:lnSpc>
                <a:spcPct val="90000"/>
              </a:lnSpc>
            </a:pPr>
            <a:r>
              <a:rPr lang="en-US" dirty="0" smtClean="0"/>
              <a:t>LIMITED LIABILITY CORPORATIONS</a:t>
            </a:r>
          </a:p>
          <a:p>
            <a:pPr lvl="1" eaLnBrk="1" hangingPunct="1">
              <a:lnSpc>
                <a:spcPct val="90000"/>
              </a:lnSpc>
            </a:pPr>
            <a:r>
              <a:rPr lang="en-US" dirty="0" smtClean="0"/>
              <a:t>Deed says XYC, LLC.</a:t>
            </a:r>
          </a:p>
          <a:p>
            <a:pPr lvl="1" eaLnBrk="1" hangingPunct="1">
              <a:lnSpc>
                <a:spcPct val="90000"/>
              </a:lnSpc>
            </a:pPr>
            <a:r>
              <a:rPr lang="en-US" dirty="0" smtClean="0"/>
              <a:t>Enter XYC, LLC in your search.</a:t>
            </a:r>
          </a:p>
          <a:p>
            <a:pPr lvl="1" eaLnBrk="1" hangingPunct="1">
              <a:lnSpc>
                <a:spcPct val="90000"/>
              </a:lnSpc>
            </a:pPr>
            <a:r>
              <a:rPr lang="en-US" dirty="0" smtClean="0"/>
              <a:t>Identify the principal of the LLC = the MEMBER or Managing Member of the LLC.</a:t>
            </a:r>
          </a:p>
          <a:p>
            <a:pPr lvl="1" eaLnBrk="1" hangingPunct="1">
              <a:lnSpc>
                <a:spcPct val="90000"/>
              </a:lnSpc>
            </a:pPr>
            <a:r>
              <a:rPr lang="en-US" dirty="0" smtClean="0"/>
              <a:t>Obtain residence address for service.</a:t>
            </a:r>
          </a:p>
          <a:p>
            <a:pPr lvl="1" eaLnBrk="1" hangingPunct="1">
              <a:lnSpc>
                <a:spcPct val="90000"/>
              </a:lnSpc>
            </a:pPr>
            <a:r>
              <a:rPr lang="en-US" dirty="0" smtClean="0"/>
              <a:t>Print copy of your search page or keep document for your file. </a:t>
            </a:r>
          </a:p>
          <a:p>
            <a:pPr eaLnBrk="1" hangingPunct="1">
              <a:lnSpc>
                <a:spcPct val="90000"/>
              </a:lnSpc>
              <a:buFont typeface="Wingdings" pitchFamily="2" charset="2"/>
              <a:buNone/>
            </a:pPr>
            <a:r>
              <a:rPr lang="en-US" dirty="0" smtClean="0"/>
              <a:t>	</a:t>
            </a:r>
          </a:p>
        </p:txBody>
      </p:sp>
    </p:spTree>
    <p:extLst>
      <p:ext uri="{BB962C8B-B14F-4D97-AF65-F5344CB8AC3E}">
        <p14:creationId xmlns:p14="http://schemas.microsoft.com/office/powerpoint/2010/main" xmlns="" val="1346148063"/>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normAutofit fontScale="90000"/>
          </a:bodyPr>
          <a:lstStyle/>
          <a:p>
            <a:pPr eaLnBrk="1" hangingPunct="1"/>
            <a:r>
              <a:rPr lang="en-US" sz="4000" dirty="0" smtClean="0"/>
              <a:t>ADDRESSING THE ORDER</a:t>
            </a:r>
            <a:br>
              <a:rPr lang="en-US" sz="4000" dirty="0" smtClean="0"/>
            </a:br>
            <a:r>
              <a:rPr lang="en-US" sz="4000" dirty="0" smtClean="0"/>
              <a:t> </a:t>
            </a:r>
            <a:r>
              <a:rPr lang="en-US" sz="4000" dirty="0" smtClean="0">
                <a:solidFill>
                  <a:srgbClr val="FF0000"/>
                </a:solidFill>
                <a:latin typeface="Signature" pitchFamily="2" charset="0"/>
              </a:rPr>
              <a:t>Mirror the deed…</a:t>
            </a:r>
          </a:p>
        </p:txBody>
      </p:sp>
      <p:sp>
        <p:nvSpPr>
          <p:cNvPr id="67587" name="Rectangle 4"/>
          <p:cNvSpPr>
            <a:spLocks noGrp="1" noChangeArrowheads="1"/>
          </p:cNvSpPr>
          <p:nvPr>
            <p:ph sz="half" idx="1"/>
          </p:nvPr>
        </p:nvSpPr>
        <p:spPr>
          <a:xfrm>
            <a:off x="685800" y="1600200"/>
            <a:ext cx="3810000" cy="4525963"/>
          </a:xfrm>
        </p:spPr>
        <p:txBody>
          <a:bodyPr/>
          <a:lstStyle/>
          <a:p>
            <a:pPr eaLnBrk="1" hangingPunct="1"/>
            <a:r>
              <a:rPr lang="en-US" dirty="0" smtClean="0"/>
              <a:t>CORPORATION (ex.)</a:t>
            </a:r>
          </a:p>
          <a:p>
            <a:pPr eaLnBrk="1" hangingPunct="1"/>
            <a:endParaRPr lang="en-US" dirty="0" smtClean="0"/>
          </a:p>
          <a:p>
            <a:pPr eaLnBrk="1" hangingPunct="1">
              <a:buFont typeface="Wingdings" pitchFamily="2" charset="2"/>
              <a:buNone/>
            </a:pPr>
            <a:r>
              <a:rPr lang="en-US" dirty="0" smtClean="0"/>
              <a:t>I. V. League, Pres.</a:t>
            </a:r>
          </a:p>
          <a:p>
            <a:pPr eaLnBrk="1" hangingPunct="1">
              <a:buFont typeface="Wingdings" pitchFamily="2" charset="2"/>
              <a:buNone/>
            </a:pPr>
            <a:r>
              <a:rPr lang="en-US" dirty="0" smtClean="0"/>
              <a:t>XYZ, Corp.</a:t>
            </a:r>
          </a:p>
          <a:p>
            <a:pPr eaLnBrk="1" hangingPunct="1">
              <a:buFont typeface="Wingdings" pitchFamily="2" charset="2"/>
              <a:buNone/>
            </a:pPr>
            <a:r>
              <a:rPr lang="en-US" dirty="0" smtClean="0"/>
              <a:t>123 Big House Ave.</a:t>
            </a:r>
          </a:p>
          <a:p>
            <a:pPr eaLnBrk="1" hangingPunct="1">
              <a:buFont typeface="Wingdings" pitchFamily="2" charset="2"/>
              <a:buNone/>
            </a:pPr>
            <a:r>
              <a:rPr lang="en-US" dirty="0" smtClean="0"/>
              <a:t>No Name, Your State 00000</a:t>
            </a:r>
          </a:p>
        </p:txBody>
      </p:sp>
      <p:sp>
        <p:nvSpPr>
          <p:cNvPr id="67588" name="Rectangle 5"/>
          <p:cNvSpPr>
            <a:spLocks noGrp="1" noChangeArrowheads="1"/>
          </p:cNvSpPr>
          <p:nvPr>
            <p:ph sz="half" idx="2"/>
          </p:nvPr>
        </p:nvSpPr>
        <p:spPr/>
        <p:txBody>
          <a:bodyPr/>
          <a:lstStyle/>
          <a:p>
            <a:pPr eaLnBrk="1" hangingPunct="1"/>
            <a:r>
              <a:rPr lang="en-US" dirty="0" smtClean="0"/>
              <a:t>LLC ( ex.)</a:t>
            </a:r>
          </a:p>
          <a:p>
            <a:pPr eaLnBrk="1" hangingPunct="1">
              <a:buNone/>
            </a:pPr>
            <a:endParaRPr lang="en-US" dirty="0" smtClean="0"/>
          </a:p>
          <a:p>
            <a:pPr eaLnBrk="1" hangingPunct="1">
              <a:buFont typeface="Wingdings" pitchFamily="2" charset="2"/>
              <a:buNone/>
            </a:pPr>
            <a:r>
              <a:rPr lang="en-US" dirty="0" smtClean="0"/>
              <a:t>	I.V. League, Member</a:t>
            </a:r>
          </a:p>
          <a:p>
            <a:pPr eaLnBrk="1" hangingPunct="1">
              <a:buFont typeface="Wingdings" pitchFamily="2" charset="2"/>
              <a:buNone/>
            </a:pPr>
            <a:r>
              <a:rPr lang="en-US" dirty="0" smtClean="0"/>
              <a:t>	XYZ, LLC</a:t>
            </a:r>
          </a:p>
          <a:p>
            <a:pPr eaLnBrk="1" hangingPunct="1">
              <a:buFont typeface="Wingdings" pitchFamily="2" charset="2"/>
              <a:buNone/>
            </a:pPr>
            <a:r>
              <a:rPr lang="en-US" dirty="0" smtClean="0"/>
              <a:t>	123 Big House Ave.</a:t>
            </a:r>
          </a:p>
          <a:p>
            <a:pPr eaLnBrk="1" hangingPunct="1">
              <a:buFont typeface="Wingdings" pitchFamily="2" charset="2"/>
              <a:buNone/>
            </a:pPr>
            <a:r>
              <a:rPr lang="en-US" dirty="0" smtClean="0"/>
              <a:t>	No Name, Your State  00000</a:t>
            </a:r>
          </a:p>
        </p:txBody>
      </p:sp>
    </p:spTree>
    <p:extLst>
      <p:ext uri="{BB962C8B-B14F-4D97-AF65-F5344CB8AC3E}">
        <p14:creationId xmlns:p14="http://schemas.microsoft.com/office/powerpoint/2010/main" xmlns="" val="973883771"/>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pPr eaLnBrk="1" hangingPunct="1"/>
            <a:r>
              <a:rPr lang="en-US" sz="4000" dirty="0" smtClean="0"/>
              <a:t>CIVIL AND CRIMINAL COURT</a:t>
            </a:r>
          </a:p>
        </p:txBody>
      </p:sp>
      <p:sp>
        <p:nvSpPr>
          <p:cNvPr id="90115" name="Rectangle 3"/>
          <p:cNvSpPr>
            <a:spLocks noGrp="1" noChangeArrowheads="1"/>
          </p:cNvSpPr>
          <p:nvPr>
            <p:ph idx="1"/>
          </p:nvPr>
        </p:nvSpPr>
        <p:spPr/>
        <p:txBody>
          <a:bodyPr/>
          <a:lstStyle/>
          <a:p>
            <a:pPr algn="ctr" eaLnBrk="1" hangingPunct="1">
              <a:buFont typeface="Wingdings" pitchFamily="2" charset="2"/>
              <a:buNone/>
            </a:pPr>
            <a:r>
              <a:rPr lang="en-US" sz="6000" i="1" dirty="0" smtClean="0"/>
              <a:t>WHAT IS THE </a:t>
            </a:r>
          </a:p>
          <a:p>
            <a:pPr algn="ctr" eaLnBrk="1" hangingPunct="1">
              <a:buFont typeface="Wingdings" pitchFamily="2" charset="2"/>
              <a:buNone/>
            </a:pPr>
            <a:r>
              <a:rPr lang="en-US" sz="6000" i="1" dirty="0" smtClean="0"/>
              <a:t>DIFFERENCE?</a:t>
            </a:r>
          </a:p>
          <a:p>
            <a:pPr algn="ctr" eaLnBrk="1" hangingPunct="1">
              <a:buFont typeface="Wingdings" pitchFamily="2" charset="2"/>
              <a:buNone/>
            </a:pPr>
            <a:endParaRPr lang="en-US" sz="6000" i="1" dirty="0" smtClean="0"/>
          </a:p>
        </p:txBody>
      </p:sp>
      <p:pic>
        <p:nvPicPr>
          <p:cNvPr id="34822" name="Picture 6" descr="C:\Users\MOM\AppData\Local\Microsoft\Windows\Temporary Internet Files\Content.IE5\OY8FPK0V\MC900200605[1].wmf"/>
          <p:cNvPicPr>
            <a:picLocks noChangeAspect="1" noChangeArrowheads="1"/>
          </p:cNvPicPr>
          <p:nvPr/>
        </p:nvPicPr>
        <p:blipFill>
          <a:blip r:embed="rId2" cstate="print"/>
          <a:srcRect/>
          <a:stretch>
            <a:fillRect/>
          </a:stretch>
        </p:blipFill>
        <p:spPr bwMode="auto">
          <a:xfrm>
            <a:off x="3657600" y="3886200"/>
            <a:ext cx="1826971" cy="1562710"/>
          </a:xfrm>
          <a:prstGeom prst="rect">
            <a:avLst/>
          </a:prstGeom>
          <a:noFill/>
        </p:spPr>
      </p:pic>
    </p:spTree>
    <p:extLst>
      <p:ext uri="{BB962C8B-B14F-4D97-AF65-F5344CB8AC3E}">
        <p14:creationId xmlns:p14="http://schemas.microsoft.com/office/powerpoint/2010/main" xmlns="" val="1086475627"/>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pPr eaLnBrk="1" hangingPunct="1"/>
            <a:r>
              <a:rPr lang="en-US" dirty="0" smtClean="0"/>
              <a:t>What is Civil Enforcement?</a:t>
            </a:r>
          </a:p>
        </p:txBody>
      </p:sp>
      <p:sp>
        <p:nvSpPr>
          <p:cNvPr id="92163" name="Rectangle 3"/>
          <p:cNvSpPr>
            <a:spLocks noGrp="1" noChangeArrowheads="1"/>
          </p:cNvSpPr>
          <p:nvPr>
            <p:ph idx="1"/>
          </p:nvPr>
        </p:nvSpPr>
        <p:spPr/>
        <p:txBody>
          <a:bodyPr>
            <a:normAutofit fontScale="92500" lnSpcReduction="10000"/>
          </a:bodyPr>
          <a:lstStyle/>
          <a:p>
            <a:pPr eaLnBrk="1" hangingPunct="1">
              <a:lnSpc>
                <a:spcPct val="90000"/>
              </a:lnSpc>
            </a:pPr>
            <a:r>
              <a:rPr lang="en-US" dirty="0" smtClean="0"/>
              <a:t>INJUNCTIONS</a:t>
            </a:r>
          </a:p>
          <a:p>
            <a:pPr eaLnBrk="1" hangingPunct="1">
              <a:lnSpc>
                <a:spcPct val="90000"/>
              </a:lnSpc>
            </a:pPr>
            <a:endParaRPr lang="en-US" dirty="0" smtClean="0"/>
          </a:p>
          <a:p>
            <a:pPr eaLnBrk="1" hangingPunct="1">
              <a:lnSpc>
                <a:spcPct val="90000"/>
              </a:lnSpc>
            </a:pPr>
            <a:r>
              <a:rPr lang="en-US" dirty="0" smtClean="0"/>
              <a:t>CIVIL ENFORCEMENT ORDERS</a:t>
            </a:r>
          </a:p>
          <a:p>
            <a:pPr eaLnBrk="1" hangingPunct="1">
              <a:lnSpc>
                <a:spcPct val="90000"/>
              </a:lnSpc>
              <a:buNone/>
            </a:pPr>
            <a:endParaRPr lang="en-US" dirty="0" smtClean="0"/>
          </a:p>
          <a:p>
            <a:pPr eaLnBrk="1" hangingPunct="1">
              <a:lnSpc>
                <a:spcPct val="90000"/>
              </a:lnSpc>
            </a:pPr>
            <a:r>
              <a:rPr lang="en-US" dirty="0" smtClean="0"/>
              <a:t>RELOCATION</a:t>
            </a:r>
          </a:p>
          <a:p>
            <a:pPr eaLnBrk="1" hangingPunct="1">
              <a:lnSpc>
                <a:spcPct val="90000"/>
              </a:lnSpc>
              <a:buNone/>
            </a:pPr>
            <a:endParaRPr lang="en-US" dirty="0" smtClean="0"/>
          </a:p>
          <a:p>
            <a:pPr>
              <a:lnSpc>
                <a:spcPct val="90000"/>
              </a:lnSpc>
            </a:pPr>
            <a:r>
              <a:rPr lang="en-US" dirty="0" smtClean="0"/>
              <a:t>CIVIL PENALTIES</a:t>
            </a:r>
          </a:p>
          <a:p>
            <a:pPr>
              <a:lnSpc>
                <a:spcPct val="90000"/>
              </a:lnSpc>
            </a:pPr>
            <a:endParaRPr lang="en-US" dirty="0" smtClean="0"/>
          </a:p>
          <a:p>
            <a:pPr>
              <a:lnSpc>
                <a:spcPct val="90000"/>
              </a:lnSpc>
            </a:pPr>
            <a:r>
              <a:rPr lang="en-US" dirty="0" smtClean="0"/>
              <a:t>LIENS</a:t>
            </a:r>
          </a:p>
          <a:p>
            <a:pPr eaLnBrk="1" hangingPunct="1">
              <a:lnSpc>
                <a:spcPct val="90000"/>
              </a:lnSpc>
            </a:pPr>
            <a:endParaRPr lang="en-US" dirty="0" smtClean="0"/>
          </a:p>
          <a:p>
            <a:pPr eaLnBrk="1" hangingPunct="1">
              <a:lnSpc>
                <a:spcPct val="90000"/>
              </a:lnSpc>
            </a:pPr>
            <a:endParaRPr lang="en-US" dirty="0" smtClean="0"/>
          </a:p>
          <a:p>
            <a:pPr eaLnBrk="1" hangingPunct="1">
              <a:lnSpc>
                <a:spcPct val="90000"/>
              </a:lnSpc>
            </a:pPr>
            <a:endParaRPr lang="en-US" dirty="0" smtClean="0"/>
          </a:p>
        </p:txBody>
      </p:sp>
      <p:pic>
        <p:nvPicPr>
          <p:cNvPr id="35843" name="Picture 3" descr="C:\Users\MOM\AppData\Local\Microsoft\Windows\Temporary Internet Files\Content.IE5\ICHZ5SFM\MC900056209[1].wmf"/>
          <p:cNvPicPr>
            <a:picLocks noChangeAspect="1" noChangeArrowheads="1"/>
          </p:cNvPicPr>
          <p:nvPr/>
        </p:nvPicPr>
        <p:blipFill>
          <a:blip r:embed="rId2" cstate="print"/>
          <a:srcRect/>
          <a:stretch>
            <a:fillRect/>
          </a:stretch>
        </p:blipFill>
        <p:spPr bwMode="auto">
          <a:xfrm>
            <a:off x="5486400" y="2362200"/>
            <a:ext cx="2476455" cy="3108960"/>
          </a:xfrm>
          <a:prstGeom prst="rect">
            <a:avLst/>
          </a:prstGeom>
          <a:noFill/>
        </p:spPr>
      </p:pic>
    </p:spTree>
    <p:extLst>
      <p:ext uri="{BB962C8B-B14F-4D97-AF65-F5344CB8AC3E}">
        <p14:creationId xmlns:p14="http://schemas.microsoft.com/office/powerpoint/2010/main" xmlns="" val="38759790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INFORMATION</a:t>
            </a:r>
            <a:endParaRPr lang="en-US" dirty="0"/>
          </a:p>
        </p:txBody>
      </p:sp>
      <p:sp>
        <p:nvSpPr>
          <p:cNvPr id="3" name="Text Placeholder 2"/>
          <p:cNvSpPr>
            <a:spLocks noGrp="1"/>
          </p:cNvSpPr>
          <p:nvPr>
            <p:ph type="body" idx="1"/>
          </p:nvPr>
        </p:nvSpPr>
        <p:spPr/>
        <p:txBody>
          <a:bodyPr/>
          <a:lstStyle/>
          <a:p>
            <a:r>
              <a:rPr lang="en-US" dirty="0" smtClean="0"/>
              <a:t>FORM</a:t>
            </a:r>
            <a:endParaRPr lang="en-US" dirty="0"/>
          </a:p>
        </p:txBody>
      </p:sp>
      <p:sp>
        <p:nvSpPr>
          <p:cNvPr id="4" name="Text Placeholder 3"/>
          <p:cNvSpPr>
            <a:spLocks noGrp="1"/>
          </p:cNvSpPr>
          <p:nvPr>
            <p:ph type="body" sz="half" idx="3"/>
          </p:nvPr>
        </p:nvSpPr>
        <p:spPr/>
        <p:txBody>
          <a:bodyPr/>
          <a:lstStyle/>
          <a:p>
            <a:r>
              <a:rPr lang="en-US" dirty="0" smtClean="0"/>
              <a:t>COMPLETION</a:t>
            </a:r>
            <a:endParaRPr lang="en-US" dirty="0"/>
          </a:p>
        </p:txBody>
      </p:sp>
      <p:sp>
        <p:nvSpPr>
          <p:cNvPr id="5" name="Content Placeholder 4"/>
          <p:cNvSpPr>
            <a:spLocks noGrp="1"/>
          </p:cNvSpPr>
          <p:nvPr>
            <p:ph sz="quarter" idx="2"/>
          </p:nvPr>
        </p:nvSpPr>
        <p:spPr/>
        <p:txBody>
          <a:bodyPr/>
          <a:lstStyle/>
          <a:p>
            <a:pPr>
              <a:buNone/>
            </a:pPr>
            <a:r>
              <a:rPr lang="en-US" dirty="0" smtClean="0"/>
              <a:t>GA  NUMBER</a:t>
            </a:r>
          </a:p>
          <a:p>
            <a:pPr>
              <a:buNone/>
            </a:pPr>
            <a:endParaRPr lang="en-US" dirty="0" smtClean="0"/>
          </a:p>
          <a:p>
            <a:pPr>
              <a:buNone/>
            </a:pPr>
            <a:endParaRPr lang="en-US" dirty="0" smtClean="0"/>
          </a:p>
          <a:p>
            <a:pPr>
              <a:buNone/>
            </a:pPr>
            <a:endParaRPr lang="en-US" dirty="0" smtClean="0"/>
          </a:p>
          <a:p>
            <a:pPr>
              <a:buNone/>
            </a:pPr>
            <a:endParaRPr lang="en-US" dirty="0" smtClean="0"/>
          </a:p>
          <a:p>
            <a:pPr>
              <a:buNone/>
            </a:pPr>
            <a:r>
              <a:rPr lang="en-US" dirty="0" smtClean="0"/>
              <a:t>COURT  DATE</a:t>
            </a:r>
            <a:endParaRPr lang="en-US" dirty="0"/>
          </a:p>
        </p:txBody>
      </p:sp>
      <p:sp>
        <p:nvSpPr>
          <p:cNvPr id="6" name="Content Placeholder 5"/>
          <p:cNvSpPr>
            <a:spLocks noGrp="1"/>
          </p:cNvSpPr>
          <p:nvPr>
            <p:ph sz="quarter" idx="4"/>
          </p:nvPr>
        </p:nvSpPr>
        <p:spPr/>
        <p:txBody>
          <a:bodyPr/>
          <a:lstStyle/>
          <a:p>
            <a:pPr>
              <a:buNone/>
            </a:pPr>
            <a:r>
              <a:rPr lang="en-US" dirty="0" smtClean="0"/>
              <a:t>HOUSING COURTS MAY NOT  HAVE   A  GA  NUMBER</a:t>
            </a:r>
          </a:p>
          <a:p>
            <a:pPr>
              <a:buNone/>
            </a:pPr>
            <a:endParaRPr lang="en-US" dirty="0" smtClean="0"/>
          </a:p>
          <a:p>
            <a:pPr>
              <a:buNone/>
            </a:pPr>
            <a:endParaRPr lang="en-US" dirty="0" smtClean="0"/>
          </a:p>
          <a:p>
            <a:pPr>
              <a:buNone/>
            </a:pPr>
            <a:endParaRPr lang="en-US" dirty="0" smtClean="0"/>
          </a:p>
          <a:p>
            <a:pPr>
              <a:buNone/>
            </a:pPr>
            <a:r>
              <a:rPr lang="en-US" dirty="0" smtClean="0"/>
              <a:t>LEAVE  BLANK:  NOT  ASSIGNED BY THE  WARRANT  AUTHOR</a:t>
            </a:r>
          </a:p>
          <a:p>
            <a:pPr>
              <a:buNone/>
            </a:pPr>
            <a:endParaRPr lang="en-US" dirty="0" smtClean="0"/>
          </a:p>
          <a:p>
            <a:pPr>
              <a:buNone/>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i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box(i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en-US" dirty="0" smtClean="0"/>
              <a:t>Injunctions:</a:t>
            </a:r>
          </a:p>
        </p:txBody>
      </p:sp>
      <p:sp>
        <p:nvSpPr>
          <p:cNvPr id="93187" name="Rectangle 3"/>
          <p:cNvSpPr>
            <a:spLocks noGrp="1" noChangeArrowheads="1"/>
          </p:cNvSpPr>
          <p:nvPr>
            <p:ph idx="1"/>
          </p:nvPr>
        </p:nvSpPr>
        <p:spPr/>
        <p:txBody>
          <a:bodyPr/>
          <a:lstStyle/>
          <a:p>
            <a:pPr eaLnBrk="1" hangingPunct="1"/>
            <a:r>
              <a:rPr lang="en-US" dirty="0" smtClean="0"/>
              <a:t>Town Attorney/Corporation Counsel.</a:t>
            </a:r>
          </a:p>
          <a:p>
            <a:pPr eaLnBrk="1" hangingPunct="1"/>
            <a:r>
              <a:rPr lang="en-US" dirty="0" smtClean="0"/>
              <a:t>This process will bring the property owners to court, for you and the town to ask the court to order the property owners to abate a  violation.</a:t>
            </a:r>
          </a:p>
          <a:p>
            <a:pPr eaLnBrk="1" hangingPunct="1"/>
            <a:r>
              <a:rPr lang="en-US" dirty="0" smtClean="0"/>
              <a:t>Be aware the Judge may not rule in your favor.</a:t>
            </a:r>
          </a:p>
        </p:txBody>
      </p:sp>
      <p:pic>
        <p:nvPicPr>
          <p:cNvPr id="36866" name="Picture 2" descr="C:\Users\MOM\AppData\Local\Microsoft\Windows\Temporary Internet Files\Content.IE5\LSGD6Q4H\MC900241167[1].wmf"/>
          <p:cNvPicPr>
            <a:picLocks noChangeAspect="1" noChangeArrowheads="1"/>
          </p:cNvPicPr>
          <p:nvPr/>
        </p:nvPicPr>
        <p:blipFill>
          <a:blip r:embed="rId2" cstate="print"/>
          <a:srcRect/>
          <a:stretch>
            <a:fillRect/>
          </a:stretch>
        </p:blipFill>
        <p:spPr bwMode="auto">
          <a:xfrm>
            <a:off x="2133600" y="533400"/>
            <a:ext cx="905256" cy="907085"/>
          </a:xfrm>
          <a:prstGeom prst="rect">
            <a:avLst/>
          </a:prstGeom>
          <a:noFill/>
        </p:spPr>
      </p:pic>
      <p:pic>
        <p:nvPicPr>
          <p:cNvPr id="36867" name="Picture 3" descr="C:\Users\MOM\AppData\Local\Microsoft\Windows\Temporary Internet Files\Content.IE5\OY8FPK0V\MC900056214[1].wmf"/>
          <p:cNvPicPr>
            <a:picLocks noChangeAspect="1" noChangeArrowheads="1"/>
          </p:cNvPicPr>
          <p:nvPr/>
        </p:nvPicPr>
        <p:blipFill>
          <a:blip r:embed="rId3" cstate="print"/>
          <a:srcRect/>
          <a:stretch>
            <a:fillRect/>
          </a:stretch>
        </p:blipFill>
        <p:spPr bwMode="auto">
          <a:xfrm>
            <a:off x="4114800" y="4800600"/>
            <a:ext cx="1413662" cy="1821485"/>
          </a:xfrm>
          <a:prstGeom prst="rect">
            <a:avLst/>
          </a:prstGeom>
          <a:noFill/>
        </p:spPr>
      </p:pic>
    </p:spTree>
    <p:extLst>
      <p:ext uri="{BB962C8B-B14F-4D97-AF65-F5344CB8AC3E}">
        <p14:creationId xmlns:p14="http://schemas.microsoft.com/office/powerpoint/2010/main" xmlns="" val="1064155680"/>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457200" y="274638"/>
            <a:ext cx="8229600" cy="563562"/>
          </a:xfrm>
        </p:spPr>
        <p:txBody>
          <a:bodyPr>
            <a:normAutofit fontScale="90000"/>
          </a:bodyPr>
          <a:lstStyle/>
          <a:p>
            <a:pPr eaLnBrk="1" hangingPunct="1"/>
            <a:r>
              <a:rPr lang="en-US" dirty="0" smtClean="0"/>
              <a:t>Arrest</a:t>
            </a:r>
          </a:p>
        </p:txBody>
      </p:sp>
      <p:sp>
        <p:nvSpPr>
          <p:cNvPr id="77827" name="Rectangle 3"/>
          <p:cNvSpPr>
            <a:spLocks noGrp="1" noChangeArrowheads="1"/>
          </p:cNvSpPr>
          <p:nvPr>
            <p:ph idx="1"/>
          </p:nvPr>
        </p:nvSpPr>
        <p:spPr>
          <a:xfrm>
            <a:off x="457200" y="1066800"/>
            <a:ext cx="8229600" cy="5059363"/>
          </a:xfrm>
        </p:spPr>
        <p:txBody>
          <a:bodyPr/>
          <a:lstStyle/>
          <a:p>
            <a:pPr eaLnBrk="1" hangingPunct="1">
              <a:lnSpc>
                <a:spcPct val="90000"/>
              </a:lnSpc>
            </a:pPr>
            <a:r>
              <a:rPr lang="en-US" dirty="0" smtClean="0"/>
              <a:t>Submitting an application for the arrest of an individual is very serious. Make sure this is the appropriate action to take.</a:t>
            </a:r>
          </a:p>
          <a:p>
            <a:pPr eaLnBrk="1" hangingPunct="1">
              <a:lnSpc>
                <a:spcPct val="90000"/>
              </a:lnSpc>
              <a:buFont typeface="Wingdings" pitchFamily="2" charset="2"/>
              <a:buNone/>
            </a:pPr>
            <a:r>
              <a:rPr lang="en-US" dirty="0" smtClean="0"/>
              <a:t>   You are asking for the initiation of a criminal case that may result in the deprivation of the rights of another individual.</a:t>
            </a:r>
          </a:p>
          <a:p>
            <a:pPr eaLnBrk="1" hangingPunct="1">
              <a:lnSpc>
                <a:spcPct val="90000"/>
              </a:lnSpc>
              <a:buFont typeface="Wingdings" pitchFamily="2" charset="2"/>
              <a:buNone/>
            </a:pPr>
            <a:r>
              <a:rPr lang="en-US" dirty="0" smtClean="0"/>
              <a:t> </a:t>
            </a:r>
          </a:p>
        </p:txBody>
      </p:sp>
      <p:pic>
        <p:nvPicPr>
          <p:cNvPr id="51202" name="Picture 2" descr="C:\Users\MOM\AppData\Local\Microsoft\Windows\Temporary Internet Files\Content.IE5\ICHZ5SFM\MP900446453[1].jpg"/>
          <p:cNvPicPr>
            <a:picLocks noChangeAspect="1" noChangeArrowheads="1"/>
          </p:cNvPicPr>
          <p:nvPr/>
        </p:nvPicPr>
        <p:blipFill>
          <a:blip r:embed="rId2" cstate="print"/>
          <a:srcRect/>
          <a:stretch>
            <a:fillRect/>
          </a:stretch>
        </p:blipFill>
        <p:spPr bwMode="auto">
          <a:xfrm>
            <a:off x="3124200" y="4038600"/>
            <a:ext cx="2468880" cy="2468880"/>
          </a:xfrm>
          <a:prstGeom prst="rect">
            <a:avLst/>
          </a:prstGeom>
          <a:noFill/>
        </p:spPr>
      </p:pic>
    </p:spTree>
    <p:extLst>
      <p:ext uri="{BB962C8B-B14F-4D97-AF65-F5344CB8AC3E}">
        <p14:creationId xmlns:p14="http://schemas.microsoft.com/office/powerpoint/2010/main" xmlns="" val="3978261879"/>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r>
              <a:rPr lang="en-US" dirty="0" smtClean="0"/>
              <a:t>What happens at court?</a:t>
            </a:r>
          </a:p>
        </p:txBody>
      </p:sp>
      <p:sp>
        <p:nvSpPr>
          <p:cNvPr id="79875" name="Rectangle 4"/>
          <p:cNvSpPr>
            <a:spLocks noGrp="1" noChangeArrowheads="1"/>
          </p:cNvSpPr>
          <p:nvPr>
            <p:ph type="body" sz="half" idx="1"/>
          </p:nvPr>
        </p:nvSpPr>
        <p:spPr/>
        <p:txBody>
          <a:bodyPr/>
          <a:lstStyle/>
          <a:p>
            <a:pPr eaLnBrk="1" hangingPunct="1"/>
            <a:r>
              <a:rPr lang="en-US" sz="2800" dirty="0" smtClean="0"/>
              <a:t>Property owner will come to court.</a:t>
            </a:r>
          </a:p>
          <a:p>
            <a:pPr eaLnBrk="1" hangingPunct="1"/>
            <a:r>
              <a:rPr lang="en-US" sz="2800" dirty="0" smtClean="0"/>
              <a:t>Remember, just because the owner comes to court, it does not mean compliance will be immediate. </a:t>
            </a:r>
          </a:p>
        </p:txBody>
      </p:sp>
      <p:pic>
        <p:nvPicPr>
          <p:cNvPr id="79876" name="Picture 6" descr="j0300840"/>
          <p:cNvPicPr>
            <a:picLocks noGrp="1" noChangeAspect="1" noChangeArrowheads="1"/>
          </p:cNvPicPr>
          <p:nvPr>
            <p:ph sz="half" idx="2"/>
          </p:nvPr>
        </p:nvPicPr>
        <p:blipFill>
          <a:blip r:embed="rId3" cstate="print">
            <a:extLst>
              <a:ext uri="{28A0092B-C50C-407E-A947-70E740481C1C}">
                <a14:useLocalDpi xmlns:a14="http://schemas.microsoft.com/office/drawing/2010/main" xmlns="" val="0"/>
              </a:ext>
            </a:extLst>
          </a:blip>
          <a:srcRect/>
          <a:stretch>
            <a:fillRect/>
          </a:stretch>
        </p:blipFill>
        <p:spPr>
          <a:xfrm>
            <a:off x="5410200" y="2514600"/>
            <a:ext cx="2722100" cy="2468880"/>
          </a:xfrm>
        </p:spPr>
      </p:pic>
    </p:spTree>
    <p:extLst>
      <p:ext uri="{BB962C8B-B14F-4D97-AF65-F5344CB8AC3E}">
        <p14:creationId xmlns:p14="http://schemas.microsoft.com/office/powerpoint/2010/main" xmlns="" val="2926389367"/>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eaLnBrk="1" hangingPunct="1"/>
            <a:r>
              <a:rPr lang="en-US" dirty="0" smtClean="0"/>
              <a:t>CRIMINAL PROSECUTION:</a:t>
            </a:r>
          </a:p>
        </p:txBody>
      </p:sp>
      <p:sp>
        <p:nvSpPr>
          <p:cNvPr id="80899" name="Rectangle 3"/>
          <p:cNvSpPr>
            <a:spLocks noGrp="1" noChangeArrowheads="1"/>
          </p:cNvSpPr>
          <p:nvPr>
            <p:ph idx="1"/>
          </p:nvPr>
        </p:nvSpPr>
        <p:spPr/>
        <p:txBody>
          <a:bodyPr/>
          <a:lstStyle/>
          <a:p>
            <a:pPr eaLnBrk="1" hangingPunct="1">
              <a:lnSpc>
                <a:spcPct val="90000"/>
              </a:lnSpc>
            </a:pPr>
            <a:r>
              <a:rPr lang="en-US" sz="2900" dirty="0" smtClean="0"/>
              <a:t>FIRST COURT DATE:</a:t>
            </a:r>
          </a:p>
          <a:p>
            <a:pPr lvl="1" eaLnBrk="1" hangingPunct="1">
              <a:lnSpc>
                <a:spcPct val="90000"/>
              </a:lnSpc>
            </a:pPr>
            <a:r>
              <a:rPr lang="en-US" sz="2500" dirty="0" smtClean="0"/>
              <a:t>RIGHT TO COUNSEL.</a:t>
            </a:r>
          </a:p>
          <a:p>
            <a:pPr lvl="1" eaLnBrk="1" hangingPunct="1">
              <a:lnSpc>
                <a:spcPct val="90000"/>
              </a:lnSpc>
            </a:pPr>
            <a:r>
              <a:rPr lang="en-US" sz="2500" dirty="0" smtClean="0"/>
              <a:t>REVIEW CHARGES AND PENALITES.</a:t>
            </a:r>
          </a:p>
          <a:p>
            <a:pPr lvl="1" eaLnBrk="1" hangingPunct="1">
              <a:lnSpc>
                <a:spcPct val="90000"/>
              </a:lnSpc>
            </a:pPr>
            <a:r>
              <a:rPr lang="en-US" sz="2500" dirty="0" smtClean="0"/>
              <a:t>REFER THEM TO YOU FOR A PLAN FOR COMPLIANCE.</a:t>
            </a:r>
          </a:p>
          <a:p>
            <a:pPr lvl="1" eaLnBrk="1" hangingPunct="1">
              <a:lnSpc>
                <a:spcPct val="90000"/>
              </a:lnSpc>
            </a:pPr>
            <a:r>
              <a:rPr lang="en-US" sz="2500" dirty="0" smtClean="0"/>
              <a:t>IDENTIFY A TIME FRAME FOR COMPLIANCE AND WITH THE COURT’S PERMISSION GIVE A CONTINUANCE DATE FOR THAT COMPLIANCE.</a:t>
            </a:r>
          </a:p>
          <a:p>
            <a:pPr eaLnBrk="1" hangingPunct="1">
              <a:lnSpc>
                <a:spcPct val="90000"/>
              </a:lnSpc>
            </a:pPr>
            <a:endParaRPr lang="en-US" sz="2800" dirty="0" smtClean="0"/>
          </a:p>
        </p:txBody>
      </p:sp>
      <p:pic>
        <p:nvPicPr>
          <p:cNvPr id="46088" name="Picture 8" descr="C:\Users\MOM\AppData\Local\Microsoft\Windows\Temporary Internet Files\Content.IE5\ICHZ5SFM\MC900024290[1].wmf"/>
          <p:cNvPicPr>
            <a:picLocks noChangeAspect="1" noChangeArrowheads="1"/>
          </p:cNvPicPr>
          <p:nvPr/>
        </p:nvPicPr>
        <p:blipFill>
          <a:blip r:embed="rId3" cstate="print"/>
          <a:srcRect/>
          <a:stretch>
            <a:fillRect/>
          </a:stretch>
        </p:blipFill>
        <p:spPr bwMode="auto">
          <a:xfrm>
            <a:off x="3657600" y="4572000"/>
            <a:ext cx="1899209" cy="1413662"/>
          </a:xfrm>
          <a:prstGeom prst="rect">
            <a:avLst/>
          </a:prstGeom>
          <a:noFill/>
        </p:spPr>
      </p:pic>
    </p:spTree>
    <p:extLst>
      <p:ext uri="{BB962C8B-B14F-4D97-AF65-F5344CB8AC3E}">
        <p14:creationId xmlns:p14="http://schemas.microsoft.com/office/powerpoint/2010/main" xmlns="" val="2369359211"/>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eaLnBrk="1" hangingPunct="1"/>
            <a:r>
              <a:rPr lang="en-US" dirty="0" smtClean="0"/>
              <a:t>		…</a:t>
            </a:r>
          </a:p>
        </p:txBody>
      </p:sp>
      <p:sp>
        <p:nvSpPr>
          <p:cNvPr id="81923" name="Rectangle 3"/>
          <p:cNvSpPr>
            <a:spLocks noGrp="1" noChangeArrowheads="1"/>
          </p:cNvSpPr>
          <p:nvPr>
            <p:ph idx="1"/>
          </p:nvPr>
        </p:nvSpPr>
        <p:spPr/>
        <p:txBody>
          <a:bodyPr/>
          <a:lstStyle/>
          <a:p>
            <a:pPr eaLnBrk="1" hangingPunct="1"/>
            <a:endParaRPr lang="en-US" sz="2800" dirty="0" smtClean="0"/>
          </a:p>
          <a:p>
            <a:pPr eaLnBrk="1" hangingPunct="1"/>
            <a:r>
              <a:rPr lang="en-US" sz="2800" dirty="0" smtClean="0"/>
              <a:t>While the case is pending we will ask for inspections to be completed. </a:t>
            </a:r>
          </a:p>
          <a:p>
            <a:pPr eaLnBrk="1" hangingPunct="1"/>
            <a:r>
              <a:rPr lang="en-US" sz="2800" dirty="0" smtClean="0"/>
              <a:t>Sometimes, we will ask for written updates so that we have current information in our files.</a:t>
            </a:r>
          </a:p>
          <a:p>
            <a:pPr eaLnBrk="1" hangingPunct="1"/>
            <a:r>
              <a:rPr lang="en-US" sz="2800" dirty="0" smtClean="0"/>
              <a:t>If ADDITIONAL violations are found on a re-inspection, abate the additional violations and notify the State’s Attorney IMMEDIATELY!!!!!!!</a:t>
            </a:r>
          </a:p>
        </p:txBody>
      </p:sp>
      <p:pic>
        <p:nvPicPr>
          <p:cNvPr id="45058" name="Picture 2" descr="C:\Users\MOM\AppData\Local\Microsoft\Windows\Temporary Internet Files\Content.IE5\ICHZ5SFM\MC900434910[1].png"/>
          <p:cNvPicPr>
            <a:picLocks noChangeAspect="1" noChangeArrowheads="1"/>
          </p:cNvPicPr>
          <p:nvPr/>
        </p:nvPicPr>
        <p:blipFill>
          <a:blip r:embed="rId2" cstate="print"/>
          <a:srcRect/>
          <a:stretch>
            <a:fillRect/>
          </a:stretch>
        </p:blipFill>
        <p:spPr bwMode="auto">
          <a:xfrm>
            <a:off x="2590800" y="0"/>
            <a:ext cx="2285714" cy="2285714"/>
          </a:xfrm>
          <a:prstGeom prst="rect">
            <a:avLst/>
          </a:prstGeom>
          <a:noFill/>
        </p:spPr>
      </p:pic>
    </p:spTree>
    <p:extLst>
      <p:ext uri="{BB962C8B-B14F-4D97-AF65-F5344CB8AC3E}">
        <p14:creationId xmlns:p14="http://schemas.microsoft.com/office/powerpoint/2010/main" xmlns="" val="2459734326"/>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TRIAL</a:t>
            </a:r>
            <a:endParaRPr lang="en-US" dirty="0"/>
          </a:p>
        </p:txBody>
      </p:sp>
      <p:sp>
        <p:nvSpPr>
          <p:cNvPr id="3" name="Content Placeholder 2"/>
          <p:cNvSpPr>
            <a:spLocks noGrp="1"/>
          </p:cNvSpPr>
          <p:nvPr>
            <p:ph idx="1"/>
          </p:nvPr>
        </p:nvSpPr>
        <p:spPr/>
        <p:txBody>
          <a:bodyPr/>
          <a:lstStyle/>
          <a:p>
            <a:r>
              <a:rPr lang="en-US" dirty="0" smtClean="0"/>
              <a:t>If the case goes to trial, you are the prosecutor’s main witness.</a:t>
            </a:r>
            <a:endParaRPr lang="en-US" dirty="0"/>
          </a:p>
        </p:txBody>
      </p:sp>
      <p:pic>
        <p:nvPicPr>
          <p:cNvPr id="47106" name="Picture 2" descr="C:\Users\MOM\AppData\Local\Microsoft\Windows\Temporary Internet Files\Content.IE5\OY8FPK0V\MC900287626[1].wmf"/>
          <p:cNvPicPr>
            <a:picLocks noChangeAspect="1" noChangeArrowheads="1"/>
          </p:cNvPicPr>
          <p:nvPr/>
        </p:nvPicPr>
        <p:blipFill>
          <a:blip r:embed="rId2" cstate="print"/>
          <a:srcRect/>
          <a:stretch>
            <a:fillRect/>
          </a:stretch>
        </p:blipFill>
        <p:spPr bwMode="auto">
          <a:xfrm>
            <a:off x="2971800" y="3124200"/>
            <a:ext cx="3078178" cy="2430855"/>
          </a:xfrm>
          <a:prstGeom prst="rect">
            <a:avLst/>
          </a:prstGeom>
          <a:noFill/>
        </p:spPr>
      </p:pic>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457200" y="274638"/>
            <a:ext cx="8229600" cy="792162"/>
          </a:xfrm>
        </p:spPr>
        <p:txBody>
          <a:bodyPr/>
          <a:lstStyle/>
          <a:p>
            <a:pPr eaLnBrk="1" hangingPunct="1"/>
            <a:r>
              <a:rPr lang="en-US" dirty="0" smtClean="0"/>
              <a:t>Disposition:</a:t>
            </a:r>
          </a:p>
        </p:txBody>
      </p:sp>
      <p:sp>
        <p:nvSpPr>
          <p:cNvPr id="82947" name="Rectangle 3"/>
          <p:cNvSpPr>
            <a:spLocks noGrp="1" noChangeArrowheads="1"/>
          </p:cNvSpPr>
          <p:nvPr>
            <p:ph idx="1"/>
          </p:nvPr>
        </p:nvSpPr>
        <p:spPr>
          <a:xfrm>
            <a:off x="762000" y="1143000"/>
            <a:ext cx="7772400" cy="5410199"/>
          </a:xfrm>
        </p:spPr>
        <p:txBody>
          <a:bodyPr>
            <a:normAutofit lnSpcReduction="10000"/>
          </a:bodyPr>
          <a:lstStyle/>
          <a:p>
            <a:pPr eaLnBrk="1" hangingPunct="1"/>
            <a:r>
              <a:rPr lang="en-US" dirty="0" smtClean="0"/>
              <a:t>This is a fancy way of saying how we end the case.</a:t>
            </a:r>
          </a:p>
          <a:p>
            <a:pPr eaLnBrk="1" hangingPunct="1"/>
            <a:endParaRPr lang="en-US" dirty="0" smtClean="0"/>
          </a:p>
          <a:p>
            <a:pPr eaLnBrk="1" hangingPunct="1"/>
            <a:endParaRPr lang="en-US" dirty="0" smtClean="0"/>
          </a:p>
          <a:p>
            <a:pPr eaLnBrk="1" hangingPunct="1"/>
            <a:endParaRPr lang="en-US" dirty="0"/>
          </a:p>
          <a:p>
            <a:pPr eaLnBrk="1" hangingPunct="1"/>
            <a:endParaRPr lang="en-US" dirty="0" smtClean="0"/>
          </a:p>
          <a:p>
            <a:pPr eaLnBrk="1" hangingPunct="1"/>
            <a:endParaRPr lang="en-US" dirty="0"/>
          </a:p>
          <a:p>
            <a:pPr eaLnBrk="1" hangingPunct="1"/>
            <a:r>
              <a:rPr lang="en-US" dirty="0" smtClean="0"/>
              <a:t>Cases generally will not be disposed of until there is full compliance or a plan for compliance. </a:t>
            </a:r>
          </a:p>
          <a:p>
            <a:pPr eaLnBrk="1" hangingPunct="1">
              <a:buFont typeface="Wingdings" pitchFamily="2" charset="2"/>
              <a:buNone/>
            </a:pPr>
            <a:endParaRPr lang="en-US" dirty="0" smtClean="0"/>
          </a:p>
        </p:txBody>
      </p:sp>
      <p:pic>
        <p:nvPicPr>
          <p:cNvPr id="7" name="Picture 4" descr="C:\Users\MOM\AppData\Local\Microsoft\Windows\Temporary Internet Files\Content.IE5\ICHZ5SFM\MP900422753[1].jpg"/>
          <p:cNvPicPr>
            <a:picLocks noChangeAspect="1" noChangeArrowheads="1"/>
          </p:cNvPicPr>
          <p:nvPr/>
        </p:nvPicPr>
        <p:blipFill>
          <a:blip r:embed="rId2" cstate="print"/>
          <a:srcRect/>
          <a:stretch>
            <a:fillRect/>
          </a:stretch>
        </p:blipFill>
        <p:spPr bwMode="auto">
          <a:xfrm>
            <a:off x="2667000" y="2209800"/>
            <a:ext cx="3971722" cy="2560320"/>
          </a:xfrm>
          <a:prstGeom prst="rect">
            <a:avLst/>
          </a:prstGeom>
          <a:noFill/>
        </p:spPr>
      </p:pic>
    </p:spTree>
    <p:extLst>
      <p:ext uri="{BB962C8B-B14F-4D97-AF65-F5344CB8AC3E}">
        <p14:creationId xmlns:p14="http://schemas.microsoft.com/office/powerpoint/2010/main" xmlns="" val="4101660731"/>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eaLnBrk="1" hangingPunct="1"/>
            <a:r>
              <a:rPr lang="en-US" dirty="0" smtClean="0"/>
              <a:t>How do we end the case?</a:t>
            </a:r>
          </a:p>
        </p:txBody>
      </p:sp>
      <p:sp>
        <p:nvSpPr>
          <p:cNvPr id="83971" name="Rectangle 3"/>
          <p:cNvSpPr>
            <a:spLocks noGrp="1" noChangeArrowheads="1"/>
          </p:cNvSpPr>
          <p:nvPr>
            <p:ph idx="1"/>
          </p:nvPr>
        </p:nvSpPr>
        <p:spPr/>
        <p:txBody>
          <a:bodyPr>
            <a:normAutofit lnSpcReduction="10000"/>
          </a:bodyPr>
          <a:lstStyle/>
          <a:p>
            <a:pPr eaLnBrk="1" hangingPunct="1">
              <a:buNone/>
            </a:pPr>
            <a:r>
              <a:rPr lang="en-US" dirty="0" smtClean="0"/>
              <a:t>In Connecticut, we can end the case with a:</a:t>
            </a:r>
          </a:p>
          <a:p>
            <a:pPr eaLnBrk="1" hangingPunct="1">
              <a:buNone/>
            </a:pPr>
            <a:endParaRPr lang="en-US" dirty="0" smtClean="0"/>
          </a:p>
          <a:p>
            <a:pPr eaLnBrk="1" hangingPunct="1"/>
            <a:r>
              <a:rPr lang="en-US" dirty="0" smtClean="0"/>
              <a:t>NOLLE </a:t>
            </a:r>
          </a:p>
          <a:p>
            <a:pPr eaLnBrk="1" hangingPunct="1"/>
            <a:r>
              <a:rPr lang="en-US" dirty="0" smtClean="0"/>
              <a:t>ACCELERATED REHABILITATION</a:t>
            </a:r>
          </a:p>
          <a:p>
            <a:pPr eaLnBrk="1" hangingPunct="1"/>
            <a:r>
              <a:rPr lang="en-US" dirty="0" smtClean="0"/>
              <a:t>SUSPENDED SENTENCE </a:t>
            </a:r>
          </a:p>
          <a:p>
            <a:pPr lvl="1" eaLnBrk="1" hangingPunct="1"/>
            <a:r>
              <a:rPr lang="en-US" dirty="0" smtClean="0"/>
              <a:t>CONDITIONAL DISCHARGE</a:t>
            </a:r>
          </a:p>
          <a:p>
            <a:pPr lvl="1" eaLnBrk="1" hangingPunct="1"/>
            <a:r>
              <a:rPr lang="en-US" dirty="0" smtClean="0"/>
              <a:t>PROBATION</a:t>
            </a:r>
          </a:p>
          <a:p>
            <a:pPr eaLnBrk="1" hangingPunct="1"/>
            <a:r>
              <a:rPr lang="en-US" dirty="0" smtClean="0"/>
              <a:t>JAIL</a:t>
            </a:r>
          </a:p>
        </p:txBody>
      </p:sp>
      <p:pic>
        <p:nvPicPr>
          <p:cNvPr id="4099" name="Picture 3" descr="C:\Users\MOM\AppData\Local\Microsoft\Windows\Temporary Internet Files\Content.IE5\2MJAVLGV\MC900240875[1].wm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248400" y="2819400"/>
            <a:ext cx="1844345" cy="158282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61699125"/>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pPr eaLnBrk="1" hangingPunct="1"/>
            <a:r>
              <a:rPr lang="en-US" sz="4000" dirty="0" smtClean="0"/>
              <a:t>Factors in creating the Disposition</a:t>
            </a:r>
          </a:p>
        </p:txBody>
      </p:sp>
      <p:sp>
        <p:nvSpPr>
          <p:cNvPr id="84995" name="Rectangle 3"/>
          <p:cNvSpPr>
            <a:spLocks noGrp="1" noChangeArrowheads="1"/>
          </p:cNvSpPr>
          <p:nvPr>
            <p:ph idx="1"/>
          </p:nvPr>
        </p:nvSpPr>
        <p:spPr/>
        <p:txBody>
          <a:bodyPr/>
          <a:lstStyle/>
          <a:p>
            <a:pPr eaLnBrk="1" hangingPunct="1"/>
            <a:r>
              <a:rPr lang="en-US" sz="2800" dirty="0" smtClean="0"/>
              <a:t>Seriousness of the violations.</a:t>
            </a:r>
          </a:p>
          <a:p>
            <a:pPr eaLnBrk="1" hangingPunct="1"/>
            <a:r>
              <a:rPr lang="en-US" sz="2800" dirty="0" smtClean="0"/>
              <a:t>Number of the violations.</a:t>
            </a:r>
          </a:p>
          <a:p>
            <a:pPr eaLnBrk="1" hangingPunct="1"/>
            <a:r>
              <a:rPr lang="en-US" sz="2800" dirty="0" smtClean="0"/>
              <a:t>Owner/Occupants’ criminal history and other safety code violations.</a:t>
            </a:r>
          </a:p>
          <a:p>
            <a:pPr eaLnBrk="1" hangingPunct="1"/>
            <a:r>
              <a:rPr lang="en-US" sz="2800" dirty="0" smtClean="0"/>
              <a:t>Number of people present in the property. </a:t>
            </a:r>
          </a:p>
          <a:p>
            <a:pPr eaLnBrk="1" hangingPunct="1"/>
            <a:r>
              <a:rPr lang="en-US" sz="2800" dirty="0" smtClean="0"/>
              <a:t>Time frame in which compliance has been reached. </a:t>
            </a:r>
          </a:p>
          <a:p>
            <a:pPr eaLnBrk="1" hangingPunct="1"/>
            <a:endParaRPr lang="en-US" sz="2800" dirty="0" smtClean="0"/>
          </a:p>
        </p:txBody>
      </p:sp>
      <p:pic>
        <p:nvPicPr>
          <p:cNvPr id="41986" name="Picture 2" descr="C:\Users\MOM\AppData\Local\Microsoft\Windows\Temporary Internet Files\Content.IE5\OY8FPK0V\MC900059122[1].wmf"/>
          <p:cNvPicPr>
            <a:picLocks noChangeAspect="1" noChangeArrowheads="1"/>
          </p:cNvPicPr>
          <p:nvPr/>
        </p:nvPicPr>
        <p:blipFill>
          <a:blip r:embed="rId2" cstate="print"/>
          <a:srcRect/>
          <a:stretch>
            <a:fillRect/>
          </a:stretch>
        </p:blipFill>
        <p:spPr bwMode="auto">
          <a:xfrm>
            <a:off x="3657600" y="4648200"/>
            <a:ext cx="1366114" cy="1802282"/>
          </a:xfrm>
          <a:prstGeom prst="rect">
            <a:avLst/>
          </a:prstGeom>
          <a:noFill/>
        </p:spPr>
      </p:pic>
    </p:spTree>
    <p:extLst>
      <p:ext uri="{BB962C8B-B14F-4D97-AF65-F5344CB8AC3E}">
        <p14:creationId xmlns:p14="http://schemas.microsoft.com/office/powerpoint/2010/main" xmlns="" val="3420533379"/>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eaLnBrk="1" hangingPunct="1"/>
            <a:r>
              <a:rPr lang="en-US" sz="3200" dirty="0" smtClean="0"/>
              <a:t>SPECIAL CONDITIONS OF PROBATION OR ACCELERATED REHABILITION</a:t>
            </a:r>
          </a:p>
        </p:txBody>
      </p:sp>
      <p:sp>
        <p:nvSpPr>
          <p:cNvPr id="86019" name="Rectangle 3"/>
          <p:cNvSpPr>
            <a:spLocks noGrp="1" noChangeArrowheads="1"/>
          </p:cNvSpPr>
          <p:nvPr>
            <p:ph idx="1"/>
          </p:nvPr>
        </p:nvSpPr>
        <p:spPr/>
        <p:txBody>
          <a:bodyPr/>
          <a:lstStyle/>
          <a:p>
            <a:pPr eaLnBrk="1" hangingPunct="1">
              <a:lnSpc>
                <a:spcPct val="90000"/>
              </a:lnSpc>
            </a:pPr>
            <a:r>
              <a:rPr lang="en-US" dirty="0" smtClean="0"/>
              <a:t>Plan for abatement.</a:t>
            </a:r>
          </a:p>
          <a:p>
            <a:pPr eaLnBrk="1" hangingPunct="1">
              <a:lnSpc>
                <a:spcPct val="90000"/>
              </a:lnSpc>
            </a:pPr>
            <a:r>
              <a:rPr lang="en-US" dirty="0" smtClean="0"/>
              <a:t>Cooperate with code officials.</a:t>
            </a:r>
          </a:p>
          <a:p>
            <a:pPr eaLnBrk="1" hangingPunct="1">
              <a:lnSpc>
                <a:spcPct val="90000"/>
              </a:lnSpc>
            </a:pPr>
            <a:r>
              <a:rPr lang="en-US" dirty="0" smtClean="0"/>
              <a:t>All properties must be code compliant.</a:t>
            </a:r>
          </a:p>
          <a:p>
            <a:pPr eaLnBrk="1" hangingPunct="1">
              <a:lnSpc>
                <a:spcPct val="90000"/>
              </a:lnSpc>
            </a:pPr>
            <a:r>
              <a:rPr lang="en-US" dirty="0" smtClean="0"/>
              <a:t>Attending appropriate classes depending on the types of violations.</a:t>
            </a:r>
          </a:p>
          <a:p>
            <a:pPr eaLnBrk="1" hangingPunct="1">
              <a:lnSpc>
                <a:spcPct val="90000"/>
              </a:lnSpc>
            </a:pPr>
            <a:r>
              <a:rPr lang="en-US" dirty="0" smtClean="0"/>
              <a:t>Community Service.</a:t>
            </a:r>
          </a:p>
          <a:p>
            <a:pPr eaLnBrk="1" hangingPunct="1">
              <a:lnSpc>
                <a:spcPct val="90000"/>
              </a:lnSpc>
            </a:pPr>
            <a:r>
              <a:rPr lang="en-US" dirty="0" smtClean="0"/>
              <a:t>Charitable Contribution.</a:t>
            </a:r>
          </a:p>
        </p:txBody>
      </p:sp>
      <p:pic>
        <p:nvPicPr>
          <p:cNvPr id="40962" name="Picture 2" descr="C:\Users\MOM\AppData\Local\Microsoft\Windows\Temporary Internet Files\Content.IE5\LSGD6Q4H\MC900338432[1].wmf"/>
          <p:cNvPicPr>
            <a:picLocks noChangeAspect="1" noChangeArrowheads="1"/>
          </p:cNvPicPr>
          <p:nvPr/>
        </p:nvPicPr>
        <p:blipFill>
          <a:blip r:embed="rId2" cstate="print"/>
          <a:srcRect/>
          <a:stretch>
            <a:fillRect/>
          </a:stretch>
        </p:blipFill>
        <p:spPr bwMode="auto">
          <a:xfrm>
            <a:off x="5562600" y="4038600"/>
            <a:ext cx="2590800" cy="2057400"/>
          </a:xfrm>
          <a:prstGeom prst="rect">
            <a:avLst/>
          </a:prstGeom>
          <a:noFill/>
        </p:spPr>
      </p:pic>
    </p:spTree>
    <p:extLst>
      <p:ext uri="{BB962C8B-B14F-4D97-AF65-F5344CB8AC3E}">
        <p14:creationId xmlns:p14="http://schemas.microsoft.com/office/powerpoint/2010/main" xmlns="" val="7725789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INFORMATION</a:t>
            </a:r>
            <a:endParaRPr lang="en-US" dirty="0"/>
          </a:p>
        </p:txBody>
      </p:sp>
      <p:sp>
        <p:nvSpPr>
          <p:cNvPr id="3" name="Text Placeholder 2"/>
          <p:cNvSpPr>
            <a:spLocks noGrp="1"/>
          </p:cNvSpPr>
          <p:nvPr>
            <p:ph type="body" idx="1"/>
          </p:nvPr>
        </p:nvSpPr>
        <p:spPr/>
        <p:txBody>
          <a:bodyPr/>
          <a:lstStyle/>
          <a:p>
            <a:r>
              <a:rPr lang="en-US" dirty="0" smtClean="0"/>
              <a:t>FORM</a:t>
            </a:r>
            <a:endParaRPr lang="en-US" dirty="0"/>
          </a:p>
        </p:txBody>
      </p:sp>
      <p:sp>
        <p:nvSpPr>
          <p:cNvPr id="4" name="Text Placeholder 3"/>
          <p:cNvSpPr>
            <a:spLocks noGrp="1"/>
          </p:cNvSpPr>
          <p:nvPr>
            <p:ph type="body" sz="half" idx="3"/>
          </p:nvPr>
        </p:nvSpPr>
        <p:spPr/>
        <p:txBody>
          <a:bodyPr/>
          <a:lstStyle/>
          <a:p>
            <a:r>
              <a:rPr lang="en-US" dirty="0" smtClean="0"/>
              <a:t>COMPLETION</a:t>
            </a:r>
            <a:endParaRPr lang="en-US" dirty="0"/>
          </a:p>
        </p:txBody>
      </p:sp>
      <p:sp>
        <p:nvSpPr>
          <p:cNvPr id="5" name="Content Placeholder 4"/>
          <p:cNvSpPr>
            <a:spLocks noGrp="1"/>
          </p:cNvSpPr>
          <p:nvPr>
            <p:ph sz="quarter" idx="2"/>
          </p:nvPr>
        </p:nvSpPr>
        <p:spPr/>
        <p:txBody>
          <a:bodyPr>
            <a:normAutofit/>
          </a:bodyPr>
          <a:lstStyle/>
          <a:p>
            <a:pPr>
              <a:buNone/>
            </a:pPr>
            <a:r>
              <a:rPr lang="en-US" dirty="0" smtClean="0"/>
              <a:t>COUNT  ONE:             OFFENSE</a:t>
            </a:r>
          </a:p>
          <a:p>
            <a:pPr>
              <a:buNone/>
            </a:pPr>
            <a:endParaRPr lang="en-US" dirty="0" smtClean="0"/>
          </a:p>
          <a:p>
            <a:pPr>
              <a:buNone/>
            </a:pPr>
            <a:endParaRPr lang="en-US" dirty="0" smtClean="0"/>
          </a:p>
          <a:p>
            <a:pPr>
              <a:buNone/>
            </a:pPr>
            <a:endParaRPr lang="en-US" dirty="0" smtClean="0"/>
          </a:p>
          <a:p>
            <a:pPr>
              <a:buNone/>
            </a:pPr>
            <a:r>
              <a:rPr lang="en-US" dirty="0" smtClean="0"/>
              <a:t>AT (TOWN)</a:t>
            </a:r>
          </a:p>
          <a:p>
            <a:pPr>
              <a:buNone/>
            </a:pPr>
            <a:endParaRPr lang="en-US" dirty="0" smtClean="0"/>
          </a:p>
          <a:p>
            <a:pPr>
              <a:buNone/>
            </a:pPr>
            <a:r>
              <a:rPr lang="en-US" dirty="0" smtClean="0"/>
              <a:t>ON OR ABOUT (DATE)</a:t>
            </a:r>
            <a:endParaRPr lang="en-US" dirty="0"/>
          </a:p>
        </p:txBody>
      </p:sp>
      <p:sp>
        <p:nvSpPr>
          <p:cNvPr id="6" name="Content Placeholder 5"/>
          <p:cNvSpPr>
            <a:spLocks noGrp="1"/>
          </p:cNvSpPr>
          <p:nvPr>
            <p:ph sz="quarter" idx="4"/>
          </p:nvPr>
        </p:nvSpPr>
        <p:spPr/>
        <p:txBody>
          <a:bodyPr/>
          <a:lstStyle/>
          <a:p>
            <a:pPr>
              <a:buNone/>
            </a:pPr>
            <a:endParaRPr lang="en-US" dirty="0" smtClean="0"/>
          </a:p>
          <a:p>
            <a:pPr>
              <a:buNone/>
            </a:pPr>
            <a:r>
              <a:rPr lang="en-US" dirty="0" smtClean="0"/>
              <a:t>NON-COMPLYING ILLUMINATION/REAR EXIT  STAIRS</a:t>
            </a:r>
          </a:p>
          <a:p>
            <a:pPr>
              <a:buNone/>
            </a:pPr>
            <a:endParaRPr lang="en-US" dirty="0" smtClean="0"/>
          </a:p>
          <a:p>
            <a:pPr>
              <a:buNone/>
            </a:pPr>
            <a:r>
              <a:rPr lang="en-US" dirty="0" smtClean="0"/>
              <a:t>PROPERTY LOCATION</a:t>
            </a:r>
          </a:p>
          <a:p>
            <a:pPr>
              <a:buNone/>
            </a:pPr>
            <a:endParaRPr lang="en-US" dirty="0" smtClean="0"/>
          </a:p>
          <a:p>
            <a:pPr>
              <a:buNone/>
            </a:pPr>
            <a:r>
              <a:rPr lang="en-US" dirty="0" smtClean="0"/>
              <a:t>RE-INSPECTION  DATE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fade">
                                      <p:cBhvr>
                                        <p:cTn id="12" dur="2000"/>
                                        <p:tgtEl>
                                          <p:spTgt spid="5">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animEffect transition="in" filter="fade">
                                      <p:cBhvr>
                                        <p:cTn id="17" dur="20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pPr eaLnBrk="1" hangingPunct="1"/>
            <a:r>
              <a:rPr lang="en-US" dirty="0" smtClean="0"/>
              <a:t>Remember…</a:t>
            </a:r>
          </a:p>
        </p:txBody>
      </p:sp>
      <p:sp>
        <p:nvSpPr>
          <p:cNvPr id="96259" name="Rectangle 3"/>
          <p:cNvSpPr>
            <a:spLocks noGrp="1" noChangeArrowheads="1"/>
          </p:cNvSpPr>
          <p:nvPr>
            <p:ph idx="1"/>
          </p:nvPr>
        </p:nvSpPr>
        <p:spPr>
          <a:xfrm>
            <a:off x="457200" y="1600200"/>
            <a:ext cx="5334000" cy="4525963"/>
          </a:xfrm>
        </p:spPr>
        <p:txBody>
          <a:bodyPr>
            <a:normAutofit fontScale="92500" lnSpcReduction="10000"/>
          </a:bodyPr>
          <a:lstStyle/>
          <a:p>
            <a:pPr eaLnBrk="1" hangingPunct="1">
              <a:lnSpc>
                <a:spcPct val="90000"/>
              </a:lnSpc>
            </a:pPr>
            <a:r>
              <a:rPr lang="en-US" sz="2800" dirty="0" smtClean="0"/>
              <a:t>Code issues do not arise just between 9:00 – 5:00, when everyone who could help you are in their offices.</a:t>
            </a:r>
          </a:p>
          <a:p>
            <a:pPr eaLnBrk="1" hangingPunct="1">
              <a:lnSpc>
                <a:spcPct val="90000"/>
              </a:lnSpc>
            </a:pPr>
            <a:r>
              <a:rPr lang="en-US" sz="2800" dirty="0" smtClean="0"/>
              <a:t>You need to have a plan for </a:t>
            </a:r>
            <a:r>
              <a:rPr lang="en-US" sz="2800" b="1" i="1" u="sng" dirty="0" smtClean="0"/>
              <a:t>when </a:t>
            </a:r>
            <a:r>
              <a:rPr lang="en-US" sz="2800" dirty="0" smtClean="0"/>
              <a:t>this circumstance happens, who to contact, their emergency numbers, what the chain of supervision shall be and who makes the final determination.</a:t>
            </a:r>
          </a:p>
          <a:p>
            <a:pPr eaLnBrk="1" hangingPunct="1">
              <a:lnSpc>
                <a:spcPct val="90000"/>
              </a:lnSpc>
            </a:pPr>
            <a:r>
              <a:rPr lang="en-US" b="1" i="1" u="sng" dirty="0" smtClean="0"/>
              <a:t>WHY? BECAUSE IT WILL HAPPEN!!!!!</a:t>
            </a:r>
          </a:p>
          <a:p>
            <a:pPr eaLnBrk="1" hangingPunct="1">
              <a:lnSpc>
                <a:spcPct val="90000"/>
              </a:lnSpc>
              <a:buFont typeface="Wingdings" pitchFamily="2" charset="2"/>
              <a:buNone/>
            </a:pPr>
            <a:endParaRPr lang="en-US" b="1" i="1" u="sng" dirty="0" smtClean="0"/>
          </a:p>
        </p:txBody>
      </p:sp>
      <p:pic>
        <p:nvPicPr>
          <p:cNvPr id="38916" name="Picture 4" descr="C:\Users\MOM\AppData\Local\Microsoft\Windows\Temporary Internet Files\Content.IE5\ICHZ5SFM\MP900178843[1].jpg"/>
          <p:cNvPicPr>
            <a:picLocks noChangeAspect="1" noChangeArrowheads="1"/>
          </p:cNvPicPr>
          <p:nvPr/>
        </p:nvPicPr>
        <p:blipFill>
          <a:blip r:embed="rId2" cstate="print"/>
          <a:srcRect/>
          <a:stretch>
            <a:fillRect/>
          </a:stretch>
        </p:blipFill>
        <p:spPr bwMode="auto">
          <a:xfrm>
            <a:off x="5943600" y="1676400"/>
            <a:ext cx="2675536" cy="4023360"/>
          </a:xfrm>
          <a:prstGeom prst="rect">
            <a:avLst/>
          </a:prstGeom>
          <a:noFill/>
        </p:spPr>
      </p:pic>
    </p:spTree>
    <p:extLst>
      <p:ext uri="{BB962C8B-B14F-4D97-AF65-F5344CB8AC3E}">
        <p14:creationId xmlns:p14="http://schemas.microsoft.com/office/powerpoint/2010/main" xmlns="" val="2999340691"/>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pPr eaLnBrk="1" hangingPunct="1"/>
            <a:r>
              <a:rPr lang="en-US" dirty="0" smtClean="0"/>
              <a:t>Referrals:</a:t>
            </a:r>
          </a:p>
        </p:txBody>
      </p:sp>
      <p:sp>
        <p:nvSpPr>
          <p:cNvPr id="97283" name="Rectangle 3"/>
          <p:cNvSpPr>
            <a:spLocks noGrp="1" noChangeArrowheads="1"/>
          </p:cNvSpPr>
          <p:nvPr>
            <p:ph idx="1"/>
          </p:nvPr>
        </p:nvSpPr>
        <p:spPr>
          <a:xfrm>
            <a:off x="457200" y="1295400"/>
            <a:ext cx="8229600" cy="4830763"/>
          </a:xfrm>
        </p:spPr>
        <p:txBody>
          <a:bodyPr>
            <a:normAutofit fontScale="92500" lnSpcReduction="20000"/>
          </a:bodyPr>
          <a:lstStyle/>
          <a:p>
            <a:pPr eaLnBrk="1" hangingPunct="1">
              <a:buNone/>
            </a:pPr>
            <a:r>
              <a:rPr lang="en-US" dirty="0" smtClean="0"/>
              <a:t>    Everyone is busy, become familiar with and utilize the other agencies in your town to accomplish the goal.</a:t>
            </a:r>
          </a:p>
          <a:p>
            <a:pPr eaLnBrk="1" hangingPunct="1">
              <a:buNone/>
            </a:pPr>
            <a:endParaRPr lang="en-US" dirty="0" smtClean="0"/>
          </a:p>
          <a:p>
            <a:pPr lvl="1" eaLnBrk="1" hangingPunct="1"/>
            <a:r>
              <a:rPr lang="en-US" dirty="0" smtClean="0"/>
              <a:t>Building			</a:t>
            </a:r>
          </a:p>
          <a:p>
            <a:pPr lvl="1" eaLnBrk="1" hangingPunct="1"/>
            <a:r>
              <a:rPr lang="en-US" dirty="0" smtClean="0">
                <a:cs typeface="Arial" charset="0"/>
              </a:rPr>
              <a:t>Police</a:t>
            </a:r>
          </a:p>
          <a:p>
            <a:pPr lvl="1" eaLnBrk="1" hangingPunct="1"/>
            <a:r>
              <a:rPr lang="en-US" dirty="0" smtClean="0"/>
              <a:t>Health				</a:t>
            </a:r>
          </a:p>
          <a:p>
            <a:pPr lvl="1" eaLnBrk="1" hangingPunct="1"/>
            <a:r>
              <a:rPr lang="en-US" dirty="0" smtClean="0">
                <a:cs typeface="Arial" charset="0"/>
              </a:rPr>
              <a:t>Housing</a:t>
            </a:r>
          </a:p>
          <a:p>
            <a:pPr lvl="1" eaLnBrk="1" hangingPunct="1"/>
            <a:r>
              <a:rPr lang="en-US" dirty="0" smtClean="0"/>
              <a:t>Planning and Zoning      </a:t>
            </a:r>
          </a:p>
          <a:p>
            <a:pPr lvl="1" eaLnBrk="1" hangingPunct="1"/>
            <a:r>
              <a:rPr lang="en-US" dirty="0" smtClean="0">
                <a:cs typeface="Arial" charset="0"/>
              </a:rPr>
              <a:t>Animal control</a:t>
            </a:r>
          </a:p>
          <a:p>
            <a:pPr lvl="1" eaLnBrk="1" hangingPunct="1"/>
            <a:r>
              <a:rPr lang="en-US" dirty="0" smtClean="0">
                <a:cs typeface="Arial" charset="0"/>
              </a:rPr>
              <a:t>Legal</a:t>
            </a:r>
          </a:p>
        </p:txBody>
      </p:sp>
      <p:pic>
        <p:nvPicPr>
          <p:cNvPr id="31747" name="Picture 3" descr="C:\Users\MOM\AppData\Local\Microsoft\Windows\Temporary Internet Files\Content.IE5\LI7SMJGS\MP900321197[1].jpg"/>
          <p:cNvPicPr>
            <a:picLocks noChangeAspect="1" noChangeArrowheads="1"/>
          </p:cNvPicPr>
          <p:nvPr/>
        </p:nvPicPr>
        <p:blipFill>
          <a:blip r:embed="rId2" cstate="print"/>
          <a:srcRect/>
          <a:stretch>
            <a:fillRect/>
          </a:stretch>
        </p:blipFill>
        <p:spPr bwMode="auto">
          <a:xfrm>
            <a:off x="4572000" y="2209800"/>
            <a:ext cx="3352800" cy="3581400"/>
          </a:xfrm>
          <a:prstGeom prst="rect">
            <a:avLst/>
          </a:prstGeom>
          <a:noFill/>
        </p:spPr>
      </p:pic>
    </p:spTree>
    <p:extLst>
      <p:ext uri="{BB962C8B-B14F-4D97-AF65-F5344CB8AC3E}">
        <p14:creationId xmlns:p14="http://schemas.microsoft.com/office/powerpoint/2010/main" xmlns="" val="1178183220"/>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pPr eaLnBrk="1" hangingPunct="1"/>
            <a:r>
              <a:rPr lang="en-US" dirty="0" smtClean="0"/>
              <a:t>Other concerns:</a:t>
            </a:r>
          </a:p>
        </p:txBody>
      </p:sp>
      <p:sp>
        <p:nvSpPr>
          <p:cNvPr id="98307" name="Rectangle 3"/>
          <p:cNvSpPr>
            <a:spLocks noGrp="1" noChangeArrowheads="1"/>
          </p:cNvSpPr>
          <p:nvPr>
            <p:ph idx="1"/>
          </p:nvPr>
        </p:nvSpPr>
        <p:spPr/>
        <p:txBody>
          <a:bodyPr/>
          <a:lstStyle/>
          <a:p>
            <a:pPr eaLnBrk="1" hangingPunct="1">
              <a:lnSpc>
                <a:spcPct val="90000"/>
              </a:lnSpc>
            </a:pPr>
            <a:r>
              <a:rPr lang="en-US" sz="2800" dirty="0" smtClean="0"/>
              <a:t>Always be mindful of where you are.</a:t>
            </a:r>
          </a:p>
          <a:p>
            <a:pPr eaLnBrk="1" hangingPunct="1">
              <a:lnSpc>
                <a:spcPct val="90000"/>
              </a:lnSpc>
            </a:pPr>
            <a:r>
              <a:rPr lang="en-US" sz="2800" dirty="0" smtClean="0"/>
              <a:t>Various conditions/violations that you find may not be a result of purposeful disregard of your order. For example, there are mental health conditions that are a factor in some of the conditions you will find. For example, collapsing house with excessive combustibles which may be a result of hoarding, a mental health disorder.</a:t>
            </a:r>
          </a:p>
        </p:txBody>
      </p:sp>
      <p:pic>
        <p:nvPicPr>
          <p:cNvPr id="32772" name="Picture 4" descr="C:\Users\MOM\AppData\Local\Microsoft\Windows\Temporary Internet Files\Content.IE5\LI7SMJGS\MC900294935[1].wmf"/>
          <p:cNvPicPr>
            <a:picLocks noChangeAspect="1" noChangeArrowheads="1"/>
          </p:cNvPicPr>
          <p:nvPr/>
        </p:nvPicPr>
        <p:blipFill>
          <a:blip r:embed="rId3" cstate="print"/>
          <a:srcRect/>
          <a:stretch>
            <a:fillRect/>
          </a:stretch>
        </p:blipFill>
        <p:spPr bwMode="auto">
          <a:xfrm>
            <a:off x="5029200" y="4572000"/>
            <a:ext cx="1810512" cy="1810512"/>
          </a:xfrm>
          <a:prstGeom prst="rect">
            <a:avLst/>
          </a:prstGeom>
          <a:noFill/>
        </p:spPr>
      </p:pic>
    </p:spTree>
    <p:extLst>
      <p:ext uri="{BB962C8B-B14F-4D97-AF65-F5344CB8AC3E}">
        <p14:creationId xmlns:p14="http://schemas.microsoft.com/office/powerpoint/2010/main" xmlns="" val="2383741305"/>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normAutofit fontScale="90000"/>
          </a:bodyPr>
          <a:lstStyle/>
          <a:p>
            <a:pPr eaLnBrk="1" hangingPunct="1"/>
            <a:r>
              <a:rPr lang="en-US" dirty="0" smtClean="0"/>
              <a:t>UNLESS AUTHORIZED BY LAW,</a:t>
            </a:r>
            <a:br>
              <a:rPr lang="en-US" dirty="0" smtClean="0"/>
            </a:br>
            <a:r>
              <a:rPr lang="en-US" dirty="0" smtClean="0"/>
              <a:t> </a:t>
            </a:r>
            <a:r>
              <a:rPr lang="en-US" sz="2700" dirty="0" smtClean="0"/>
              <a:t>NEVER</a:t>
            </a:r>
            <a:r>
              <a:rPr lang="en-US" dirty="0" smtClean="0"/>
              <a:t>, </a:t>
            </a:r>
            <a:r>
              <a:rPr lang="en-US" sz="3600" dirty="0" smtClean="0"/>
              <a:t>NEVER</a:t>
            </a:r>
            <a:r>
              <a:rPr lang="en-US" dirty="0" smtClean="0"/>
              <a:t>, NEVER…</a:t>
            </a:r>
          </a:p>
        </p:txBody>
      </p:sp>
      <p:sp>
        <p:nvSpPr>
          <p:cNvPr id="99331" name="Rectangle 3"/>
          <p:cNvSpPr>
            <a:spLocks noGrp="1" noChangeArrowheads="1"/>
          </p:cNvSpPr>
          <p:nvPr>
            <p:ph idx="1"/>
          </p:nvPr>
        </p:nvSpPr>
        <p:spPr>
          <a:xfrm>
            <a:off x="457200" y="1828800"/>
            <a:ext cx="8229600" cy="4297363"/>
          </a:xfrm>
        </p:spPr>
        <p:txBody>
          <a:bodyPr/>
          <a:lstStyle/>
          <a:p>
            <a:pPr eaLnBrk="1" hangingPunct="1">
              <a:lnSpc>
                <a:spcPct val="80000"/>
              </a:lnSpc>
            </a:pPr>
            <a:r>
              <a:rPr lang="en-US" sz="2800" dirty="0" smtClean="0"/>
              <a:t>Tell anyone you will have them arrested.</a:t>
            </a:r>
          </a:p>
          <a:p>
            <a:pPr eaLnBrk="1" hangingPunct="1">
              <a:lnSpc>
                <a:spcPct val="80000"/>
              </a:lnSpc>
            </a:pPr>
            <a:r>
              <a:rPr lang="en-US" sz="2800" dirty="0" smtClean="0"/>
              <a:t>Tell anyone you will get an arrest warrant.</a:t>
            </a:r>
          </a:p>
          <a:p>
            <a:pPr eaLnBrk="1" hangingPunct="1">
              <a:lnSpc>
                <a:spcPct val="80000"/>
              </a:lnSpc>
            </a:pPr>
            <a:r>
              <a:rPr lang="en-US" sz="2800" dirty="0" smtClean="0"/>
              <a:t>Tell anyone you will get a search warrant.</a:t>
            </a:r>
          </a:p>
          <a:p>
            <a:pPr eaLnBrk="1" hangingPunct="1">
              <a:lnSpc>
                <a:spcPct val="80000"/>
              </a:lnSpc>
            </a:pPr>
            <a:r>
              <a:rPr lang="en-US" sz="2800" dirty="0" smtClean="0"/>
              <a:t>Tell anyone that you must be allowed on the property. </a:t>
            </a:r>
          </a:p>
          <a:p>
            <a:pPr eaLnBrk="1" hangingPunct="1">
              <a:lnSpc>
                <a:spcPct val="80000"/>
              </a:lnSpc>
            </a:pPr>
            <a:r>
              <a:rPr lang="en-US" sz="2800" dirty="0" smtClean="0"/>
              <a:t>Tell anyone what the prosecutor may or may not do with the case.</a:t>
            </a:r>
          </a:p>
          <a:p>
            <a:pPr eaLnBrk="1" hangingPunct="1">
              <a:lnSpc>
                <a:spcPct val="80000"/>
              </a:lnSpc>
            </a:pPr>
            <a:r>
              <a:rPr lang="en-US" sz="2800" dirty="0" smtClean="0"/>
              <a:t>Excuse someone from a court date. </a:t>
            </a:r>
          </a:p>
          <a:p>
            <a:pPr eaLnBrk="1" hangingPunct="1">
              <a:lnSpc>
                <a:spcPct val="80000"/>
              </a:lnSpc>
            </a:pPr>
            <a:r>
              <a:rPr lang="en-US" sz="2800" dirty="0" smtClean="0"/>
              <a:t>Tell them that you will get their case dropped.</a:t>
            </a:r>
          </a:p>
          <a:p>
            <a:pPr eaLnBrk="1" hangingPunct="1">
              <a:lnSpc>
                <a:spcPct val="80000"/>
              </a:lnSpc>
            </a:pPr>
            <a:endParaRPr lang="en-US" sz="2800" dirty="0" smtClean="0"/>
          </a:p>
        </p:txBody>
      </p:sp>
      <p:pic>
        <p:nvPicPr>
          <p:cNvPr id="39939" name="Picture 3" descr="C:\Users\MOM\AppData\Local\Microsoft\Windows\Temporary Internet Files\Content.IE5\LSGD6Q4H\MC900442036[1].wmf"/>
          <p:cNvPicPr>
            <a:picLocks noChangeAspect="1" noChangeArrowheads="1"/>
          </p:cNvPicPr>
          <p:nvPr/>
        </p:nvPicPr>
        <p:blipFill>
          <a:blip r:embed="rId2" cstate="print"/>
          <a:srcRect/>
          <a:stretch>
            <a:fillRect/>
          </a:stretch>
        </p:blipFill>
        <p:spPr bwMode="auto">
          <a:xfrm>
            <a:off x="6934200" y="1066800"/>
            <a:ext cx="1857375" cy="1838325"/>
          </a:xfrm>
          <a:prstGeom prst="rect">
            <a:avLst/>
          </a:prstGeom>
          <a:noFill/>
        </p:spPr>
      </p:pic>
    </p:spTree>
    <p:extLst>
      <p:ext uri="{BB962C8B-B14F-4D97-AF65-F5344CB8AC3E}">
        <p14:creationId xmlns:p14="http://schemas.microsoft.com/office/powerpoint/2010/main" xmlns="" val="1244868417"/>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normAutofit/>
          </a:bodyPr>
          <a:lstStyle/>
          <a:p>
            <a:pPr eaLnBrk="1" hangingPunct="1"/>
            <a:r>
              <a:rPr lang="en-US" sz="4000" dirty="0" smtClean="0"/>
              <a:t>CONTACT INFORMATION:</a:t>
            </a:r>
          </a:p>
        </p:txBody>
      </p:sp>
      <p:sp>
        <p:nvSpPr>
          <p:cNvPr id="100355" name="Rectangle 3"/>
          <p:cNvSpPr>
            <a:spLocks noGrp="1" noChangeArrowheads="1"/>
          </p:cNvSpPr>
          <p:nvPr>
            <p:ph idx="1"/>
          </p:nvPr>
        </p:nvSpPr>
        <p:spPr/>
        <p:txBody>
          <a:bodyPr>
            <a:normAutofit fontScale="92500" lnSpcReduction="10000"/>
          </a:bodyPr>
          <a:lstStyle/>
          <a:p>
            <a:pPr eaLnBrk="1" hangingPunct="1">
              <a:buNone/>
            </a:pPr>
            <a:r>
              <a:rPr lang="en-US" sz="4000" dirty="0" smtClean="0"/>
              <a:t>   Judith R. Dicine, Supervisory Asst. State’s Attorney, Housing Matters</a:t>
            </a:r>
          </a:p>
          <a:p>
            <a:pPr eaLnBrk="1" hangingPunct="1">
              <a:buNone/>
            </a:pPr>
            <a:r>
              <a:rPr lang="en-US" sz="4000" dirty="0" smtClean="0"/>
              <a:t>   121 Elm Street</a:t>
            </a:r>
          </a:p>
          <a:p>
            <a:pPr eaLnBrk="1" hangingPunct="1">
              <a:buNone/>
            </a:pPr>
            <a:r>
              <a:rPr lang="en-US" sz="4000" dirty="0" smtClean="0"/>
              <a:t>   New Haven,  CT  06510</a:t>
            </a:r>
          </a:p>
          <a:p>
            <a:pPr eaLnBrk="1" hangingPunct="1">
              <a:buNone/>
            </a:pPr>
            <a:r>
              <a:rPr lang="en-US" sz="4000" dirty="0" smtClean="0"/>
              <a:t>   203-773-6755         </a:t>
            </a:r>
          </a:p>
          <a:p>
            <a:pPr>
              <a:buNone/>
            </a:pPr>
            <a:r>
              <a:rPr lang="en-US" sz="4000" dirty="0"/>
              <a:t>	</a:t>
            </a:r>
            <a:r>
              <a:rPr lang="en-US" sz="4000" dirty="0" smtClean="0"/>
              <a:t>Fax 203 789-6459</a:t>
            </a:r>
          </a:p>
          <a:p>
            <a:pPr>
              <a:buNone/>
            </a:pPr>
            <a:r>
              <a:rPr lang="en-US" sz="4000" dirty="0" smtClean="0"/>
              <a:t>   judith.dicine@ct.gov</a:t>
            </a:r>
          </a:p>
          <a:p>
            <a:pPr eaLnBrk="1" hangingPunct="1">
              <a:buFont typeface="Wingdings" pitchFamily="2" charset="2"/>
              <a:buNone/>
            </a:pPr>
            <a:endParaRPr lang="en-US" sz="2800" dirty="0" smtClean="0"/>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791200" y="3124200"/>
            <a:ext cx="1905000" cy="18669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573765734"/>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pic>
        <p:nvPicPr>
          <p:cNvPr id="4" name="Picture 2" descr="https://scontent-a.xx.fbcdn.net/hphotos-ash3/1483376_10202103606745937_1223500294_n.jpg"/>
          <p:cNvPicPr>
            <a:picLocks noGrp="1" noChangeAspect="1" noChangeArrowheads="1"/>
          </p:cNvPicPr>
          <p:nvPr>
            <p:ph idx="1"/>
          </p:nvPr>
        </p:nvPicPr>
        <p:blipFill>
          <a:blip r:embed="rId3" cstate="print">
            <a:extLst>
              <a:ext uri="{28A0092B-C50C-407E-A947-70E740481C1C}">
                <a14:useLocalDpi xmlns:a14="http://schemas.microsoft.com/office/drawing/2010/main" xmlns="" val="0"/>
              </a:ext>
            </a:extLst>
          </a:blip>
          <a:stretch>
            <a:fillRect/>
          </a:stretch>
        </p:blipFill>
        <p:spPr bwMode="auto">
          <a:xfrm>
            <a:off x="1554691" y="1600200"/>
            <a:ext cx="6034617" cy="452596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546841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INFORMATION</a:t>
            </a:r>
            <a:endParaRPr lang="en-US" dirty="0"/>
          </a:p>
        </p:txBody>
      </p:sp>
      <p:sp>
        <p:nvSpPr>
          <p:cNvPr id="3" name="Text Placeholder 2"/>
          <p:cNvSpPr>
            <a:spLocks noGrp="1"/>
          </p:cNvSpPr>
          <p:nvPr>
            <p:ph type="body" idx="1"/>
          </p:nvPr>
        </p:nvSpPr>
        <p:spPr/>
        <p:txBody>
          <a:bodyPr/>
          <a:lstStyle/>
          <a:p>
            <a:r>
              <a:rPr lang="en-US" dirty="0" smtClean="0"/>
              <a:t>FORM</a:t>
            </a:r>
            <a:endParaRPr lang="en-US" dirty="0"/>
          </a:p>
        </p:txBody>
      </p:sp>
      <p:sp>
        <p:nvSpPr>
          <p:cNvPr id="4" name="Text Placeholder 3"/>
          <p:cNvSpPr>
            <a:spLocks noGrp="1"/>
          </p:cNvSpPr>
          <p:nvPr>
            <p:ph type="body" sz="half" idx="3"/>
          </p:nvPr>
        </p:nvSpPr>
        <p:spPr/>
        <p:txBody>
          <a:bodyPr/>
          <a:lstStyle/>
          <a:p>
            <a:r>
              <a:rPr lang="en-US" dirty="0" smtClean="0"/>
              <a:t>COMPLETION</a:t>
            </a:r>
            <a:endParaRPr lang="en-US" dirty="0"/>
          </a:p>
        </p:txBody>
      </p:sp>
      <p:sp>
        <p:nvSpPr>
          <p:cNvPr id="5" name="Content Placeholder 4"/>
          <p:cNvSpPr>
            <a:spLocks noGrp="1"/>
          </p:cNvSpPr>
          <p:nvPr>
            <p:ph sz="quarter" idx="2"/>
          </p:nvPr>
        </p:nvSpPr>
        <p:spPr/>
        <p:txBody>
          <a:bodyPr/>
          <a:lstStyle/>
          <a:p>
            <a:endParaRPr lang="en-US" dirty="0" smtClean="0"/>
          </a:p>
          <a:p>
            <a:pPr>
              <a:buNone/>
            </a:pPr>
            <a:r>
              <a:rPr lang="en-US" dirty="0" smtClean="0"/>
              <a:t>IN  VIOLATION  OF  GENERAL  STATUTE NUMBER</a:t>
            </a:r>
            <a:endParaRPr lang="en-US" dirty="0"/>
          </a:p>
        </p:txBody>
      </p:sp>
      <p:sp>
        <p:nvSpPr>
          <p:cNvPr id="6" name="Content Placeholder 5"/>
          <p:cNvSpPr>
            <a:spLocks noGrp="1"/>
          </p:cNvSpPr>
          <p:nvPr>
            <p:ph sz="quarter" idx="4"/>
          </p:nvPr>
        </p:nvSpPr>
        <p:spPr/>
        <p:txBody>
          <a:bodyPr/>
          <a:lstStyle/>
          <a:p>
            <a:pPr>
              <a:buNone/>
            </a:pPr>
            <a:endParaRPr lang="en-US" dirty="0" smtClean="0"/>
          </a:p>
          <a:p>
            <a:pPr>
              <a:buNone/>
            </a:pPr>
            <a:r>
              <a:rPr lang="en-US" dirty="0" smtClean="0"/>
              <a:t>29-254a or 29-394 </a:t>
            </a:r>
          </a:p>
          <a:p>
            <a:pPr>
              <a:buNone/>
            </a:pPr>
            <a:r>
              <a:rPr lang="en-US" dirty="0" smtClean="0"/>
              <a:t>THE  SECTION OF THE CT  GENERAL   STATUTES  THAT  HAS  BEEN  VIOLATED.</a:t>
            </a:r>
          </a:p>
          <a:p>
            <a:pPr>
              <a:buNone/>
            </a:pPr>
            <a:endParaRPr lang="en-US" dirty="0" smtClean="0"/>
          </a:p>
          <a:p>
            <a:pPr>
              <a:buNone/>
            </a:pPr>
            <a:r>
              <a:rPr lang="en-US" dirty="0" smtClean="0"/>
              <a:t>Not the SBC section.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20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20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20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fade">
                                      <p:cBhvr>
                                        <p:cTn id="22" dur="20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ctr"/>
            <a:r>
              <a:rPr lang="en-US" dirty="0" smtClean="0"/>
              <a:t>INFORMATION</a:t>
            </a:r>
            <a:endParaRPr lang="en-US" dirty="0"/>
          </a:p>
        </p:txBody>
      </p:sp>
      <p:sp>
        <p:nvSpPr>
          <p:cNvPr id="8" name="Content Placeholder 7"/>
          <p:cNvSpPr>
            <a:spLocks noGrp="1"/>
          </p:cNvSpPr>
          <p:nvPr>
            <p:ph idx="1"/>
          </p:nvPr>
        </p:nvSpPr>
        <p:spPr/>
        <p:txBody>
          <a:bodyPr/>
          <a:lstStyle/>
          <a:p>
            <a:r>
              <a:rPr lang="en-US" dirty="0" smtClean="0"/>
              <a:t>SUBSEQUENT  COUNTS  ARE  FILLED  IN  THE  SAME  WAY.</a:t>
            </a:r>
          </a:p>
          <a:p>
            <a:endParaRPr lang="en-US" dirty="0" smtClean="0"/>
          </a:p>
          <a:p>
            <a:r>
              <a:rPr lang="en-US" dirty="0" smtClean="0"/>
              <a:t>WARRANTS  WITH  MORE  THAN  THREE  COUNTS  ARE  CONTINUED  ON  ADDITIONAL  INFORMATION  PAGES.</a:t>
            </a:r>
          </a:p>
          <a:p>
            <a:endParaRPr lang="en-US" dirty="0" smtClean="0"/>
          </a:p>
          <a:p>
            <a:r>
              <a:rPr lang="en-US" dirty="0" smtClean="0"/>
              <a:t>REMAINING  SECTIONS  ARE  LEFT  BLANK.</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20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fade">
                                      <p:cBhvr>
                                        <p:cTn id="12" dur="2000"/>
                                        <p:tgtEl>
                                          <p:spTgt spid="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animEffect transition="in" filter="fade">
                                      <p:cBhvr>
                                        <p:cTn id="17" dur="20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ARREST WARRANT</a:t>
            </a:r>
            <a:endParaRPr lang="en-US" dirty="0"/>
          </a:p>
        </p:txBody>
      </p:sp>
      <p:sp>
        <p:nvSpPr>
          <p:cNvPr id="3" name="Content Placeholder 2"/>
          <p:cNvSpPr>
            <a:spLocks noGrp="1"/>
          </p:cNvSpPr>
          <p:nvPr>
            <p:ph idx="1"/>
          </p:nvPr>
        </p:nvSpPr>
        <p:spPr/>
        <p:txBody>
          <a:bodyPr>
            <a:normAutofit lnSpcReduction="10000"/>
          </a:bodyPr>
          <a:lstStyle/>
          <a:p>
            <a:r>
              <a:rPr lang="en-US" dirty="0" smtClean="0"/>
              <a:t>THE  REVERSE SIDE OF THE INFORMATION  IS  THE  ARREST  WARRANT.  </a:t>
            </a:r>
          </a:p>
          <a:p>
            <a:endParaRPr lang="en-US" dirty="0" smtClean="0"/>
          </a:p>
          <a:p>
            <a:r>
              <a:rPr lang="en-US" dirty="0" smtClean="0"/>
              <a:t>IT  AUTHORIZES  “ANY  PROPER  OFFICER  OF  THE  STATE  OF  CONNECTICUT”  TO  ARREST  THE  BODY  OF  THE  ACCUSED.</a:t>
            </a:r>
          </a:p>
          <a:p>
            <a:endParaRPr lang="en-US" dirty="0" smtClean="0"/>
          </a:p>
          <a:p>
            <a:r>
              <a:rPr lang="en-US" dirty="0" smtClean="0"/>
              <a:t>YOU  COMPLETE ONLY THE  AGENCY  NAME  AND  THE  NAME  OF  THE  ACCUSED</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ARREST WARRANT APPLICATION</a:t>
            </a:r>
            <a:endParaRPr lang="en-US" dirty="0"/>
          </a:p>
        </p:txBody>
      </p:sp>
      <p:sp>
        <p:nvSpPr>
          <p:cNvPr id="4" name="Text Placeholder 3"/>
          <p:cNvSpPr>
            <a:spLocks noGrp="1"/>
          </p:cNvSpPr>
          <p:nvPr>
            <p:ph type="body" idx="1"/>
          </p:nvPr>
        </p:nvSpPr>
        <p:spPr/>
        <p:txBody>
          <a:bodyPr/>
          <a:lstStyle/>
          <a:p>
            <a:r>
              <a:rPr lang="en-US" dirty="0" smtClean="0"/>
              <a:t>FORM</a:t>
            </a:r>
            <a:endParaRPr lang="en-US" dirty="0"/>
          </a:p>
        </p:txBody>
      </p:sp>
      <p:sp>
        <p:nvSpPr>
          <p:cNvPr id="6" name="Text Placeholder 5"/>
          <p:cNvSpPr>
            <a:spLocks noGrp="1"/>
          </p:cNvSpPr>
          <p:nvPr>
            <p:ph type="body" sz="half" idx="3"/>
          </p:nvPr>
        </p:nvSpPr>
        <p:spPr/>
        <p:txBody>
          <a:bodyPr/>
          <a:lstStyle/>
          <a:p>
            <a:r>
              <a:rPr lang="en-US" dirty="0" smtClean="0"/>
              <a:t>COMPLETION</a:t>
            </a:r>
            <a:endParaRPr lang="en-US" dirty="0"/>
          </a:p>
        </p:txBody>
      </p:sp>
      <p:sp>
        <p:nvSpPr>
          <p:cNvPr id="5" name="Content Placeholder 4"/>
          <p:cNvSpPr>
            <a:spLocks noGrp="1"/>
          </p:cNvSpPr>
          <p:nvPr>
            <p:ph sz="quarter" idx="2"/>
          </p:nvPr>
        </p:nvSpPr>
        <p:spPr/>
        <p:txBody>
          <a:bodyPr/>
          <a:lstStyle/>
          <a:p>
            <a:r>
              <a:rPr lang="en-US" dirty="0" smtClean="0"/>
              <a:t>AGENCY  NAME</a:t>
            </a:r>
          </a:p>
          <a:p>
            <a:endParaRPr lang="en-US" dirty="0" smtClean="0"/>
          </a:p>
          <a:p>
            <a:r>
              <a:rPr lang="en-US" dirty="0" smtClean="0"/>
              <a:t>NAME</a:t>
            </a:r>
          </a:p>
          <a:p>
            <a:endParaRPr lang="en-US" dirty="0" smtClean="0"/>
          </a:p>
          <a:p>
            <a:r>
              <a:rPr lang="en-US" dirty="0" smtClean="0"/>
              <a:t>RESIDENCE</a:t>
            </a:r>
          </a:p>
          <a:p>
            <a:endParaRPr lang="en-US" dirty="0" smtClean="0"/>
          </a:p>
          <a:p>
            <a:r>
              <a:rPr lang="en-US" dirty="0" smtClean="0"/>
              <a:t>COURT  TO  BE  HELD  AT</a:t>
            </a:r>
            <a:endParaRPr lang="en-US" dirty="0"/>
          </a:p>
        </p:txBody>
      </p:sp>
      <p:sp>
        <p:nvSpPr>
          <p:cNvPr id="7" name="Content Placeholder 6"/>
          <p:cNvSpPr>
            <a:spLocks noGrp="1"/>
          </p:cNvSpPr>
          <p:nvPr>
            <p:ph sz="quarter" idx="4"/>
          </p:nvPr>
        </p:nvSpPr>
        <p:spPr/>
        <p:txBody>
          <a:bodyPr/>
          <a:lstStyle/>
          <a:p>
            <a:r>
              <a:rPr lang="en-US" dirty="0" smtClean="0"/>
              <a:t>YOUR  DEPARTMENT</a:t>
            </a:r>
          </a:p>
          <a:p>
            <a:endParaRPr lang="en-US" dirty="0" smtClean="0"/>
          </a:p>
          <a:p>
            <a:r>
              <a:rPr lang="en-US" dirty="0" smtClean="0"/>
              <a:t>LAST,  FIRST,  MI  OF   ACCUSED.</a:t>
            </a:r>
          </a:p>
          <a:p>
            <a:r>
              <a:rPr lang="en-US" dirty="0" smtClean="0"/>
              <a:t>TOWN/ CITY  OF  ACCUSED</a:t>
            </a:r>
          </a:p>
          <a:p>
            <a:r>
              <a:rPr lang="en-US" dirty="0" smtClean="0"/>
              <a:t>LOCATION  OF  COURT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APPLICATION FOR ARREST WARRANT</a:t>
            </a:r>
            <a:endParaRPr lang="en-US" dirty="0"/>
          </a:p>
        </p:txBody>
      </p:sp>
      <p:sp>
        <p:nvSpPr>
          <p:cNvPr id="7" name="Content Placeholder 6"/>
          <p:cNvSpPr>
            <a:spLocks noGrp="1"/>
          </p:cNvSpPr>
          <p:nvPr>
            <p:ph idx="1"/>
          </p:nvPr>
        </p:nvSpPr>
        <p:spPr/>
        <p:txBody>
          <a:bodyPr>
            <a:normAutofit/>
          </a:bodyPr>
          <a:lstStyle/>
          <a:p>
            <a:pPr>
              <a:buNone/>
            </a:pPr>
            <a:r>
              <a:rPr lang="en-US" dirty="0" smtClean="0"/>
              <a:t>To:  A Judge of the Superior Court</a:t>
            </a:r>
          </a:p>
          <a:p>
            <a:pPr>
              <a:buNone/>
            </a:pPr>
            <a:endParaRPr lang="en-US" dirty="0" smtClean="0"/>
          </a:p>
          <a:p>
            <a:pPr>
              <a:buNone/>
            </a:pPr>
            <a:r>
              <a:rPr lang="en-US" dirty="0" smtClean="0"/>
              <a:t>	The undersigned hereby applies for a warrant for the arrest of the above-named accused on the basis of the facts set forth in the:</a:t>
            </a:r>
          </a:p>
          <a:p>
            <a:pPr>
              <a:buNone/>
            </a:pPr>
            <a:r>
              <a:rPr lang="en-US" dirty="0" smtClean="0"/>
              <a:t>               Affidavit  Below.</a:t>
            </a:r>
          </a:p>
          <a:p>
            <a:pPr>
              <a:buNone/>
            </a:pPr>
            <a:endParaRPr lang="en-US" dirty="0" smtClean="0"/>
          </a:p>
          <a:p>
            <a:pPr>
              <a:buNone/>
            </a:pPr>
            <a:r>
              <a:rPr lang="en-US" dirty="0" smtClean="0"/>
              <a:t>	           Affidavit  Attached.</a:t>
            </a:r>
            <a:endParaRPr lang="en-US" dirty="0"/>
          </a:p>
        </p:txBody>
      </p:sp>
      <p:sp>
        <p:nvSpPr>
          <p:cNvPr id="8" name="Rectangle 7"/>
          <p:cNvSpPr/>
          <p:nvPr/>
        </p:nvSpPr>
        <p:spPr>
          <a:xfrm>
            <a:off x="1524000" y="4419600"/>
            <a:ext cx="3810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524000" y="5486400"/>
            <a:ext cx="4572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838200" y="457200"/>
            <a:ext cx="7543800" cy="1143000"/>
          </a:xfrm>
        </p:spPr>
        <p:txBody>
          <a:bodyPr>
            <a:noAutofit/>
          </a:bodyPr>
          <a:lstStyle/>
          <a:p>
            <a:pPr algn="l" eaLnBrk="1" hangingPunct="1"/>
            <a:r>
              <a:rPr lang="en-US" sz="4000" dirty="0" smtClean="0"/>
              <a:t>DCJ  HOUSING PROSECUTOR </a:t>
            </a:r>
            <a:br>
              <a:rPr lang="en-US" sz="4000" dirty="0" smtClean="0"/>
            </a:br>
            <a:r>
              <a:rPr lang="en-US" sz="4000" dirty="0" smtClean="0"/>
              <a:t>ASSIGNMENTS AS OF 1/2015</a:t>
            </a:r>
          </a:p>
        </p:txBody>
      </p:sp>
      <p:sp>
        <p:nvSpPr>
          <p:cNvPr id="28675" name="Rectangle 3"/>
          <p:cNvSpPr>
            <a:spLocks noGrp="1" noChangeArrowheads="1"/>
          </p:cNvSpPr>
          <p:nvPr>
            <p:ph idx="1"/>
          </p:nvPr>
        </p:nvSpPr>
        <p:spPr>
          <a:xfrm>
            <a:off x="228600" y="1828800"/>
            <a:ext cx="8763000" cy="4876800"/>
          </a:xfrm>
        </p:spPr>
        <p:txBody>
          <a:bodyPr>
            <a:normAutofit fontScale="92500" lnSpcReduction="10000"/>
          </a:bodyPr>
          <a:lstStyle/>
          <a:p>
            <a:pPr eaLnBrk="1" hangingPunct="1">
              <a:lnSpc>
                <a:spcPct val="80000"/>
              </a:lnSpc>
              <a:buFont typeface="Wingdings" pitchFamily="2" charset="2"/>
              <a:buNone/>
            </a:pPr>
            <a:r>
              <a:rPr lang="en-US" sz="2000" b="1" dirty="0" smtClean="0"/>
              <a:t>*Judith R. Dicine, Supervisory Assistant State’s Attorney</a:t>
            </a:r>
          </a:p>
          <a:p>
            <a:pPr lvl="1" eaLnBrk="1" hangingPunct="1">
              <a:lnSpc>
                <a:spcPct val="80000"/>
              </a:lnSpc>
              <a:buFont typeface="Wingdings" pitchFamily="2" charset="2"/>
              <a:buNone/>
            </a:pPr>
            <a:r>
              <a:rPr lang="en-US" sz="1900" dirty="0" smtClean="0"/>
              <a:t>	Ansonia/Milford (Derby GA), Danbury, Litchfield, Stamford/Norwalk and Tolland JDs (</a:t>
            </a:r>
            <a:r>
              <a:rPr lang="en-US" sz="1900" dirty="0" smtClean="0">
                <a:hlinkClick r:id="rId2"/>
              </a:rPr>
              <a:t>judith.dicine@ct.gov</a:t>
            </a:r>
            <a:r>
              <a:rPr lang="en-US" sz="1900" dirty="0" smtClean="0"/>
              <a:t>)</a:t>
            </a:r>
          </a:p>
          <a:p>
            <a:pPr lvl="1" eaLnBrk="1" hangingPunct="1">
              <a:lnSpc>
                <a:spcPct val="80000"/>
              </a:lnSpc>
              <a:buFont typeface="Wingdings" pitchFamily="2" charset="2"/>
              <a:buNone/>
            </a:pPr>
            <a:r>
              <a:rPr lang="en-US" sz="2000" b="1" dirty="0" smtClean="0"/>
              <a:t>**Patrice </a:t>
            </a:r>
            <a:r>
              <a:rPr lang="en-US" sz="2000" b="1" dirty="0" smtClean="0"/>
              <a:t>K. Palombo, Senior Assistant State’s Attorney</a:t>
            </a:r>
          </a:p>
          <a:p>
            <a:pPr lvl="1" eaLnBrk="1" hangingPunct="1">
              <a:lnSpc>
                <a:spcPct val="80000"/>
              </a:lnSpc>
              <a:buFont typeface="Wingdings" pitchFamily="2" charset="2"/>
              <a:buNone/>
            </a:pPr>
            <a:r>
              <a:rPr lang="en-US" sz="2000" dirty="0" smtClean="0"/>
              <a:t>	Ansonia/Milford (Milford GA), New Haven and Waterbury (patrice.palombo@ct.gov)</a:t>
            </a:r>
          </a:p>
          <a:p>
            <a:pPr lvl="1" eaLnBrk="1" hangingPunct="1">
              <a:lnSpc>
                <a:spcPct val="80000"/>
              </a:lnSpc>
              <a:buFont typeface="Wingdings" pitchFamily="2" charset="2"/>
              <a:buNone/>
            </a:pPr>
            <a:r>
              <a:rPr lang="en-US" sz="2000" b="1" dirty="0" smtClean="0"/>
              <a:t>Mary Card, Senior Assistant State’s Attorney</a:t>
            </a:r>
          </a:p>
          <a:p>
            <a:pPr lvl="1" eaLnBrk="1" hangingPunct="1">
              <a:lnSpc>
                <a:spcPct val="80000"/>
              </a:lnSpc>
              <a:buFont typeface="Wingdings" pitchFamily="2" charset="2"/>
              <a:buNone/>
            </a:pPr>
            <a:r>
              <a:rPr lang="en-US" sz="2000" dirty="0" smtClean="0"/>
              <a:t>	Fairfield JD (</a:t>
            </a:r>
            <a:r>
              <a:rPr lang="en-US" sz="2000" dirty="0" smtClean="0">
                <a:hlinkClick r:id="rId3"/>
              </a:rPr>
              <a:t>mary.card@ct.gov</a:t>
            </a:r>
            <a:r>
              <a:rPr lang="en-US" sz="2000" dirty="0" smtClean="0"/>
              <a:t>)</a:t>
            </a:r>
          </a:p>
          <a:p>
            <a:pPr lvl="1" eaLnBrk="1" hangingPunct="1">
              <a:lnSpc>
                <a:spcPct val="80000"/>
              </a:lnSpc>
              <a:buFont typeface="Wingdings" pitchFamily="2" charset="2"/>
              <a:buNone/>
            </a:pPr>
            <a:r>
              <a:rPr lang="en-US" sz="2000" b="1" dirty="0" smtClean="0"/>
              <a:t>Rafael I. Bustamante, Assistant State’s Attorney</a:t>
            </a:r>
          </a:p>
          <a:p>
            <a:pPr lvl="1" eaLnBrk="1" hangingPunct="1">
              <a:lnSpc>
                <a:spcPct val="80000"/>
              </a:lnSpc>
              <a:buFont typeface="Wingdings" pitchFamily="2" charset="2"/>
              <a:buNone/>
            </a:pPr>
            <a:r>
              <a:rPr lang="en-US" sz="2000" dirty="0" smtClean="0"/>
              <a:t>	New London JD (</a:t>
            </a:r>
            <a:r>
              <a:rPr lang="en-US" sz="2000" dirty="0" smtClean="0">
                <a:hlinkClick r:id="rId4"/>
              </a:rPr>
              <a:t>rafael.bustamante@ct.gov</a:t>
            </a:r>
            <a:r>
              <a:rPr lang="en-US" sz="2000" dirty="0" smtClean="0"/>
              <a:t>)</a:t>
            </a:r>
          </a:p>
          <a:p>
            <a:pPr lvl="1" eaLnBrk="1" hangingPunct="1">
              <a:lnSpc>
                <a:spcPct val="80000"/>
              </a:lnSpc>
              <a:buFont typeface="Wingdings" pitchFamily="2" charset="2"/>
              <a:buNone/>
            </a:pPr>
            <a:r>
              <a:rPr lang="en-US" sz="2000" b="1" dirty="0" smtClean="0"/>
              <a:t>*Steven M. Lesko, Deputy Assistant State’s Attorney</a:t>
            </a:r>
          </a:p>
          <a:p>
            <a:pPr lvl="1" eaLnBrk="1" hangingPunct="1">
              <a:lnSpc>
                <a:spcPct val="80000"/>
              </a:lnSpc>
              <a:buFont typeface="Wingdings" pitchFamily="2" charset="2"/>
              <a:buNone/>
            </a:pPr>
            <a:r>
              <a:rPr lang="en-US" sz="2000" dirty="0" smtClean="0"/>
              <a:t>	Hartford, Middlesex and New Britain JDs (</a:t>
            </a:r>
            <a:r>
              <a:rPr lang="en-US" sz="2000" dirty="0" smtClean="0">
                <a:hlinkClick r:id="rId5"/>
              </a:rPr>
              <a:t>steven.lesko@ct.gov</a:t>
            </a:r>
            <a:r>
              <a:rPr lang="en-US" sz="2000" dirty="0" smtClean="0"/>
              <a:t>)</a:t>
            </a:r>
          </a:p>
          <a:p>
            <a:pPr lvl="1" eaLnBrk="1" hangingPunct="1">
              <a:lnSpc>
                <a:spcPct val="80000"/>
              </a:lnSpc>
              <a:buFont typeface="Wingdings" pitchFamily="2" charset="2"/>
              <a:buNone/>
            </a:pPr>
            <a:r>
              <a:rPr lang="en-US" sz="2000" b="1" dirty="0" smtClean="0"/>
              <a:t>Jennifer Cooper, Special Deputy Assistant State’s Attorney</a:t>
            </a:r>
          </a:p>
          <a:p>
            <a:pPr lvl="1" eaLnBrk="1" hangingPunct="1">
              <a:lnSpc>
                <a:spcPct val="80000"/>
              </a:lnSpc>
              <a:buFont typeface="Wingdings" pitchFamily="2" charset="2"/>
              <a:buNone/>
            </a:pPr>
            <a:r>
              <a:rPr lang="en-US" sz="2000" dirty="0" smtClean="0"/>
              <a:t>	Windham JD (jennifer.cooper@ct.gov) </a:t>
            </a:r>
          </a:p>
          <a:p>
            <a:pPr lvl="1" eaLnBrk="1" hangingPunct="1">
              <a:lnSpc>
                <a:spcPct val="80000"/>
              </a:lnSpc>
              <a:buFont typeface="Wingdings" pitchFamily="2" charset="2"/>
              <a:buNone/>
            </a:pPr>
            <a:endParaRPr lang="en-US" sz="2000" dirty="0" smtClean="0"/>
          </a:p>
          <a:p>
            <a:pPr lvl="1" eaLnBrk="1" hangingPunct="1">
              <a:lnSpc>
                <a:spcPct val="80000"/>
              </a:lnSpc>
              <a:buFont typeface="Wingdings" pitchFamily="2" charset="2"/>
              <a:buNone/>
            </a:pPr>
            <a:r>
              <a:rPr lang="en-US" sz="2000" dirty="0" smtClean="0"/>
              <a:t>*</a:t>
            </a:r>
            <a:r>
              <a:rPr lang="en-US" sz="2000" dirty="0" smtClean="0"/>
              <a:t>PRESENTERS </a:t>
            </a:r>
            <a:r>
              <a:rPr lang="en-US" sz="2000" dirty="0" smtClean="0"/>
              <a:t>– 2015 CT BUILDING OFFICIAL ENFORCEMENT REVIEW</a:t>
            </a:r>
          </a:p>
          <a:p>
            <a:pPr lvl="1">
              <a:lnSpc>
                <a:spcPct val="80000"/>
              </a:lnSpc>
              <a:buNone/>
            </a:pPr>
            <a:r>
              <a:rPr lang="en-US" sz="2000" dirty="0" smtClean="0"/>
              <a:t>  JANUARY 8, 2015, CENTRAL CT STATE </a:t>
            </a:r>
            <a:r>
              <a:rPr lang="en-US" sz="2000" dirty="0" smtClean="0"/>
              <a:t>UNIVERSITY</a:t>
            </a:r>
          </a:p>
          <a:p>
            <a:pPr lvl="1">
              <a:lnSpc>
                <a:spcPct val="80000"/>
              </a:lnSpc>
              <a:buNone/>
            </a:pPr>
            <a:r>
              <a:rPr lang="en-US" sz="2000" dirty="0" smtClean="0"/>
              <a:t>**CONTRIBUTOR TO PRESENTATION</a:t>
            </a:r>
            <a:endParaRPr lang="en-US" sz="2000" dirty="0" smtClean="0"/>
          </a:p>
        </p:txBody>
      </p:sp>
      <p:pic>
        <p:nvPicPr>
          <p:cNvPr id="28676" name="Picture 8" descr="bkgdwclseal"/>
          <p:cNvPicPr>
            <a:picLocks noChangeAspect="1" noChangeArrowheads="1"/>
          </p:cNvPicPr>
          <p:nvPr/>
        </p:nvPicPr>
        <p:blipFill>
          <a:blip r:embed="rId6" cstate="print">
            <a:clrChange>
              <a:clrFrom>
                <a:srgbClr val="204F7D"/>
              </a:clrFrom>
              <a:clrTo>
                <a:srgbClr val="204F7D">
                  <a:alpha val="0"/>
                </a:srgbClr>
              </a:clrTo>
            </a:clrChange>
          </a:blip>
          <a:srcRect/>
          <a:stretch>
            <a:fillRect/>
          </a:stretch>
        </p:blipFill>
        <p:spPr bwMode="auto">
          <a:xfrm>
            <a:off x="7010400" y="304800"/>
            <a:ext cx="1876425" cy="1408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APPLICATION FOR ARREST WARRANT</a:t>
            </a:r>
            <a:endParaRPr lang="en-US" dirty="0"/>
          </a:p>
        </p:txBody>
      </p:sp>
      <p:sp>
        <p:nvSpPr>
          <p:cNvPr id="3" name="Content Placeholder 2"/>
          <p:cNvSpPr>
            <a:spLocks noGrp="1"/>
          </p:cNvSpPr>
          <p:nvPr>
            <p:ph idx="1"/>
          </p:nvPr>
        </p:nvSpPr>
        <p:spPr/>
        <p:txBody>
          <a:bodyPr/>
          <a:lstStyle/>
          <a:p>
            <a:pPr>
              <a:buNone/>
            </a:pPr>
            <a:endParaRPr lang="en-US" dirty="0" smtClean="0"/>
          </a:p>
          <a:p>
            <a:pPr>
              <a:buNone/>
            </a:pPr>
            <a:r>
              <a:rPr lang="en-US" dirty="0" smtClean="0"/>
              <a:t>The  checkboxes  should  be  marked especially </a:t>
            </a:r>
          </a:p>
          <a:p>
            <a:pPr>
              <a:buNone/>
            </a:pPr>
            <a:r>
              <a:rPr lang="en-US" dirty="0" smtClean="0"/>
              <a:t>	when  there  are  pages  you  want  the  judge  to  include  in  the  finding  of  probable  cause.</a:t>
            </a:r>
          </a:p>
          <a:p>
            <a:pPr>
              <a:buNone/>
            </a:pPr>
            <a:endParaRPr lang="en-US" dirty="0" smtClean="0"/>
          </a:p>
          <a:p>
            <a:pPr>
              <a:buNone/>
            </a:pPr>
            <a:r>
              <a:rPr lang="en-US" dirty="0" smtClean="0"/>
              <a:t>You  are  directing  the  reader  to   look  beyond  the  “4  Corners”  of  the  warrant.</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pPr algn="ctr"/>
            <a:r>
              <a:rPr lang="en-US" dirty="0" smtClean="0"/>
              <a:t>APPLICATION FOR ARREST WARRANT</a:t>
            </a:r>
            <a:endParaRPr lang="en-US" dirty="0"/>
          </a:p>
        </p:txBody>
      </p:sp>
      <p:sp>
        <p:nvSpPr>
          <p:cNvPr id="5" name="Content Placeholder 4"/>
          <p:cNvSpPr>
            <a:spLocks noGrp="1"/>
          </p:cNvSpPr>
          <p:nvPr>
            <p:ph idx="1"/>
          </p:nvPr>
        </p:nvSpPr>
        <p:spPr/>
        <p:txBody>
          <a:bodyPr>
            <a:normAutofit fontScale="92500" lnSpcReduction="10000"/>
          </a:bodyPr>
          <a:lstStyle/>
          <a:p>
            <a:pPr>
              <a:buNone/>
            </a:pPr>
            <a:endParaRPr lang="en-US" dirty="0" smtClean="0"/>
          </a:p>
          <a:p>
            <a:pPr>
              <a:buNone/>
            </a:pPr>
            <a:r>
              <a:rPr lang="en-US" dirty="0" smtClean="0"/>
              <a:t>DATE:</a:t>
            </a:r>
          </a:p>
          <a:p>
            <a:pPr>
              <a:buNone/>
            </a:pPr>
            <a:endParaRPr lang="en-US" dirty="0" smtClean="0"/>
          </a:p>
          <a:p>
            <a:pPr>
              <a:buNone/>
            </a:pPr>
            <a:r>
              <a:rPr lang="en-US" dirty="0" smtClean="0"/>
              <a:t>SIGNED (Prosecuting authority)</a:t>
            </a:r>
          </a:p>
          <a:p>
            <a:pPr>
              <a:buNone/>
            </a:pPr>
            <a:endParaRPr lang="en-US" dirty="0" smtClean="0"/>
          </a:p>
          <a:p>
            <a:pPr>
              <a:buNone/>
            </a:pPr>
            <a:r>
              <a:rPr lang="en-US" dirty="0" smtClean="0"/>
              <a:t>Type/print name of prosecuting authority</a:t>
            </a:r>
          </a:p>
          <a:p>
            <a:pPr>
              <a:buNone/>
            </a:pPr>
            <a:endParaRPr lang="en-US" dirty="0" smtClean="0"/>
          </a:p>
          <a:p>
            <a:pPr>
              <a:buNone/>
            </a:pPr>
            <a:r>
              <a:rPr lang="en-US" dirty="0" smtClean="0"/>
              <a:t>Not for applicant to fill out.  For  reviewing prosecutor.</a:t>
            </a:r>
          </a:p>
          <a:p>
            <a:pPr>
              <a:buNone/>
            </a:pPr>
            <a:endParaRPr lang="en-US" dirty="0" smtClean="0"/>
          </a:p>
          <a:p>
            <a:pPr>
              <a:buNone/>
            </a:pP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AFFIDAVIT</a:t>
            </a:r>
            <a:endParaRPr lang="en-US" dirty="0"/>
          </a:p>
        </p:txBody>
      </p:sp>
      <p:sp>
        <p:nvSpPr>
          <p:cNvPr id="3" name="Content Placeholder 2"/>
          <p:cNvSpPr>
            <a:spLocks noGrp="1"/>
          </p:cNvSpPr>
          <p:nvPr>
            <p:ph idx="1"/>
          </p:nvPr>
        </p:nvSpPr>
        <p:spPr/>
        <p:txBody>
          <a:bodyPr/>
          <a:lstStyle/>
          <a:p>
            <a:endParaRPr lang="en-US" dirty="0" smtClean="0"/>
          </a:p>
          <a:p>
            <a:r>
              <a:rPr lang="en-US" dirty="0" smtClean="0"/>
              <a:t>This is the narrative portion of the arrest warrant application which establishes  probable cause.</a:t>
            </a:r>
          </a:p>
          <a:p>
            <a:endParaRPr lang="en-US" dirty="0" smtClean="0"/>
          </a:p>
          <a:p>
            <a:r>
              <a:rPr lang="en-US" dirty="0" smtClean="0"/>
              <a:t>Probable cause is reason to believe that an offense has been committed and that the accused committed it.</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AFFIDAVIT</a:t>
            </a:r>
            <a:endParaRPr lang="en-US" dirty="0"/>
          </a:p>
        </p:txBody>
      </p:sp>
      <p:sp>
        <p:nvSpPr>
          <p:cNvPr id="3" name="Content Placeholder 2"/>
          <p:cNvSpPr>
            <a:spLocks noGrp="1"/>
          </p:cNvSpPr>
          <p:nvPr>
            <p:ph idx="1"/>
          </p:nvPr>
        </p:nvSpPr>
        <p:spPr/>
        <p:txBody>
          <a:bodyPr/>
          <a:lstStyle/>
          <a:p>
            <a:r>
              <a:rPr lang="en-US" dirty="0" smtClean="0"/>
              <a:t>“The undersigned affiant, being duly sworn, deposes and says:”</a:t>
            </a:r>
          </a:p>
          <a:p>
            <a:endParaRPr lang="en-US" dirty="0" smtClean="0"/>
          </a:p>
          <a:p>
            <a:r>
              <a:rPr lang="en-US" dirty="0" smtClean="0"/>
              <a:t>You  are  the  affiant  (author) of  the narrative  of  the warrant.  You  must  swear  to  the  content  and  accuracy  of  the information  contained  in  the  body  of  the  warrant.</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AFFIDAVIT</a:t>
            </a:r>
            <a:endParaRPr lang="en-US" dirty="0"/>
          </a:p>
        </p:txBody>
      </p:sp>
      <p:sp>
        <p:nvSpPr>
          <p:cNvPr id="3" name="Content Placeholder 2"/>
          <p:cNvSpPr>
            <a:spLocks noGrp="1"/>
          </p:cNvSpPr>
          <p:nvPr>
            <p:ph idx="1"/>
          </p:nvPr>
        </p:nvSpPr>
        <p:spPr/>
        <p:txBody>
          <a:bodyPr/>
          <a:lstStyle/>
          <a:p>
            <a:r>
              <a:rPr lang="en-US" dirty="0" smtClean="0"/>
              <a:t>1</a:t>
            </a:r>
            <a:r>
              <a:rPr lang="en-US" baseline="30000" dirty="0" smtClean="0"/>
              <a:t>ST</a:t>
            </a:r>
            <a:r>
              <a:rPr lang="en-US" dirty="0" smtClean="0"/>
              <a:t>  Paragraph:  YOUR  CREDENTIALS</a:t>
            </a:r>
          </a:p>
          <a:p>
            <a:pPr lvl="1"/>
            <a:endParaRPr lang="en-US" dirty="0" smtClean="0"/>
          </a:p>
          <a:p>
            <a:pPr lvl="1"/>
            <a:r>
              <a:rPr lang="en-US" dirty="0" smtClean="0"/>
              <a:t>I,  [YOUR  NAME], AM  A(N)  [YOUR  POSITION/TITLE], AND A DULY AUTHORIZED REPRESENTATIVE THEREOF, HAVE BEEN EMPLOYED BY THE [NAME OF THE DEPARTMENT YOU WORK FOR]  FOR  [TIME ON THE  JOB.]</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AFFIDAVIT</a:t>
            </a:r>
            <a:endParaRPr lang="en-US" dirty="0"/>
          </a:p>
        </p:txBody>
      </p:sp>
      <p:sp>
        <p:nvSpPr>
          <p:cNvPr id="3" name="Content Placeholder 2"/>
          <p:cNvSpPr>
            <a:spLocks noGrp="1"/>
          </p:cNvSpPr>
          <p:nvPr>
            <p:ph idx="1"/>
          </p:nvPr>
        </p:nvSpPr>
        <p:spPr/>
        <p:txBody>
          <a:bodyPr/>
          <a:lstStyle/>
          <a:p>
            <a:r>
              <a:rPr lang="en-US" dirty="0" smtClean="0"/>
              <a:t>2</a:t>
            </a:r>
            <a:r>
              <a:rPr lang="en-US" baseline="30000" dirty="0" smtClean="0"/>
              <a:t>ND</a:t>
            </a:r>
            <a:r>
              <a:rPr lang="en-US" dirty="0" smtClean="0"/>
              <a:t>  Paragraph:  BASIS  OF  KNOWLEDGE</a:t>
            </a:r>
          </a:p>
          <a:p>
            <a:endParaRPr lang="en-US" dirty="0" smtClean="0"/>
          </a:p>
          <a:p>
            <a:r>
              <a:rPr lang="en-US" dirty="0" smtClean="0"/>
              <a:t>The facts and circumstances reported in this affidavit are the result of personal knowledge and observations of this affiant [AND ADDITIONAL  REPRESENTATIVES  OF  THIS DEPARTMENT]</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AFFIDAVIT</a:t>
            </a:r>
            <a:endParaRPr lang="en-US" dirty="0"/>
          </a:p>
        </p:txBody>
      </p:sp>
      <p:sp>
        <p:nvSpPr>
          <p:cNvPr id="3" name="Content Placeholder 2"/>
          <p:cNvSpPr>
            <a:spLocks noGrp="1"/>
          </p:cNvSpPr>
          <p:nvPr>
            <p:ph idx="1"/>
          </p:nvPr>
        </p:nvSpPr>
        <p:spPr/>
        <p:txBody>
          <a:bodyPr/>
          <a:lstStyle/>
          <a:p>
            <a:r>
              <a:rPr lang="en-US" dirty="0" smtClean="0"/>
              <a:t>3</a:t>
            </a:r>
            <a:r>
              <a:rPr lang="en-US" baseline="30000" dirty="0" smtClean="0"/>
              <a:t>RD</a:t>
            </a:r>
            <a:r>
              <a:rPr lang="en-US" dirty="0" smtClean="0"/>
              <a:t>  Paragraph:    INITIAL INSPECTION</a:t>
            </a:r>
          </a:p>
          <a:p>
            <a:endParaRPr lang="en-US" dirty="0" smtClean="0"/>
          </a:p>
          <a:p>
            <a:r>
              <a:rPr lang="en-US" dirty="0" smtClean="0"/>
              <a:t>On, [DATE AND TIME OF INITIAL INSPECTION], I did inspect the premises of [ADDRESS AND DESCRIPTION OF THE PROPERTY.]  the inspection was made pursuant to [A COMPLAINT/STATUTORILY REQUIRED INSPECTION.]</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AFFIDAVIT</a:t>
            </a:r>
            <a:endParaRPr lang="en-US" dirty="0"/>
          </a:p>
        </p:txBody>
      </p:sp>
      <p:sp>
        <p:nvSpPr>
          <p:cNvPr id="3" name="Content Placeholder 2"/>
          <p:cNvSpPr>
            <a:spLocks noGrp="1"/>
          </p:cNvSpPr>
          <p:nvPr>
            <p:ph idx="1"/>
          </p:nvPr>
        </p:nvSpPr>
        <p:spPr/>
        <p:txBody>
          <a:bodyPr>
            <a:normAutofit fontScale="92500"/>
          </a:bodyPr>
          <a:lstStyle/>
          <a:p>
            <a:r>
              <a:rPr lang="en-US" dirty="0" smtClean="0"/>
              <a:t>4</a:t>
            </a:r>
            <a:r>
              <a:rPr lang="en-US" baseline="30000" dirty="0" smtClean="0"/>
              <a:t>th</a:t>
            </a:r>
            <a:r>
              <a:rPr lang="en-US" dirty="0" smtClean="0"/>
              <a:t>  Paragraph:  OWNERSHIP</a:t>
            </a:r>
          </a:p>
          <a:p>
            <a:endParaRPr lang="en-US" dirty="0" smtClean="0"/>
          </a:p>
          <a:p>
            <a:r>
              <a:rPr lang="en-US" dirty="0" smtClean="0"/>
              <a:t>On, [DATE], The owner of the property was determined to be  [OWNER’S  NAME  OR  LLC NAME].  The information was obtained by  [DEED  OR  CONCORD WEBSITE  OF  THE  OFFICE  OF  THE  SECRETARY  OF  STATE].  A copy of the [DEED  OR  CONCORD INFORMATION]  is attached to this affidavit and incorporated herein.  </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AFFIDAVIT</a:t>
            </a:r>
            <a:endParaRPr lang="en-US" dirty="0"/>
          </a:p>
        </p:txBody>
      </p:sp>
      <p:sp>
        <p:nvSpPr>
          <p:cNvPr id="3" name="Content Placeholder 2"/>
          <p:cNvSpPr>
            <a:spLocks noGrp="1"/>
          </p:cNvSpPr>
          <p:nvPr>
            <p:ph idx="1"/>
          </p:nvPr>
        </p:nvSpPr>
        <p:spPr/>
        <p:txBody>
          <a:bodyPr/>
          <a:lstStyle/>
          <a:p>
            <a:r>
              <a:rPr lang="en-US" dirty="0" smtClean="0"/>
              <a:t>5</a:t>
            </a:r>
            <a:r>
              <a:rPr lang="en-US" baseline="30000" dirty="0" smtClean="0"/>
              <a:t>TH</a:t>
            </a:r>
            <a:r>
              <a:rPr lang="en-US" dirty="0" smtClean="0"/>
              <a:t>  Paragraph:  ABATEMENT  ORDER</a:t>
            </a:r>
          </a:p>
          <a:p>
            <a:endParaRPr lang="en-US" dirty="0" smtClean="0"/>
          </a:p>
          <a:p>
            <a:r>
              <a:rPr lang="en-US" dirty="0" smtClean="0"/>
              <a:t>On, [DATE  OF  ABATEMENT  ORDER], a Connecticut State Fire Safety Code Abatement Order  with a compliance time of [GIVE  THE  TIME  FRAME]*, was sent via [PROVIDE  THE  MEANS  OF  SERVICE  ON  THE  OWNER] to the owner of record.</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AFFIDAVIT</a:t>
            </a:r>
            <a:endParaRPr lang="en-US" dirty="0"/>
          </a:p>
        </p:txBody>
      </p:sp>
      <p:sp>
        <p:nvSpPr>
          <p:cNvPr id="3" name="Content Placeholder 2"/>
          <p:cNvSpPr>
            <a:spLocks noGrp="1"/>
          </p:cNvSpPr>
          <p:nvPr>
            <p:ph idx="1"/>
          </p:nvPr>
        </p:nvSpPr>
        <p:spPr/>
        <p:txBody>
          <a:bodyPr/>
          <a:lstStyle/>
          <a:p>
            <a:r>
              <a:rPr lang="en-US" dirty="0" smtClean="0"/>
              <a:t>6</a:t>
            </a:r>
            <a:r>
              <a:rPr lang="en-US" baseline="30000" dirty="0" smtClean="0"/>
              <a:t>TH</a:t>
            </a:r>
            <a:r>
              <a:rPr lang="en-US" dirty="0" smtClean="0"/>
              <a:t>  Paragraph:  </a:t>
            </a:r>
          </a:p>
          <a:p>
            <a:endParaRPr lang="en-US" dirty="0" smtClean="0"/>
          </a:p>
          <a:p>
            <a:r>
              <a:rPr lang="en-US" dirty="0" smtClean="0"/>
              <a:t>This portion of the affidavit can include work done by the owner, contact made with the owner, extensions of time requested, modifications sought, or any information you believe should be considered for probable cause.</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228600"/>
            <a:ext cx="8293100" cy="914400"/>
          </a:xfrm>
        </p:spPr>
        <p:txBody>
          <a:bodyPr>
            <a:normAutofit/>
          </a:bodyPr>
          <a:lstStyle/>
          <a:p>
            <a:pPr eaLnBrk="1" hangingPunct="1"/>
            <a:r>
              <a:rPr lang="en-US" dirty="0" smtClean="0">
                <a:latin typeface="Arial Unicode MS" pitchFamily="34" charset="-128"/>
              </a:rPr>
              <a:t>Performance Objectives</a:t>
            </a:r>
          </a:p>
        </p:txBody>
      </p:sp>
      <p:sp>
        <p:nvSpPr>
          <p:cNvPr id="394243" name="Rectangle 3"/>
          <p:cNvSpPr>
            <a:spLocks noGrp="1" noChangeArrowheads="1"/>
          </p:cNvSpPr>
          <p:nvPr>
            <p:ph idx="1"/>
          </p:nvPr>
        </p:nvSpPr>
        <p:spPr>
          <a:xfrm>
            <a:off x="457200" y="1066800"/>
            <a:ext cx="8310563" cy="5334000"/>
          </a:xfrm>
        </p:spPr>
        <p:txBody>
          <a:bodyPr>
            <a:normAutofit lnSpcReduction="10000"/>
          </a:bodyPr>
          <a:lstStyle/>
          <a:p>
            <a:pPr marL="609600" indent="-609600">
              <a:lnSpc>
                <a:spcPct val="80000"/>
              </a:lnSpc>
              <a:buNone/>
            </a:pPr>
            <a:endParaRPr lang="en-US" sz="2400" dirty="0" smtClean="0"/>
          </a:p>
          <a:p>
            <a:pPr marL="609600" indent="-609600">
              <a:lnSpc>
                <a:spcPct val="80000"/>
              </a:lnSpc>
              <a:buNone/>
            </a:pPr>
            <a:r>
              <a:rPr lang="en-US" sz="2400" dirty="0" smtClean="0"/>
              <a:t>Students will be able to:</a:t>
            </a:r>
          </a:p>
          <a:p>
            <a:pPr marL="609600" indent="-609600">
              <a:lnSpc>
                <a:spcPct val="80000"/>
              </a:lnSpc>
              <a:buFont typeface="+mj-lt"/>
              <a:buAutoNum type="arabicPeriod"/>
            </a:pPr>
            <a:endParaRPr lang="en-US" sz="2400" dirty="0" smtClean="0"/>
          </a:p>
          <a:p>
            <a:pPr marL="609600" indent="-609600">
              <a:lnSpc>
                <a:spcPct val="80000"/>
              </a:lnSpc>
              <a:buFont typeface="+mj-lt"/>
              <a:buAutoNum type="arabicPeriod"/>
            </a:pPr>
            <a:r>
              <a:rPr lang="en-US" sz="2400" dirty="0" smtClean="0"/>
              <a:t>Know and understand the law generally concerning the authority and  obligations of a code official to obtain code compliance through administration and enforcement.</a:t>
            </a:r>
          </a:p>
          <a:p>
            <a:pPr marL="609600" indent="-609600">
              <a:lnSpc>
                <a:spcPct val="80000"/>
              </a:lnSpc>
              <a:buFont typeface="+mj-lt"/>
              <a:buAutoNum type="arabicPeriod"/>
            </a:pPr>
            <a:endParaRPr lang="en-US" sz="2400" dirty="0" smtClean="0"/>
          </a:p>
          <a:p>
            <a:pPr marL="609600" indent="-609600">
              <a:lnSpc>
                <a:spcPct val="80000"/>
              </a:lnSpc>
              <a:buFont typeface="+mj-lt"/>
              <a:buAutoNum type="arabicPeriod"/>
            </a:pPr>
            <a:r>
              <a:rPr lang="en-US" sz="2400" dirty="0" smtClean="0">
                <a:ea typeface="Arial Unicode MS" pitchFamily="34" charset="-128"/>
                <a:cs typeface="Arial Unicode MS" pitchFamily="34" charset="-128"/>
              </a:rPr>
              <a:t>Review the code official’s right of entry onto private property as it relates to the Fourth Amendment, and the application procedure for an administrative search warrant.</a:t>
            </a:r>
          </a:p>
          <a:p>
            <a:pPr marL="609600" indent="-609600">
              <a:lnSpc>
                <a:spcPct val="80000"/>
              </a:lnSpc>
              <a:buFont typeface="+mj-lt"/>
              <a:buAutoNum type="arabicPeriod"/>
            </a:pPr>
            <a:endParaRPr lang="en-US" sz="2400" dirty="0" smtClean="0">
              <a:ea typeface="Arial Unicode MS" pitchFamily="34" charset="-128"/>
              <a:cs typeface="Arial Unicode MS" pitchFamily="34" charset="-128"/>
            </a:endParaRPr>
          </a:p>
          <a:p>
            <a:pPr marL="609600" indent="-609600">
              <a:lnSpc>
                <a:spcPct val="80000"/>
              </a:lnSpc>
              <a:buFont typeface="+mj-lt"/>
              <a:buAutoNum type="arabicPeriod"/>
            </a:pPr>
            <a:r>
              <a:rPr lang="en-US" sz="2400" dirty="0" smtClean="0"/>
              <a:t>Recognize the orders available for building officials and review when and how each are used in enforcement. </a:t>
            </a:r>
          </a:p>
          <a:p>
            <a:pPr marL="609600" indent="-609600">
              <a:lnSpc>
                <a:spcPct val="80000"/>
              </a:lnSpc>
              <a:buFont typeface="+mj-lt"/>
              <a:buAutoNum type="arabicPeriod"/>
            </a:pPr>
            <a:endParaRPr lang="en-US" sz="2400" dirty="0"/>
          </a:p>
          <a:p>
            <a:pPr marL="609600" indent="-609600">
              <a:lnSpc>
                <a:spcPct val="80000"/>
              </a:lnSpc>
              <a:buFont typeface="+mj-lt"/>
              <a:buAutoNum type="arabicPeriod"/>
            </a:pPr>
            <a:r>
              <a:rPr lang="en-US" sz="2400" dirty="0" smtClean="0"/>
              <a:t>Explain general procedure for referring a case to civil and criminal court and what occurs during criminal prosecution.  </a:t>
            </a:r>
          </a:p>
          <a:p>
            <a:pPr marL="609600" indent="-609600">
              <a:lnSpc>
                <a:spcPct val="80000"/>
              </a:lnSpc>
              <a:buFont typeface="+mj-lt"/>
              <a:buAutoNum type="arabicPeriod"/>
            </a:pPr>
            <a:endParaRPr lang="en-US" sz="2400" dirty="0" smtClean="0"/>
          </a:p>
          <a:p>
            <a:pPr marL="609600" indent="-609600">
              <a:lnSpc>
                <a:spcPct val="80000"/>
              </a:lnSpc>
              <a:buFont typeface="+mj-lt"/>
              <a:buAutoNum type="arabicPeriod"/>
            </a:pPr>
            <a:endParaRPr lang="en-US" sz="2400" dirty="0" smtClean="0">
              <a:ea typeface="Arial Unicode MS" pitchFamily="34" charset="-128"/>
              <a:cs typeface="Arial Unicode MS" pitchFamily="34" charset="-128"/>
            </a:endParaRPr>
          </a:p>
          <a:p>
            <a:pPr marL="609600" indent="-609600" eaLnBrk="1" hangingPunct="1">
              <a:lnSpc>
                <a:spcPct val="80000"/>
              </a:lnSpc>
            </a:pPr>
            <a:endParaRPr lang="en-US" sz="2400" dirty="0" smtClean="0">
              <a:ea typeface="Arial Unicode MS" pitchFamily="34" charset="-128"/>
              <a:cs typeface="Arial Unicode MS" pitchFamily="34" charset="-128"/>
            </a:endParaRPr>
          </a:p>
          <a:p>
            <a:pPr marL="609600" indent="-609600" eaLnBrk="1" hangingPunct="1">
              <a:lnSpc>
                <a:spcPct val="80000"/>
              </a:lnSpc>
            </a:pPr>
            <a:endParaRPr lang="en-US" sz="2400" dirty="0" smtClean="0">
              <a:ea typeface="Arial Unicode MS" pitchFamily="34" charset="-128"/>
              <a:cs typeface="Arial Unicode MS" pitchFamily="34" charset="-128"/>
            </a:endParaRPr>
          </a:p>
          <a:p>
            <a:pPr marL="609600" indent="-609600" eaLnBrk="1" hangingPunct="1">
              <a:lnSpc>
                <a:spcPct val="80000"/>
              </a:lnSpc>
            </a:pPr>
            <a:endParaRPr lang="en-US" sz="2400" dirty="0" smtClean="0">
              <a:ea typeface="Arial Unicode MS" pitchFamily="34" charset="-128"/>
              <a:cs typeface="Arial Unicode MS" pitchFamily="34" charset="-128"/>
            </a:endParaRPr>
          </a:p>
        </p:txBody>
      </p:sp>
    </p:spTree>
    <p:extLst>
      <p:ext uri="{BB962C8B-B14F-4D97-AF65-F5344CB8AC3E}">
        <p14:creationId xmlns:p14="http://schemas.microsoft.com/office/powerpoint/2010/main" xmlns="" val="1875863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94243">
                                            <p:txEl>
                                              <p:pRg st="1" end="1"/>
                                            </p:txEl>
                                          </p:spTgt>
                                        </p:tgtEl>
                                        <p:attrNameLst>
                                          <p:attrName>style.visibility</p:attrName>
                                        </p:attrNameLst>
                                      </p:cBhvr>
                                      <p:to>
                                        <p:strVal val="visible"/>
                                      </p:to>
                                    </p:set>
                                    <p:anim calcmode="lin" valueType="num">
                                      <p:cBhvr additive="base">
                                        <p:cTn id="7" dur="500" fill="hold"/>
                                        <p:tgtEl>
                                          <p:spTgt spid="394243">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9424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94243">
                                            <p:txEl>
                                              <p:pRg st="3" end="3"/>
                                            </p:txEl>
                                          </p:spTgt>
                                        </p:tgtEl>
                                        <p:attrNameLst>
                                          <p:attrName>style.visibility</p:attrName>
                                        </p:attrNameLst>
                                      </p:cBhvr>
                                      <p:to>
                                        <p:strVal val="visible"/>
                                      </p:to>
                                    </p:set>
                                    <p:anim calcmode="lin" valueType="num">
                                      <p:cBhvr additive="base">
                                        <p:cTn id="13" dur="500" fill="hold"/>
                                        <p:tgtEl>
                                          <p:spTgt spid="394243">
                                            <p:txEl>
                                              <p:pRg st="3" end="3"/>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9424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94243">
                                            <p:txEl>
                                              <p:pRg st="5" end="5"/>
                                            </p:txEl>
                                          </p:spTgt>
                                        </p:tgtEl>
                                        <p:attrNameLst>
                                          <p:attrName>style.visibility</p:attrName>
                                        </p:attrNameLst>
                                      </p:cBhvr>
                                      <p:to>
                                        <p:strVal val="visible"/>
                                      </p:to>
                                    </p:set>
                                    <p:anim calcmode="lin" valueType="num">
                                      <p:cBhvr additive="base">
                                        <p:cTn id="19" dur="500" fill="hold"/>
                                        <p:tgtEl>
                                          <p:spTgt spid="394243">
                                            <p:txEl>
                                              <p:pRg st="5" end="5"/>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9424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94243">
                                            <p:txEl>
                                              <p:pRg st="7" end="7"/>
                                            </p:txEl>
                                          </p:spTgt>
                                        </p:tgtEl>
                                        <p:attrNameLst>
                                          <p:attrName>style.visibility</p:attrName>
                                        </p:attrNameLst>
                                      </p:cBhvr>
                                      <p:to>
                                        <p:strVal val="visible"/>
                                      </p:to>
                                    </p:set>
                                    <p:anim calcmode="lin" valueType="num">
                                      <p:cBhvr additive="base">
                                        <p:cTn id="25" dur="500" fill="hold"/>
                                        <p:tgtEl>
                                          <p:spTgt spid="394243">
                                            <p:txEl>
                                              <p:pRg st="7" end="7"/>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9424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94243">
                                            <p:txEl>
                                              <p:pRg st="9" end="9"/>
                                            </p:txEl>
                                          </p:spTgt>
                                        </p:tgtEl>
                                        <p:attrNameLst>
                                          <p:attrName>style.visibility</p:attrName>
                                        </p:attrNameLst>
                                      </p:cBhvr>
                                      <p:to>
                                        <p:strVal val="visible"/>
                                      </p:to>
                                    </p:set>
                                    <p:anim calcmode="lin" valueType="num">
                                      <p:cBhvr additive="base">
                                        <p:cTn id="31" dur="500" fill="hold"/>
                                        <p:tgtEl>
                                          <p:spTgt spid="394243">
                                            <p:txEl>
                                              <p:pRg st="9" end="9"/>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94243">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4243" grpId="0" build="p"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AFFIDAVIT</a:t>
            </a:r>
            <a:endParaRPr lang="en-US" dirty="0"/>
          </a:p>
        </p:txBody>
      </p:sp>
      <p:sp>
        <p:nvSpPr>
          <p:cNvPr id="3" name="Content Placeholder 2"/>
          <p:cNvSpPr>
            <a:spLocks noGrp="1"/>
          </p:cNvSpPr>
          <p:nvPr>
            <p:ph idx="1"/>
          </p:nvPr>
        </p:nvSpPr>
        <p:spPr/>
        <p:txBody>
          <a:bodyPr/>
          <a:lstStyle/>
          <a:p>
            <a:r>
              <a:rPr lang="en-US" dirty="0" smtClean="0"/>
              <a:t>7</a:t>
            </a:r>
            <a:r>
              <a:rPr lang="en-US" baseline="30000" dirty="0" smtClean="0"/>
              <a:t>TH</a:t>
            </a:r>
            <a:r>
              <a:rPr lang="en-US" dirty="0" smtClean="0"/>
              <a:t>  Paragraph:  RE-INSPECTION</a:t>
            </a:r>
          </a:p>
          <a:p>
            <a:endParaRPr lang="en-US" dirty="0" smtClean="0"/>
          </a:p>
          <a:p>
            <a:r>
              <a:rPr lang="en-US" dirty="0" smtClean="0"/>
              <a:t>On, [DATE (after the expiration of the time allowed in the abatement order) OF THE RE-INSPECTION], I* re-inspected the property at [ADDRESS OF THE PROPERTY.]  At that time, it was determined that the following State Building  Code violations still existed:</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AFFIDAVIT</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7</a:t>
            </a:r>
            <a:r>
              <a:rPr lang="en-US" baseline="30000" dirty="0" smtClean="0"/>
              <a:t>th</a:t>
            </a:r>
            <a:r>
              <a:rPr lang="en-US" dirty="0" smtClean="0"/>
              <a:t>  Paragraph (Continued):  LIST  							   VIOLATIONS</a:t>
            </a:r>
          </a:p>
          <a:p>
            <a:endParaRPr lang="en-US" dirty="0" smtClean="0"/>
          </a:p>
          <a:p>
            <a:r>
              <a:rPr lang="en-US" dirty="0" smtClean="0"/>
              <a:t>Provide a list of each of the outstanding violations.  Each entry should include the SBC section violated, a layman’s description of the violation, the description and location of the violation, [you may include the corrective action needed,] and the time provided to comply in the abatement order.</a:t>
            </a:r>
          </a:p>
          <a:p>
            <a:endParaRPr lang="en-US" dirty="0" smtClean="0"/>
          </a:p>
          <a:p>
            <a:endParaRPr lang="en-US" dirty="0" smtClean="0"/>
          </a:p>
          <a:p>
            <a:endParaRPr lang="en-US" dirty="0" smtClean="0"/>
          </a:p>
          <a:p>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AFFIDAVIT</a:t>
            </a:r>
            <a:endParaRPr lang="en-US" dirty="0"/>
          </a:p>
        </p:txBody>
      </p:sp>
      <p:sp>
        <p:nvSpPr>
          <p:cNvPr id="3" name="Content Placeholder 2"/>
          <p:cNvSpPr>
            <a:spLocks noGrp="1"/>
          </p:cNvSpPr>
          <p:nvPr>
            <p:ph idx="1"/>
          </p:nvPr>
        </p:nvSpPr>
        <p:spPr/>
        <p:txBody>
          <a:bodyPr/>
          <a:lstStyle/>
          <a:p>
            <a:r>
              <a:rPr lang="en-US" dirty="0" smtClean="0"/>
              <a:t>8</a:t>
            </a:r>
            <a:r>
              <a:rPr lang="en-US" baseline="30000" dirty="0" smtClean="0"/>
              <a:t>TH</a:t>
            </a:r>
            <a:r>
              <a:rPr lang="en-US" dirty="0" smtClean="0"/>
              <a:t> Paragraph:</a:t>
            </a:r>
          </a:p>
          <a:p>
            <a:endParaRPr lang="en-US" dirty="0" smtClean="0"/>
          </a:p>
          <a:p>
            <a:r>
              <a:rPr lang="en-US" dirty="0" smtClean="0"/>
              <a:t>Said violations place the occupants of the premises at risk of physical injury.</a:t>
            </a:r>
          </a:p>
          <a:p>
            <a:endParaRPr lang="en-US" dirty="0" smtClean="0"/>
          </a:p>
          <a:p>
            <a:endParaRPr lang="en-US" dirty="0" smtClean="0"/>
          </a:p>
          <a:p>
            <a:r>
              <a:rPr lang="en-US" dirty="0" smtClean="0"/>
              <a:t>Include this paragraph if the statement applies to your inspection.</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AFFIDAVIT</a:t>
            </a:r>
            <a:endParaRPr lang="en-US" dirty="0"/>
          </a:p>
        </p:txBody>
      </p:sp>
      <p:sp>
        <p:nvSpPr>
          <p:cNvPr id="3" name="Content Placeholder 2"/>
          <p:cNvSpPr>
            <a:spLocks noGrp="1"/>
          </p:cNvSpPr>
          <p:nvPr>
            <p:ph idx="1"/>
          </p:nvPr>
        </p:nvSpPr>
        <p:spPr/>
        <p:txBody>
          <a:bodyPr>
            <a:normAutofit lnSpcReduction="10000"/>
          </a:bodyPr>
          <a:lstStyle/>
          <a:p>
            <a:r>
              <a:rPr lang="en-US" dirty="0" smtClean="0"/>
              <a:t>9</a:t>
            </a:r>
            <a:r>
              <a:rPr lang="en-US" baseline="30000" dirty="0" smtClean="0"/>
              <a:t>TH</a:t>
            </a:r>
            <a:r>
              <a:rPr lang="en-US" dirty="0" smtClean="0"/>
              <a:t> Paragraph:  CONCLUSION</a:t>
            </a:r>
          </a:p>
          <a:p>
            <a:endParaRPr lang="en-US" dirty="0" smtClean="0"/>
          </a:p>
          <a:p>
            <a:r>
              <a:rPr lang="en-US" dirty="0" smtClean="0"/>
              <a:t>Wherefore, I believe cause exists that a warrant should issue for [NAME OF THE OWNER/MEMBER/MANAGER OF THE LLC], owner of the property located at [PROVIDE THE ADDRESS OF THE PROPERTY,] in violation of Connecticut General Statute Section(s):  [LIST THE SECTIONS FOR EACH COUNT].</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ARREST WARRANT</a:t>
            </a:r>
            <a:endParaRPr lang="en-US" dirty="0"/>
          </a:p>
        </p:txBody>
      </p:sp>
      <p:sp>
        <p:nvSpPr>
          <p:cNvPr id="3" name="Content Placeholder 2"/>
          <p:cNvSpPr>
            <a:spLocks noGrp="1"/>
          </p:cNvSpPr>
          <p:nvPr>
            <p:ph idx="1"/>
          </p:nvPr>
        </p:nvSpPr>
        <p:spPr/>
        <p:txBody>
          <a:bodyPr/>
          <a:lstStyle/>
          <a:p>
            <a:endParaRPr lang="en-US" dirty="0" smtClean="0"/>
          </a:p>
          <a:p>
            <a:r>
              <a:rPr lang="en-US" dirty="0" smtClean="0"/>
              <a:t>Remember that the affidavit is discoverable.</a:t>
            </a:r>
          </a:p>
          <a:p>
            <a:endParaRPr lang="en-US" dirty="0" smtClean="0"/>
          </a:p>
          <a:p>
            <a:r>
              <a:rPr lang="en-US" dirty="0" smtClean="0"/>
              <a:t>It is available to be seen by the accused, their attorney, and the general public.</a:t>
            </a:r>
          </a:p>
          <a:p>
            <a:endParaRPr lang="en-US" dirty="0" smtClean="0"/>
          </a:p>
          <a:p>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ARREST WARRANT</a:t>
            </a:r>
            <a:endParaRPr lang="en-US" dirty="0"/>
          </a:p>
        </p:txBody>
      </p:sp>
      <p:sp>
        <p:nvSpPr>
          <p:cNvPr id="3" name="Content Placeholder 2"/>
          <p:cNvSpPr>
            <a:spLocks noGrp="1"/>
          </p:cNvSpPr>
          <p:nvPr>
            <p:ph idx="1"/>
          </p:nvPr>
        </p:nvSpPr>
        <p:spPr/>
        <p:txBody>
          <a:bodyPr>
            <a:normAutofit/>
          </a:bodyPr>
          <a:lstStyle/>
          <a:p>
            <a:pPr algn="ctr">
              <a:buNone/>
            </a:pPr>
            <a:r>
              <a:rPr lang="en-US" sz="4000" dirty="0" smtClean="0"/>
              <a:t>NO  MORE</a:t>
            </a:r>
          </a:p>
          <a:p>
            <a:pPr algn="ctr">
              <a:buNone/>
            </a:pPr>
            <a:endParaRPr lang="en-US" sz="4000" dirty="0" smtClean="0"/>
          </a:p>
          <a:p>
            <a:pPr algn="ctr">
              <a:buNone/>
            </a:pPr>
            <a:endParaRPr lang="en-US" sz="4000" dirty="0"/>
          </a:p>
        </p:txBody>
      </p:sp>
      <p:pic>
        <p:nvPicPr>
          <p:cNvPr id="5137" name="Picture 17" descr="C:\Users\Patrice\AppData\Local\Microsoft\Windows\INetCache\IE\9EZUTWMU\bang-head1[1].jpg"/>
          <p:cNvPicPr>
            <a:picLocks noChangeAspect="1" noChangeArrowheads="1"/>
          </p:cNvPicPr>
          <p:nvPr/>
        </p:nvPicPr>
        <p:blipFill>
          <a:blip r:embed="rId2" cstate="print"/>
          <a:srcRect/>
          <a:stretch>
            <a:fillRect/>
          </a:stretch>
        </p:blipFill>
        <p:spPr bwMode="auto">
          <a:xfrm>
            <a:off x="3048000" y="2438400"/>
            <a:ext cx="3637026" cy="42291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CT STATE BUILDING CODE</a:t>
            </a:r>
            <a:endParaRPr lang="en-US" dirty="0"/>
          </a:p>
        </p:txBody>
      </p:sp>
      <p:sp>
        <p:nvSpPr>
          <p:cNvPr id="1026" name="AutoShape 2" descr="data:image/jpeg;base64,/9j/4AAQSkZJRgABAQAAAQABAAD/2wCEAAkGBxQQEBAUEBAPFRUQEBAVFBUVDhcVFBQWFhEWFhQRHxgZKCsgGxoxGxQVJjEtJSorLjA6Fx8zODMsQygwNisBCgoKBQUFDgUFDisZExkrKysrKysrKysrKysrKysrKysrKysrKysrKysrKysrKysrKysrKysrKysrKysrKysrK//AABEIAKAAZgMBIgACEQEDEQH/xAAbAAEAAgMBAQAAAAAAAAAAAAAAAQQDBQYCB//EADcQAAICAQMCAwYDBQkAAAAAAAECABEDBBIhBTETIkEGMlFhcZEUQoEjJDNSchUWQ0RTgqGy8P/EABQBAQAAAAAAAAAAAAAAAAAAAAD/xAAUEQEAAAAAAAAAAAAAAAAAAAAA/9oADAMBAAIRAxEAPwD7jERAREi4ExIi4ExIuN0CYkXJgIiICIiBBgCTECJpPaHq7aRUK6bNn3DKT4YY1tXcF8oJs+n0PyB3kQOMb2wyMKbpOvIYNf7M0QPXte39AflI03tZmypvHS9SKA3I4yI4AxHJYBTnsVHqTxxLOsz9UGbUDFi0hxW/gEk7jWG13c/6nHHxnnUanqpZvDwaTaMZre3JcDJRsH3SRj9PUwMf96cvmCdN1JO1morkAIVqK2U97kcC7vgmjLnUev5MOc410OV1xojvkUOQAUyMwUBDvYeHVA2Syji540efqZGq8XFpAwxXp9hJUvZ4Nmzx/TfHaUdRqOs2/h4tEQEybN4oltj7AaY8X4f6lx2AMC7072ny5c+BG6fqMaZq/aOGHhnwGyEMNtCiNvfuROoExaUtsTxK37V3V23VyPvM0BERAREQERIJgLi5xTsC7IpwbQ+qfjquRWse9YB4FgWPy2a9Zhx4KG4eFZAJUdZzeZAjEv5iK8oQ3XYn4CB3cTicbtkbJkOLB7r7q6y3kVxtawLVe5ojtYqe3RQiFfDKolqP7Xeiu68rWOTR4s8CvSB2ki5xOMLie0OJrdgt9ZyfnXYAVJNmyR8uDXEZ9MWfaEw3jxhfJ1V1yoVJZgQL3GiDyOfW4HbyLnIaNUbEAwxgNkGRSOrM9ovvZQxo0PNx28s1mTOczOSmANSI9dbZASoWmAT0r9TA+hxNf0BK0+Mf1EfvBz8FyQfEPLcfbt6TYQEREBIMmIGhTouQZt5y4CpdyyjRqGKkVs3X9z68zzj6HlAJOowlvLtb8EgO3aysho8ggr8KqdBEDi9BvXK4beVVchYt0vaCAKAVlvdzRr1ozMmUpjazkbxA4SuksfD2uN6lV9DzwauyZ10QOM8RT72LMSi5ACejtW5wdmQfIA1XrUjUs4yWDm3Urbl6MWsMtlbHN0R3P3oztJFQOdwdMfLgQplRDTi26eqsFY+5sb3fzfXdGo9nXJJXLgFqgo6HG3mUAFufQ88fPvOjiBU6XpjixKjFCV3WUxjGptieFHbvLcRAREQEREBERATnfab2m/BsiDEWZ1Jtm8NOQwVA7eUtuXkXYHPwvoTPmXtJ1jTa3UY1ZdUNqBdhU49rHJe9lJBKcDlTYAJ+EDqOne0bnMun1OFFy2QwxZRlCk8o20eZVIPcgUanTCfK+i5sWm1OlOXNmbKSDkyKN6ufCceHaElhygJrbajm59O0moXKiul7XFi1IP2PIgZoiICIiAiIgQflJiICIiAmq617PafWbfxGPcUNqy5HxuDX8yEGbLNlCKzMQFUEsSeAALJPyqU8XWMDkBc+IkkqKcHkAEj60RAr9C9ncGjD+CrEu24s7b37ABdx5ribea1euacjjUYT/vHr2lrS6xMoY43VwrFW2sDTDup+fI+8CxERAREQEREBERAREQPLoCCCAQQQQRYIPcTAujxqbGPGDzyEA79z/wAyzPJ5gV10GIChixVxwMYqZcOFUsKqqCbNACzxzx9J6QV8PT7z3ASKkxAREQEREBMWqz+GjOQxCKWIUWxAFmh8ZliBpcXtEjDIfB1Q8JgGBwEE2WHHPIG09viKu4f2kxg14Wq7kcadj2IB/wCw+vNXU3UwavCXQqHdLrzKaYUQe/6QKA66tkHFqBW3/DFcmrsHn/xlHXahmdSMmuQOCdiYcZCjzLRJs3a+l+kuDoh9dVqzyp/jEdj24+pnvD0lka/xOpN7uGyWOVA4v6WPhZ+MDVjVFUy3n15p8Sg/h0J791ocgheb7bvT0vH2hRAAceqNLyfAJ7MVPb14v6G57fohP+a1Y4I4zH19eZH9hny/vWrta58d+eboi6+UDNl60ihSUzHeHIAxEny3wfQE1Q55lUe0+OwDh1Y8wXnTnjki7BquO8v9P0HhXeXM+4AefIzDgsbAJoHzAcfyiXoGv6X1QajdWLMm3b/EQLd3VUTfYzYREBERAREQEREBMWoVip2EBrFEix3Fj7XMsQKXT8OVQfGyrkJqtuPYBy3zPoVH6fOXYiAiIgIiICIiAiIgIiICIiAiY3ygGiwvaWq+aHc18J40mrTKobFkR1IBBVgwogEHj5EH9YGeIiAiIgIiIH//2Q=="/>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7" name="Content Placeholder 6" descr="untitled.png"/>
          <p:cNvPicPr>
            <a:picLocks noGrp="1" noChangeAspect="1"/>
          </p:cNvPicPr>
          <p:nvPr>
            <p:ph idx="1"/>
          </p:nvPr>
        </p:nvPicPr>
        <p:blipFill>
          <a:blip r:embed="rId2" cstate="print"/>
          <a:stretch>
            <a:fillRect/>
          </a:stretch>
        </p:blipFill>
        <p:spPr>
          <a:xfrm>
            <a:off x="685798" y="2667001"/>
            <a:ext cx="7805319" cy="2011680"/>
          </a:xfr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normAutofit fontScale="90000"/>
          </a:bodyPr>
          <a:lstStyle/>
          <a:p>
            <a:pPr eaLnBrk="1" hangingPunct="1"/>
            <a:r>
              <a:rPr lang="en-US" sz="4000" dirty="0" smtClean="0"/>
              <a:t>CGS 29-252</a:t>
            </a:r>
            <a:br>
              <a:rPr lang="en-US" sz="4000" dirty="0" smtClean="0"/>
            </a:br>
            <a:r>
              <a:rPr lang="en-US" sz="4000" dirty="0" smtClean="0"/>
              <a:t>Purpose of the SBC.</a:t>
            </a:r>
          </a:p>
        </p:txBody>
      </p:sp>
      <p:sp>
        <p:nvSpPr>
          <p:cNvPr id="4099" name="Rectangle 3"/>
          <p:cNvSpPr>
            <a:spLocks noGrp="1" noChangeArrowheads="1"/>
          </p:cNvSpPr>
          <p:nvPr>
            <p:ph idx="1"/>
          </p:nvPr>
        </p:nvSpPr>
        <p:spPr>
          <a:xfrm>
            <a:off x="685800" y="1600200"/>
            <a:ext cx="8001000" cy="4525963"/>
          </a:xfrm>
        </p:spPr>
        <p:txBody>
          <a:bodyPr/>
          <a:lstStyle/>
          <a:p>
            <a:pPr eaLnBrk="1" hangingPunct="1">
              <a:lnSpc>
                <a:spcPct val="90000"/>
              </a:lnSpc>
            </a:pPr>
            <a:r>
              <a:rPr lang="en-US" dirty="0" smtClean="0"/>
              <a:t>To regulate design, construction and use of buildings and structures to be erected.</a:t>
            </a:r>
          </a:p>
          <a:p>
            <a:pPr eaLnBrk="1" hangingPunct="1">
              <a:lnSpc>
                <a:spcPct val="90000"/>
              </a:lnSpc>
            </a:pPr>
            <a:r>
              <a:rPr lang="en-US" dirty="0" smtClean="0"/>
              <a:t>To regulate the alteration of buildings and structures already erected.</a:t>
            </a:r>
          </a:p>
          <a:p>
            <a:pPr eaLnBrk="1" hangingPunct="1">
              <a:lnSpc>
                <a:spcPct val="90000"/>
              </a:lnSpc>
            </a:pPr>
            <a:r>
              <a:rPr lang="en-US" dirty="0" smtClean="0"/>
              <a:t>To promote and ensure that buildings and structures are designed and constructed as to conserve energy and where practicable, facilitate the use of renewable energy resources.</a:t>
            </a:r>
          </a:p>
        </p:txBody>
      </p:sp>
    </p:spTree>
    <p:extLst>
      <p:ext uri="{BB962C8B-B14F-4D97-AF65-F5344CB8AC3E}">
        <p14:creationId xmlns:p14="http://schemas.microsoft.com/office/powerpoint/2010/main" xmlns="" val="1757845464"/>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normAutofit/>
          </a:bodyPr>
          <a:lstStyle/>
          <a:p>
            <a:pPr eaLnBrk="1" hangingPunct="1"/>
            <a:r>
              <a:rPr lang="en-US" sz="4000" dirty="0" smtClean="0"/>
              <a:t>State Building Code includes…	</a:t>
            </a:r>
          </a:p>
        </p:txBody>
      </p:sp>
      <p:sp>
        <p:nvSpPr>
          <p:cNvPr id="5123" name="Rectangle 3"/>
          <p:cNvSpPr>
            <a:spLocks noGrp="1" noChangeArrowheads="1"/>
          </p:cNvSpPr>
          <p:nvPr>
            <p:ph idx="1"/>
          </p:nvPr>
        </p:nvSpPr>
        <p:spPr/>
        <p:txBody>
          <a:bodyPr/>
          <a:lstStyle/>
          <a:p>
            <a:pPr eaLnBrk="1" hangingPunct="1"/>
            <a:r>
              <a:rPr lang="en-US" dirty="0" smtClean="0"/>
              <a:t>…”any code, rule or regulation incorporated therein by reference”. CGS 29-252(a).</a:t>
            </a:r>
          </a:p>
          <a:p>
            <a:pPr eaLnBrk="1" hangingPunct="1"/>
            <a:r>
              <a:rPr lang="en-US" dirty="0" smtClean="0"/>
              <a:t>This includes the codes adopted by reference and incorporated in the 2005 CT Supplement to the CT State Building Code Sec. 29-252-1d.</a:t>
            </a:r>
          </a:p>
          <a:p>
            <a:pPr eaLnBrk="1" hangingPunct="1"/>
            <a:r>
              <a:rPr lang="en-US" dirty="0" smtClean="0"/>
              <a:t>2009, 2011 and 2013 Amendments</a:t>
            </a:r>
          </a:p>
        </p:txBody>
      </p:sp>
    </p:spTree>
    <p:extLst>
      <p:ext uri="{BB962C8B-B14F-4D97-AF65-F5344CB8AC3E}">
        <p14:creationId xmlns:p14="http://schemas.microsoft.com/office/powerpoint/2010/main" xmlns="" val="1972471034"/>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dirty="0" smtClean="0"/>
              <a:t>Also in CGS 29-252…</a:t>
            </a:r>
          </a:p>
        </p:txBody>
      </p:sp>
      <p:sp>
        <p:nvSpPr>
          <p:cNvPr id="6147" name="Rectangle 3"/>
          <p:cNvSpPr>
            <a:spLocks noGrp="1" noChangeArrowheads="1"/>
          </p:cNvSpPr>
          <p:nvPr>
            <p:ph sz="half" idx="1"/>
          </p:nvPr>
        </p:nvSpPr>
        <p:spPr>
          <a:xfrm>
            <a:off x="457200" y="1600200"/>
            <a:ext cx="8229600" cy="4525963"/>
          </a:xfrm>
        </p:spPr>
        <p:txBody>
          <a:bodyPr/>
          <a:lstStyle/>
          <a:p>
            <a:pPr eaLnBrk="1" hangingPunct="1"/>
            <a:r>
              <a:rPr lang="en-US" sz="3200" dirty="0" smtClean="0"/>
              <a:t>(b) includes the appointment by the Governor of a State Building Inspector.</a:t>
            </a:r>
          </a:p>
          <a:p>
            <a:pPr eaLnBrk="1" hangingPunct="1"/>
            <a:r>
              <a:rPr lang="en-US" sz="3200" dirty="0" smtClean="0"/>
              <a:t>(c) grants the State Building Inspector or his or her designee authority to issue official interpretations of the State Building Code upon request of any person, including interpretations on the applicability of the code.</a:t>
            </a:r>
          </a:p>
        </p:txBody>
      </p:sp>
    </p:spTree>
    <p:extLst>
      <p:ext uri="{BB962C8B-B14F-4D97-AF65-F5344CB8AC3E}">
        <p14:creationId xmlns:p14="http://schemas.microsoft.com/office/powerpoint/2010/main" xmlns="" val="3533722844"/>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04800" y="533400"/>
            <a:ext cx="8445500" cy="1143000"/>
          </a:xfrm>
          <a:noFill/>
        </p:spPr>
        <p:txBody>
          <a:bodyPr lIns="90488" tIns="44450" rIns="90488" bIns="44450" anchor="b">
            <a:normAutofit fontScale="90000"/>
          </a:bodyPr>
          <a:lstStyle/>
          <a:p>
            <a:pPr eaLnBrk="1" hangingPunct="1"/>
            <a:r>
              <a:rPr lang="en-US" sz="3600" dirty="0" smtClean="0"/>
              <a:t>HOW ARE WE GOING TO</a:t>
            </a:r>
            <a:br>
              <a:rPr lang="en-US" sz="3600" dirty="0" smtClean="0"/>
            </a:br>
            <a:r>
              <a:rPr lang="en-US" sz="3600" dirty="0" smtClean="0"/>
              <a:t> MEET THE OBJECTIVES?</a:t>
            </a:r>
          </a:p>
        </p:txBody>
      </p:sp>
      <p:sp>
        <p:nvSpPr>
          <p:cNvPr id="7171" name="Rectangle 3"/>
          <p:cNvSpPr>
            <a:spLocks noGrp="1" noChangeArrowheads="1"/>
          </p:cNvSpPr>
          <p:nvPr>
            <p:ph idx="1"/>
          </p:nvPr>
        </p:nvSpPr>
        <p:spPr>
          <a:noFill/>
        </p:spPr>
        <p:txBody>
          <a:bodyPr lIns="90488" tIns="44450" rIns="90488" bIns="44450"/>
          <a:lstStyle/>
          <a:p>
            <a:pPr lvl="1" eaLnBrk="1" hangingPunct="1">
              <a:buFont typeface="Wingdings" pitchFamily="2" charset="2"/>
              <a:buNone/>
            </a:pPr>
            <a:r>
              <a:rPr lang="en-US" i="1" dirty="0" smtClean="0"/>
              <a:t>   </a:t>
            </a:r>
          </a:p>
          <a:p>
            <a:pPr lvl="1" eaLnBrk="1" hangingPunct="1">
              <a:buFont typeface="Wingdings" pitchFamily="2" charset="2"/>
              <a:buNone/>
            </a:pPr>
            <a:r>
              <a:rPr lang="en-US" i="1" dirty="0" smtClean="0"/>
              <a:t>BY WHAT WE ARE GOING TO COVER:</a:t>
            </a:r>
          </a:p>
          <a:p>
            <a:pPr lvl="3" eaLnBrk="1" hangingPunct="1"/>
            <a:r>
              <a:rPr lang="en-US" i="1" dirty="0" smtClean="0"/>
              <a:t>GOALS</a:t>
            </a:r>
          </a:p>
          <a:p>
            <a:pPr lvl="3" eaLnBrk="1" hangingPunct="1"/>
            <a:r>
              <a:rPr lang="en-US" i="1" dirty="0" smtClean="0"/>
              <a:t>AUTHORITY</a:t>
            </a:r>
          </a:p>
          <a:p>
            <a:pPr lvl="3" eaLnBrk="1" hangingPunct="1"/>
            <a:r>
              <a:rPr lang="en-US" i="1" dirty="0" smtClean="0"/>
              <a:t>RIGHT OF ENTRY/DENIAL OF ENTRY</a:t>
            </a:r>
          </a:p>
          <a:p>
            <a:pPr lvl="3" eaLnBrk="1" hangingPunct="1"/>
            <a:r>
              <a:rPr lang="en-US" i="1" dirty="0" smtClean="0"/>
              <a:t>INSPECTION</a:t>
            </a:r>
          </a:p>
          <a:p>
            <a:pPr lvl="3" eaLnBrk="1" hangingPunct="1"/>
            <a:r>
              <a:rPr lang="en-US" i="1" dirty="0" smtClean="0"/>
              <a:t>ABATEMENT PROCEDURE</a:t>
            </a:r>
          </a:p>
          <a:p>
            <a:pPr lvl="3" eaLnBrk="1" hangingPunct="1"/>
            <a:r>
              <a:rPr lang="en-US" i="1" dirty="0" smtClean="0"/>
              <a:t>REFERRAL FOR CRIMINAL PROSECUTION</a:t>
            </a:r>
          </a:p>
          <a:p>
            <a:pPr lvl="3" eaLnBrk="1" hangingPunct="1"/>
            <a:r>
              <a:rPr lang="en-US" i="1" dirty="0" smtClean="0"/>
              <a:t>ARREST  WARRANT PREPARATION</a:t>
            </a:r>
          </a:p>
          <a:p>
            <a:pPr lvl="3" eaLnBrk="1" hangingPunct="1">
              <a:buNone/>
            </a:pPr>
            <a:endParaRPr lang="en-US" i="1" dirty="0" smtClean="0"/>
          </a:p>
          <a:p>
            <a:pPr lvl="3" eaLnBrk="1" hangingPunct="1"/>
            <a:endParaRPr lang="en-US" i="1" dirty="0" smtClean="0"/>
          </a:p>
          <a:p>
            <a:pPr lvl="3" eaLnBrk="1" hangingPunct="1">
              <a:buFont typeface="Wingdings" pitchFamily="2" charset="2"/>
              <a:buNone/>
            </a:pPr>
            <a:endParaRPr lang="en-US" i="1" dirty="0" smtClean="0"/>
          </a:p>
        </p:txBody>
      </p:sp>
      <p:pic>
        <p:nvPicPr>
          <p:cNvPr id="52226" name="Picture 2" descr="C:\Users\MOM\AppData\Local\Microsoft\Windows\Temporary Internet Files\Content.IE5\ICHZ5SFM\MC900442026[1].wmf"/>
          <p:cNvPicPr>
            <a:picLocks noChangeAspect="1" noChangeArrowheads="1"/>
          </p:cNvPicPr>
          <p:nvPr/>
        </p:nvPicPr>
        <p:blipFill>
          <a:blip r:embed="rId3" cstate="print"/>
          <a:srcRect/>
          <a:stretch>
            <a:fillRect/>
          </a:stretch>
        </p:blipFill>
        <p:spPr bwMode="auto">
          <a:xfrm>
            <a:off x="6705600" y="1143000"/>
            <a:ext cx="1631950" cy="1901825"/>
          </a:xfrm>
          <a:prstGeom prst="rect">
            <a:avLst/>
          </a:prstGeom>
          <a:noFill/>
        </p:spPr>
      </p:pic>
    </p:spTree>
    <p:extLst>
      <p:ext uri="{BB962C8B-B14F-4D97-AF65-F5344CB8AC3E}">
        <p14:creationId xmlns:p14="http://schemas.microsoft.com/office/powerpoint/2010/main" xmlns="" val="2497940257"/>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smtClean="0"/>
              <a:t>Also in CGS 29-252…</a:t>
            </a:r>
          </a:p>
        </p:txBody>
      </p:sp>
      <p:sp>
        <p:nvSpPr>
          <p:cNvPr id="7171" name="Rectangle 3"/>
          <p:cNvSpPr>
            <a:spLocks noGrp="1" noChangeArrowheads="1"/>
          </p:cNvSpPr>
          <p:nvPr>
            <p:ph idx="1"/>
          </p:nvPr>
        </p:nvSpPr>
        <p:spPr/>
        <p:txBody>
          <a:bodyPr/>
          <a:lstStyle/>
          <a:p>
            <a:pPr eaLnBrk="1" hangingPunct="1"/>
            <a:r>
              <a:rPr lang="en-US" dirty="0" smtClean="0"/>
              <a:t>(d) provides that the State Building Inspector </a:t>
            </a:r>
            <a:r>
              <a:rPr lang="en-US" dirty="0" smtClean="0">
                <a:solidFill>
                  <a:srgbClr val="FF0000"/>
                </a:solidFill>
              </a:rPr>
              <a:t>shall</a:t>
            </a:r>
            <a:r>
              <a:rPr lang="en-US" dirty="0" smtClean="0"/>
              <a:t> review local building official decisions if he or she has reason to believe the official or local appeals board has misconstrued or misinterpreted any provision of the SBC.</a:t>
            </a:r>
          </a:p>
          <a:p>
            <a:pPr eaLnBrk="1" hangingPunct="1"/>
            <a:endParaRPr lang="en-US" dirty="0" smtClean="0"/>
          </a:p>
          <a:p>
            <a:endParaRPr lang="en-US" dirty="0" smtClean="0"/>
          </a:p>
        </p:txBody>
      </p:sp>
    </p:spTree>
    <p:extLst>
      <p:ext uri="{BB962C8B-B14F-4D97-AF65-F5344CB8AC3E}">
        <p14:creationId xmlns:p14="http://schemas.microsoft.com/office/powerpoint/2010/main" xmlns="" val="3667247515"/>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dirty="0" smtClean="0"/>
              <a:t>Attorney General Confirms:</a:t>
            </a:r>
          </a:p>
        </p:txBody>
      </p:sp>
      <p:sp>
        <p:nvSpPr>
          <p:cNvPr id="8195" name="Rectangle 3"/>
          <p:cNvSpPr>
            <a:spLocks noGrp="1" noChangeArrowheads="1"/>
          </p:cNvSpPr>
          <p:nvPr>
            <p:ph idx="1"/>
          </p:nvPr>
        </p:nvSpPr>
        <p:spPr/>
        <p:txBody>
          <a:bodyPr/>
          <a:lstStyle/>
          <a:p>
            <a:pPr eaLnBrk="1" hangingPunct="1"/>
            <a:r>
              <a:rPr lang="en-US" dirty="0" smtClean="0"/>
              <a:t>In Opinion No. 2005-032, Attorney General Richard Blumenthal wrote:</a:t>
            </a:r>
          </a:p>
          <a:p>
            <a:pPr eaLnBrk="1" hangingPunct="1"/>
            <a:r>
              <a:rPr lang="en-US" dirty="0" smtClean="0">
                <a:solidFill>
                  <a:srgbClr val="0000FF"/>
                </a:solidFill>
              </a:rPr>
              <a:t>“The State Building Inspector, as principal author of the State Building Code, may issue official interpretations of the Code or its particular provisions upon the request of any person. CGS 29-252(c). As discussed below,…</a:t>
            </a:r>
          </a:p>
        </p:txBody>
      </p:sp>
    </p:spTree>
    <p:extLst>
      <p:ext uri="{BB962C8B-B14F-4D97-AF65-F5344CB8AC3E}">
        <p14:creationId xmlns:p14="http://schemas.microsoft.com/office/powerpoint/2010/main" xmlns="" val="1596081348"/>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noChangeArrowheads="1"/>
          </p:cNvSpPr>
          <p:nvPr>
            <p:ph idx="1"/>
          </p:nvPr>
        </p:nvSpPr>
        <p:spPr>
          <a:xfrm>
            <a:off x="457200" y="990600"/>
            <a:ext cx="8229600" cy="5135563"/>
          </a:xfrm>
        </p:spPr>
        <p:txBody>
          <a:bodyPr/>
          <a:lstStyle/>
          <a:p>
            <a:pPr eaLnBrk="1" hangingPunct="1"/>
            <a:r>
              <a:rPr lang="en-US" dirty="0" smtClean="0">
                <a:solidFill>
                  <a:srgbClr val="0000FF"/>
                </a:solidFill>
              </a:rPr>
              <a:t>…it is our opinion that the State Building Inspector also has the clear statutory authority to review the actions of a local building official to determine whether the local building official has misconstrued or misinterpreted the State Building Code and, if so, issue any orders the State Building Inspector deems to be appropriate.”</a:t>
            </a:r>
          </a:p>
        </p:txBody>
      </p:sp>
    </p:spTree>
    <p:extLst>
      <p:ext uri="{BB962C8B-B14F-4D97-AF65-F5344CB8AC3E}">
        <p14:creationId xmlns:p14="http://schemas.microsoft.com/office/powerpoint/2010/main" xmlns="" val="2110839029"/>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normAutofit fontScale="90000"/>
          </a:bodyPr>
          <a:lstStyle/>
          <a:p>
            <a:r>
              <a:rPr lang="en-US" sz="4000" dirty="0" smtClean="0">
                <a:solidFill>
                  <a:srgbClr val="FF0000"/>
                </a:solidFill>
              </a:rPr>
              <a:t>PENALTIES</a:t>
            </a:r>
            <a:br>
              <a:rPr lang="en-US" sz="4000" dirty="0" smtClean="0">
                <a:solidFill>
                  <a:srgbClr val="FF0000"/>
                </a:solidFill>
              </a:rPr>
            </a:br>
            <a:r>
              <a:rPr lang="en-US" sz="4000" dirty="0" smtClean="0">
                <a:solidFill>
                  <a:srgbClr val="FF0000"/>
                </a:solidFill>
              </a:rPr>
              <a:t>CGS 29-254a and CGS 29-394</a:t>
            </a:r>
          </a:p>
        </p:txBody>
      </p:sp>
      <p:sp>
        <p:nvSpPr>
          <p:cNvPr id="25603" name="Rectangle 3"/>
          <p:cNvSpPr>
            <a:spLocks noGrp="1" noChangeArrowheads="1"/>
          </p:cNvSpPr>
          <p:nvPr>
            <p:ph idx="1"/>
          </p:nvPr>
        </p:nvSpPr>
        <p:spPr/>
        <p:txBody>
          <a:bodyPr>
            <a:normAutofit/>
          </a:bodyPr>
          <a:lstStyle/>
          <a:p>
            <a:pPr eaLnBrk="1" hangingPunct="1"/>
            <a:r>
              <a:rPr lang="en-US" dirty="0" smtClean="0"/>
              <a:t>Convictions under CGS 29-254a and 29-394 are </a:t>
            </a:r>
            <a:r>
              <a:rPr lang="en-US" dirty="0" smtClean="0">
                <a:solidFill>
                  <a:srgbClr val="FF0000"/>
                </a:solidFill>
              </a:rPr>
              <a:t>crimes</a:t>
            </a:r>
            <a:r>
              <a:rPr lang="en-US" dirty="0" smtClean="0"/>
              <a:t>, categorized as a B Misdemeanor. </a:t>
            </a:r>
          </a:p>
          <a:p>
            <a:pPr marL="0" indent="0" eaLnBrk="1" hangingPunct="1">
              <a:buNone/>
            </a:pPr>
            <a:r>
              <a:rPr lang="en-US" dirty="0"/>
              <a:t> </a:t>
            </a:r>
            <a:r>
              <a:rPr lang="en-US" dirty="0" smtClean="0"/>
              <a:t>   </a:t>
            </a:r>
          </a:p>
          <a:p>
            <a:pPr eaLnBrk="1" hangingPunct="1"/>
            <a:r>
              <a:rPr lang="en-US" dirty="0" smtClean="0"/>
              <a:t>Each violation is a separate offense and if convicted in a court of law, is punishable by not less than two hundred and not more than one thousand dollars or imprisonment of not more than six months or both.</a:t>
            </a:r>
          </a:p>
        </p:txBody>
      </p:sp>
    </p:spTree>
    <p:extLst>
      <p:ext uri="{BB962C8B-B14F-4D97-AF65-F5344CB8AC3E}">
        <p14:creationId xmlns:p14="http://schemas.microsoft.com/office/powerpoint/2010/main" xmlns="" val="3133219152"/>
      </p:ext>
    </p:extLst>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with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fade">
                                      <p:cBhvr>
                                        <p:cTn id="7" dur="768" decel="100000"/>
                                        <p:tgtEl>
                                          <p:spTgt spid="25602"/>
                                        </p:tgtEl>
                                      </p:cBhvr>
                                    </p:animEffect>
                                    <p:animScale>
                                      <p:cBhvr>
                                        <p:cTn id="8" dur="768" decel="100000"/>
                                        <p:tgtEl>
                                          <p:spTgt spid="25602"/>
                                        </p:tgtEl>
                                      </p:cBhvr>
                                      <p:from x="10000" y="10000"/>
                                      <p:to x="200000" y="450000"/>
                                    </p:animScale>
                                    <p:animScale>
                                      <p:cBhvr>
                                        <p:cTn id="9" dur="1230" accel="100000" fill="hold">
                                          <p:stCondLst>
                                            <p:cond delay="768"/>
                                          </p:stCondLst>
                                        </p:cTn>
                                        <p:tgtEl>
                                          <p:spTgt spid="25602"/>
                                        </p:tgtEl>
                                      </p:cBhvr>
                                      <p:from x="200000" y="450000"/>
                                      <p:to x="100000" y="100000"/>
                                    </p:animScale>
                                    <p:set>
                                      <p:cBhvr>
                                        <p:cTn id="10" dur="768" fill="hold"/>
                                        <p:tgtEl>
                                          <p:spTgt spid="25602"/>
                                        </p:tgtEl>
                                        <p:attrNameLst>
                                          <p:attrName>ppt_x</p:attrName>
                                        </p:attrNameLst>
                                      </p:cBhvr>
                                      <p:to>
                                        <p:strVal val="(0.5)"/>
                                      </p:to>
                                    </p:set>
                                    <p:anim from="(0.5)" to="(#ppt_x)" calcmode="lin" valueType="num">
                                      <p:cBhvr>
                                        <p:cTn id="11" dur="1230" accel="100000" fill="hold">
                                          <p:stCondLst>
                                            <p:cond delay="768"/>
                                          </p:stCondLst>
                                        </p:cTn>
                                        <p:tgtEl>
                                          <p:spTgt spid="25602"/>
                                        </p:tgtEl>
                                        <p:attrNameLst>
                                          <p:attrName>ppt_x</p:attrName>
                                        </p:attrNameLst>
                                      </p:cBhvr>
                                    </p:anim>
                                    <p:set>
                                      <p:cBhvr>
                                        <p:cTn id="12" dur="768" fill="hold"/>
                                        <p:tgtEl>
                                          <p:spTgt spid="25602"/>
                                        </p:tgtEl>
                                        <p:attrNameLst>
                                          <p:attrName>ppt_y</p:attrName>
                                        </p:attrNameLst>
                                      </p:cBhvr>
                                      <p:to>
                                        <p:strVal val="(#ppt_y+0.4)"/>
                                      </p:to>
                                    </p:set>
                                    <p:anim from="(#ppt_y+0.4)" to="(#ppt_y)" calcmode="lin" valueType="num">
                                      <p:cBhvr>
                                        <p:cTn id="13" dur="1230" accel="100000" fill="hold">
                                          <p:stCondLst>
                                            <p:cond delay="768"/>
                                          </p:stCondLst>
                                        </p:cTn>
                                        <p:tgtEl>
                                          <p:spTgt spid="25602"/>
                                        </p:tgtEl>
                                        <p:attrNameLst>
                                          <p:attrName>ppt_y</p:attrName>
                                        </p:attrNameLst>
                                      </p:cBhvr>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53" presetClass="entr" presetSubtype="0" fill="hold" grpId="0" nodeType="clickEffect">
                                  <p:stCondLst>
                                    <p:cond delay="0"/>
                                  </p:stCondLst>
                                  <p:childTnLst>
                                    <p:set>
                                      <p:cBhvr>
                                        <p:cTn id="17" dur="1" fill="hold">
                                          <p:stCondLst>
                                            <p:cond delay="0"/>
                                          </p:stCondLst>
                                        </p:cTn>
                                        <p:tgtEl>
                                          <p:spTgt spid="25603">
                                            <p:txEl>
                                              <p:pRg st="0" end="0"/>
                                            </p:txEl>
                                          </p:spTgt>
                                        </p:tgtEl>
                                        <p:attrNameLst>
                                          <p:attrName>style.visibility</p:attrName>
                                        </p:attrNameLst>
                                      </p:cBhvr>
                                      <p:to>
                                        <p:strVal val="visible"/>
                                      </p:to>
                                    </p:set>
                                    <p:anim calcmode="lin" valueType="num">
                                      <p:cBhvr>
                                        <p:cTn id="18" dur="500" fill="hold"/>
                                        <p:tgtEl>
                                          <p:spTgt spid="25603">
                                            <p:txEl>
                                              <p:pRg st="0" end="0"/>
                                            </p:txEl>
                                          </p:spTgt>
                                        </p:tgtEl>
                                        <p:attrNameLst>
                                          <p:attrName>ppt_w</p:attrName>
                                        </p:attrNameLst>
                                      </p:cBhvr>
                                      <p:tavLst>
                                        <p:tav tm="0">
                                          <p:val>
                                            <p:fltVal val="0"/>
                                          </p:val>
                                        </p:tav>
                                        <p:tav tm="100000">
                                          <p:val>
                                            <p:strVal val="#ppt_w"/>
                                          </p:val>
                                        </p:tav>
                                      </p:tavLst>
                                    </p:anim>
                                    <p:anim calcmode="lin" valueType="num">
                                      <p:cBhvr>
                                        <p:cTn id="19" dur="500" fill="hold"/>
                                        <p:tgtEl>
                                          <p:spTgt spid="25603">
                                            <p:txEl>
                                              <p:pRg st="0" end="0"/>
                                            </p:txEl>
                                          </p:spTgt>
                                        </p:tgtEl>
                                        <p:attrNameLst>
                                          <p:attrName>ppt_h</p:attrName>
                                        </p:attrNameLst>
                                      </p:cBhvr>
                                      <p:tavLst>
                                        <p:tav tm="0">
                                          <p:val>
                                            <p:fltVal val="0"/>
                                          </p:val>
                                        </p:tav>
                                        <p:tav tm="100000">
                                          <p:val>
                                            <p:strVal val="#ppt_h"/>
                                          </p:val>
                                        </p:tav>
                                      </p:tavLst>
                                    </p:anim>
                                    <p:animEffect transition="in" filter="fade">
                                      <p:cBhvr>
                                        <p:cTn id="20" dur="500"/>
                                        <p:tgtEl>
                                          <p:spTgt spid="25603">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0" fill="hold" grpId="0" nodeType="clickEffect">
                                  <p:stCondLst>
                                    <p:cond delay="0"/>
                                  </p:stCondLst>
                                  <p:childTnLst>
                                    <p:set>
                                      <p:cBhvr>
                                        <p:cTn id="24" dur="1" fill="hold">
                                          <p:stCondLst>
                                            <p:cond delay="0"/>
                                          </p:stCondLst>
                                        </p:cTn>
                                        <p:tgtEl>
                                          <p:spTgt spid="25603">
                                            <p:txEl>
                                              <p:pRg st="1" end="1"/>
                                            </p:txEl>
                                          </p:spTgt>
                                        </p:tgtEl>
                                        <p:attrNameLst>
                                          <p:attrName>style.visibility</p:attrName>
                                        </p:attrNameLst>
                                      </p:cBhvr>
                                      <p:to>
                                        <p:strVal val="visible"/>
                                      </p:to>
                                    </p:set>
                                    <p:anim calcmode="lin" valueType="num">
                                      <p:cBhvr>
                                        <p:cTn id="25" dur="500" fill="hold"/>
                                        <p:tgtEl>
                                          <p:spTgt spid="25603">
                                            <p:txEl>
                                              <p:pRg st="1" end="1"/>
                                            </p:txEl>
                                          </p:spTgt>
                                        </p:tgtEl>
                                        <p:attrNameLst>
                                          <p:attrName>ppt_w</p:attrName>
                                        </p:attrNameLst>
                                      </p:cBhvr>
                                      <p:tavLst>
                                        <p:tav tm="0">
                                          <p:val>
                                            <p:fltVal val="0"/>
                                          </p:val>
                                        </p:tav>
                                        <p:tav tm="100000">
                                          <p:val>
                                            <p:strVal val="#ppt_w"/>
                                          </p:val>
                                        </p:tav>
                                      </p:tavLst>
                                    </p:anim>
                                    <p:anim calcmode="lin" valueType="num">
                                      <p:cBhvr>
                                        <p:cTn id="26" dur="500" fill="hold"/>
                                        <p:tgtEl>
                                          <p:spTgt spid="25603">
                                            <p:txEl>
                                              <p:pRg st="1" end="1"/>
                                            </p:txEl>
                                          </p:spTgt>
                                        </p:tgtEl>
                                        <p:attrNameLst>
                                          <p:attrName>ppt_h</p:attrName>
                                        </p:attrNameLst>
                                      </p:cBhvr>
                                      <p:tavLst>
                                        <p:tav tm="0">
                                          <p:val>
                                            <p:fltVal val="0"/>
                                          </p:val>
                                        </p:tav>
                                        <p:tav tm="100000">
                                          <p:val>
                                            <p:strVal val="#ppt_h"/>
                                          </p:val>
                                        </p:tav>
                                      </p:tavLst>
                                    </p:anim>
                                    <p:animEffect transition="in" filter="fade">
                                      <p:cBhvr>
                                        <p:cTn id="27" dur="500"/>
                                        <p:tgtEl>
                                          <p:spTgt spid="25603">
                                            <p:txEl>
                                              <p:pRg st="1" end="1"/>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3" presetClass="entr" presetSubtype="0" fill="hold" grpId="0" nodeType="clickEffect">
                                  <p:stCondLst>
                                    <p:cond delay="0"/>
                                  </p:stCondLst>
                                  <p:childTnLst>
                                    <p:set>
                                      <p:cBhvr>
                                        <p:cTn id="31" dur="1" fill="hold">
                                          <p:stCondLst>
                                            <p:cond delay="0"/>
                                          </p:stCondLst>
                                        </p:cTn>
                                        <p:tgtEl>
                                          <p:spTgt spid="25603">
                                            <p:txEl>
                                              <p:pRg st="2" end="2"/>
                                            </p:txEl>
                                          </p:spTgt>
                                        </p:tgtEl>
                                        <p:attrNameLst>
                                          <p:attrName>style.visibility</p:attrName>
                                        </p:attrNameLst>
                                      </p:cBhvr>
                                      <p:to>
                                        <p:strVal val="visible"/>
                                      </p:to>
                                    </p:set>
                                    <p:anim calcmode="lin" valueType="num">
                                      <p:cBhvr>
                                        <p:cTn id="32" dur="500" fill="hold"/>
                                        <p:tgtEl>
                                          <p:spTgt spid="25603">
                                            <p:txEl>
                                              <p:pRg st="2" end="2"/>
                                            </p:txEl>
                                          </p:spTgt>
                                        </p:tgtEl>
                                        <p:attrNameLst>
                                          <p:attrName>ppt_w</p:attrName>
                                        </p:attrNameLst>
                                      </p:cBhvr>
                                      <p:tavLst>
                                        <p:tav tm="0">
                                          <p:val>
                                            <p:fltVal val="0"/>
                                          </p:val>
                                        </p:tav>
                                        <p:tav tm="100000">
                                          <p:val>
                                            <p:strVal val="#ppt_w"/>
                                          </p:val>
                                        </p:tav>
                                      </p:tavLst>
                                    </p:anim>
                                    <p:anim calcmode="lin" valueType="num">
                                      <p:cBhvr>
                                        <p:cTn id="33" dur="500" fill="hold"/>
                                        <p:tgtEl>
                                          <p:spTgt spid="25603">
                                            <p:txEl>
                                              <p:pRg st="2" end="2"/>
                                            </p:txEl>
                                          </p:spTgt>
                                        </p:tgtEl>
                                        <p:attrNameLst>
                                          <p:attrName>ppt_h</p:attrName>
                                        </p:attrNameLst>
                                      </p:cBhvr>
                                      <p:tavLst>
                                        <p:tav tm="0">
                                          <p:val>
                                            <p:fltVal val="0"/>
                                          </p:val>
                                        </p:tav>
                                        <p:tav tm="100000">
                                          <p:val>
                                            <p:strVal val="#ppt_h"/>
                                          </p:val>
                                        </p:tav>
                                      </p:tavLst>
                                    </p:anim>
                                    <p:animEffect transition="in" filter="fade">
                                      <p:cBhvr>
                                        <p:cTn id="34" dur="500"/>
                                        <p:tgtEl>
                                          <p:spTgt spid="2560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normAutofit fontScale="90000"/>
          </a:bodyPr>
          <a:lstStyle/>
          <a:p>
            <a:pPr eaLnBrk="1" hangingPunct="1"/>
            <a:r>
              <a:rPr lang="en-US" sz="4000" dirty="0" smtClean="0">
                <a:solidFill>
                  <a:srgbClr val="FF0000"/>
                </a:solidFill>
              </a:rPr>
              <a:t>CGS 29-254: Amendments, variations and exemptions.</a:t>
            </a:r>
          </a:p>
        </p:txBody>
      </p:sp>
      <p:sp>
        <p:nvSpPr>
          <p:cNvPr id="13315" name="Rectangle 3"/>
          <p:cNvSpPr>
            <a:spLocks noGrp="1" noChangeArrowheads="1"/>
          </p:cNvSpPr>
          <p:nvPr>
            <p:ph idx="1"/>
          </p:nvPr>
        </p:nvSpPr>
        <p:spPr/>
        <p:txBody>
          <a:bodyPr>
            <a:normAutofit fontScale="92500" lnSpcReduction="10000"/>
          </a:bodyPr>
          <a:lstStyle/>
          <a:p>
            <a:pPr eaLnBrk="1" hangingPunct="1"/>
            <a:r>
              <a:rPr lang="en-US" sz="2800" dirty="0" smtClean="0"/>
              <a:t>May be granted by the State Building Inspector where strict compliance entails practical difficulty or unnecessary hardship or otherwise adjudged unwarranted, provided that the intent of the law be observed and public welfare and safety be assured. These are published and online.</a:t>
            </a:r>
          </a:p>
          <a:p>
            <a:pPr eaLnBrk="1" hangingPunct="1"/>
            <a:r>
              <a:rPr lang="en-US" sz="2800" dirty="0" smtClean="0"/>
              <a:t>Building official has </a:t>
            </a:r>
            <a:r>
              <a:rPr lang="en-US" sz="2800" dirty="0" smtClean="0">
                <a:solidFill>
                  <a:srgbClr val="FF0000"/>
                </a:solidFill>
              </a:rPr>
              <a:t>15 days</a:t>
            </a:r>
            <a:r>
              <a:rPr lang="en-US" sz="2800" dirty="0" smtClean="0"/>
              <a:t> from receipt to forward application to the State Building Inspector with written comments.</a:t>
            </a:r>
          </a:p>
          <a:p>
            <a:pPr eaLnBrk="1" hangingPunct="1"/>
            <a:r>
              <a:rPr lang="en-US" sz="2800" dirty="0" smtClean="0"/>
              <a:t>Decision of State Building Inspector appealable within 30 days to Codes and Standards.</a:t>
            </a:r>
          </a:p>
          <a:p>
            <a:pPr eaLnBrk="1" hangingPunct="1">
              <a:buFontTx/>
              <a:buNone/>
            </a:pPr>
            <a:endParaRPr lang="en-US" sz="2800" dirty="0" smtClean="0">
              <a:solidFill>
                <a:srgbClr val="FF0000"/>
              </a:solidFill>
            </a:endParaRPr>
          </a:p>
        </p:txBody>
      </p:sp>
    </p:spTree>
    <p:extLst>
      <p:ext uri="{BB962C8B-B14F-4D97-AF65-F5344CB8AC3E}">
        <p14:creationId xmlns:p14="http://schemas.microsoft.com/office/powerpoint/2010/main" xmlns="" val="1410868585"/>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533400"/>
            <a:ext cx="8229600" cy="1219200"/>
          </a:xfrm>
        </p:spPr>
        <p:txBody>
          <a:bodyPr>
            <a:normAutofit fontScale="90000"/>
          </a:bodyPr>
          <a:lstStyle/>
          <a:p>
            <a:pPr eaLnBrk="1" hangingPunct="1"/>
            <a:r>
              <a:rPr lang="en-US" sz="4000" dirty="0" smtClean="0">
                <a:solidFill>
                  <a:srgbClr val="FF0000"/>
                </a:solidFill>
              </a:rPr>
              <a:t>CGS 29-260</a:t>
            </a:r>
            <a:br>
              <a:rPr lang="en-US" sz="4000" dirty="0" smtClean="0">
                <a:solidFill>
                  <a:srgbClr val="FF0000"/>
                </a:solidFill>
              </a:rPr>
            </a:br>
            <a:r>
              <a:rPr lang="en-US" sz="4000" dirty="0" smtClean="0">
                <a:solidFill>
                  <a:srgbClr val="FF0000"/>
                </a:solidFill>
              </a:rPr>
              <a:t>			Now, where you come in…</a:t>
            </a:r>
          </a:p>
        </p:txBody>
      </p:sp>
      <p:sp>
        <p:nvSpPr>
          <p:cNvPr id="26627" name="Rectangle 3"/>
          <p:cNvSpPr>
            <a:spLocks noGrp="1" noChangeArrowheads="1"/>
          </p:cNvSpPr>
          <p:nvPr>
            <p:ph idx="1"/>
          </p:nvPr>
        </p:nvSpPr>
        <p:spPr/>
        <p:txBody>
          <a:bodyPr/>
          <a:lstStyle/>
          <a:p>
            <a:pPr eaLnBrk="1" hangingPunct="1"/>
            <a:endParaRPr lang="en-US" dirty="0" smtClean="0"/>
          </a:p>
          <a:p>
            <a:pPr eaLnBrk="1" hangingPunct="1"/>
            <a:endParaRPr lang="en-US" dirty="0" smtClean="0"/>
          </a:p>
          <a:p>
            <a:pPr eaLnBrk="1" hangingPunct="1"/>
            <a:r>
              <a:rPr lang="en-US" dirty="0" smtClean="0"/>
              <a:t>The controlling statute for all local building officials is CGS 29-260, which is titled: Municipal building official to administer code. Appointment. Dismissal.</a:t>
            </a:r>
          </a:p>
        </p:txBody>
      </p:sp>
      <p:pic>
        <p:nvPicPr>
          <p:cNvPr id="4" name="Picture 6" descr="C:\Users\MOM\AppData\Local\Microsoft\Windows\Temporary Internet Files\Content.IE5\OY8FPK0V\0d35ca3.jpg"/>
          <p:cNvPicPr>
            <a:picLocks noChangeAspect="1" noChangeArrowheads="1"/>
          </p:cNvPicPr>
          <p:nvPr/>
        </p:nvPicPr>
        <p:blipFill>
          <a:blip r:embed="rId2" cstate="print"/>
          <a:srcRect/>
          <a:stretch>
            <a:fillRect/>
          </a:stretch>
        </p:blipFill>
        <p:spPr bwMode="auto">
          <a:xfrm>
            <a:off x="1066800" y="304800"/>
            <a:ext cx="1828800" cy="1828800"/>
          </a:xfrm>
          <a:prstGeom prst="rect">
            <a:avLst/>
          </a:prstGeom>
          <a:noFill/>
        </p:spPr>
      </p:pic>
    </p:spTree>
    <p:extLst>
      <p:ext uri="{BB962C8B-B14F-4D97-AF65-F5344CB8AC3E}">
        <p14:creationId xmlns:p14="http://schemas.microsoft.com/office/powerpoint/2010/main" xmlns="" val="1687028081"/>
      </p:ext>
    </p:extLst>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with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fade">
                                      <p:cBhvr>
                                        <p:cTn id="7" dur="768" decel="100000"/>
                                        <p:tgtEl>
                                          <p:spTgt spid="26626"/>
                                        </p:tgtEl>
                                      </p:cBhvr>
                                    </p:animEffect>
                                    <p:animScale>
                                      <p:cBhvr>
                                        <p:cTn id="8" dur="768" decel="100000"/>
                                        <p:tgtEl>
                                          <p:spTgt spid="26626"/>
                                        </p:tgtEl>
                                      </p:cBhvr>
                                      <p:from x="10000" y="10000"/>
                                      <p:to x="200000" y="450000"/>
                                    </p:animScale>
                                    <p:animScale>
                                      <p:cBhvr>
                                        <p:cTn id="9" dur="1230" accel="100000" fill="hold">
                                          <p:stCondLst>
                                            <p:cond delay="768"/>
                                          </p:stCondLst>
                                        </p:cTn>
                                        <p:tgtEl>
                                          <p:spTgt spid="26626"/>
                                        </p:tgtEl>
                                      </p:cBhvr>
                                      <p:from x="200000" y="450000"/>
                                      <p:to x="100000" y="100000"/>
                                    </p:animScale>
                                    <p:set>
                                      <p:cBhvr>
                                        <p:cTn id="10" dur="768" fill="hold"/>
                                        <p:tgtEl>
                                          <p:spTgt spid="26626"/>
                                        </p:tgtEl>
                                        <p:attrNameLst>
                                          <p:attrName>ppt_x</p:attrName>
                                        </p:attrNameLst>
                                      </p:cBhvr>
                                      <p:to>
                                        <p:strVal val="(0.5)"/>
                                      </p:to>
                                    </p:set>
                                    <p:anim from="(0.5)" to="(#ppt_x)" calcmode="lin" valueType="num">
                                      <p:cBhvr>
                                        <p:cTn id="11" dur="1230" accel="100000" fill="hold">
                                          <p:stCondLst>
                                            <p:cond delay="768"/>
                                          </p:stCondLst>
                                        </p:cTn>
                                        <p:tgtEl>
                                          <p:spTgt spid="26626"/>
                                        </p:tgtEl>
                                        <p:attrNameLst>
                                          <p:attrName>ppt_x</p:attrName>
                                        </p:attrNameLst>
                                      </p:cBhvr>
                                    </p:anim>
                                    <p:set>
                                      <p:cBhvr>
                                        <p:cTn id="12" dur="768" fill="hold"/>
                                        <p:tgtEl>
                                          <p:spTgt spid="26626"/>
                                        </p:tgtEl>
                                        <p:attrNameLst>
                                          <p:attrName>ppt_y</p:attrName>
                                        </p:attrNameLst>
                                      </p:cBhvr>
                                      <p:to>
                                        <p:strVal val="(#ppt_y+0.4)"/>
                                      </p:to>
                                    </p:set>
                                    <p:anim from="(#ppt_y+0.4)" to="(#ppt_y)" calcmode="lin" valueType="num">
                                      <p:cBhvr>
                                        <p:cTn id="13" dur="1230" accel="100000" fill="hold">
                                          <p:stCondLst>
                                            <p:cond delay="768"/>
                                          </p:stCondLst>
                                        </p:cTn>
                                        <p:tgtEl>
                                          <p:spTgt spid="26626"/>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3" presetClass="entr" presetSubtype="0" fill="hold" grpId="0" nodeType="clickEffect">
                                  <p:stCondLst>
                                    <p:cond delay="0"/>
                                  </p:stCondLst>
                                  <p:childTnLst>
                                    <p:set>
                                      <p:cBhvr>
                                        <p:cTn id="17" dur="1" fill="hold">
                                          <p:stCondLst>
                                            <p:cond delay="0"/>
                                          </p:stCondLst>
                                        </p:cTn>
                                        <p:tgtEl>
                                          <p:spTgt spid="26627">
                                            <p:txEl>
                                              <p:pRg st="2" end="2"/>
                                            </p:txEl>
                                          </p:spTgt>
                                        </p:tgtEl>
                                        <p:attrNameLst>
                                          <p:attrName>style.visibility</p:attrName>
                                        </p:attrNameLst>
                                      </p:cBhvr>
                                      <p:to>
                                        <p:strVal val="visible"/>
                                      </p:to>
                                    </p:set>
                                    <p:anim calcmode="lin" valueType="num">
                                      <p:cBhvr>
                                        <p:cTn id="18" dur="500" fill="hold"/>
                                        <p:tgtEl>
                                          <p:spTgt spid="26627">
                                            <p:txEl>
                                              <p:pRg st="2" end="2"/>
                                            </p:txEl>
                                          </p:spTgt>
                                        </p:tgtEl>
                                        <p:attrNameLst>
                                          <p:attrName>ppt_w</p:attrName>
                                        </p:attrNameLst>
                                      </p:cBhvr>
                                      <p:tavLst>
                                        <p:tav tm="0">
                                          <p:val>
                                            <p:fltVal val="0"/>
                                          </p:val>
                                        </p:tav>
                                        <p:tav tm="100000">
                                          <p:val>
                                            <p:strVal val="#ppt_w"/>
                                          </p:val>
                                        </p:tav>
                                      </p:tavLst>
                                    </p:anim>
                                    <p:anim calcmode="lin" valueType="num">
                                      <p:cBhvr>
                                        <p:cTn id="19" dur="500" fill="hold"/>
                                        <p:tgtEl>
                                          <p:spTgt spid="26627">
                                            <p:txEl>
                                              <p:pRg st="2" end="2"/>
                                            </p:txEl>
                                          </p:spTgt>
                                        </p:tgtEl>
                                        <p:attrNameLst>
                                          <p:attrName>ppt_h</p:attrName>
                                        </p:attrNameLst>
                                      </p:cBhvr>
                                      <p:tavLst>
                                        <p:tav tm="0">
                                          <p:val>
                                            <p:fltVal val="0"/>
                                          </p:val>
                                        </p:tav>
                                        <p:tav tm="100000">
                                          <p:val>
                                            <p:strVal val="#ppt_h"/>
                                          </p:val>
                                        </p:tav>
                                      </p:tavLst>
                                    </p:anim>
                                    <p:animEffect transition="in" filter="fade">
                                      <p:cBhvr>
                                        <p:cTn id="20" dur="500"/>
                                        <p:tgtEl>
                                          <p:spTgt spid="2662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P spid="26627"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normAutofit/>
          </a:bodyPr>
          <a:lstStyle/>
          <a:p>
            <a:pPr eaLnBrk="1" hangingPunct="1"/>
            <a:r>
              <a:rPr lang="en-US" sz="4000" dirty="0" smtClean="0">
                <a:solidFill>
                  <a:srgbClr val="FF0000"/>
                </a:solidFill>
              </a:rPr>
              <a:t>Authority of</a:t>
            </a:r>
            <a:r>
              <a:rPr lang="en-US" sz="4000" dirty="0" smtClean="0"/>
              <a:t> </a:t>
            </a:r>
            <a:r>
              <a:rPr lang="en-US" sz="4000" dirty="0" smtClean="0">
                <a:solidFill>
                  <a:srgbClr val="FF0000"/>
                </a:solidFill>
              </a:rPr>
              <a:t>Fire Marshals</a:t>
            </a:r>
            <a:r>
              <a:rPr lang="en-US" sz="4000" dirty="0" smtClean="0"/>
              <a:t> </a:t>
            </a:r>
            <a:r>
              <a:rPr lang="en-US" sz="4000" dirty="0" smtClean="0">
                <a:solidFill>
                  <a:srgbClr val="FF0000"/>
                </a:solidFill>
              </a:rPr>
              <a:t>Unaffected</a:t>
            </a:r>
          </a:p>
        </p:txBody>
      </p:sp>
      <p:sp>
        <p:nvSpPr>
          <p:cNvPr id="14339" name="Rectangle 3"/>
          <p:cNvSpPr>
            <a:spLocks noGrp="1" noChangeArrowheads="1"/>
          </p:cNvSpPr>
          <p:nvPr>
            <p:ph idx="1"/>
          </p:nvPr>
        </p:nvSpPr>
        <p:spPr/>
        <p:txBody>
          <a:bodyPr/>
          <a:lstStyle/>
          <a:p>
            <a:pPr eaLnBrk="1" hangingPunct="1"/>
            <a:endParaRPr lang="en-US" dirty="0" smtClean="0"/>
          </a:p>
          <a:p>
            <a:pPr eaLnBrk="1" hangingPunct="1"/>
            <a:r>
              <a:rPr lang="en-US" dirty="0" smtClean="0"/>
              <a:t>Nothing in the building section 1A of CGS chapter 541 limits the authority of the state or local fire marshal as provided in part II of that chapter. CGS 29-255.</a:t>
            </a:r>
          </a:p>
        </p:txBody>
      </p:sp>
    </p:spTree>
    <p:extLst>
      <p:ext uri="{BB962C8B-B14F-4D97-AF65-F5344CB8AC3E}">
        <p14:creationId xmlns:p14="http://schemas.microsoft.com/office/powerpoint/2010/main" xmlns="" val="2275637108"/>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normAutofit/>
          </a:bodyPr>
          <a:lstStyle/>
          <a:p>
            <a:r>
              <a:rPr lang="en-US" sz="4000" dirty="0" smtClean="0"/>
              <a:t>Zoning and Fire Approval required.</a:t>
            </a:r>
          </a:p>
        </p:txBody>
      </p:sp>
      <p:sp>
        <p:nvSpPr>
          <p:cNvPr id="46083" name="Rectangle 3"/>
          <p:cNvSpPr>
            <a:spLocks noGrp="1" noChangeArrowheads="1"/>
          </p:cNvSpPr>
          <p:nvPr>
            <p:ph idx="1"/>
          </p:nvPr>
        </p:nvSpPr>
        <p:spPr/>
        <p:txBody>
          <a:bodyPr/>
          <a:lstStyle/>
          <a:p>
            <a:r>
              <a:rPr lang="en-US" dirty="0" smtClean="0">
                <a:solidFill>
                  <a:srgbClr val="FF0000"/>
                </a:solidFill>
              </a:rPr>
              <a:t>No CO shall be issued</a:t>
            </a:r>
            <a:r>
              <a:rPr lang="en-US" dirty="0" smtClean="0"/>
              <a:t> for a building, use or structure subject to zoning regulations without the certification of the zoning official.   SBC 110.1.1.</a:t>
            </a:r>
          </a:p>
          <a:p>
            <a:r>
              <a:rPr lang="en-US" dirty="0" smtClean="0">
                <a:solidFill>
                  <a:srgbClr val="FF0000"/>
                </a:solidFill>
              </a:rPr>
              <a:t>No CO shall be issued</a:t>
            </a:r>
            <a:r>
              <a:rPr lang="en-US" dirty="0" smtClean="0"/>
              <a:t> for a building, use or structure subject to the CFSC without the certification of the local marshal. SBC 110.1.2.</a:t>
            </a:r>
          </a:p>
        </p:txBody>
      </p:sp>
    </p:spTree>
    <p:extLst>
      <p:ext uri="{BB962C8B-B14F-4D97-AF65-F5344CB8AC3E}">
        <p14:creationId xmlns:p14="http://schemas.microsoft.com/office/powerpoint/2010/main" xmlns="" val="2946115700"/>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normAutofit fontScale="90000"/>
          </a:bodyPr>
          <a:lstStyle/>
          <a:p>
            <a:r>
              <a:rPr lang="en-US" sz="4000" dirty="0" smtClean="0"/>
              <a:t>SBC 106.2.1</a:t>
            </a:r>
            <a:br>
              <a:rPr lang="en-US" sz="4000" dirty="0" smtClean="0"/>
            </a:br>
            <a:r>
              <a:rPr lang="en-US" sz="4000" dirty="0" smtClean="0"/>
              <a:t>Health approval required</a:t>
            </a:r>
          </a:p>
        </p:txBody>
      </p:sp>
      <p:sp>
        <p:nvSpPr>
          <p:cNvPr id="47107" name="Rectangle 3"/>
          <p:cNvSpPr>
            <a:spLocks noGrp="1" noChangeArrowheads="1"/>
          </p:cNvSpPr>
          <p:nvPr>
            <p:ph idx="1"/>
          </p:nvPr>
        </p:nvSpPr>
        <p:spPr/>
        <p:txBody>
          <a:bodyPr/>
          <a:lstStyle/>
          <a:p>
            <a:endParaRPr lang="en-US" dirty="0" smtClean="0"/>
          </a:p>
          <a:p>
            <a:r>
              <a:rPr lang="en-US" dirty="0" smtClean="0"/>
              <a:t>Approval of private sewage disposal systems by the local health director in writing </a:t>
            </a:r>
            <a:r>
              <a:rPr lang="en-US" dirty="0" smtClean="0">
                <a:solidFill>
                  <a:srgbClr val="FF0000"/>
                </a:solidFill>
              </a:rPr>
              <a:t>shall </a:t>
            </a:r>
            <a:r>
              <a:rPr lang="en-US" dirty="0" smtClean="0"/>
              <a:t>be submitted to the BO prior to issuance of a building permit.</a:t>
            </a:r>
          </a:p>
        </p:txBody>
      </p:sp>
    </p:spTree>
    <p:extLst>
      <p:ext uri="{BB962C8B-B14F-4D97-AF65-F5344CB8AC3E}">
        <p14:creationId xmlns:p14="http://schemas.microsoft.com/office/powerpoint/2010/main" xmlns="" val="4069835957"/>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685800" y="457200"/>
            <a:ext cx="7772400" cy="1143000"/>
          </a:xfrm>
        </p:spPr>
        <p:txBody>
          <a:bodyPr>
            <a:normAutofit/>
          </a:bodyPr>
          <a:lstStyle/>
          <a:p>
            <a:r>
              <a:rPr lang="en-US" sz="6600" b="1" dirty="0" smtClean="0">
                <a:solidFill>
                  <a:srgbClr val="C00000"/>
                </a:solidFill>
              </a:rPr>
              <a:t>Right of Entry</a:t>
            </a:r>
            <a:endParaRPr lang="en-US" sz="6600" b="1" dirty="0">
              <a:solidFill>
                <a:srgbClr val="C00000"/>
              </a:solidFill>
            </a:endParaRPr>
          </a:p>
        </p:txBody>
      </p:sp>
      <p:sp>
        <p:nvSpPr>
          <p:cNvPr id="4" name="TextBox 3"/>
          <p:cNvSpPr txBox="1"/>
          <p:nvPr/>
        </p:nvSpPr>
        <p:spPr>
          <a:xfrm>
            <a:off x="2133600" y="2743200"/>
            <a:ext cx="4953000" cy="646331"/>
          </a:xfrm>
          <a:prstGeom prst="rect">
            <a:avLst/>
          </a:prstGeom>
          <a:noFill/>
        </p:spPr>
        <p:txBody>
          <a:bodyPr wrap="square" rtlCol="0">
            <a:spAutoFit/>
          </a:bodyPr>
          <a:lstStyle/>
          <a:p>
            <a:r>
              <a:rPr lang="en-US" u="sng" dirty="0">
                <a:hlinkClick r:id="rId3"/>
              </a:rPr>
              <a:t>https://www.youtube.com/watch?v=ILahs9E30aY</a:t>
            </a:r>
            <a:endParaRPr lang="en-US" dirty="0"/>
          </a:p>
          <a:p>
            <a:endParaRPr lang="en-US" dirty="0"/>
          </a:p>
        </p:txBody>
      </p:sp>
    </p:spTree>
    <p:extLst>
      <p:ext uri="{BB962C8B-B14F-4D97-AF65-F5344CB8AC3E}">
        <p14:creationId xmlns="" xmlns:p14="http://schemas.microsoft.com/office/powerpoint/2010/main" val="41477175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457200"/>
            <a:ext cx="8229600" cy="533400"/>
          </a:xfrm>
          <a:noFill/>
        </p:spPr>
        <p:txBody>
          <a:bodyPr lIns="90488" tIns="44450" rIns="90488" bIns="44450" anchor="b">
            <a:normAutofit fontScale="90000"/>
          </a:bodyPr>
          <a:lstStyle/>
          <a:p>
            <a:pPr eaLnBrk="1" hangingPunct="1"/>
            <a:r>
              <a:rPr lang="en-US" dirty="0" smtClean="0"/>
              <a:t>GOALS OF ENFORCEMENT</a:t>
            </a:r>
            <a:endParaRPr lang="en-US" i="1" dirty="0" smtClean="0"/>
          </a:p>
        </p:txBody>
      </p:sp>
      <p:sp>
        <p:nvSpPr>
          <p:cNvPr id="6147" name="Rectangle 3"/>
          <p:cNvSpPr>
            <a:spLocks noGrp="1" noChangeArrowheads="1"/>
          </p:cNvSpPr>
          <p:nvPr>
            <p:ph idx="1"/>
          </p:nvPr>
        </p:nvSpPr>
        <p:spPr>
          <a:xfrm>
            <a:off x="228600" y="1600200"/>
            <a:ext cx="8686800" cy="5257800"/>
          </a:xfrm>
          <a:noFill/>
        </p:spPr>
        <p:txBody>
          <a:bodyPr lIns="90488" tIns="44450" rIns="90488" bIns="44450">
            <a:normAutofit fontScale="85000" lnSpcReduction="20000"/>
          </a:bodyPr>
          <a:lstStyle/>
          <a:p>
            <a:pPr marL="609600" indent="-609600" eaLnBrk="1" hangingPunct="1">
              <a:lnSpc>
                <a:spcPct val="90000"/>
              </a:lnSpc>
              <a:buFont typeface="Wingdings" pitchFamily="2" charset="2"/>
              <a:buNone/>
            </a:pPr>
            <a:r>
              <a:rPr lang="en-US" sz="2800" b="1" i="1" dirty="0" smtClean="0"/>
              <a:t>1.	COMPLIANCE</a:t>
            </a:r>
          </a:p>
          <a:p>
            <a:pPr marL="609600" indent="-609600" eaLnBrk="1" hangingPunct="1">
              <a:lnSpc>
                <a:spcPct val="90000"/>
              </a:lnSpc>
              <a:buFont typeface="Wingdings" pitchFamily="2" charset="2"/>
              <a:buNone/>
            </a:pPr>
            <a:r>
              <a:rPr lang="en-US" sz="2800" b="1" dirty="0" smtClean="0"/>
              <a:t>	</a:t>
            </a:r>
            <a:r>
              <a:rPr lang="en-US" sz="2800" i="1" dirty="0" smtClean="0"/>
              <a:t>Using the abatement process.</a:t>
            </a:r>
          </a:p>
          <a:p>
            <a:pPr marL="609600" indent="-609600">
              <a:lnSpc>
                <a:spcPct val="90000"/>
              </a:lnSpc>
              <a:buNone/>
            </a:pPr>
            <a:endParaRPr lang="en-US" sz="2800" b="1" dirty="0" smtClean="0"/>
          </a:p>
          <a:p>
            <a:pPr marL="609600" indent="-609600">
              <a:lnSpc>
                <a:spcPct val="90000"/>
              </a:lnSpc>
              <a:buNone/>
            </a:pPr>
            <a:r>
              <a:rPr lang="en-US" sz="2200" i="1" dirty="0" smtClean="0"/>
              <a:t>	</a:t>
            </a:r>
            <a:r>
              <a:rPr lang="en-US" sz="2800" i="1" dirty="0" smtClean="0"/>
              <a:t>TIP FOR SUCCESS: Request a written plan of compliance; which should include proposed dates of completion for all work required by code. </a:t>
            </a:r>
          </a:p>
          <a:p>
            <a:pPr marL="609600" indent="-609600" eaLnBrk="1" hangingPunct="1">
              <a:lnSpc>
                <a:spcPct val="90000"/>
              </a:lnSpc>
              <a:buFont typeface="Wingdings" pitchFamily="2" charset="2"/>
              <a:buNone/>
            </a:pPr>
            <a:endParaRPr lang="en-US" sz="2800" b="1" i="1" dirty="0" smtClean="0"/>
          </a:p>
          <a:p>
            <a:pPr marL="609600" indent="-609600" eaLnBrk="1" hangingPunct="1">
              <a:lnSpc>
                <a:spcPct val="90000"/>
              </a:lnSpc>
              <a:buFont typeface="Wingdings" pitchFamily="2" charset="2"/>
              <a:buNone/>
            </a:pPr>
            <a:r>
              <a:rPr lang="en-US" sz="2800" b="1" i="1" dirty="0" smtClean="0"/>
              <a:t>2</a:t>
            </a:r>
            <a:r>
              <a:rPr lang="en-US" sz="2800" b="1" dirty="0" smtClean="0"/>
              <a:t>.	</a:t>
            </a:r>
            <a:r>
              <a:rPr lang="en-US" sz="2800" b="1" i="1" dirty="0" smtClean="0"/>
              <a:t>CORRECT HUMAN BEHAVIOR </a:t>
            </a:r>
          </a:p>
          <a:p>
            <a:pPr marL="609600" indent="-609600" eaLnBrk="1" hangingPunct="1">
              <a:lnSpc>
                <a:spcPct val="90000"/>
              </a:lnSpc>
              <a:buFont typeface="Wingdings" pitchFamily="2" charset="2"/>
              <a:buNone/>
            </a:pPr>
            <a:r>
              <a:rPr lang="en-US" sz="2800" b="1" i="1" dirty="0" smtClean="0"/>
              <a:t>    	</a:t>
            </a:r>
            <a:r>
              <a:rPr lang="en-US" sz="2800" i="1" dirty="0" smtClean="0"/>
              <a:t>Introduce the importance of building safety to landlords, tenants and the surrounding community.</a:t>
            </a:r>
            <a:r>
              <a:rPr lang="en-US" sz="2800" dirty="0" smtClean="0"/>
              <a:t>  </a:t>
            </a:r>
          </a:p>
          <a:p>
            <a:pPr marL="609600" indent="-609600" eaLnBrk="1" hangingPunct="1">
              <a:lnSpc>
                <a:spcPct val="90000"/>
              </a:lnSpc>
              <a:buFont typeface="Wingdings" pitchFamily="2" charset="2"/>
              <a:buNone/>
            </a:pPr>
            <a:endParaRPr lang="en-US" sz="2800" dirty="0" smtClean="0"/>
          </a:p>
          <a:p>
            <a:pPr marL="609600" indent="-609600" eaLnBrk="1" hangingPunct="1">
              <a:lnSpc>
                <a:spcPct val="90000"/>
              </a:lnSpc>
              <a:buFont typeface="Wingdings" pitchFamily="2" charset="2"/>
              <a:buAutoNum type="arabicPeriod" startAt="3"/>
            </a:pPr>
            <a:r>
              <a:rPr lang="en-US" sz="2800" b="1" i="1" dirty="0" smtClean="0"/>
              <a:t>IMPROVE COMMUNITY WELL BEING</a:t>
            </a:r>
          </a:p>
          <a:p>
            <a:pPr marL="609600" indent="-609600" eaLnBrk="1" hangingPunct="1">
              <a:lnSpc>
                <a:spcPct val="90000"/>
              </a:lnSpc>
              <a:buNone/>
            </a:pPr>
            <a:r>
              <a:rPr lang="en-US" sz="2800" dirty="0" smtClean="0"/>
              <a:t>	</a:t>
            </a:r>
            <a:r>
              <a:rPr lang="en-US" sz="2800" i="1" dirty="0" smtClean="0"/>
              <a:t>Create safer and healthier communities by enforcement of required code standards.</a:t>
            </a:r>
          </a:p>
          <a:p>
            <a:pPr marL="609600" indent="-609600" eaLnBrk="1" hangingPunct="1">
              <a:lnSpc>
                <a:spcPct val="90000"/>
              </a:lnSpc>
              <a:buFont typeface="Wingdings" pitchFamily="2" charset="2"/>
              <a:buNone/>
            </a:pPr>
            <a:endParaRPr lang="en-US" sz="2400" dirty="0" smtClean="0">
              <a:latin typeface="Signature" pitchFamily="2" charset="0"/>
            </a:endParaRPr>
          </a:p>
          <a:p>
            <a:pPr marL="609600" indent="-609600" eaLnBrk="1" hangingPunct="1">
              <a:lnSpc>
                <a:spcPct val="90000"/>
              </a:lnSpc>
              <a:buFont typeface="Wingdings" pitchFamily="2" charset="2"/>
              <a:buNone/>
            </a:pPr>
            <a:r>
              <a:rPr lang="en-US" sz="2400" dirty="0" smtClean="0">
                <a:latin typeface="Signature" pitchFamily="2" charset="0"/>
              </a:rPr>
              <a:t>	</a:t>
            </a:r>
            <a:r>
              <a:rPr lang="en-US" dirty="0" smtClean="0"/>
              <a:t/>
            </a:r>
            <a:br>
              <a:rPr lang="en-US" dirty="0" smtClean="0"/>
            </a:br>
            <a:endParaRPr lang="en-US" dirty="0" smtClean="0"/>
          </a:p>
        </p:txBody>
      </p:sp>
      <p:pic>
        <p:nvPicPr>
          <p:cNvPr id="5123" name="Picture 3" descr="C:\Users\MOM\AppData\Local\Microsoft\Windows\Temporary Internet Files\Content.IE5\ICHZ5SFM\MP900448374[1].jpg"/>
          <p:cNvPicPr>
            <a:picLocks noChangeAspect="1" noChangeArrowheads="1"/>
          </p:cNvPicPr>
          <p:nvPr/>
        </p:nvPicPr>
        <p:blipFill>
          <a:blip r:embed="rId3" cstate="print"/>
          <a:srcRect/>
          <a:stretch>
            <a:fillRect/>
          </a:stretch>
        </p:blipFill>
        <p:spPr bwMode="auto">
          <a:xfrm>
            <a:off x="5562600" y="1066800"/>
            <a:ext cx="2057400" cy="1371600"/>
          </a:xfrm>
          <a:prstGeom prst="rect">
            <a:avLst/>
          </a:prstGeom>
          <a:noFill/>
        </p:spPr>
      </p:pic>
    </p:spTree>
    <p:extLst>
      <p:ext uri="{BB962C8B-B14F-4D97-AF65-F5344CB8AC3E}">
        <p14:creationId xmlns:p14="http://schemas.microsoft.com/office/powerpoint/2010/main" xmlns="" val="37222021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 calcmode="lin" valueType="num">
                                      <p:cBhvr additive="base">
                                        <p:cTn id="7" dur="500" fill="hold"/>
                                        <p:tgtEl>
                                          <p:spTgt spid="614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14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147">
                                            <p:txEl>
                                              <p:pRg st="1" end="1"/>
                                            </p:txEl>
                                          </p:spTgt>
                                        </p:tgtEl>
                                        <p:attrNameLst>
                                          <p:attrName>style.visibility</p:attrName>
                                        </p:attrNameLst>
                                      </p:cBhvr>
                                      <p:to>
                                        <p:strVal val="visible"/>
                                      </p:to>
                                    </p:set>
                                    <p:anim calcmode="lin" valueType="num">
                                      <p:cBhvr additive="base">
                                        <p:cTn id="13" dur="500" fill="hold"/>
                                        <p:tgtEl>
                                          <p:spTgt spid="6147">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14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147">
                                            <p:txEl>
                                              <p:pRg st="3" end="3"/>
                                            </p:txEl>
                                          </p:spTgt>
                                        </p:tgtEl>
                                        <p:attrNameLst>
                                          <p:attrName>style.visibility</p:attrName>
                                        </p:attrNameLst>
                                      </p:cBhvr>
                                      <p:to>
                                        <p:strVal val="visible"/>
                                      </p:to>
                                    </p:set>
                                    <p:anim calcmode="lin" valueType="num">
                                      <p:cBhvr additive="base">
                                        <p:cTn id="19" dur="500" fill="hold"/>
                                        <p:tgtEl>
                                          <p:spTgt spid="6147">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14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147">
                                            <p:txEl>
                                              <p:pRg st="5" end="5"/>
                                            </p:txEl>
                                          </p:spTgt>
                                        </p:tgtEl>
                                        <p:attrNameLst>
                                          <p:attrName>style.visibility</p:attrName>
                                        </p:attrNameLst>
                                      </p:cBhvr>
                                      <p:to>
                                        <p:strVal val="visible"/>
                                      </p:to>
                                    </p:set>
                                    <p:anim calcmode="lin" valueType="num">
                                      <p:cBhvr additive="base">
                                        <p:cTn id="25" dur="500" fill="hold"/>
                                        <p:tgtEl>
                                          <p:spTgt spid="6147">
                                            <p:txEl>
                                              <p:pRg st="5" end="5"/>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6147">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147">
                                            <p:txEl>
                                              <p:pRg st="6" end="6"/>
                                            </p:txEl>
                                          </p:spTgt>
                                        </p:tgtEl>
                                        <p:attrNameLst>
                                          <p:attrName>style.visibility</p:attrName>
                                        </p:attrNameLst>
                                      </p:cBhvr>
                                      <p:to>
                                        <p:strVal val="visible"/>
                                      </p:to>
                                    </p:set>
                                    <p:anim calcmode="lin" valueType="num">
                                      <p:cBhvr additive="base">
                                        <p:cTn id="31" dur="500" fill="hold"/>
                                        <p:tgtEl>
                                          <p:spTgt spid="6147">
                                            <p:txEl>
                                              <p:pRg st="6" end="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6147">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6147">
                                            <p:txEl>
                                              <p:pRg st="8" end="8"/>
                                            </p:txEl>
                                          </p:spTgt>
                                        </p:tgtEl>
                                        <p:attrNameLst>
                                          <p:attrName>style.visibility</p:attrName>
                                        </p:attrNameLst>
                                      </p:cBhvr>
                                      <p:to>
                                        <p:strVal val="visible"/>
                                      </p:to>
                                    </p:set>
                                    <p:anim calcmode="lin" valueType="num">
                                      <p:cBhvr additive="base">
                                        <p:cTn id="37" dur="500" fill="hold"/>
                                        <p:tgtEl>
                                          <p:spTgt spid="6147">
                                            <p:txEl>
                                              <p:pRg st="8" end="8"/>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6147">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6147">
                                            <p:txEl>
                                              <p:pRg st="9" end="9"/>
                                            </p:txEl>
                                          </p:spTgt>
                                        </p:tgtEl>
                                        <p:attrNameLst>
                                          <p:attrName>style.visibility</p:attrName>
                                        </p:attrNameLst>
                                      </p:cBhvr>
                                      <p:to>
                                        <p:strVal val="visible"/>
                                      </p:to>
                                    </p:set>
                                    <p:anim calcmode="lin" valueType="num">
                                      <p:cBhvr additive="base">
                                        <p:cTn id="43" dur="500" fill="hold"/>
                                        <p:tgtEl>
                                          <p:spTgt spid="6147">
                                            <p:txEl>
                                              <p:pRg st="9" end="9"/>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6147">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6147">
                                            <p:txEl>
                                              <p:pRg st="11" end="11"/>
                                            </p:txEl>
                                          </p:spTgt>
                                        </p:tgtEl>
                                        <p:attrNameLst>
                                          <p:attrName>style.visibility</p:attrName>
                                        </p:attrNameLst>
                                      </p:cBhvr>
                                      <p:to>
                                        <p:strVal val="visible"/>
                                      </p:to>
                                    </p:set>
                                    <p:anim calcmode="lin" valueType="num">
                                      <p:cBhvr additive="base">
                                        <p:cTn id="49" dur="500" fill="hold"/>
                                        <p:tgtEl>
                                          <p:spTgt spid="6147">
                                            <p:txEl>
                                              <p:pRg st="11" end="11"/>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6147">
                                            <p:txEl>
                                              <p:pRg st="11" end="1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bldLvl="3"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685800" y="457200"/>
            <a:ext cx="7772400" cy="1143000"/>
          </a:xfrm>
        </p:spPr>
        <p:txBody>
          <a:bodyPr>
            <a:normAutofit fontScale="90000"/>
          </a:bodyPr>
          <a:lstStyle/>
          <a:p>
            <a:r>
              <a:rPr lang="en-US" b="1" dirty="0">
                <a:solidFill>
                  <a:srgbClr val="C00000"/>
                </a:solidFill>
                <a:latin typeface="Arial" charset="0"/>
              </a:rPr>
              <a:t>The United States Constitution</a:t>
            </a:r>
            <a:endParaRPr lang="en-US" b="1" dirty="0">
              <a:solidFill>
                <a:srgbClr val="C00000"/>
              </a:solidFill>
            </a:endParaRPr>
          </a:p>
        </p:txBody>
      </p:sp>
      <p:sp>
        <p:nvSpPr>
          <p:cNvPr id="3075" name="Rectangle 3"/>
          <p:cNvSpPr>
            <a:spLocks noGrp="1" noChangeArrowheads="1"/>
          </p:cNvSpPr>
          <p:nvPr>
            <p:ph type="body" sz="half" idx="2"/>
          </p:nvPr>
        </p:nvSpPr>
        <p:spPr>
          <a:xfrm>
            <a:off x="7620000" y="5943600"/>
            <a:ext cx="838200" cy="152400"/>
          </a:xfrm>
        </p:spPr>
        <p:txBody>
          <a:bodyPr>
            <a:normAutofit fontScale="25000" lnSpcReduction="20000"/>
          </a:bodyPr>
          <a:lstStyle/>
          <a:p>
            <a:endParaRPr lang="en-US" sz="2400" b="1" dirty="0"/>
          </a:p>
        </p:txBody>
      </p:sp>
      <p:pic>
        <p:nvPicPr>
          <p:cNvPr id="3076" name="Picture 4"/>
          <p:cNvPicPr>
            <a:picLocks noGrp="1" noChangeAspect="1" noChangeArrowheads="1"/>
          </p:cNvPicPr>
          <p:nvPr>
            <p:ph type="clipArt" sz="half" idx="1"/>
          </p:nvPr>
        </p:nvPicPr>
        <p:blipFill>
          <a:blip r:embed="rId3" cstate="print"/>
          <a:srcRect/>
          <a:stretch>
            <a:fillRect/>
          </a:stretch>
        </p:blipFill>
        <p:spPr>
          <a:xfrm>
            <a:off x="838200" y="1676400"/>
            <a:ext cx="7543800" cy="4740275"/>
          </a:xfrm>
          <a:noFill/>
          <a:ln/>
        </p:spPr>
      </p:pic>
    </p:spTree>
    <p:extLst>
      <p:ext uri="{BB962C8B-B14F-4D97-AF65-F5344CB8AC3E}">
        <p14:creationId xmlns="" xmlns:p14="http://schemas.microsoft.com/office/powerpoint/2010/main" val="360421443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026"/>
          <p:cNvSpPr>
            <a:spLocks noGrp="1" noChangeArrowheads="1"/>
          </p:cNvSpPr>
          <p:nvPr>
            <p:ph type="title"/>
          </p:nvPr>
        </p:nvSpPr>
        <p:spPr>
          <a:xfrm>
            <a:off x="762000" y="152400"/>
            <a:ext cx="7772400" cy="1066800"/>
          </a:xfrm>
        </p:spPr>
        <p:txBody>
          <a:bodyPr/>
          <a:lstStyle/>
          <a:p>
            <a:r>
              <a:rPr lang="en-US" b="1" dirty="0">
                <a:solidFill>
                  <a:srgbClr val="C00000"/>
                </a:solidFill>
                <a:latin typeface="Arial" panose="020B0604020202020204" pitchFamily="34" charset="0"/>
                <a:cs typeface="Arial" panose="020B0604020202020204" pitchFamily="34" charset="0"/>
              </a:rPr>
              <a:t>Fourth Amendment</a:t>
            </a:r>
          </a:p>
        </p:txBody>
      </p:sp>
      <p:sp>
        <p:nvSpPr>
          <p:cNvPr id="6147" name="Rectangle 1027"/>
          <p:cNvSpPr>
            <a:spLocks noGrp="1" noChangeArrowheads="1"/>
          </p:cNvSpPr>
          <p:nvPr>
            <p:ph type="body" idx="1"/>
          </p:nvPr>
        </p:nvSpPr>
        <p:spPr>
          <a:xfrm>
            <a:off x="457200" y="1143000"/>
            <a:ext cx="8153400" cy="5334000"/>
          </a:xfrm>
        </p:spPr>
        <p:txBody>
          <a:bodyPr>
            <a:normAutofit/>
          </a:bodyPr>
          <a:lstStyle/>
          <a:p>
            <a:pPr algn="just"/>
            <a:r>
              <a:rPr lang="en-US" b="1" dirty="0">
                <a:latin typeface="Arial"/>
                <a:cs typeface="Arial"/>
              </a:rPr>
              <a:t>The right of the people to be secure in their persons, houses, papers, and effects against unreasonable searches and seizures, shall not be violated and no warrants shall issue, but upon probable cause, supported by oath or affirmation, and particularly describing the place to be searched, and the persons or things to be seized.</a:t>
            </a:r>
          </a:p>
        </p:txBody>
      </p:sp>
    </p:spTree>
    <p:extLst>
      <p:ext uri="{BB962C8B-B14F-4D97-AF65-F5344CB8AC3E}">
        <p14:creationId xmlns="" xmlns:p14="http://schemas.microsoft.com/office/powerpoint/2010/main" val="100933038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normAutofit fontScale="90000"/>
          </a:bodyPr>
          <a:lstStyle/>
          <a:p>
            <a:pPr eaLnBrk="1" hangingPunct="1"/>
            <a:r>
              <a:rPr lang="en-US" altLang="en-US" sz="4000" b="1" dirty="0" smtClean="0">
                <a:solidFill>
                  <a:srgbClr val="C00000"/>
                </a:solidFill>
                <a:latin typeface="Arial Black" panose="020B0A04020102020204" pitchFamily="34" charset="0"/>
              </a:rPr>
              <a:t>The Constitution of the State of Connecticut</a:t>
            </a:r>
          </a:p>
        </p:txBody>
      </p:sp>
      <p:sp>
        <p:nvSpPr>
          <p:cNvPr id="6148" name="Rectangle 4"/>
          <p:cNvSpPr>
            <a:spLocks noGrp="1" noChangeArrowheads="1" noTextEdit="1"/>
          </p:cNvSpPr>
          <p:nvPr>
            <p:ph type="clipArt" sz="half" idx="2"/>
          </p:nvPr>
        </p:nvSpPr>
        <p:spPr/>
      </p:sp>
      <p:pic>
        <p:nvPicPr>
          <p:cNvPr id="6149" name="Picture 5"/>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90600" y="1828800"/>
            <a:ext cx="7391400" cy="449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245445217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altLang="en-US" b="1" dirty="0" smtClean="0">
                <a:solidFill>
                  <a:srgbClr val="C00000"/>
                </a:solidFill>
                <a:latin typeface="Arial" panose="020B0604020202020204" pitchFamily="34" charset="0"/>
                <a:cs typeface="Arial" panose="020B0604020202020204" pitchFamily="34" charset="0"/>
              </a:rPr>
              <a:t>Connecticut Constitution</a:t>
            </a:r>
          </a:p>
        </p:txBody>
      </p:sp>
      <p:sp>
        <p:nvSpPr>
          <p:cNvPr id="7171" name="Rectangle 3"/>
          <p:cNvSpPr>
            <a:spLocks noGrp="1" noChangeArrowheads="1"/>
          </p:cNvSpPr>
          <p:nvPr>
            <p:ph type="body" idx="1"/>
          </p:nvPr>
        </p:nvSpPr>
        <p:spPr>
          <a:xfrm>
            <a:off x="457200" y="1371600"/>
            <a:ext cx="8229600" cy="4525963"/>
          </a:xfrm>
        </p:spPr>
        <p:txBody>
          <a:bodyPr>
            <a:noAutofit/>
          </a:bodyPr>
          <a:lstStyle/>
          <a:p>
            <a:pPr eaLnBrk="1" hangingPunct="1"/>
            <a:r>
              <a:rPr lang="en-US" altLang="en-US" sz="3600" dirty="0" smtClean="0">
                <a:latin typeface="Arial" panose="020B0604020202020204" pitchFamily="34" charset="0"/>
                <a:cs typeface="Arial" panose="020B0604020202020204" pitchFamily="34" charset="0"/>
              </a:rPr>
              <a:t>Article First, section 7</a:t>
            </a:r>
          </a:p>
          <a:p>
            <a:pPr lvl="1" eaLnBrk="1" hangingPunct="1"/>
            <a:r>
              <a:rPr lang="en-US" altLang="en-US" sz="3200" dirty="0" smtClean="0">
                <a:latin typeface="Arial" panose="020B0604020202020204" pitchFamily="34" charset="0"/>
                <a:cs typeface="Arial" panose="020B0604020202020204" pitchFamily="34" charset="0"/>
              </a:rPr>
              <a:t>“The people shall be secure in their persons, houses, papers and possessions from unreasonable searches or seizures; And no warrant to search any place, or to seize any person or things, shall issue without describing them as nearly as may be, nor without probable cause supported by oath or affirmation.”</a:t>
            </a:r>
          </a:p>
        </p:txBody>
      </p:sp>
    </p:spTree>
    <p:extLst>
      <p:ext uri="{BB962C8B-B14F-4D97-AF65-F5344CB8AC3E}">
        <p14:creationId xmlns="" xmlns:p14="http://schemas.microsoft.com/office/powerpoint/2010/main" val="209397184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685800" y="228600"/>
            <a:ext cx="7772400" cy="1143000"/>
          </a:xfrm>
        </p:spPr>
        <p:txBody>
          <a:bodyPr>
            <a:normAutofit fontScale="90000"/>
          </a:bodyPr>
          <a:lstStyle/>
          <a:p>
            <a:r>
              <a:rPr lang="en-US" sz="5400" b="1" dirty="0">
                <a:solidFill>
                  <a:srgbClr val="C00000"/>
                </a:solidFill>
                <a:latin typeface="Arial" panose="020B0604020202020204" pitchFamily="34" charset="0"/>
                <a:cs typeface="Arial" panose="020B0604020202020204" pitchFamily="34" charset="0"/>
              </a:rPr>
              <a:t>Suppression of Evidence</a:t>
            </a:r>
          </a:p>
        </p:txBody>
      </p:sp>
      <p:sp>
        <p:nvSpPr>
          <p:cNvPr id="11267" name="Rectangle 3"/>
          <p:cNvSpPr>
            <a:spLocks noGrp="1" noChangeArrowheads="1"/>
          </p:cNvSpPr>
          <p:nvPr>
            <p:ph type="body" sz="half" idx="1"/>
          </p:nvPr>
        </p:nvSpPr>
        <p:spPr>
          <a:xfrm>
            <a:off x="457200" y="4876800"/>
            <a:ext cx="8229600" cy="1828800"/>
          </a:xfrm>
        </p:spPr>
        <p:txBody>
          <a:bodyPr/>
          <a:lstStyle/>
          <a:p>
            <a:pPr>
              <a:lnSpc>
                <a:spcPct val="90000"/>
              </a:lnSpc>
            </a:pPr>
            <a:r>
              <a:rPr lang="en-US" sz="3600" b="1" dirty="0"/>
              <a:t>Sanction for violation of the constitution</a:t>
            </a:r>
          </a:p>
          <a:p>
            <a:pPr>
              <a:lnSpc>
                <a:spcPct val="90000"/>
              </a:lnSpc>
            </a:pPr>
            <a:r>
              <a:rPr lang="en-US" sz="3600" b="1" dirty="0" smtClean="0"/>
              <a:t>Applied </a:t>
            </a:r>
            <a:r>
              <a:rPr lang="en-US" sz="3600" b="1" dirty="0"/>
              <a:t>to federal </a:t>
            </a:r>
            <a:r>
              <a:rPr lang="en-US" sz="3600" b="1" dirty="0" smtClean="0"/>
              <a:t>officers since 1914</a:t>
            </a:r>
            <a:endParaRPr lang="en-US" sz="3600" b="1" dirty="0"/>
          </a:p>
          <a:p>
            <a:pPr>
              <a:lnSpc>
                <a:spcPct val="90000"/>
              </a:lnSpc>
            </a:pPr>
            <a:r>
              <a:rPr lang="en-US" sz="3600" b="1" dirty="0" smtClean="0"/>
              <a:t>In 1960 </a:t>
            </a:r>
            <a:r>
              <a:rPr lang="en-US" sz="3600" b="1" dirty="0"/>
              <a:t>– </a:t>
            </a:r>
            <a:r>
              <a:rPr lang="en-US" sz="3600" b="1" dirty="0" smtClean="0"/>
              <a:t>“silver platter” </a:t>
            </a:r>
            <a:r>
              <a:rPr lang="en-US" sz="3600" b="1" dirty="0"/>
              <a:t>taken away</a:t>
            </a:r>
          </a:p>
        </p:txBody>
      </p:sp>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437190" y="1371600"/>
            <a:ext cx="4497010" cy="3183277"/>
          </a:xfrm>
          <a:prstGeom prst="rect">
            <a:avLst/>
          </a:prstGeom>
        </p:spPr>
      </p:pic>
    </p:spTree>
    <p:extLst>
      <p:ext uri="{BB962C8B-B14F-4D97-AF65-F5344CB8AC3E}">
        <p14:creationId xmlns="" xmlns:p14="http://schemas.microsoft.com/office/powerpoint/2010/main" val="194636826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381000"/>
            <a:ext cx="8229600" cy="1143000"/>
          </a:xfrm>
        </p:spPr>
        <p:txBody>
          <a:bodyPr>
            <a:noAutofit/>
          </a:bodyPr>
          <a:lstStyle/>
          <a:p>
            <a:r>
              <a:rPr lang="en-US" sz="4800" b="1" dirty="0">
                <a:solidFill>
                  <a:srgbClr val="C00000"/>
                </a:solidFill>
                <a:latin typeface="Arial" panose="020B0604020202020204" pitchFamily="34" charset="0"/>
                <a:cs typeface="Arial" panose="020B0604020202020204" pitchFamily="34" charset="0"/>
              </a:rPr>
              <a:t>The Exclusionary </a:t>
            </a:r>
            <a:r>
              <a:rPr lang="en-US" sz="4800" b="1" dirty="0" smtClean="0">
                <a:solidFill>
                  <a:srgbClr val="C00000"/>
                </a:solidFill>
                <a:latin typeface="Arial" panose="020B0604020202020204" pitchFamily="34" charset="0"/>
                <a:cs typeface="Arial" panose="020B0604020202020204" pitchFamily="34" charset="0"/>
              </a:rPr>
              <a:t>Rule</a:t>
            </a:r>
            <a:br>
              <a:rPr lang="en-US" sz="4800" b="1" dirty="0" smtClean="0">
                <a:solidFill>
                  <a:srgbClr val="C00000"/>
                </a:solidFill>
                <a:latin typeface="Arial" panose="020B0604020202020204" pitchFamily="34" charset="0"/>
                <a:cs typeface="Arial" panose="020B0604020202020204" pitchFamily="34" charset="0"/>
              </a:rPr>
            </a:br>
            <a:r>
              <a:rPr lang="en-US" sz="4800" b="1" dirty="0" smtClean="0">
                <a:solidFill>
                  <a:srgbClr val="C00000"/>
                </a:solidFill>
                <a:latin typeface="Arial" panose="020B0604020202020204" pitchFamily="34" charset="0"/>
                <a:cs typeface="Arial" panose="020B0604020202020204" pitchFamily="34" charset="0"/>
              </a:rPr>
              <a:t>1914-1961</a:t>
            </a:r>
            <a:endParaRPr lang="en-US" sz="4800" b="1" dirty="0">
              <a:solidFill>
                <a:srgbClr val="C00000"/>
              </a:solidFill>
              <a:latin typeface="Arial" panose="020B0604020202020204" pitchFamily="34" charset="0"/>
              <a:cs typeface="Arial" panose="020B0604020202020204" pitchFamily="34" charset="0"/>
            </a:endParaRPr>
          </a:p>
        </p:txBody>
      </p:sp>
      <p:sp>
        <p:nvSpPr>
          <p:cNvPr id="12291" name="Rectangle 3"/>
          <p:cNvSpPr>
            <a:spLocks noGrp="1" noChangeArrowheads="1"/>
          </p:cNvSpPr>
          <p:nvPr>
            <p:ph type="body" idx="1"/>
          </p:nvPr>
        </p:nvSpPr>
        <p:spPr/>
        <p:txBody>
          <a:bodyPr/>
          <a:lstStyle/>
          <a:p>
            <a:pPr lvl="1">
              <a:lnSpc>
                <a:spcPct val="90000"/>
              </a:lnSpc>
              <a:buFontTx/>
              <a:buNone/>
            </a:pPr>
            <a:endParaRPr lang="en-US" sz="3200" b="1" dirty="0"/>
          </a:p>
          <a:p>
            <a:pPr lvl="1">
              <a:lnSpc>
                <a:spcPct val="90000"/>
              </a:lnSpc>
              <a:buFontTx/>
              <a:buNone/>
            </a:pPr>
            <a:r>
              <a:rPr lang="en-US" sz="4400" b="1" dirty="0">
                <a:latin typeface="Arial" panose="020B0604020202020204" pitchFamily="34" charset="0"/>
                <a:cs typeface="Arial" panose="020B0604020202020204" pitchFamily="34" charset="0"/>
              </a:rPr>
              <a:t>1961 – </a:t>
            </a:r>
            <a:r>
              <a:rPr lang="en-US" sz="4400" b="1" u="sng" dirty="0">
                <a:latin typeface="Arial" panose="020B0604020202020204" pitchFamily="34" charset="0"/>
                <a:cs typeface="Arial" panose="020B0604020202020204" pitchFamily="34" charset="0"/>
              </a:rPr>
              <a:t>Mapp v. Ohio</a:t>
            </a:r>
          </a:p>
          <a:p>
            <a:pPr lvl="3">
              <a:lnSpc>
                <a:spcPct val="90000"/>
              </a:lnSpc>
            </a:pPr>
            <a:r>
              <a:rPr lang="en-US" sz="3200" dirty="0" smtClean="0">
                <a:latin typeface="Arial" panose="020B0604020202020204" pitchFamily="34" charset="0"/>
                <a:cs typeface="Arial" panose="020B0604020202020204" pitchFamily="34" charset="0"/>
              </a:rPr>
              <a:t>Exclusionary rule applies to STATE officials as well as federal officials</a:t>
            </a:r>
          </a:p>
          <a:p>
            <a:pPr lvl="3">
              <a:lnSpc>
                <a:spcPct val="90000"/>
              </a:lnSpc>
            </a:pPr>
            <a:r>
              <a:rPr lang="en-US" sz="3200" dirty="0" smtClean="0">
                <a:latin typeface="Arial" panose="020B0604020202020204" pitchFamily="34" charset="0"/>
                <a:cs typeface="Arial" panose="020B0604020202020204" pitchFamily="34" charset="0"/>
              </a:rPr>
              <a:t>Designed to deter illegal police behavior</a:t>
            </a:r>
            <a:endParaRPr lang="en-US" sz="3200" dirty="0">
              <a:latin typeface="Arial" panose="020B0604020202020204" pitchFamily="34" charset="0"/>
              <a:cs typeface="Arial" panose="020B0604020202020204" pitchFamily="34" charset="0"/>
            </a:endParaRPr>
          </a:p>
          <a:p>
            <a:pPr>
              <a:lnSpc>
                <a:spcPct val="90000"/>
              </a:lnSpc>
            </a:pPr>
            <a:endParaRPr lang="en-US" dirty="0"/>
          </a:p>
        </p:txBody>
      </p:sp>
    </p:spTree>
    <p:extLst>
      <p:ext uri="{BB962C8B-B14F-4D97-AF65-F5344CB8AC3E}">
        <p14:creationId xmlns="" xmlns:p14="http://schemas.microsoft.com/office/powerpoint/2010/main" val="400409993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altLang="en-US" b="1" dirty="0" smtClean="0">
                <a:solidFill>
                  <a:srgbClr val="C00000"/>
                </a:solidFill>
                <a:latin typeface="Arial" panose="020B0604020202020204" pitchFamily="34" charset="0"/>
                <a:cs typeface="Arial" panose="020B0604020202020204" pitchFamily="34" charset="0"/>
              </a:rPr>
              <a:t>NO GOOD FAITH EXCEPTION </a:t>
            </a:r>
          </a:p>
        </p:txBody>
      </p:sp>
      <p:sp>
        <p:nvSpPr>
          <p:cNvPr id="10243" name="Rectangle 3"/>
          <p:cNvSpPr>
            <a:spLocks noGrp="1" noChangeArrowheads="1"/>
          </p:cNvSpPr>
          <p:nvPr>
            <p:ph type="body" idx="1"/>
          </p:nvPr>
        </p:nvSpPr>
        <p:spPr/>
        <p:txBody>
          <a:bodyPr>
            <a:normAutofit/>
          </a:bodyPr>
          <a:lstStyle/>
          <a:p>
            <a:pPr eaLnBrk="1" hangingPunct="1"/>
            <a:r>
              <a:rPr lang="en-US" altLang="en-US" sz="3600" b="1" dirty="0" smtClean="0">
                <a:latin typeface="Arial" panose="020B0604020202020204" pitchFamily="34" charset="0"/>
                <a:cs typeface="Arial" panose="020B0604020202020204" pitchFamily="34" charset="0"/>
              </a:rPr>
              <a:t>Federal rule</a:t>
            </a:r>
          </a:p>
          <a:p>
            <a:pPr lvl="1" eaLnBrk="1" hangingPunct="1"/>
            <a:r>
              <a:rPr lang="en-US" altLang="en-US" sz="3200" dirty="0" smtClean="0">
                <a:latin typeface="Arial" panose="020B0604020202020204" pitchFamily="34" charset="0"/>
                <a:cs typeface="Arial" panose="020B0604020202020204" pitchFamily="34" charset="0"/>
              </a:rPr>
              <a:t>Suppression is not required if officers, in good faith, rely on a finding of probable cause made by a neutral and detached magistrate.</a:t>
            </a:r>
          </a:p>
          <a:p>
            <a:pPr eaLnBrk="1" hangingPunct="1"/>
            <a:r>
              <a:rPr lang="en-US" altLang="en-US" sz="3600" b="1" dirty="0" smtClean="0">
                <a:latin typeface="Arial" panose="020B0604020202020204" pitchFamily="34" charset="0"/>
                <a:cs typeface="Arial" panose="020B0604020202020204" pitchFamily="34" charset="0"/>
              </a:rPr>
              <a:t>Connecticut rule</a:t>
            </a:r>
          </a:p>
          <a:p>
            <a:pPr lvl="1" eaLnBrk="1" hangingPunct="1"/>
            <a:r>
              <a:rPr lang="en-US" altLang="en-US" sz="3200" dirty="0" smtClean="0">
                <a:latin typeface="Arial" panose="020B0604020202020204" pitchFamily="34" charset="0"/>
                <a:cs typeface="Arial" panose="020B0604020202020204" pitchFamily="34" charset="0"/>
              </a:rPr>
              <a:t>The good faith exception </a:t>
            </a:r>
            <a:r>
              <a:rPr lang="en-US" altLang="en-US" sz="3200" b="1" dirty="0" smtClean="0">
                <a:latin typeface="Arial" panose="020B0604020202020204" pitchFamily="34" charset="0"/>
                <a:cs typeface="Arial" panose="020B0604020202020204" pitchFamily="34" charset="0"/>
              </a:rPr>
              <a:t>does not apply </a:t>
            </a:r>
            <a:r>
              <a:rPr lang="en-US" altLang="en-US" sz="3200" dirty="0" smtClean="0">
                <a:latin typeface="Arial" panose="020B0604020202020204" pitchFamily="34" charset="0"/>
                <a:cs typeface="Arial" panose="020B0604020202020204" pitchFamily="34" charset="0"/>
              </a:rPr>
              <a:t>in Connecticut.</a:t>
            </a:r>
          </a:p>
        </p:txBody>
      </p:sp>
    </p:spTree>
    <p:extLst>
      <p:ext uri="{BB962C8B-B14F-4D97-AF65-F5344CB8AC3E}">
        <p14:creationId xmlns="" xmlns:p14="http://schemas.microsoft.com/office/powerpoint/2010/main" val="8651993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457200" y="228600"/>
            <a:ext cx="8229600" cy="1189038"/>
          </a:xfrm>
        </p:spPr>
        <p:txBody>
          <a:bodyPr/>
          <a:lstStyle/>
          <a:p>
            <a:pPr eaLnBrk="1" hangingPunct="1"/>
            <a:r>
              <a:rPr lang="en-US" b="1" dirty="0" smtClean="0"/>
              <a:t>INSPECTION</a:t>
            </a:r>
          </a:p>
        </p:txBody>
      </p:sp>
      <p:sp>
        <p:nvSpPr>
          <p:cNvPr id="55299" name="Rectangle 3"/>
          <p:cNvSpPr>
            <a:spLocks noGrp="1" noChangeArrowheads="1"/>
          </p:cNvSpPr>
          <p:nvPr>
            <p:ph idx="1"/>
          </p:nvPr>
        </p:nvSpPr>
        <p:spPr>
          <a:xfrm>
            <a:off x="457200" y="1600200"/>
            <a:ext cx="4191000" cy="4525963"/>
          </a:xfrm>
        </p:spPr>
        <p:txBody>
          <a:bodyPr>
            <a:normAutofit fontScale="85000" lnSpcReduction="10000"/>
          </a:bodyPr>
          <a:lstStyle/>
          <a:p>
            <a:pPr eaLnBrk="1" hangingPunct="1">
              <a:lnSpc>
                <a:spcPct val="90000"/>
              </a:lnSpc>
            </a:pPr>
            <a:r>
              <a:rPr lang="en-US" sz="2800" dirty="0" smtClean="0"/>
              <a:t>Entry and inspection must be completed in accordance with law by a duly authorized code official.</a:t>
            </a:r>
          </a:p>
          <a:p>
            <a:pPr eaLnBrk="1" hangingPunct="1">
              <a:lnSpc>
                <a:spcPct val="90000"/>
              </a:lnSpc>
            </a:pPr>
            <a:r>
              <a:rPr lang="en-US" sz="2800" dirty="0" smtClean="0"/>
              <a:t>Your notes should indicate date, time and who was present when the inspection was completed.</a:t>
            </a:r>
          </a:p>
          <a:p>
            <a:pPr eaLnBrk="1" hangingPunct="1">
              <a:lnSpc>
                <a:spcPct val="90000"/>
              </a:lnSpc>
            </a:pPr>
            <a:r>
              <a:rPr lang="en-US" sz="2800" dirty="0" smtClean="0"/>
              <a:t>Your notes should be specific regarding the type of violations, where the violation occurs and include any special conditions that are present.</a:t>
            </a:r>
          </a:p>
        </p:txBody>
      </p:sp>
      <p:pic>
        <p:nvPicPr>
          <p:cNvPr id="6146" name="Picture 2" descr="C:\Users\MOM\AppData\Local\Microsoft\Windows\Temporary Internet Files\Content.IE5\LI7SMJGS\MP900448685[1].jpg"/>
          <p:cNvPicPr>
            <a:picLocks noChangeAspect="1" noChangeArrowheads="1"/>
          </p:cNvPicPr>
          <p:nvPr/>
        </p:nvPicPr>
        <p:blipFill>
          <a:blip r:embed="rId3" cstate="print"/>
          <a:srcRect/>
          <a:stretch>
            <a:fillRect/>
          </a:stretch>
        </p:blipFill>
        <p:spPr bwMode="auto">
          <a:xfrm>
            <a:off x="4953000" y="1654630"/>
            <a:ext cx="3505200" cy="5203370"/>
          </a:xfrm>
          <a:prstGeom prst="rect">
            <a:avLst/>
          </a:prstGeom>
          <a:noFill/>
          <a:ln>
            <a:solidFill>
              <a:schemeClr val="tx1"/>
            </a:solidFill>
          </a:ln>
        </p:spPr>
      </p:pic>
    </p:spTree>
    <p:extLst>
      <p:ext uri="{BB962C8B-B14F-4D97-AF65-F5344CB8AC3E}">
        <p14:creationId xmlns="" xmlns:p14="http://schemas.microsoft.com/office/powerpoint/2010/main" val="166362735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altLang="en-US" b="1" dirty="0" smtClean="0">
                <a:solidFill>
                  <a:srgbClr val="C00000"/>
                </a:solidFill>
                <a:latin typeface="Arial" panose="020B0604020202020204" pitchFamily="34" charset="0"/>
                <a:cs typeface="Arial" panose="020B0604020202020204" pitchFamily="34" charset="0"/>
              </a:rPr>
              <a:t>Inspection Authority</a:t>
            </a:r>
          </a:p>
        </p:txBody>
      </p:sp>
      <p:sp>
        <p:nvSpPr>
          <p:cNvPr id="7171" name="Rectangle 3"/>
          <p:cNvSpPr>
            <a:spLocks noGrp="1" noChangeArrowheads="1"/>
          </p:cNvSpPr>
          <p:nvPr>
            <p:ph type="body" idx="1"/>
          </p:nvPr>
        </p:nvSpPr>
        <p:spPr>
          <a:xfrm>
            <a:off x="457200" y="1371600"/>
            <a:ext cx="8229600" cy="4525963"/>
          </a:xfrm>
        </p:spPr>
        <p:txBody>
          <a:bodyPr>
            <a:noAutofit/>
          </a:bodyPr>
          <a:lstStyle/>
          <a:p>
            <a:r>
              <a:rPr lang="en-US" altLang="en-US" sz="3600" dirty="0" smtClean="0">
                <a:latin typeface="Arial" panose="020B0604020202020204" pitchFamily="34" charset="0"/>
                <a:cs typeface="Arial" panose="020B0604020202020204" pitchFamily="34" charset="0"/>
              </a:rPr>
              <a:t>C.G.S. </a:t>
            </a:r>
            <a:r>
              <a:rPr lang="en-US" altLang="en-US" sz="3600" dirty="0">
                <a:latin typeface="Arial" panose="020B0604020202020204" pitchFamily="34" charset="0"/>
                <a:cs typeface="Arial" panose="020B0604020202020204" pitchFamily="34" charset="0"/>
              </a:rPr>
              <a:t>29-261 </a:t>
            </a:r>
            <a:r>
              <a:rPr lang="en-US" altLang="en-US" sz="3600" dirty="0" smtClean="0">
                <a:latin typeface="Arial" panose="020B0604020202020204" pitchFamily="34" charset="0"/>
                <a:cs typeface="Arial" panose="020B0604020202020204" pitchFamily="34" charset="0"/>
              </a:rPr>
              <a:t>(Powers </a:t>
            </a:r>
            <a:r>
              <a:rPr lang="en-US" altLang="en-US" sz="3600" dirty="0">
                <a:latin typeface="Arial" panose="020B0604020202020204" pitchFamily="34" charset="0"/>
                <a:cs typeface="Arial" panose="020B0604020202020204" pitchFamily="34" charset="0"/>
              </a:rPr>
              <a:t>and Duties)</a:t>
            </a:r>
          </a:p>
          <a:p>
            <a:pPr lvl="1"/>
            <a:r>
              <a:rPr lang="en-US" sz="3200" dirty="0" smtClean="0"/>
              <a:t>(</a:t>
            </a:r>
            <a:r>
              <a:rPr lang="en-US" sz="3200" dirty="0"/>
              <a:t>b) The BO or ABO </a:t>
            </a:r>
            <a:r>
              <a:rPr lang="en-US" sz="3200" b="1" dirty="0">
                <a:solidFill>
                  <a:srgbClr val="C00000"/>
                </a:solidFill>
              </a:rPr>
              <a:t>shall</a:t>
            </a:r>
            <a:r>
              <a:rPr lang="en-US" sz="3200" dirty="0"/>
              <a:t> pass upon any question relative to the mode, manner of construction or materials to be used in the erection or alteration of buildings or structures, pursuant to the SBC and the rules and regulations of the Department of Public Safety.</a:t>
            </a:r>
          </a:p>
        </p:txBody>
      </p:sp>
    </p:spTree>
    <p:extLst>
      <p:ext uri="{BB962C8B-B14F-4D97-AF65-F5344CB8AC3E}">
        <p14:creationId xmlns="" xmlns:p14="http://schemas.microsoft.com/office/powerpoint/2010/main" val="21196838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altLang="en-US" b="1" dirty="0" smtClean="0">
                <a:solidFill>
                  <a:srgbClr val="C00000"/>
                </a:solidFill>
                <a:latin typeface="Arial" panose="020B0604020202020204" pitchFamily="34" charset="0"/>
                <a:cs typeface="Arial" panose="020B0604020202020204" pitchFamily="34" charset="0"/>
              </a:rPr>
              <a:t>Inspection Authority</a:t>
            </a:r>
          </a:p>
        </p:txBody>
      </p:sp>
      <p:sp>
        <p:nvSpPr>
          <p:cNvPr id="7171" name="Rectangle 3"/>
          <p:cNvSpPr>
            <a:spLocks noGrp="1" noChangeArrowheads="1"/>
          </p:cNvSpPr>
          <p:nvPr>
            <p:ph type="body" idx="1"/>
          </p:nvPr>
        </p:nvSpPr>
        <p:spPr>
          <a:xfrm>
            <a:off x="457200" y="1371600"/>
            <a:ext cx="8229600" cy="4525963"/>
          </a:xfrm>
        </p:spPr>
        <p:txBody>
          <a:bodyPr>
            <a:noAutofit/>
          </a:bodyPr>
          <a:lstStyle/>
          <a:p>
            <a:r>
              <a:rPr lang="en-US" altLang="en-US" sz="3600" dirty="0" smtClean="0">
                <a:latin typeface="Arial" panose="020B0604020202020204" pitchFamily="34" charset="0"/>
                <a:cs typeface="Arial" panose="020B0604020202020204" pitchFamily="34" charset="0"/>
              </a:rPr>
              <a:t>C.G.S. </a:t>
            </a:r>
            <a:r>
              <a:rPr lang="en-US" altLang="en-US" sz="3600" dirty="0">
                <a:latin typeface="Arial" panose="020B0604020202020204" pitchFamily="34" charset="0"/>
                <a:cs typeface="Arial" panose="020B0604020202020204" pitchFamily="34" charset="0"/>
              </a:rPr>
              <a:t>29-261(Powers and Duties)</a:t>
            </a:r>
          </a:p>
          <a:p>
            <a:r>
              <a:rPr lang="en-US" dirty="0" smtClean="0"/>
              <a:t> </a:t>
            </a:r>
            <a:r>
              <a:rPr lang="en-US" dirty="0"/>
              <a:t>(b, cont.) They </a:t>
            </a:r>
            <a:r>
              <a:rPr lang="en-US" b="1" dirty="0">
                <a:solidFill>
                  <a:srgbClr val="C00000"/>
                </a:solidFill>
              </a:rPr>
              <a:t>shall</a:t>
            </a:r>
            <a:r>
              <a:rPr lang="en-US" dirty="0"/>
              <a:t> require compliance with the provisions of the State Building Code, of all rules lawfully adopted and promulgated there under and of laws relating to the construction, alteration, repair, removal, demolition and integral equipment and location, use accessibility, occupancy and maintenance of buildings and structures, except as may be otherwise provided for.</a:t>
            </a:r>
          </a:p>
        </p:txBody>
      </p:sp>
    </p:spTree>
    <p:extLst>
      <p:ext uri="{BB962C8B-B14F-4D97-AF65-F5344CB8AC3E}">
        <p14:creationId xmlns="" xmlns:p14="http://schemas.microsoft.com/office/powerpoint/2010/main" val="30208421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smtClean="0"/>
              <a:t>ARREST WARRANTS</a:t>
            </a:r>
          </a:p>
        </p:txBody>
      </p:sp>
      <p:pic>
        <p:nvPicPr>
          <p:cNvPr id="23555" name="Content Placeholder 3" descr="Scales of justice.jpg"/>
          <p:cNvPicPr>
            <a:picLocks noGrp="1" noChangeAspect="1"/>
          </p:cNvPicPr>
          <p:nvPr>
            <p:ph idx="1"/>
          </p:nvPr>
        </p:nvPicPr>
        <p:blipFill>
          <a:blip r:embed="rId2" cstate="print"/>
          <a:srcRect/>
          <a:stretch>
            <a:fillRect/>
          </a:stretch>
        </p:blipFill>
        <p:spPr>
          <a:xfrm>
            <a:off x="3276600" y="2514600"/>
            <a:ext cx="2409825" cy="1895475"/>
          </a:xfrm>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228600"/>
            <a:ext cx="8229600" cy="1143000"/>
          </a:xfrm>
        </p:spPr>
        <p:txBody>
          <a:bodyPr/>
          <a:lstStyle/>
          <a:p>
            <a:pPr eaLnBrk="1" hangingPunct="1"/>
            <a:r>
              <a:rPr lang="en-US" altLang="en-US" b="1" dirty="0" smtClean="0">
                <a:solidFill>
                  <a:srgbClr val="C00000"/>
                </a:solidFill>
                <a:latin typeface="Arial" panose="020B0604020202020204" pitchFamily="34" charset="0"/>
                <a:cs typeface="Arial" panose="020B0604020202020204" pitchFamily="34" charset="0"/>
              </a:rPr>
              <a:t>Inspection Authority</a:t>
            </a:r>
          </a:p>
        </p:txBody>
      </p:sp>
      <p:sp>
        <p:nvSpPr>
          <p:cNvPr id="7171" name="Rectangle 3"/>
          <p:cNvSpPr>
            <a:spLocks noGrp="1" noChangeArrowheads="1"/>
          </p:cNvSpPr>
          <p:nvPr>
            <p:ph type="body" idx="1"/>
          </p:nvPr>
        </p:nvSpPr>
        <p:spPr>
          <a:xfrm>
            <a:off x="457200" y="1295400"/>
            <a:ext cx="8229600" cy="5257800"/>
          </a:xfrm>
        </p:spPr>
        <p:txBody>
          <a:bodyPr>
            <a:noAutofit/>
          </a:bodyPr>
          <a:lstStyle/>
          <a:p>
            <a:r>
              <a:rPr lang="en-US" altLang="en-US" sz="3600" dirty="0" smtClean="0">
                <a:latin typeface="Arial" panose="020B0604020202020204" pitchFamily="34" charset="0"/>
                <a:cs typeface="Arial" panose="020B0604020202020204" pitchFamily="34" charset="0"/>
              </a:rPr>
              <a:t>C.G.S. </a:t>
            </a:r>
            <a:r>
              <a:rPr lang="en-US" altLang="en-US" sz="3600" dirty="0">
                <a:latin typeface="Arial" panose="020B0604020202020204" pitchFamily="34" charset="0"/>
                <a:cs typeface="Arial" panose="020B0604020202020204" pitchFamily="34" charset="0"/>
              </a:rPr>
              <a:t>29-261(Powers and Duties)</a:t>
            </a:r>
          </a:p>
          <a:p>
            <a:pPr lvl="1"/>
            <a:r>
              <a:rPr lang="en-US" sz="2900" dirty="0" smtClean="0"/>
              <a:t>(</a:t>
            </a:r>
            <a:r>
              <a:rPr lang="en-US" sz="2900" dirty="0"/>
              <a:t>c) A BO may request proof of licensure at construction site of issued building permit.</a:t>
            </a:r>
          </a:p>
          <a:p>
            <a:pPr lvl="1"/>
            <a:r>
              <a:rPr lang="en-US" sz="2900" dirty="0"/>
              <a:t>BO may notify the Commissioner of Consumer Protection of a license violation and issue an order for unlicensed person to </a:t>
            </a:r>
            <a:r>
              <a:rPr lang="en-US" sz="2900" b="1" dirty="0">
                <a:solidFill>
                  <a:srgbClr val="C00000"/>
                </a:solidFill>
              </a:rPr>
              <a:t>cease work </a:t>
            </a:r>
            <a:r>
              <a:rPr lang="en-US" sz="2900" dirty="0"/>
              <a:t>immediately.</a:t>
            </a:r>
          </a:p>
          <a:p>
            <a:pPr lvl="1"/>
            <a:r>
              <a:rPr lang="en-US" sz="2900" dirty="0"/>
              <a:t>Order may be personally delivered or sent certified mail to permit holder. BO must be satisfied of compliance with licensing provisions before perform further work.</a:t>
            </a:r>
          </a:p>
        </p:txBody>
      </p:sp>
    </p:spTree>
    <p:extLst>
      <p:ext uri="{BB962C8B-B14F-4D97-AF65-F5344CB8AC3E}">
        <p14:creationId xmlns="" xmlns:p14="http://schemas.microsoft.com/office/powerpoint/2010/main" val="153524036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altLang="en-US" b="1" dirty="0" smtClean="0">
                <a:solidFill>
                  <a:srgbClr val="C00000"/>
                </a:solidFill>
                <a:latin typeface="Arial" panose="020B0604020202020204" pitchFamily="34" charset="0"/>
                <a:cs typeface="Arial" panose="020B0604020202020204" pitchFamily="34" charset="0"/>
              </a:rPr>
              <a:t>Inspection Authority</a:t>
            </a:r>
          </a:p>
        </p:txBody>
      </p:sp>
      <p:sp>
        <p:nvSpPr>
          <p:cNvPr id="7171" name="Rectangle 3"/>
          <p:cNvSpPr>
            <a:spLocks noGrp="1" noChangeArrowheads="1"/>
          </p:cNvSpPr>
          <p:nvPr>
            <p:ph type="body" idx="1"/>
          </p:nvPr>
        </p:nvSpPr>
        <p:spPr>
          <a:xfrm>
            <a:off x="457200" y="1371600"/>
            <a:ext cx="8229600" cy="4525963"/>
          </a:xfrm>
        </p:spPr>
        <p:txBody>
          <a:bodyPr>
            <a:noAutofit/>
          </a:bodyPr>
          <a:lstStyle/>
          <a:p>
            <a:r>
              <a:rPr lang="en-US" altLang="en-US" sz="3600" dirty="0" smtClean="0">
                <a:latin typeface="Arial" panose="020B0604020202020204" pitchFamily="34" charset="0"/>
                <a:cs typeface="Arial" panose="020B0604020202020204" pitchFamily="34" charset="0"/>
              </a:rPr>
              <a:t>C.G.S. </a:t>
            </a:r>
            <a:r>
              <a:rPr lang="en-US" altLang="en-US" sz="3600" dirty="0">
                <a:latin typeface="Arial" panose="020B0604020202020204" pitchFamily="34" charset="0"/>
                <a:cs typeface="Arial" panose="020B0604020202020204" pitchFamily="34" charset="0"/>
              </a:rPr>
              <a:t>29-261(Powers and Duties)</a:t>
            </a:r>
          </a:p>
          <a:p>
            <a:pPr lvl="1"/>
            <a:r>
              <a:rPr lang="en-US" sz="3200" dirty="0" smtClean="0"/>
              <a:t>(</a:t>
            </a:r>
            <a:r>
              <a:rPr lang="en-US" sz="3200" dirty="0"/>
              <a:t>d) The BO or ABO </a:t>
            </a:r>
            <a:r>
              <a:rPr lang="en-US" sz="3200" b="1" dirty="0">
                <a:solidFill>
                  <a:srgbClr val="C00000"/>
                </a:solidFill>
              </a:rPr>
              <a:t>shall have the right of entry </a:t>
            </a:r>
            <a:r>
              <a:rPr lang="en-US" sz="3200" dirty="0"/>
              <a:t>to such buildings and structures, except single family residences, for the proper performance of his duties between 9 am and 5 pm, except in case of emergency where he can enter anytime necessary in the interest of public safety.</a:t>
            </a:r>
          </a:p>
          <a:p>
            <a:pPr lvl="1"/>
            <a:r>
              <a:rPr lang="en-US" sz="3200" dirty="0"/>
              <a:t>This power is repeated in </a:t>
            </a:r>
            <a:r>
              <a:rPr lang="en-US" sz="3200" dirty="0">
                <a:solidFill>
                  <a:srgbClr val="C00000"/>
                </a:solidFill>
              </a:rPr>
              <a:t>SBC 104.6.</a:t>
            </a:r>
          </a:p>
        </p:txBody>
      </p:sp>
    </p:spTree>
    <p:extLst>
      <p:ext uri="{BB962C8B-B14F-4D97-AF65-F5344CB8AC3E}">
        <p14:creationId xmlns="" xmlns:p14="http://schemas.microsoft.com/office/powerpoint/2010/main" val="53066545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altLang="en-US" b="1" dirty="0" smtClean="0">
                <a:solidFill>
                  <a:srgbClr val="C00000"/>
                </a:solidFill>
                <a:latin typeface="Arial" panose="020B0604020202020204" pitchFamily="34" charset="0"/>
                <a:cs typeface="Arial" panose="020B0604020202020204" pitchFamily="34" charset="0"/>
              </a:rPr>
              <a:t>Inspection Authority</a:t>
            </a:r>
          </a:p>
        </p:txBody>
      </p:sp>
      <p:sp>
        <p:nvSpPr>
          <p:cNvPr id="7171" name="Rectangle 3"/>
          <p:cNvSpPr>
            <a:spLocks noGrp="1" noChangeArrowheads="1"/>
          </p:cNvSpPr>
          <p:nvPr>
            <p:ph type="body" idx="1"/>
          </p:nvPr>
        </p:nvSpPr>
        <p:spPr>
          <a:xfrm>
            <a:off x="457200" y="1371600"/>
            <a:ext cx="8229600" cy="4525963"/>
          </a:xfrm>
        </p:spPr>
        <p:txBody>
          <a:bodyPr>
            <a:noAutofit/>
          </a:bodyPr>
          <a:lstStyle/>
          <a:p>
            <a:pPr eaLnBrk="1" hangingPunct="1"/>
            <a:r>
              <a:rPr lang="en-US" altLang="en-US" sz="3600" dirty="0" smtClean="0">
                <a:latin typeface="Arial" panose="020B0604020202020204" pitchFamily="34" charset="0"/>
                <a:cs typeface="Arial" panose="020B0604020202020204" pitchFamily="34" charset="0"/>
              </a:rPr>
              <a:t>C.G.S. 29-393</a:t>
            </a:r>
          </a:p>
          <a:p>
            <a:pPr lvl="1"/>
            <a:r>
              <a:rPr lang="en-US" sz="3200" dirty="0"/>
              <a:t>On receipt of information from the local fire marshal or from any other authentic source that any building in his jurisdiction, due to lack of exit facilities, fire, deterioration, catastrophe or other cause, is in such condition as to be a hazard to any person or persons, the building inspector </a:t>
            </a:r>
            <a:r>
              <a:rPr lang="en-US" sz="3200" b="1" dirty="0">
                <a:solidFill>
                  <a:srgbClr val="C00000"/>
                </a:solidFill>
              </a:rPr>
              <a:t>shall</a:t>
            </a:r>
            <a:r>
              <a:rPr lang="en-US" sz="3200" dirty="0">
                <a:solidFill>
                  <a:srgbClr val="C00000"/>
                </a:solidFill>
              </a:rPr>
              <a:t> </a:t>
            </a:r>
            <a:r>
              <a:rPr lang="en-US" sz="3200" dirty="0"/>
              <a:t>immediately make an inspection by himself or by his </a:t>
            </a:r>
            <a:r>
              <a:rPr lang="en-US" sz="3200" dirty="0" smtClean="0"/>
              <a:t>assistant…</a:t>
            </a:r>
            <a:endParaRPr lang="en-US" altLang="en-US" sz="3200" dirty="0" smtClean="0">
              <a:latin typeface="Arial" panose="020B0604020202020204" pitchFamily="34" charset="0"/>
              <a:cs typeface="Arial" panose="020B0604020202020204" pitchFamily="34" charset="0"/>
            </a:endParaRPr>
          </a:p>
        </p:txBody>
      </p:sp>
    </p:spTree>
    <p:extLst>
      <p:ext uri="{BB962C8B-B14F-4D97-AF65-F5344CB8AC3E}">
        <p14:creationId xmlns="" xmlns:p14="http://schemas.microsoft.com/office/powerpoint/2010/main" val="381708077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altLang="en-US" b="1" dirty="0" smtClean="0">
                <a:solidFill>
                  <a:srgbClr val="C00000"/>
                </a:solidFill>
                <a:latin typeface="Arial" panose="020B0604020202020204" pitchFamily="34" charset="0"/>
                <a:cs typeface="Arial" panose="020B0604020202020204" pitchFamily="34" charset="0"/>
              </a:rPr>
              <a:t>Inspection Authority</a:t>
            </a:r>
          </a:p>
        </p:txBody>
      </p:sp>
      <p:sp>
        <p:nvSpPr>
          <p:cNvPr id="7171" name="Rectangle 3"/>
          <p:cNvSpPr>
            <a:spLocks noGrp="1" noChangeArrowheads="1"/>
          </p:cNvSpPr>
          <p:nvPr>
            <p:ph type="body" idx="1"/>
          </p:nvPr>
        </p:nvSpPr>
        <p:spPr>
          <a:xfrm>
            <a:off x="457200" y="1371600"/>
            <a:ext cx="8229600" cy="4525963"/>
          </a:xfrm>
        </p:spPr>
        <p:txBody>
          <a:bodyPr>
            <a:noAutofit/>
          </a:bodyPr>
          <a:lstStyle/>
          <a:p>
            <a:pPr eaLnBrk="1" hangingPunct="1"/>
            <a:r>
              <a:rPr lang="en-US" altLang="en-US" sz="3600" dirty="0" smtClean="0">
                <a:latin typeface="Arial" panose="020B0604020202020204" pitchFamily="34" charset="0"/>
                <a:cs typeface="Arial" panose="020B0604020202020204" pitchFamily="34" charset="0"/>
              </a:rPr>
              <a:t>C.G.S. 29-393</a:t>
            </a:r>
          </a:p>
          <a:p>
            <a:pPr marL="0" indent="0">
              <a:buNone/>
            </a:pPr>
            <a:r>
              <a:rPr lang="en-US" dirty="0" smtClean="0"/>
              <a:t>…and </a:t>
            </a:r>
            <a:r>
              <a:rPr lang="en-US" dirty="0"/>
              <a:t>may make orders for additional exit facilities or the repair or alteration of the building if the same is susceptible to repair or both or for the removal of such building or any portion thereof if any such order is necessary in the interests of public </a:t>
            </a:r>
            <a:r>
              <a:rPr lang="en-US" dirty="0" smtClean="0"/>
              <a:t>safety.</a:t>
            </a:r>
          </a:p>
          <a:p>
            <a:pPr marL="0" indent="0">
              <a:buNone/>
            </a:pPr>
            <a:r>
              <a:rPr lang="en-US" dirty="0" smtClean="0"/>
              <a:t>…</a:t>
            </a:r>
            <a:endParaRPr lang="en-US" dirty="0"/>
          </a:p>
        </p:txBody>
      </p:sp>
    </p:spTree>
    <p:extLst>
      <p:ext uri="{BB962C8B-B14F-4D97-AF65-F5344CB8AC3E}">
        <p14:creationId xmlns="" xmlns:p14="http://schemas.microsoft.com/office/powerpoint/2010/main" val="303485994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altLang="en-US" b="1" dirty="0" smtClean="0">
                <a:solidFill>
                  <a:srgbClr val="C00000"/>
                </a:solidFill>
                <a:latin typeface="Arial" panose="020B0604020202020204" pitchFamily="34" charset="0"/>
                <a:cs typeface="Arial" panose="020B0604020202020204" pitchFamily="34" charset="0"/>
              </a:rPr>
              <a:t>Inspection Authority</a:t>
            </a:r>
          </a:p>
        </p:txBody>
      </p:sp>
      <p:sp>
        <p:nvSpPr>
          <p:cNvPr id="7171" name="Rectangle 3"/>
          <p:cNvSpPr>
            <a:spLocks noGrp="1" noChangeArrowheads="1"/>
          </p:cNvSpPr>
          <p:nvPr>
            <p:ph type="body" idx="1"/>
          </p:nvPr>
        </p:nvSpPr>
        <p:spPr>
          <a:xfrm>
            <a:off x="457200" y="1371600"/>
            <a:ext cx="8229600" cy="4525963"/>
          </a:xfrm>
        </p:spPr>
        <p:txBody>
          <a:bodyPr>
            <a:noAutofit/>
          </a:bodyPr>
          <a:lstStyle/>
          <a:p>
            <a:pPr eaLnBrk="1" hangingPunct="1"/>
            <a:r>
              <a:rPr lang="en-US" altLang="en-US" sz="3600" dirty="0" smtClean="0">
                <a:latin typeface="Arial" panose="020B0604020202020204" pitchFamily="34" charset="0"/>
                <a:cs typeface="Arial" panose="020B0604020202020204" pitchFamily="34" charset="0"/>
              </a:rPr>
              <a:t>C.G.S. 29-393 (continued)</a:t>
            </a:r>
          </a:p>
          <a:p>
            <a:pPr lvl="1"/>
            <a:r>
              <a:rPr lang="en-US" sz="3200" dirty="0" smtClean="0"/>
              <a:t>Any </a:t>
            </a:r>
            <a:r>
              <a:rPr lang="en-US" sz="3200" dirty="0"/>
              <a:t>building inspector </a:t>
            </a:r>
            <a:r>
              <a:rPr lang="en-US" sz="3200" b="1" dirty="0">
                <a:solidFill>
                  <a:srgbClr val="C00000"/>
                </a:solidFill>
              </a:rPr>
              <a:t>shall have the right of entry</a:t>
            </a:r>
            <a:r>
              <a:rPr lang="en-US" sz="3200" dirty="0">
                <a:solidFill>
                  <a:srgbClr val="C00000"/>
                </a:solidFill>
              </a:rPr>
              <a:t> </a:t>
            </a:r>
            <a:r>
              <a:rPr lang="en-US" sz="3200" dirty="0"/>
              <a:t>into all buildings for the performance of his duties between the hours of nine o’clock a.m. and five o’clock p.m., in the interests of public safety.</a:t>
            </a:r>
          </a:p>
        </p:txBody>
      </p:sp>
    </p:spTree>
    <p:extLst>
      <p:ext uri="{BB962C8B-B14F-4D97-AF65-F5344CB8AC3E}">
        <p14:creationId xmlns="" xmlns:p14="http://schemas.microsoft.com/office/powerpoint/2010/main" val="64241214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altLang="en-US" b="1" dirty="0" smtClean="0">
                <a:solidFill>
                  <a:srgbClr val="C00000"/>
                </a:solidFill>
                <a:latin typeface="Arial" panose="020B0604020202020204" pitchFamily="34" charset="0"/>
                <a:cs typeface="Arial" panose="020B0604020202020204" pitchFamily="34" charset="0"/>
              </a:rPr>
              <a:t>Area Inspection Programs</a:t>
            </a:r>
          </a:p>
        </p:txBody>
      </p:sp>
      <p:sp>
        <p:nvSpPr>
          <p:cNvPr id="7171" name="Rectangle 3"/>
          <p:cNvSpPr>
            <a:spLocks noGrp="1" noChangeArrowheads="1"/>
          </p:cNvSpPr>
          <p:nvPr>
            <p:ph type="body" idx="1"/>
          </p:nvPr>
        </p:nvSpPr>
        <p:spPr>
          <a:xfrm>
            <a:off x="457200" y="1371600"/>
            <a:ext cx="8229600" cy="4525963"/>
          </a:xfrm>
        </p:spPr>
        <p:txBody>
          <a:bodyPr>
            <a:noAutofit/>
          </a:bodyPr>
          <a:lstStyle/>
          <a:p>
            <a:pPr marL="0" indent="0" eaLnBrk="1" hangingPunct="1">
              <a:buNone/>
            </a:pPr>
            <a:r>
              <a:rPr lang="en-US" altLang="en-US" sz="3600" dirty="0" smtClean="0">
                <a:latin typeface="Arial" panose="020B0604020202020204" pitchFamily="34" charset="0"/>
                <a:cs typeface="Arial" panose="020B0604020202020204" pitchFamily="34" charset="0"/>
              </a:rPr>
              <a:t>The U.S. Supreme Court has held:</a:t>
            </a:r>
          </a:p>
          <a:p>
            <a:pPr marL="0" indent="0" eaLnBrk="1" hangingPunct="1">
              <a:buNone/>
            </a:pPr>
            <a:r>
              <a:rPr lang="en-US" altLang="en-US" sz="3600" dirty="0" smtClean="0">
                <a:latin typeface="Arial" panose="020B0604020202020204" pitchFamily="34" charset="0"/>
                <a:cs typeface="Arial" panose="020B0604020202020204" pitchFamily="34" charset="0"/>
              </a:rPr>
              <a:t>Validly enacted and properly conducted area code inspection programs are </a:t>
            </a:r>
            <a:r>
              <a:rPr lang="en-US" altLang="en-US" sz="3600" b="1" dirty="0" smtClean="0">
                <a:latin typeface="Arial" panose="020B0604020202020204" pitchFamily="34" charset="0"/>
                <a:cs typeface="Arial" panose="020B0604020202020204" pitchFamily="34" charset="0"/>
              </a:rPr>
              <a:t>reasonable searches.</a:t>
            </a:r>
            <a:endParaRPr lang="en-US" altLang="en-US" sz="2600" dirty="0">
              <a:latin typeface="Arial" panose="020B0604020202020204" pitchFamily="34" charset="0"/>
              <a:cs typeface="Arial" panose="020B0604020202020204" pitchFamily="34" charset="0"/>
            </a:endParaRPr>
          </a:p>
        </p:txBody>
      </p:sp>
    </p:spTree>
    <p:extLst>
      <p:ext uri="{BB962C8B-B14F-4D97-AF65-F5344CB8AC3E}">
        <p14:creationId xmlns="" xmlns:p14="http://schemas.microsoft.com/office/powerpoint/2010/main" val="371025529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ctrTitle"/>
          </p:nvPr>
        </p:nvSpPr>
        <p:spPr>
          <a:xfrm>
            <a:off x="914400" y="228600"/>
            <a:ext cx="7543800" cy="2590800"/>
          </a:xfrm>
        </p:spPr>
        <p:txBody>
          <a:bodyPr/>
          <a:lstStyle/>
          <a:p>
            <a:r>
              <a:rPr lang="en-US" b="1" dirty="0">
                <a:latin typeface="Arial Black" pitchFamily="34" charset="0"/>
              </a:rPr>
              <a:t>Warrantless searches are presumed</a:t>
            </a:r>
          </a:p>
        </p:txBody>
      </p:sp>
      <p:sp>
        <p:nvSpPr>
          <p:cNvPr id="14339" name="Rectangle 3"/>
          <p:cNvSpPr>
            <a:spLocks noGrp="1" noChangeArrowheads="1"/>
          </p:cNvSpPr>
          <p:nvPr>
            <p:ph type="subTitle" idx="1"/>
          </p:nvPr>
        </p:nvSpPr>
        <p:spPr>
          <a:xfrm>
            <a:off x="609600" y="5029200"/>
            <a:ext cx="8077200" cy="615950"/>
          </a:xfrm>
        </p:spPr>
        <p:txBody>
          <a:bodyPr>
            <a:noAutofit/>
          </a:bodyPr>
          <a:lstStyle/>
          <a:p>
            <a:r>
              <a:rPr lang="en-US" sz="6600" b="1" dirty="0">
                <a:solidFill>
                  <a:srgbClr val="C00000"/>
                </a:solidFill>
                <a:latin typeface="Arial Black" pitchFamily="34" charset="0"/>
              </a:rPr>
              <a:t>UNREASONABLE</a:t>
            </a:r>
          </a:p>
        </p:txBody>
      </p:sp>
      <p:pic>
        <p:nvPicPr>
          <p:cNvPr id="14340" name="Picture 4"/>
          <p:cNvPicPr>
            <a:picLocks noChangeAspect="1" noChangeArrowheads="1"/>
          </p:cNvPicPr>
          <p:nvPr/>
        </p:nvPicPr>
        <p:blipFill>
          <a:blip r:embed="rId3" cstate="print"/>
          <a:srcRect/>
          <a:stretch>
            <a:fillRect/>
          </a:stretch>
        </p:blipFill>
        <p:spPr bwMode="auto">
          <a:xfrm>
            <a:off x="3810000" y="2362200"/>
            <a:ext cx="1533525" cy="2362200"/>
          </a:xfrm>
          <a:prstGeom prst="rect">
            <a:avLst/>
          </a:prstGeom>
          <a:noFill/>
          <a:ln w="12700" cap="sq">
            <a:noFill/>
            <a:miter lim="800000"/>
            <a:headEnd/>
            <a:tailEnd/>
          </a:ln>
          <a:effectLst/>
        </p:spPr>
      </p:pic>
    </p:spTree>
    <p:extLst>
      <p:ext uri="{BB962C8B-B14F-4D97-AF65-F5344CB8AC3E}">
        <p14:creationId xmlns="" xmlns:p14="http://schemas.microsoft.com/office/powerpoint/2010/main" val="52118851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rmAutofit fontScale="90000"/>
          </a:bodyPr>
          <a:lstStyle/>
          <a:p>
            <a:r>
              <a:rPr lang="en-US" b="1" dirty="0" smtClean="0">
                <a:solidFill>
                  <a:srgbClr val="C00000"/>
                </a:solidFill>
              </a:rPr>
              <a:t>Exceptions to Warrant Requirement </a:t>
            </a:r>
            <a:endParaRPr lang="en-US" b="1" dirty="0">
              <a:solidFill>
                <a:srgbClr val="C00000"/>
              </a:solidFill>
            </a:endParaRPr>
          </a:p>
        </p:txBody>
      </p:sp>
      <p:sp>
        <p:nvSpPr>
          <p:cNvPr id="15363" name="Rectangle 3"/>
          <p:cNvSpPr>
            <a:spLocks noGrp="1" noChangeArrowheads="1"/>
          </p:cNvSpPr>
          <p:nvPr>
            <p:ph idx="1"/>
          </p:nvPr>
        </p:nvSpPr>
        <p:spPr>
          <a:xfrm>
            <a:off x="1219200" y="1600200"/>
            <a:ext cx="7772400" cy="4953000"/>
          </a:xfrm>
        </p:spPr>
        <p:txBody>
          <a:bodyPr>
            <a:normAutofit/>
          </a:bodyPr>
          <a:lstStyle/>
          <a:p>
            <a:pPr>
              <a:lnSpc>
                <a:spcPct val="90000"/>
              </a:lnSpc>
            </a:pPr>
            <a:r>
              <a:rPr lang="en-US" sz="6000" b="1" dirty="0"/>
              <a:t>Consent</a:t>
            </a:r>
          </a:p>
          <a:p>
            <a:pPr>
              <a:lnSpc>
                <a:spcPct val="90000"/>
              </a:lnSpc>
            </a:pPr>
            <a:r>
              <a:rPr lang="en-US" sz="6000" b="1" dirty="0" smtClean="0"/>
              <a:t>Plain view</a:t>
            </a:r>
          </a:p>
          <a:p>
            <a:pPr>
              <a:lnSpc>
                <a:spcPct val="90000"/>
              </a:lnSpc>
            </a:pPr>
            <a:r>
              <a:rPr lang="en-US" sz="6000" b="1" dirty="0"/>
              <a:t>Exigency</a:t>
            </a:r>
          </a:p>
          <a:p>
            <a:pPr marL="0" indent="0">
              <a:lnSpc>
                <a:spcPct val="90000"/>
              </a:lnSpc>
              <a:buNone/>
            </a:pPr>
            <a:endParaRPr lang="en-US" sz="3600" b="1" dirty="0"/>
          </a:p>
        </p:txBody>
      </p:sp>
      <p:pic>
        <p:nvPicPr>
          <p:cNvPr id="15364" name="Picture 4"/>
          <p:cNvPicPr>
            <a:picLocks noChangeAspect="1" noChangeArrowheads="1"/>
          </p:cNvPicPr>
          <p:nvPr/>
        </p:nvPicPr>
        <p:blipFill>
          <a:blip r:embed="rId3" cstate="print"/>
          <a:srcRect/>
          <a:stretch>
            <a:fillRect/>
          </a:stretch>
        </p:blipFill>
        <p:spPr bwMode="auto">
          <a:xfrm>
            <a:off x="6781800" y="1600200"/>
            <a:ext cx="1422400" cy="1828800"/>
          </a:xfrm>
          <a:prstGeom prst="rect">
            <a:avLst/>
          </a:prstGeom>
          <a:noFill/>
          <a:ln w="12700" cap="sq">
            <a:noFill/>
            <a:miter lim="800000"/>
            <a:headEnd/>
            <a:tailEnd/>
          </a:ln>
          <a:effectLst/>
        </p:spPr>
      </p:pic>
      <p:pic>
        <p:nvPicPr>
          <p:cNvPr id="15365" name="Picture 5"/>
          <p:cNvPicPr>
            <a:picLocks noChangeAspect="1" noChangeArrowheads="1"/>
          </p:cNvPicPr>
          <p:nvPr/>
        </p:nvPicPr>
        <p:blipFill>
          <a:blip r:embed="rId4" cstate="print"/>
          <a:srcRect/>
          <a:stretch>
            <a:fillRect/>
          </a:stretch>
        </p:blipFill>
        <p:spPr bwMode="auto">
          <a:xfrm>
            <a:off x="6629400" y="4114800"/>
            <a:ext cx="1676400" cy="2124075"/>
          </a:xfrm>
          <a:prstGeom prst="rect">
            <a:avLst/>
          </a:prstGeom>
          <a:noFill/>
          <a:ln w="12700" cap="sq">
            <a:noFill/>
            <a:miter lim="800000"/>
            <a:headEnd/>
            <a:tailEnd/>
          </a:ln>
          <a:effectLst/>
        </p:spPr>
      </p:pic>
    </p:spTree>
    <p:extLst>
      <p:ext uri="{BB962C8B-B14F-4D97-AF65-F5344CB8AC3E}">
        <p14:creationId xmlns="" xmlns:p14="http://schemas.microsoft.com/office/powerpoint/2010/main" val="2943583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 calcmode="lin" valueType="num">
                                      <p:cBhvr additive="base">
                                        <p:cTn id="7" dur="500" fill="hold"/>
                                        <p:tgtEl>
                                          <p:spTgt spid="1536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536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5363">
                                            <p:txEl>
                                              <p:pRg st="1" end="1"/>
                                            </p:txEl>
                                          </p:spTgt>
                                        </p:tgtEl>
                                        <p:attrNameLst>
                                          <p:attrName>style.visibility</p:attrName>
                                        </p:attrNameLst>
                                      </p:cBhvr>
                                      <p:to>
                                        <p:strVal val="visible"/>
                                      </p:to>
                                    </p:set>
                                    <p:anim calcmode="lin" valueType="num">
                                      <p:cBhvr additive="base">
                                        <p:cTn id="13" dur="500" fill="hold"/>
                                        <p:tgtEl>
                                          <p:spTgt spid="1536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536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5363">
                                            <p:txEl>
                                              <p:pRg st="2" end="2"/>
                                            </p:txEl>
                                          </p:spTgt>
                                        </p:tgtEl>
                                        <p:attrNameLst>
                                          <p:attrName>style.visibility</p:attrName>
                                        </p:attrNameLst>
                                      </p:cBhvr>
                                      <p:to>
                                        <p:strVal val="visible"/>
                                      </p:to>
                                    </p:set>
                                    <p:anim calcmode="lin" valueType="num">
                                      <p:cBhvr additive="base">
                                        <p:cTn id="19" dur="500" fill="hold"/>
                                        <p:tgtEl>
                                          <p:spTgt spid="1536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536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rmAutofit fontScale="90000"/>
          </a:bodyPr>
          <a:lstStyle/>
          <a:p>
            <a:r>
              <a:rPr lang="en-US" b="1" dirty="0" smtClean="0">
                <a:solidFill>
                  <a:srgbClr val="C00000"/>
                </a:solidFill>
              </a:rPr>
              <a:t>Other Exceptions to </a:t>
            </a:r>
            <a:br>
              <a:rPr lang="en-US" b="1" dirty="0" smtClean="0">
                <a:solidFill>
                  <a:srgbClr val="C00000"/>
                </a:solidFill>
              </a:rPr>
            </a:br>
            <a:r>
              <a:rPr lang="en-US" b="1" dirty="0" smtClean="0">
                <a:solidFill>
                  <a:srgbClr val="C00000"/>
                </a:solidFill>
              </a:rPr>
              <a:t>Warrant Requirement </a:t>
            </a:r>
            <a:endParaRPr lang="en-US" b="1" dirty="0">
              <a:solidFill>
                <a:srgbClr val="C00000"/>
              </a:solidFill>
            </a:endParaRPr>
          </a:p>
        </p:txBody>
      </p:sp>
      <p:sp>
        <p:nvSpPr>
          <p:cNvPr id="15363" name="Rectangle 3"/>
          <p:cNvSpPr>
            <a:spLocks noGrp="1" noChangeArrowheads="1"/>
          </p:cNvSpPr>
          <p:nvPr>
            <p:ph idx="1"/>
          </p:nvPr>
        </p:nvSpPr>
        <p:spPr>
          <a:xfrm>
            <a:off x="1219200" y="1600200"/>
            <a:ext cx="7772400" cy="4953000"/>
          </a:xfrm>
        </p:spPr>
        <p:txBody>
          <a:bodyPr>
            <a:normAutofit/>
          </a:bodyPr>
          <a:lstStyle/>
          <a:p>
            <a:pPr>
              <a:lnSpc>
                <a:spcPct val="90000"/>
              </a:lnSpc>
            </a:pPr>
            <a:r>
              <a:rPr lang="en-US" sz="3600" b="1" u="sng" dirty="0" smtClean="0"/>
              <a:t>Terry </a:t>
            </a:r>
            <a:r>
              <a:rPr lang="en-US" sz="3600" b="1" dirty="0" smtClean="0"/>
              <a:t>(stop &amp; frisk)</a:t>
            </a:r>
            <a:endParaRPr lang="en-US" sz="3600" b="1" dirty="0"/>
          </a:p>
          <a:p>
            <a:pPr>
              <a:lnSpc>
                <a:spcPct val="90000"/>
              </a:lnSpc>
            </a:pPr>
            <a:r>
              <a:rPr lang="en-US" sz="3600" b="1" dirty="0"/>
              <a:t>Search </a:t>
            </a:r>
            <a:r>
              <a:rPr lang="en-US" sz="3600" b="1" dirty="0" smtClean="0"/>
              <a:t>incident to arrest</a:t>
            </a:r>
            <a:endParaRPr lang="en-US" sz="3600" b="1" dirty="0"/>
          </a:p>
          <a:p>
            <a:pPr>
              <a:lnSpc>
                <a:spcPct val="90000"/>
              </a:lnSpc>
            </a:pPr>
            <a:r>
              <a:rPr lang="en-US" sz="3600" b="1" dirty="0" smtClean="0"/>
              <a:t>Automobile Exception</a:t>
            </a:r>
            <a:endParaRPr lang="en-US" sz="3600" b="1" dirty="0"/>
          </a:p>
          <a:p>
            <a:pPr>
              <a:lnSpc>
                <a:spcPct val="90000"/>
              </a:lnSpc>
            </a:pPr>
            <a:r>
              <a:rPr lang="en-US" sz="3600" b="1" dirty="0" smtClean="0"/>
              <a:t>Inventory </a:t>
            </a:r>
            <a:endParaRPr lang="en-US" sz="3600" b="1" dirty="0"/>
          </a:p>
          <a:p>
            <a:pPr>
              <a:lnSpc>
                <a:spcPct val="90000"/>
              </a:lnSpc>
            </a:pPr>
            <a:endParaRPr lang="en-US" sz="3600" b="1" dirty="0"/>
          </a:p>
        </p:txBody>
      </p:sp>
      <p:pic>
        <p:nvPicPr>
          <p:cNvPr id="15364" name="Picture 4"/>
          <p:cNvPicPr>
            <a:picLocks noChangeAspect="1" noChangeArrowheads="1"/>
          </p:cNvPicPr>
          <p:nvPr/>
        </p:nvPicPr>
        <p:blipFill>
          <a:blip r:embed="rId3" cstate="print"/>
          <a:srcRect/>
          <a:stretch>
            <a:fillRect/>
          </a:stretch>
        </p:blipFill>
        <p:spPr bwMode="auto">
          <a:xfrm>
            <a:off x="6781800" y="1600200"/>
            <a:ext cx="1422400" cy="1828800"/>
          </a:xfrm>
          <a:prstGeom prst="rect">
            <a:avLst/>
          </a:prstGeom>
          <a:noFill/>
          <a:ln w="12700" cap="sq">
            <a:noFill/>
            <a:miter lim="800000"/>
            <a:headEnd/>
            <a:tailEnd/>
          </a:ln>
          <a:effectLst/>
        </p:spPr>
      </p:pic>
      <p:pic>
        <p:nvPicPr>
          <p:cNvPr id="15365" name="Picture 5"/>
          <p:cNvPicPr>
            <a:picLocks noChangeAspect="1" noChangeArrowheads="1"/>
          </p:cNvPicPr>
          <p:nvPr/>
        </p:nvPicPr>
        <p:blipFill>
          <a:blip r:embed="rId4" cstate="print"/>
          <a:srcRect/>
          <a:stretch>
            <a:fillRect/>
          </a:stretch>
        </p:blipFill>
        <p:spPr bwMode="auto">
          <a:xfrm>
            <a:off x="6629400" y="4114800"/>
            <a:ext cx="1676400" cy="2124075"/>
          </a:xfrm>
          <a:prstGeom prst="rect">
            <a:avLst/>
          </a:prstGeom>
          <a:noFill/>
          <a:ln w="12700" cap="sq">
            <a:noFill/>
            <a:miter lim="800000"/>
            <a:headEnd/>
            <a:tailEnd/>
          </a:ln>
          <a:effectLst/>
        </p:spPr>
      </p:pic>
    </p:spTree>
    <p:extLst>
      <p:ext uri="{BB962C8B-B14F-4D97-AF65-F5344CB8AC3E}">
        <p14:creationId xmlns="" xmlns:p14="http://schemas.microsoft.com/office/powerpoint/2010/main" val="2087310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 calcmode="lin" valueType="num">
                                      <p:cBhvr additive="base">
                                        <p:cTn id="7" dur="500" fill="hold"/>
                                        <p:tgtEl>
                                          <p:spTgt spid="1536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536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5363">
                                            <p:txEl>
                                              <p:pRg st="1" end="1"/>
                                            </p:txEl>
                                          </p:spTgt>
                                        </p:tgtEl>
                                        <p:attrNameLst>
                                          <p:attrName>style.visibility</p:attrName>
                                        </p:attrNameLst>
                                      </p:cBhvr>
                                      <p:to>
                                        <p:strVal val="visible"/>
                                      </p:to>
                                    </p:set>
                                    <p:anim calcmode="lin" valueType="num">
                                      <p:cBhvr additive="base">
                                        <p:cTn id="13" dur="500" fill="hold"/>
                                        <p:tgtEl>
                                          <p:spTgt spid="1536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536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5363">
                                            <p:txEl>
                                              <p:pRg st="2" end="2"/>
                                            </p:txEl>
                                          </p:spTgt>
                                        </p:tgtEl>
                                        <p:attrNameLst>
                                          <p:attrName>style.visibility</p:attrName>
                                        </p:attrNameLst>
                                      </p:cBhvr>
                                      <p:to>
                                        <p:strVal val="visible"/>
                                      </p:to>
                                    </p:set>
                                    <p:anim calcmode="lin" valueType="num">
                                      <p:cBhvr additive="base">
                                        <p:cTn id="19" dur="500" fill="hold"/>
                                        <p:tgtEl>
                                          <p:spTgt spid="1536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536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5363">
                                            <p:txEl>
                                              <p:pRg st="3" end="3"/>
                                            </p:txEl>
                                          </p:spTgt>
                                        </p:tgtEl>
                                        <p:attrNameLst>
                                          <p:attrName>style.visibility</p:attrName>
                                        </p:attrNameLst>
                                      </p:cBhvr>
                                      <p:to>
                                        <p:strVal val="visible"/>
                                      </p:to>
                                    </p:set>
                                    <p:anim calcmode="lin" valueType="num">
                                      <p:cBhvr additive="base">
                                        <p:cTn id="25" dur="500" fill="hold"/>
                                        <p:tgtEl>
                                          <p:spTgt spid="1536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536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609600" y="1447800"/>
            <a:ext cx="5486400" cy="4622804"/>
          </a:xfrm>
          <a:prstGeom prst="rect">
            <a:avLst/>
          </a:prstGeom>
          <a:noFill/>
          <a:ln w="12700" cap="sq">
            <a:noFill/>
            <a:miter lim="800000"/>
            <a:headEnd type="none" w="sm" len="sm"/>
            <a:tailEnd type="none" w="sm" len="sm"/>
          </a:ln>
          <a:effectLst/>
        </p:spPr>
        <p:txBody>
          <a:bodyPr wrap="square">
            <a:spAutoFit/>
          </a:bodyPr>
          <a:lstStyle/>
          <a:p>
            <a:pPr>
              <a:lnSpc>
                <a:spcPct val="90000"/>
              </a:lnSpc>
              <a:spcBef>
                <a:spcPct val="50000"/>
              </a:spcBef>
              <a:buClr>
                <a:schemeClr val="accent2"/>
              </a:buClr>
              <a:buSzPct val="80000"/>
              <a:buFont typeface="Wingdings" pitchFamily="2" charset="2"/>
              <a:buChar char="l"/>
            </a:pPr>
            <a:r>
              <a:rPr lang="en-US" sz="3200" b="1" dirty="0">
                <a:latin typeface="Arial" charset="0"/>
              </a:rPr>
              <a:t>Voluntary</a:t>
            </a:r>
          </a:p>
          <a:p>
            <a:pPr>
              <a:lnSpc>
                <a:spcPct val="90000"/>
              </a:lnSpc>
              <a:spcBef>
                <a:spcPct val="50000"/>
              </a:spcBef>
              <a:buClr>
                <a:schemeClr val="accent2"/>
              </a:buClr>
              <a:buSzPct val="80000"/>
              <a:buFont typeface="Wingdings" pitchFamily="2" charset="2"/>
              <a:buChar char="l"/>
            </a:pPr>
            <a:r>
              <a:rPr lang="en-US" sz="3200" b="1" dirty="0">
                <a:latin typeface="Arial" charset="0"/>
              </a:rPr>
              <a:t>Not the result of 	duress  </a:t>
            </a:r>
            <a:r>
              <a:rPr lang="en-US" sz="3200" b="1" dirty="0" smtClean="0">
                <a:latin typeface="Arial" charset="0"/>
              </a:rPr>
              <a:t> 	or </a:t>
            </a:r>
            <a:r>
              <a:rPr lang="en-US" sz="3200" b="1" dirty="0">
                <a:latin typeface="Arial" charset="0"/>
              </a:rPr>
              <a:t>coercion</a:t>
            </a:r>
          </a:p>
          <a:p>
            <a:pPr>
              <a:lnSpc>
                <a:spcPct val="90000"/>
              </a:lnSpc>
              <a:spcBef>
                <a:spcPct val="50000"/>
              </a:spcBef>
              <a:buClr>
                <a:schemeClr val="accent2"/>
              </a:buClr>
              <a:buSzPct val="80000"/>
              <a:buFont typeface="Wingdings" pitchFamily="2" charset="2"/>
              <a:buChar char="l"/>
            </a:pPr>
            <a:r>
              <a:rPr lang="en-US" sz="3200" b="1" dirty="0">
                <a:latin typeface="Arial" charset="0"/>
              </a:rPr>
              <a:t>Saying yes freely</a:t>
            </a:r>
          </a:p>
          <a:p>
            <a:pPr>
              <a:lnSpc>
                <a:spcPct val="90000"/>
              </a:lnSpc>
              <a:spcBef>
                <a:spcPct val="50000"/>
              </a:spcBef>
              <a:buClr>
                <a:schemeClr val="accent2"/>
              </a:buClr>
              <a:buSzPct val="80000"/>
              <a:buFont typeface="Wingdings" pitchFamily="2" charset="2"/>
              <a:buChar char="l"/>
            </a:pPr>
            <a:r>
              <a:rPr lang="en-US" sz="3200" b="1" dirty="0">
                <a:latin typeface="Arial" charset="0"/>
              </a:rPr>
              <a:t>More than mere         	acquiescence</a:t>
            </a:r>
          </a:p>
          <a:p>
            <a:pPr>
              <a:lnSpc>
                <a:spcPct val="90000"/>
              </a:lnSpc>
              <a:spcBef>
                <a:spcPct val="50000"/>
              </a:spcBef>
              <a:buClr>
                <a:schemeClr val="accent2"/>
              </a:buClr>
              <a:buSzPct val="80000"/>
              <a:buFont typeface="Wingdings" pitchFamily="2" charset="2"/>
              <a:buChar char="l"/>
            </a:pPr>
            <a:r>
              <a:rPr lang="en-US" sz="3200" b="1" dirty="0">
                <a:latin typeface="Arial" charset="0"/>
              </a:rPr>
              <a:t>Burden of proof on     	State</a:t>
            </a:r>
          </a:p>
        </p:txBody>
      </p:sp>
      <p:pic>
        <p:nvPicPr>
          <p:cNvPr id="50179" name="Picture 3"/>
          <p:cNvPicPr>
            <a:picLocks noGrp="1" noChangeAspect="1" noChangeArrowheads="1"/>
          </p:cNvPicPr>
          <p:nvPr>
            <p:ph type="body" sz="half" idx="4294967295"/>
          </p:nvPr>
        </p:nvPicPr>
        <p:blipFill>
          <a:blip r:embed="rId3" cstate="print"/>
          <a:srcRect/>
          <a:stretch>
            <a:fillRect/>
          </a:stretch>
        </p:blipFill>
        <p:spPr>
          <a:xfrm>
            <a:off x="6015038" y="2362200"/>
            <a:ext cx="3128962" cy="3733800"/>
          </a:xfrm>
          <a:noFill/>
          <a:ln/>
        </p:spPr>
      </p:pic>
      <p:sp>
        <p:nvSpPr>
          <p:cNvPr id="50180" name="Rectangle 4"/>
          <p:cNvSpPr>
            <a:spLocks noGrp="1" noChangeArrowheads="1"/>
          </p:cNvSpPr>
          <p:nvPr>
            <p:ph type="title" idx="4294967295"/>
          </p:nvPr>
        </p:nvSpPr>
        <p:spPr>
          <a:xfrm>
            <a:off x="0" y="457200"/>
            <a:ext cx="9144000" cy="866775"/>
          </a:xfrm>
        </p:spPr>
        <p:txBody>
          <a:bodyPr>
            <a:noAutofit/>
          </a:bodyPr>
          <a:lstStyle/>
          <a:p>
            <a:r>
              <a:rPr lang="en-US" sz="5400" b="1" dirty="0">
                <a:solidFill>
                  <a:srgbClr val="C00000"/>
                </a:solidFill>
                <a:latin typeface="Arial" panose="020B0604020202020204" pitchFamily="34" charset="0"/>
                <a:cs typeface="Arial" panose="020B0604020202020204" pitchFamily="34" charset="0"/>
              </a:rPr>
              <a:t>Consent</a:t>
            </a:r>
          </a:p>
        </p:txBody>
      </p:sp>
    </p:spTree>
    <p:extLst>
      <p:ext uri="{BB962C8B-B14F-4D97-AF65-F5344CB8AC3E}">
        <p14:creationId xmlns="" xmlns:p14="http://schemas.microsoft.com/office/powerpoint/2010/main" val="18172385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685800"/>
            <a:ext cx="8229600" cy="1143000"/>
          </a:xfrm>
        </p:spPr>
        <p:txBody>
          <a:bodyPr>
            <a:normAutofit fontScale="90000"/>
          </a:bodyPr>
          <a:lstStyle/>
          <a:p>
            <a:pPr algn="ctr"/>
            <a:r>
              <a:rPr lang="en-US" sz="6000" dirty="0" smtClean="0"/>
              <a:t>ARREST WARRANT</a:t>
            </a:r>
            <a:br>
              <a:rPr lang="en-US" sz="6000" dirty="0" smtClean="0"/>
            </a:br>
            <a:r>
              <a:rPr lang="en-US" sz="6000" dirty="0" smtClean="0"/>
              <a:t>PREPARATION</a:t>
            </a:r>
            <a:endParaRPr lang="en-US" sz="6000" dirty="0"/>
          </a:p>
        </p:txBody>
      </p:sp>
      <p:pic>
        <p:nvPicPr>
          <p:cNvPr id="4102" name="Picture 6" descr="C:\Users\Patrice\AppData\Local\Microsoft\Windows\INetCache\IE\9EZUTWMU\6260723020_d9076a0068[1].jpg"/>
          <p:cNvPicPr>
            <a:picLocks noChangeAspect="1" noChangeArrowheads="1"/>
          </p:cNvPicPr>
          <p:nvPr/>
        </p:nvPicPr>
        <p:blipFill>
          <a:blip r:embed="rId3" cstate="print"/>
          <a:srcRect/>
          <a:stretch>
            <a:fillRect/>
          </a:stretch>
        </p:blipFill>
        <p:spPr bwMode="auto">
          <a:xfrm>
            <a:off x="1905000" y="2819400"/>
            <a:ext cx="5372100" cy="3594100"/>
          </a:xfrm>
          <a:prstGeom prst="rect">
            <a:avLst/>
          </a:prstGeom>
          <a:noFill/>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b="1" dirty="0">
                <a:solidFill>
                  <a:srgbClr val="C00000"/>
                </a:solidFill>
                <a:latin typeface="Arial" charset="0"/>
              </a:rPr>
              <a:t>Factors to Show Consent</a:t>
            </a:r>
          </a:p>
        </p:txBody>
      </p:sp>
      <p:sp>
        <p:nvSpPr>
          <p:cNvPr id="51203" name="Rectangle 3"/>
          <p:cNvSpPr>
            <a:spLocks noGrp="1" noChangeArrowheads="1"/>
          </p:cNvSpPr>
          <p:nvPr>
            <p:ph idx="1"/>
          </p:nvPr>
        </p:nvSpPr>
        <p:spPr>
          <a:xfrm>
            <a:off x="1219200" y="1371600"/>
            <a:ext cx="7924800" cy="4953000"/>
          </a:xfrm>
        </p:spPr>
        <p:txBody>
          <a:bodyPr>
            <a:noAutofit/>
          </a:bodyPr>
          <a:lstStyle/>
          <a:p>
            <a:pPr lvl="1"/>
            <a:r>
              <a:rPr lang="en-US" altLang="en-US" sz="3600" dirty="0">
                <a:latin typeface="Arial" panose="020B0604020202020204" pitchFamily="34" charset="0"/>
                <a:cs typeface="Arial" panose="020B0604020202020204" pitchFamily="34" charset="0"/>
              </a:rPr>
              <a:t>Knowledge of constitutional rights in general</a:t>
            </a:r>
          </a:p>
          <a:p>
            <a:pPr lvl="1"/>
            <a:r>
              <a:rPr lang="en-US" altLang="en-US" sz="3600" dirty="0">
                <a:latin typeface="Arial" panose="020B0604020202020204" pitchFamily="34" charset="0"/>
                <a:cs typeface="Arial" panose="020B0604020202020204" pitchFamily="34" charset="0"/>
              </a:rPr>
              <a:t>Knowledge of the right to refuse consent</a:t>
            </a:r>
          </a:p>
          <a:p>
            <a:pPr lvl="1"/>
            <a:r>
              <a:rPr lang="en-US" altLang="en-US" sz="3600" dirty="0">
                <a:latin typeface="Arial" panose="020B0604020202020204" pitchFamily="34" charset="0"/>
                <a:cs typeface="Arial" panose="020B0604020202020204" pitchFamily="34" charset="0"/>
              </a:rPr>
              <a:t>Sufficient age and maturity to make an independent decision</a:t>
            </a:r>
          </a:p>
          <a:p>
            <a:pPr lvl="1"/>
            <a:r>
              <a:rPr lang="en-US" altLang="en-US" sz="3600" dirty="0">
                <a:latin typeface="Arial" panose="020B0604020202020204" pitchFamily="34" charset="0"/>
                <a:cs typeface="Arial" panose="020B0604020202020204" pitchFamily="34" charset="0"/>
              </a:rPr>
              <a:t>Intelligence to understand the significance of </a:t>
            </a:r>
            <a:r>
              <a:rPr lang="en-US" altLang="en-US" sz="3600" dirty="0" smtClean="0">
                <a:latin typeface="Arial" panose="020B0604020202020204" pitchFamily="34" charset="0"/>
                <a:cs typeface="Arial" panose="020B0604020202020204" pitchFamily="34" charset="0"/>
              </a:rPr>
              <a:t>consent</a:t>
            </a:r>
          </a:p>
          <a:p>
            <a:pPr marL="457200" lvl="1" indent="0">
              <a:buNone/>
            </a:pPr>
            <a:endParaRPr lang="en-US" altLang="en-US" sz="2400" dirty="0">
              <a:latin typeface="Arial" panose="020B0604020202020204" pitchFamily="34" charset="0"/>
              <a:cs typeface="Arial" panose="020B0604020202020204" pitchFamily="34" charset="0"/>
            </a:endParaRPr>
          </a:p>
        </p:txBody>
      </p:sp>
      <p:sp>
        <p:nvSpPr>
          <p:cNvPr id="51204" name="AutoShape 4"/>
          <p:cNvSpPr>
            <a:spLocks noChangeArrowheads="1"/>
          </p:cNvSpPr>
          <p:nvPr/>
        </p:nvSpPr>
        <p:spPr bwMode="auto">
          <a:xfrm>
            <a:off x="6934200" y="2362200"/>
            <a:ext cx="1371600" cy="609600"/>
          </a:xfrm>
          <a:prstGeom prst="wedgeEllipseCallout">
            <a:avLst>
              <a:gd name="adj1" fmla="val -12500"/>
              <a:gd name="adj2" fmla="val 70051"/>
            </a:avLst>
          </a:prstGeom>
          <a:noFill/>
          <a:ln w="12700" cap="sq">
            <a:noFill/>
            <a:miter lim="800000"/>
            <a:headEnd/>
            <a:tailEnd/>
          </a:ln>
          <a:effectLst/>
        </p:spPr>
        <p:txBody>
          <a:bodyPr/>
          <a:lstStyle/>
          <a:p>
            <a:pPr algn="ctr">
              <a:spcBef>
                <a:spcPct val="20000"/>
              </a:spcBef>
              <a:buClr>
                <a:schemeClr val="tx2"/>
              </a:buClr>
              <a:buSzPct val="90000"/>
              <a:buFont typeface="Symbol" pitchFamily="18" charset="2"/>
              <a:buNone/>
            </a:pPr>
            <a:endParaRPr lang="en-US" sz="3200" b="1" dirty="0">
              <a:latin typeface="Arial" charset="0"/>
            </a:endParaRPr>
          </a:p>
        </p:txBody>
      </p:sp>
      <p:sp>
        <p:nvSpPr>
          <p:cNvPr id="51205" name="AutoShape 5"/>
          <p:cNvSpPr>
            <a:spLocks noChangeArrowheads="1"/>
          </p:cNvSpPr>
          <p:nvPr/>
        </p:nvSpPr>
        <p:spPr bwMode="auto">
          <a:xfrm>
            <a:off x="7543800" y="1752600"/>
            <a:ext cx="1295400" cy="1295400"/>
          </a:xfrm>
          <a:prstGeom prst="wedgeEllipseCallout">
            <a:avLst>
              <a:gd name="adj1" fmla="val -43750"/>
              <a:gd name="adj2" fmla="val 70000"/>
            </a:avLst>
          </a:prstGeom>
          <a:noFill/>
          <a:ln w="12700" cap="sq">
            <a:noFill/>
            <a:miter lim="800000"/>
            <a:headEnd/>
            <a:tailEnd/>
          </a:ln>
          <a:effectLst/>
        </p:spPr>
        <p:txBody>
          <a:bodyPr/>
          <a:lstStyle/>
          <a:p>
            <a:pPr algn="ctr">
              <a:spcBef>
                <a:spcPct val="20000"/>
              </a:spcBef>
              <a:buClr>
                <a:schemeClr val="tx2"/>
              </a:buClr>
              <a:buSzPct val="90000"/>
              <a:buFont typeface="Symbol" pitchFamily="18" charset="2"/>
              <a:buChar char="¨"/>
            </a:pPr>
            <a:endParaRPr lang="en-US" sz="3200" b="1" dirty="0">
              <a:latin typeface="Arial" charset="0"/>
            </a:endParaRPr>
          </a:p>
        </p:txBody>
      </p:sp>
      <p:sp>
        <p:nvSpPr>
          <p:cNvPr id="51206" name="AutoShape 6"/>
          <p:cNvSpPr>
            <a:spLocks noChangeArrowheads="1"/>
          </p:cNvSpPr>
          <p:nvPr/>
        </p:nvSpPr>
        <p:spPr bwMode="auto">
          <a:xfrm flipV="1">
            <a:off x="6934200" y="2286000"/>
            <a:ext cx="1447800" cy="762000"/>
          </a:xfrm>
          <a:prstGeom prst="wedgeEllipseCallout">
            <a:avLst>
              <a:gd name="adj1" fmla="val -13051"/>
              <a:gd name="adj2" fmla="val -61667"/>
            </a:avLst>
          </a:prstGeom>
          <a:noFill/>
          <a:ln w="12700" cap="sq">
            <a:noFill/>
            <a:miter lim="800000"/>
            <a:headEnd/>
            <a:tailEnd/>
          </a:ln>
          <a:effectLst/>
        </p:spPr>
        <p:txBody>
          <a:bodyPr rot="10800000"/>
          <a:lstStyle/>
          <a:p>
            <a:pPr algn="ctr">
              <a:spcBef>
                <a:spcPct val="20000"/>
              </a:spcBef>
              <a:buClr>
                <a:schemeClr val="tx2"/>
              </a:buClr>
              <a:buSzPct val="90000"/>
              <a:buFont typeface="Symbol" pitchFamily="18" charset="2"/>
              <a:buChar char="¨"/>
            </a:pPr>
            <a:endParaRPr lang="en-US" sz="3200" b="1" dirty="0">
              <a:latin typeface="Arial" charset="0"/>
            </a:endParaRPr>
          </a:p>
        </p:txBody>
      </p:sp>
      <p:pic>
        <p:nvPicPr>
          <p:cNvPr id="51207" name="Picture 7"/>
          <p:cNvPicPr>
            <a:picLocks noChangeAspect="1" noChangeArrowheads="1"/>
          </p:cNvPicPr>
          <p:nvPr/>
        </p:nvPicPr>
        <p:blipFill>
          <a:blip r:embed="rId3" cstate="print"/>
          <a:srcRect/>
          <a:stretch>
            <a:fillRect/>
          </a:stretch>
        </p:blipFill>
        <p:spPr bwMode="auto">
          <a:xfrm>
            <a:off x="228600" y="944562"/>
            <a:ext cx="1449388" cy="1722438"/>
          </a:xfrm>
          <a:prstGeom prst="rect">
            <a:avLst/>
          </a:prstGeom>
          <a:noFill/>
          <a:ln w="12700" cap="sq">
            <a:noFill/>
            <a:miter lim="800000"/>
            <a:headEnd/>
            <a:tailEnd/>
          </a:ln>
          <a:effectLst/>
        </p:spPr>
      </p:pic>
    </p:spTree>
    <p:extLst>
      <p:ext uri="{BB962C8B-B14F-4D97-AF65-F5344CB8AC3E}">
        <p14:creationId xmlns="" xmlns:p14="http://schemas.microsoft.com/office/powerpoint/2010/main" val="2009903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 calcmode="lin" valueType="num">
                                      <p:cBhvr additive="base">
                                        <p:cTn id="7" dur="500" fill="hold"/>
                                        <p:tgtEl>
                                          <p:spTgt spid="5120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120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1203">
                                            <p:txEl>
                                              <p:pRg st="1" end="1"/>
                                            </p:txEl>
                                          </p:spTgt>
                                        </p:tgtEl>
                                        <p:attrNameLst>
                                          <p:attrName>style.visibility</p:attrName>
                                        </p:attrNameLst>
                                      </p:cBhvr>
                                      <p:to>
                                        <p:strVal val="visible"/>
                                      </p:to>
                                    </p:set>
                                    <p:anim calcmode="lin" valueType="num">
                                      <p:cBhvr additive="base">
                                        <p:cTn id="11" dur="500" fill="hold"/>
                                        <p:tgtEl>
                                          <p:spTgt spid="51203">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51203">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1203">
                                            <p:txEl>
                                              <p:pRg st="2" end="2"/>
                                            </p:txEl>
                                          </p:spTgt>
                                        </p:tgtEl>
                                        <p:attrNameLst>
                                          <p:attrName>style.visibility</p:attrName>
                                        </p:attrNameLst>
                                      </p:cBhvr>
                                      <p:to>
                                        <p:strVal val="visible"/>
                                      </p:to>
                                    </p:set>
                                    <p:anim calcmode="lin" valueType="num">
                                      <p:cBhvr additive="base">
                                        <p:cTn id="15" dur="500" fill="hold"/>
                                        <p:tgtEl>
                                          <p:spTgt spid="51203">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51203">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1203">
                                            <p:txEl>
                                              <p:pRg st="3" end="3"/>
                                            </p:txEl>
                                          </p:spTgt>
                                        </p:tgtEl>
                                        <p:attrNameLst>
                                          <p:attrName>style.visibility</p:attrName>
                                        </p:attrNameLst>
                                      </p:cBhvr>
                                      <p:to>
                                        <p:strVal val="visible"/>
                                      </p:to>
                                    </p:set>
                                    <p:anim calcmode="lin" valueType="num">
                                      <p:cBhvr additive="base">
                                        <p:cTn id="19" dur="500" fill="hold"/>
                                        <p:tgtEl>
                                          <p:spTgt spid="51203">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120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b="1" dirty="0">
                <a:solidFill>
                  <a:srgbClr val="C00000"/>
                </a:solidFill>
                <a:latin typeface="Arial" charset="0"/>
              </a:rPr>
              <a:t>Factors to Show Consent</a:t>
            </a:r>
          </a:p>
        </p:txBody>
      </p:sp>
      <p:sp>
        <p:nvSpPr>
          <p:cNvPr id="51203" name="Rectangle 3"/>
          <p:cNvSpPr>
            <a:spLocks noGrp="1" noChangeArrowheads="1"/>
          </p:cNvSpPr>
          <p:nvPr>
            <p:ph idx="1"/>
          </p:nvPr>
        </p:nvSpPr>
        <p:spPr>
          <a:xfrm>
            <a:off x="1219200" y="1371600"/>
            <a:ext cx="7924800" cy="4953000"/>
          </a:xfrm>
        </p:spPr>
        <p:txBody>
          <a:bodyPr>
            <a:noAutofit/>
          </a:bodyPr>
          <a:lstStyle/>
          <a:p>
            <a:pPr lvl="1"/>
            <a:r>
              <a:rPr lang="en-US" altLang="en-US" sz="3600" dirty="0" smtClean="0">
                <a:latin typeface="Arial" panose="020B0604020202020204" pitchFamily="34" charset="0"/>
                <a:cs typeface="Arial" panose="020B0604020202020204" pitchFamily="34" charset="0"/>
              </a:rPr>
              <a:t>Education </a:t>
            </a:r>
            <a:r>
              <a:rPr lang="en-US" altLang="en-US" sz="3600" dirty="0">
                <a:latin typeface="Arial" panose="020B0604020202020204" pitchFamily="34" charset="0"/>
                <a:cs typeface="Arial" panose="020B0604020202020204" pitchFamily="34" charset="0"/>
              </a:rPr>
              <a:t>in or experience with the workings of the criminal justice system</a:t>
            </a:r>
          </a:p>
          <a:p>
            <a:pPr lvl="1"/>
            <a:r>
              <a:rPr lang="en-US" altLang="en-US" sz="3600" dirty="0">
                <a:latin typeface="Arial" panose="020B0604020202020204" pitchFamily="34" charset="0"/>
                <a:cs typeface="Arial" panose="020B0604020202020204" pitchFamily="34" charset="0"/>
              </a:rPr>
              <a:t>Cooperation with </a:t>
            </a:r>
            <a:r>
              <a:rPr lang="en-US" altLang="en-US" sz="3600" dirty="0" smtClean="0">
                <a:latin typeface="Arial" panose="020B0604020202020204" pitchFamily="34" charset="0"/>
                <a:cs typeface="Arial" panose="020B0604020202020204" pitchFamily="34" charset="0"/>
              </a:rPr>
              <a:t>inspectors</a:t>
            </a:r>
            <a:endParaRPr lang="en-US" altLang="en-US" sz="3600" dirty="0">
              <a:latin typeface="Arial" panose="020B0604020202020204" pitchFamily="34" charset="0"/>
              <a:cs typeface="Arial" panose="020B0604020202020204" pitchFamily="34" charset="0"/>
            </a:endParaRPr>
          </a:p>
          <a:p>
            <a:pPr lvl="1"/>
            <a:r>
              <a:rPr lang="en-US" altLang="en-US" sz="3600" dirty="0" smtClean="0">
                <a:latin typeface="Arial" panose="020B0604020202020204" pitchFamily="34" charset="0"/>
                <a:cs typeface="Arial" panose="020B0604020202020204" pitchFamily="34" charset="0"/>
              </a:rPr>
              <a:t>Length </a:t>
            </a:r>
            <a:r>
              <a:rPr lang="en-US" altLang="en-US" sz="3600" dirty="0">
                <a:latin typeface="Arial" panose="020B0604020202020204" pitchFamily="34" charset="0"/>
                <a:cs typeface="Arial" panose="020B0604020202020204" pitchFamily="34" charset="0"/>
              </a:rPr>
              <a:t>of detention and nature of questioning regarding consent</a:t>
            </a:r>
          </a:p>
          <a:p>
            <a:pPr lvl="1"/>
            <a:r>
              <a:rPr lang="en-US" altLang="en-US" sz="3600" dirty="0">
                <a:latin typeface="Arial" panose="020B0604020202020204" pitchFamily="34" charset="0"/>
                <a:cs typeface="Arial" panose="020B0604020202020204" pitchFamily="34" charset="0"/>
              </a:rPr>
              <a:t>Coercive </a:t>
            </a:r>
            <a:r>
              <a:rPr lang="en-US" altLang="en-US" sz="3600" dirty="0" smtClean="0">
                <a:latin typeface="Arial" panose="020B0604020202020204" pitchFamily="34" charset="0"/>
                <a:cs typeface="Arial" panose="020B0604020202020204" pitchFamily="34" charset="0"/>
              </a:rPr>
              <a:t>governmental behavior </a:t>
            </a:r>
            <a:r>
              <a:rPr lang="en-US" altLang="en-US" sz="3600" dirty="0">
                <a:latin typeface="Arial" panose="020B0604020202020204" pitchFamily="34" charset="0"/>
                <a:cs typeface="Arial" panose="020B0604020202020204" pitchFamily="34" charset="0"/>
              </a:rPr>
              <a:t>surrounding the incident</a:t>
            </a:r>
          </a:p>
        </p:txBody>
      </p:sp>
      <p:sp>
        <p:nvSpPr>
          <p:cNvPr id="51204" name="AutoShape 4"/>
          <p:cNvSpPr>
            <a:spLocks noChangeArrowheads="1"/>
          </p:cNvSpPr>
          <p:nvPr/>
        </p:nvSpPr>
        <p:spPr bwMode="auto">
          <a:xfrm>
            <a:off x="6934200" y="2362200"/>
            <a:ext cx="1371600" cy="609600"/>
          </a:xfrm>
          <a:prstGeom prst="wedgeEllipseCallout">
            <a:avLst>
              <a:gd name="adj1" fmla="val -12500"/>
              <a:gd name="adj2" fmla="val 70051"/>
            </a:avLst>
          </a:prstGeom>
          <a:noFill/>
          <a:ln w="12700" cap="sq">
            <a:noFill/>
            <a:miter lim="800000"/>
            <a:headEnd/>
            <a:tailEnd/>
          </a:ln>
          <a:effectLst/>
        </p:spPr>
        <p:txBody>
          <a:bodyPr/>
          <a:lstStyle/>
          <a:p>
            <a:pPr algn="ctr">
              <a:spcBef>
                <a:spcPct val="20000"/>
              </a:spcBef>
              <a:buClr>
                <a:schemeClr val="tx2"/>
              </a:buClr>
              <a:buSzPct val="90000"/>
              <a:buFont typeface="Symbol" pitchFamily="18" charset="2"/>
              <a:buNone/>
            </a:pPr>
            <a:endParaRPr lang="en-US" sz="3200" b="1" dirty="0">
              <a:latin typeface="Arial" charset="0"/>
            </a:endParaRPr>
          </a:p>
        </p:txBody>
      </p:sp>
      <p:sp>
        <p:nvSpPr>
          <p:cNvPr id="51205" name="AutoShape 5"/>
          <p:cNvSpPr>
            <a:spLocks noChangeArrowheads="1"/>
          </p:cNvSpPr>
          <p:nvPr/>
        </p:nvSpPr>
        <p:spPr bwMode="auto">
          <a:xfrm>
            <a:off x="7543800" y="1752600"/>
            <a:ext cx="1295400" cy="1295400"/>
          </a:xfrm>
          <a:prstGeom prst="wedgeEllipseCallout">
            <a:avLst>
              <a:gd name="adj1" fmla="val -43750"/>
              <a:gd name="adj2" fmla="val 70000"/>
            </a:avLst>
          </a:prstGeom>
          <a:noFill/>
          <a:ln w="12700" cap="sq">
            <a:noFill/>
            <a:miter lim="800000"/>
            <a:headEnd/>
            <a:tailEnd/>
          </a:ln>
          <a:effectLst/>
        </p:spPr>
        <p:txBody>
          <a:bodyPr/>
          <a:lstStyle/>
          <a:p>
            <a:pPr algn="ctr">
              <a:spcBef>
                <a:spcPct val="20000"/>
              </a:spcBef>
              <a:buClr>
                <a:schemeClr val="tx2"/>
              </a:buClr>
              <a:buSzPct val="90000"/>
              <a:buFont typeface="Symbol" pitchFamily="18" charset="2"/>
              <a:buChar char="¨"/>
            </a:pPr>
            <a:endParaRPr lang="en-US" sz="3200" b="1" dirty="0">
              <a:latin typeface="Arial" charset="0"/>
            </a:endParaRPr>
          </a:p>
        </p:txBody>
      </p:sp>
      <p:sp>
        <p:nvSpPr>
          <p:cNvPr id="51206" name="AutoShape 6"/>
          <p:cNvSpPr>
            <a:spLocks noChangeArrowheads="1"/>
          </p:cNvSpPr>
          <p:nvPr/>
        </p:nvSpPr>
        <p:spPr bwMode="auto">
          <a:xfrm flipV="1">
            <a:off x="6934200" y="2286000"/>
            <a:ext cx="1447800" cy="762000"/>
          </a:xfrm>
          <a:prstGeom prst="wedgeEllipseCallout">
            <a:avLst>
              <a:gd name="adj1" fmla="val -13051"/>
              <a:gd name="adj2" fmla="val -61667"/>
            </a:avLst>
          </a:prstGeom>
          <a:noFill/>
          <a:ln w="12700" cap="sq">
            <a:noFill/>
            <a:miter lim="800000"/>
            <a:headEnd/>
            <a:tailEnd/>
          </a:ln>
          <a:effectLst/>
        </p:spPr>
        <p:txBody>
          <a:bodyPr rot="10800000"/>
          <a:lstStyle/>
          <a:p>
            <a:pPr algn="ctr">
              <a:spcBef>
                <a:spcPct val="20000"/>
              </a:spcBef>
              <a:buClr>
                <a:schemeClr val="tx2"/>
              </a:buClr>
              <a:buSzPct val="90000"/>
              <a:buFont typeface="Symbol" pitchFamily="18" charset="2"/>
              <a:buChar char="¨"/>
            </a:pPr>
            <a:endParaRPr lang="en-US" sz="3200" b="1" dirty="0">
              <a:latin typeface="Arial" charset="0"/>
            </a:endParaRPr>
          </a:p>
        </p:txBody>
      </p:sp>
      <p:pic>
        <p:nvPicPr>
          <p:cNvPr id="51207" name="Picture 7"/>
          <p:cNvPicPr>
            <a:picLocks noChangeAspect="1" noChangeArrowheads="1"/>
          </p:cNvPicPr>
          <p:nvPr/>
        </p:nvPicPr>
        <p:blipFill>
          <a:blip r:embed="rId3" cstate="print"/>
          <a:srcRect/>
          <a:stretch>
            <a:fillRect/>
          </a:stretch>
        </p:blipFill>
        <p:spPr bwMode="auto">
          <a:xfrm>
            <a:off x="228600" y="944562"/>
            <a:ext cx="1449388" cy="1722438"/>
          </a:xfrm>
          <a:prstGeom prst="rect">
            <a:avLst/>
          </a:prstGeom>
          <a:noFill/>
          <a:ln w="12700" cap="sq">
            <a:noFill/>
            <a:miter lim="800000"/>
            <a:headEnd/>
            <a:tailEnd/>
          </a:ln>
          <a:effectLst/>
        </p:spPr>
      </p:pic>
    </p:spTree>
    <p:extLst>
      <p:ext uri="{BB962C8B-B14F-4D97-AF65-F5344CB8AC3E}">
        <p14:creationId xmlns="" xmlns:p14="http://schemas.microsoft.com/office/powerpoint/2010/main" val="192399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 calcmode="lin" valueType="num">
                                      <p:cBhvr additive="base">
                                        <p:cTn id="7" dur="500" fill="hold"/>
                                        <p:tgtEl>
                                          <p:spTgt spid="5120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120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1203">
                                            <p:txEl>
                                              <p:pRg st="1" end="1"/>
                                            </p:txEl>
                                          </p:spTgt>
                                        </p:tgtEl>
                                        <p:attrNameLst>
                                          <p:attrName>style.visibility</p:attrName>
                                        </p:attrNameLst>
                                      </p:cBhvr>
                                      <p:to>
                                        <p:strVal val="visible"/>
                                      </p:to>
                                    </p:set>
                                    <p:anim calcmode="lin" valueType="num">
                                      <p:cBhvr additive="base">
                                        <p:cTn id="11" dur="500" fill="hold"/>
                                        <p:tgtEl>
                                          <p:spTgt spid="51203">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51203">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1203">
                                            <p:txEl>
                                              <p:pRg st="2" end="2"/>
                                            </p:txEl>
                                          </p:spTgt>
                                        </p:tgtEl>
                                        <p:attrNameLst>
                                          <p:attrName>style.visibility</p:attrName>
                                        </p:attrNameLst>
                                      </p:cBhvr>
                                      <p:to>
                                        <p:strVal val="visible"/>
                                      </p:to>
                                    </p:set>
                                    <p:anim calcmode="lin" valueType="num">
                                      <p:cBhvr additive="base">
                                        <p:cTn id="15" dur="500" fill="hold"/>
                                        <p:tgtEl>
                                          <p:spTgt spid="51203">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51203">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1203">
                                            <p:txEl>
                                              <p:pRg st="3" end="3"/>
                                            </p:txEl>
                                          </p:spTgt>
                                        </p:tgtEl>
                                        <p:attrNameLst>
                                          <p:attrName>style.visibility</p:attrName>
                                        </p:attrNameLst>
                                      </p:cBhvr>
                                      <p:to>
                                        <p:strVal val="visible"/>
                                      </p:to>
                                    </p:set>
                                    <p:anim calcmode="lin" valueType="num">
                                      <p:cBhvr additive="base">
                                        <p:cTn id="19" dur="500" fill="hold"/>
                                        <p:tgtEl>
                                          <p:spTgt spid="51203">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120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417638"/>
          </a:xfrm>
        </p:spPr>
        <p:txBody>
          <a:bodyPr/>
          <a:lstStyle/>
          <a:p>
            <a:r>
              <a:rPr lang="en-US" b="1" dirty="0" smtClean="0">
                <a:solidFill>
                  <a:srgbClr val="C00000"/>
                </a:solidFill>
                <a:latin typeface="Arial" panose="020B0604020202020204" pitchFamily="34" charset="0"/>
                <a:cs typeface="Arial" panose="020B0604020202020204" pitchFamily="34" charset="0"/>
              </a:rPr>
              <a:t>Written Consent</a:t>
            </a:r>
            <a:endParaRPr lang="en-US" b="1" dirty="0">
              <a:solidFill>
                <a:srgbClr val="C00000"/>
              </a:solidFill>
              <a:latin typeface="Arial" panose="020B0604020202020204" pitchFamily="34" charset="0"/>
              <a:cs typeface="Arial" panose="020B0604020202020204" pitchFamily="34" charset="0"/>
            </a:endParaRPr>
          </a:p>
        </p:txBody>
      </p:sp>
      <p:pic>
        <p:nvPicPr>
          <p:cNvPr id="5" name="Content Placeholder 4"/>
          <p:cNvPicPr>
            <a:picLocks noGrp="1" noChangeAspect="1"/>
          </p:cNvPicPr>
          <p:nvPr>
            <p:ph idx="1"/>
          </p:nvPr>
        </p:nvPicPr>
        <p:blipFill rotWithShape="1">
          <a:blip r:embed="rId3" cstate="print">
            <a:extLst>
              <a:ext uri="{28A0092B-C50C-407E-A947-70E740481C1C}">
                <a14:useLocalDpi xmlns="" xmlns:a14="http://schemas.microsoft.com/office/drawing/2010/main" val="0"/>
              </a:ext>
            </a:extLst>
          </a:blip>
          <a:srcRect t="6125" b="10396"/>
          <a:stretch/>
        </p:blipFill>
        <p:spPr>
          <a:xfrm>
            <a:off x="1823050" y="990600"/>
            <a:ext cx="5415950" cy="5857981"/>
          </a:xfrm>
        </p:spPr>
      </p:pic>
    </p:spTree>
    <p:extLst>
      <p:ext uri="{BB962C8B-B14F-4D97-AF65-F5344CB8AC3E}">
        <p14:creationId xmlns="" xmlns:p14="http://schemas.microsoft.com/office/powerpoint/2010/main" val="48686057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b="1" dirty="0">
                <a:solidFill>
                  <a:srgbClr val="C00000"/>
                </a:solidFill>
                <a:latin typeface="Arial" charset="0"/>
              </a:rPr>
              <a:t>Consent Considerations</a:t>
            </a:r>
          </a:p>
        </p:txBody>
      </p:sp>
      <p:sp>
        <p:nvSpPr>
          <p:cNvPr id="52227" name="Rectangle 3"/>
          <p:cNvSpPr>
            <a:spLocks noGrp="1" noChangeArrowheads="1"/>
          </p:cNvSpPr>
          <p:nvPr>
            <p:ph idx="1"/>
          </p:nvPr>
        </p:nvSpPr>
        <p:spPr/>
        <p:txBody>
          <a:bodyPr/>
          <a:lstStyle/>
          <a:p>
            <a:pPr>
              <a:lnSpc>
                <a:spcPct val="90000"/>
              </a:lnSpc>
            </a:pPr>
            <a:r>
              <a:rPr lang="en-US" sz="3600" b="1" dirty="0">
                <a:latin typeface="Arial" charset="0"/>
              </a:rPr>
              <a:t>Consent can be withdrawn at any time</a:t>
            </a:r>
          </a:p>
          <a:p>
            <a:pPr>
              <a:lnSpc>
                <a:spcPct val="90000"/>
              </a:lnSpc>
            </a:pPr>
            <a:endParaRPr lang="en-US" sz="3600" b="1" dirty="0">
              <a:latin typeface="Arial" charset="0"/>
            </a:endParaRPr>
          </a:p>
          <a:p>
            <a:pPr>
              <a:lnSpc>
                <a:spcPct val="90000"/>
              </a:lnSpc>
            </a:pPr>
            <a:r>
              <a:rPr lang="en-US" sz="3600" b="1" dirty="0">
                <a:latin typeface="Arial" charset="0"/>
              </a:rPr>
              <a:t>Consent can be limited</a:t>
            </a:r>
          </a:p>
          <a:p>
            <a:pPr>
              <a:lnSpc>
                <a:spcPct val="90000"/>
              </a:lnSpc>
            </a:pPr>
            <a:endParaRPr lang="en-US" sz="3600" b="1" dirty="0">
              <a:latin typeface="Arial" charset="0"/>
            </a:endParaRPr>
          </a:p>
          <a:p>
            <a:pPr>
              <a:lnSpc>
                <a:spcPct val="90000"/>
              </a:lnSpc>
            </a:pPr>
            <a:r>
              <a:rPr lang="en-US" sz="3600" b="1" dirty="0">
                <a:latin typeface="Arial" charset="0"/>
              </a:rPr>
              <a:t>Consent can’t be forced – as threat to get warrant</a:t>
            </a:r>
          </a:p>
        </p:txBody>
      </p:sp>
      <p:pic>
        <p:nvPicPr>
          <p:cNvPr id="52228" name="Picture 4"/>
          <p:cNvPicPr>
            <a:picLocks noChangeAspect="1" noChangeArrowheads="1"/>
          </p:cNvPicPr>
          <p:nvPr/>
        </p:nvPicPr>
        <p:blipFill>
          <a:blip r:embed="rId3" cstate="print"/>
          <a:srcRect/>
          <a:stretch>
            <a:fillRect/>
          </a:stretch>
        </p:blipFill>
        <p:spPr bwMode="auto">
          <a:xfrm>
            <a:off x="7239000" y="2667000"/>
            <a:ext cx="1449388" cy="1722438"/>
          </a:xfrm>
          <a:prstGeom prst="rect">
            <a:avLst/>
          </a:prstGeom>
          <a:noFill/>
          <a:ln w="12700" cap="sq">
            <a:noFill/>
            <a:miter lim="800000"/>
            <a:headEnd/>
            <a:tailEnd/>
          </a:ln>
          <a:effectLst/>
        </p:spPr>
      </p:pic>
    </p:spTree>
    <p:extLst>
      <p:ext uri="{BB962C8B-B14F-4D97-AF65-F5344CB8AC3E}">
        <p14:creationId xmlns="" xmlns:p14="http://schemas.microsoft.com/office/powerpoint/2010/main" val="3546686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anim calcmode="lin" valueType="num">
                                      <p:cBhvr additive="base">
                                        <p:cTn id="7" dur="500" fill="hold"/>
                                        <p:tgtEl>
                                          <p:spTgt spid="5222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222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2227">
                                            <p:txEl>
                                              <p:pRg st="2" end="2"/>
                                            </p:txEl>
                                          </p:spTgt>
                                        </p:tgtEl>
                                        <p:attrNameLst>
                                          <p:attrName>style.visibility</p:attrName>
                                        </p:attrNameLst>
                                      </p:cBhvr>
                                      <p:to>
                                        <p:strVal val="visible"/>
                                      </p:to>
                                    </p:set>
                                    <p:anim calcmode="lin" valueType="num">
                                      <p:cBhvr additive="base">
                                        <p:cTn id="13" dur="500" fill="hold"/>
                                        <p:tgtEl>
                                          <p:spTgt spid="52227">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222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2227">
                                            <p:txEl>
                                              <p:pRg st="4" end="4"/>
                                            </p:txEl>
                                          </p:spTgt>
                                        </p:tgtEl>
                                        <p:attrNameLst>
                                          <p:attrName>style.visibility</p:attrName>
                                        </p:attrNameLst>
                                      </p:cBhvr>
                                      <p:to>
                                        <p:strVal val="visible"/>
                                      </p:to>
                                    </p:set>
                                    <p:anim calcmode="lin" valueType="num">
                                      <p:cBhvr additive="base">
                                        <p:cTn id="19" dur="500" fill="hold"/>
                                        <p:tgtEl>
                                          <p:spTgt spid="52227">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2227">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build="p"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685800" y="304800"/>
            <a:ext cx="7772400" cy="914400"/>
          </a:xfrm>
        </p:spPr>
        <p:txBody>
          <a:bodyPr/>
          <a:lstStyle/>
          <a:p>
            <a:r>
              <a:rPr lang="en-US" b="1" dirty="0">
                <a:solidFill>
                  <a:srgbClr val="C00000"/>
                </a:solidFill>
                <a:latin typeface="Arial" charset="0"/>
              </a:rPr>
              <a:t>Third Party Consent</a:t>
            </a:r>
          </a:p>
        </p:txBody>
      </p:sp>
      <p:sp>
        <p:nvSpPr>
          <p:cNvPr id="54275" name="Rectangle 3"/>
          <p:cNvSpPr>
            <a:spLocks noGrp="1" noChangeArrowheads="1"/>
          </p:cNvSpPr>
          <p:nvPr>
            <p:ph idx="1"/>
          </p:nvPr>
        </p:nvSpPr>
        <p:spPr>
          <a:xfrm>
            <a:off x="381000" y="1143000"/>
            <a:ext cx="8458200" cy="5257800"/>
          </a:xfrm>
        </p:spPr>
        <p:txBody>
          <a:bodyPr/>
          <a:lstStyle/>
          <a:p>
            <a:r>
              <a:rPr lang="en-US" sz="3600" b="1" dirty="0">
                <a:latin typeface="Arial" charset="0"/>
              </a:rPr>
              <a:t>Mutual or joint use</a:t>
            </a:r>
          </a:p>
          <a:p>
            <a:r>
              <a:rPr lang="en-US" sz="3600" b="1" dirty="0" smtClean="0">
                <a:latin typeface="Arial" charset="0"/>
              </a:rPr>
              <a:t>Common </a:t>
            </a:r>
            <a:r>
              <a:rPr lang="en-US" sz="3600" b="1" dirty="0">
                <a:latin typeface="Arial" charset="0"/>
              </a:rPr>
              <a:t>authority</a:t>
            </a:r>
          </a:p>
          <a:p>
            <a:r>
              <a:rPr lang="en-US" sz="3600" b="1" dirty="0" smtClean="0">
                <a:latin typeface="Arial" charset="0"/>
              </a:rPr>
              <a:t>Sharing </a:t>
            </a:r>
            <a:r>
              <a:rPr lang="en-US" sz="3600" b="1" dirty="0">
                <a:latin typeface="Arial" charset="0"/>
              </a:rPr>
              <a:t>assumes the </a:t>
            </a:r>
          </a:p>
          <a:p>
            <a:pPr>
              <a:buFontTx/>
              <a:buNone/>
            </a:pPr>
            <a:r>
              <a:rPr lang="en-US" sz="3600" b="1" dirty="0">
                <a:latin typeface="Arial" charset="0"/>
              </a:rPr>
              <a:t>	    risk sharer will </a:t>
            </a:r>
            <a:r>
              <a:rPr lang="en-US" sz="3600" b="1" dirty="0" smtClean="0">
                <a:latin typeface="Arial" charset="0"/>
              </a:rPr>
              <a:t>consent</a:t>
            </a:r>
          </a:p>
          <a:p>
            <a:pPr>
              <a:buFontTx/>
              <a:buNone/>
            </a:pPr>
            <a:endParaRPr lang="en-US" sz="3600" b="1" dirty="0">
              <a:latin typeface="Arial" charset="0"/>
            </a:endParaRPr>
          </a:p>
        </p:txBody>
      </p:sp>
      <p:pic>
        <p:nvPicPr>
          <p:cNvPr id="54276" name="Picture 4"/>
          <p:cNvPicPr>
            <a:picLocks noChangeAspect="1" noChangeArrowheads="1"/>
          </p:cNvPicPr>
          <p:nvPr/>
        </p:nvPicPr>
        <p:blipFill>
          <a:blip r:embed="rId3" cstate="print"/>
          <a:srcRect/>
          <a:stretch>
            <a:fillRect/>
          </a:stretch>
        </p:blipFill>
        <p:spPr bwMode="auto">
          <a:xfrm>
            <a:off x="6544490" y="1447800"/>
            <a:ext cx="2370909" cy="2514600"/>
          </a:xfrm>
          <a:prstGeom prst="rect">
            <a:avLst/>
          </a:prstGeom>
          <a:noFill/>
          <a:ln w="12700" cap="sq">
            <a:noFill/>
            <a:miter lim="800000"/>
            <a:headEnd/>
            <a:tailEnd/>
          </a:ln>
          <a:effectLst/>
        </p:spPr>
      </p:pic>
    </p:spTree>
    <p:extLst>
      <p:ext uri="{BB962C8B-B14F-4D97-AF65-F5344CB8AC3E}">
        <p14:creationId xmlns="" xmlns:p14="http://schemas.microsoft.com/office/powerpoint/2010/main" val="254408531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685800" y="304800"/>
            <a:ext cx="7772400" cy="914400"/>
          </a:xfrm>
        </p:spPr>
        <p:txBody>
          <a:bodyPr/>
          <a:lstStyle/>
          <a:p>
            <a:r>
              <a:rPr lang="en-US" b="1" dirty="0">
                <a:solidFill>
                  <a:srgbClr val="C00000"/>
                </a:solidFill>
                <a:latin typeface="Arial" charset="0"/>
              </a:rPr>
              <a:t>Third Party Consent</a:t>
            </a:r>
          </a:p>
        </p:txBody>
      </p:sp>
      <p:sp>
        <p:nvSpPr>
          <p:cNvPr id="54275" name="Rectangle 3"/>
          <p:cNvSpPr>
            <a:spLocks noGrp="1" noChangeArrowheads="1"/>
          </p:cNvSpPr>
          <p:nvPr>
            <p:ph idx="1"/>
          </p:nvPr>
        </p:nvSpPr>
        <p:spPr>
          <a:xfrm>
            <a:off x="381000" y="1143000"/>
            <a:ext cx="8458200" cy="5257800"/>
          </a:xfrm>
        </p:spPr>
        <p:txBody>
          <a:bodyPr/>
          <a:lstStyle/>
          <a:p>
            <a:pPr>
              <a:buFontTx/>
              <a:buNone/>
            </a:pPr>
            <a:r>
              <a:rPr lang="en-US" sz="4000" b="1" dirty="0" smtClean="0">
                <a:latin typeface="Arial" charset="0"/>
              </a:rPr>
              <a:t>Exception: </a:t>
            </a:r>
          </a:p>
          <a:p>
            <a:r>
              <a:rPr lang="en-US" sz="4000" b="1" dirty="0" smtClean="0">
                <a:latin typeface="Arial" charset="0"/>
              </a:rPr>
              <a:t>Consent of one occupant is </a:t>
            </a:r>
            <a:r>
              <a:rPr lang="en-US" sz="4000" b="1" dirty="0" smtClean="0">
                <a:solidFill>
                  <a:srgbClr val="C00000"/>
                </a:solidFill>
                <a:latin typeface="Arial" charset="0"/>
              </a:rPr>
              <a:t>insufficient</a:t>
            </a:r>
            <a:r>
              <a:rPr lang="en-US" sz="4000" b="1" dirty="0" smtClean="0">
                <a:latin typeface="Arial" charset="0"/>
              </a:rPr>
              <a:t> when another occupant</a:t>
            </a:r>
          </a:p>
          <a:p>
            <a:pPr lvl="1"/>
            <a:r>
              <a:rPr lang="en-US" sz="4000" b="1" dirty="0" smtClean="0">
                <a:latin typeface="Arial" charset="0"/>
              </a:rPr>
              <a:t>is present, and 	</a:t>
            </a:r>
          </a:p>
          <a:p>
            <a:pPr lvl="1"/>
            <a:r>
              <a:rPr lang="en-US" sz="4000" b="1" dirty="0" smtClean="0">
                <a:latin typeface="Arial" charset="0"/>
              </a:rPr>
              <a:t>objects to the search</a:t>
            </a:r>
            <a:endParaRPr lang="en-US" sz="4000" b="1" dirty="0">
              <a:latin typeface="Arial" charset="0"/>
            </a:endParaRPr>
          </a:p>
          <a:p>
            <a:pPr>
              <a:buFontTx/>
              <a:buNone/>
            </a:pPr>
            <a:endParaRPr lang="en-US" sz="3600" b="1" dirty="0">
              <a:latin typeface="Arial" charset="0"/>
            </a:endParaRPr>
          </a:p>
        </p:txBody>
      </p:sp>
    </p:spTree>
    <p:extLst>
      <p:ext uri="{BB962C8B-B14F-4D97-AF65-F5344CB8AC3E}">
        <p14:creationId xmlns="" xmlns:p14="http://schemas.microsoft.com/office/powerpoint/2010/main" val="53064042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685800" y="304800"/>
            <a:ext cx="7772400" cy="1143000"/>
          </a:xfrm>
        </p:spPr>
        <p:txBody>
          <a:bodyPr>
            <a:normAutofit fontScale="90000"/>
          </a:bodyPr>
          <a:lstStyle/>
          <a:p>
            <a:r>
              <a:rPr lang="en-US" b="1" dirty="0">
                <a:solidFill>
                  <a:srgbClr val="C00000"/>
                </a:solidFill>
                <a:latin typeface="Arial" charset="0"/>
              </a:rPr>
              <a:t>Third Party </a:t>
            </a:r>
            <a:r>
              <a:rPr lang="en-US" b="1" dirty="0" smtClean="0">
                <a:solidFill>
                  <a:srgbClr val="C00000"/>
                </a:solidFill>
                <a:latin typeface="Arial" charset="0"/>
              </a:rPr>
              <a:t>Consent:</a:t>
            </a:r>
            <a:br>
              <a:rPr lang="en-US" b="1" dirty="0" smtClean="0">
                <a:solidFill>
                  <a:srgbClr val="C00000"/>
                </a:solidFill>
                <a:latin typeface="Arial" charset="0"/>
              </a:rPr>
            </a:br>
            <a:r>
              <a:rPr lang="en-US" b="1" dirty="0" smtClean="0">
                <a:solidFill>
                  <a:srgbClr val="C00000"/>
                </a:solidFill>
                <a:latin typeface="Arial" charset="0"/>
              </a:rPr>
              <a:t>“Apparent Authority”</a:t>
            </a:r>
            <a:endParaRPr lang="en-US" b="1" dirty="0">
              <a:solidFill>
                <a:srgbClr val="C00000"/>
              </a:solidFill>
              <a:latin typeface="Arial" charset="0"/>
            </a:endParaRPr>
          </a:p>
        </p:txBody>
      </p:sp>
      <p:sp>
        <p:nvSpPr>
          <p:cNvPr id="54275" name="Rectangle 3"/>
          <p:cNvSpPr>
            <a:spLocks noGrp="1" noChangeArrowheads="1"/>
          </p:cNvSpPr>
          <p:nvPr>
            <p:ph idx="1"/>
          </p:nvPr>
        </p:nvSpPr>
        <p:spPr>
          <a:xfrm>
            <a:off x="381000" y="1600200"/>
            <a:ext cx="8458200" cy="4800600"/>
          </a:xfrm>
        </p:spPr>
        <p:txBody>
          <a:bodyPr>
            <a:normAutofit/>
          </a:bodyPr>
          <a:lstStyle/>
          <a:p>
            <a:r>
              <a:rPr lang="en-US" sz="3600" dirty="0" smtClean="0">
                <a:latin typeface="Arial" charset="0"/>
              </a:rPr>
              <a:t>Warrantless entry is valid when based on consent of third party who the government official, at time of entry, reasonably believe possesses common authority over the premises but in fact does not.</a:t>
            </a:r>
          </a:p>
          <a:p>
            <a:r>
              <a:rPr lang="en-US" sz="3600" dirty="0" smtClean="0">
                <a:latin typeface="Arial" charset="0"/>
              </a:rPr>
              <a:t>Based on reasonably objective belief.</a:t>
            </a:r>
          </a:p>
          <a:p>
            <a:r>
              <a:rPr lang="en-US" sz="3600" dirty="0" smtClean="0">
                <a:latin typeface="Arial" charset="0"/>
              </a:rPr>
              <a:t>Each case judged on its own facts.</a:t>
            </a:r>
          </a:p>
          <a:p>
            <a:endParaRPr lang="en-US" sz="3600" dirty="0">
              <a:latin typeface="Arial" charset="0"/>
            </a:endParaRPr>
          </a:p>
        </p:txBody>
      </p:sp>
    </p:spTree>
    <p:extLst>
      <p:ext uri="{BB962C8B-B14F-4D97-AF65-F5344CB8AC3E}">
        <p14:creationId xmlns="" xmlns:p14="http://schemas.microsoft.com/office/powerpoint/2010/main" val="426752984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b="1" dirty="0">
                <a:solidFill>
                  <a:srgbClr val="C00000"/>
                </a:solidFill>
                <a:latin typeface="Arial" panose="020B0604020202020204" pitchFamily="34" charset="0"/>
                <a:cs typeface="Arial" panose="020B0604020202020204" pitchFamily="34" charset="0"/>
              </a:rPr>
              <a:t>Third Party Consent</a:t>
            </a:r>
          </a:p>
        </p:txBody>
      </p:sp>
      <p:sp>
        <p:nvSpPr>
          <p:cNvPr id="55299" name="Rectangle 3"/>
          <p:cNvSpPr>
            <a:spLocks noGrp="1" noChangeArrowheads="1"/>
          </p:cNvSpPr>
          <p:nvPr>
            <p:ph idx="1"/>
          </p:nvPr>
        </p:nvSpPr>
        <p:spPr/>
        <p:txBody>
          <a:bodyPr/>
          <a:lstStyle/>
          <a:p>
            <a:r>
              <a:rPr lang="en-US" sz="3600" b="1" dirty="0" smtClean="0"/>
              <a:t>Not valid from </a:t>
            </a:r>
            <a:r>
              <a:rPr lang="en-US" sz="3600" b="1" dirty="0"/>
              <a:t>Landlord (even with a right of entry clause in the lease)</a:t>
            </a:r>
          </a:p>
          <a:p>
            <a:r>
              <a:rPr lang="en-US" sz="3600" b="1" dirty="0"/>
              <a:t>Not </a:t>
            </a:r>
            <a:r>
              <a:rPr lang="en-US" sz="3600" b="1" dirty="0" smtClean="0"/>
              <a:t>valid from </a:t>
            </a:r>
            <a:r>
              <a:rPr lang="en-US" sz="3600" b="1" dirty="0"/>
              <a:t>a non-resident owner</a:t>
            </a:r>
          </a:p>
        </p:txBody>
      </p:sp>
      <p:pic>
        <p:nvPicPr>
          <p:cNvPr id="55300" name="Picture 4"/>
          <p:cNvPicPr>
            <a:picLocks noChangeAspect="1" noChangeArrowheads="1"/>
          </p:cNvPicPr>
          <p:nvPr/>
        </p:nvPicPr>
        <p:blipFill>
          <a:blip r:embed="rId3" cstate="print"/>
          <a:srcRect/>
          <a:stretch>
            <a:fillRect/>
          </a:stretch>
        </p:blipFill>
        <p:spPr bwMode="auto">
          <a:xfrm>
            <a:off x="3200400" y="4038600"/>
            <a:ext cx="3048000" cy="2171700"/>
          </a:xfrm>
          <a:prstGeom prst="rect">
            <a:avLst/>
          </a:prstGeom>
          <a:noFill/>
          <a:ln w="12700" cap="sq">
            <a:noFill/>
            <a:miter lim="800000"/>
            <a:headEnd/>
            <a:tailEnd/>
          </a:ln>
          <a:effectLst/>
        </p:spPr>
      </p:pic>
    </p:spTree>
    <p:extLst>
      <p:ext uri="{BB962C8B-B14F-4D97-AF65-F5344CB8AC3E}">
        <p14:creationId xmlns="" xmlns:p14="http://schemas.microsoft.com/office/powerpoint/2010/main" val="80564177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normAutofit/>
          </a:bodyPr>
          <a:lstStyle/>
          <a:p>
            <a:r>
              <a:rPr lang="en-US" sz="5400" b="1" dirty="0">
                <a:solidFill>
                  <a:srgbClr val="C00000"/>
                </a:solidFill>
                <a:latin typeface="Arial" panose="020B0604020202020204" pitchFamily="34" charset="0"/>
                <a:cs typeface="Arial" panose="020B0604020202020204" pitchFamily="34" charset="0"/>
              </a:rPr>
              <a:t>Third Party Consent</a:t>
            </a:r>
          </a:p>
        </p:txBody>
      </p:sp>
      <p:sp>
        <p:nvSpPr>
          <p:cNvPr id="56323" name="Rectangle 3"/>
          <p:cNvSpPr>
            <a:spLocks noGrp="1" noChangeArrowheads="1"/>
          </p:cNvSpPr>
          <p:nvPr>
            <p:ph idx="1"/>
          </p:nvPr>
        </p:nvSpPr>
        <p:spPr>
          <a:xfrm>
            <a:off x="323850" y="1447800"/>
            <a:ext cx="4610100" cy="1880506"/>
          </a:xfrm>
        </p:spPr>
        <p:txBody>
          <a:bodyPr>
            <a:normAutofit fontScale="25000" lnSpcReduction="20000"/>
          </a:bodyPr>
          <a:lstStyle/>
          <a:p>
            <a:pPr>
              <a:buFontTx/>
              <a:buNone/>
            </a:pPr>
            <a:endParaRPr lang="en-US" sz="4000" dirty="0"/>
          </a:p>
          <a:p>
            <a:pPr>
              <a:buFontTx/>
              <a:buNone/>
            </a:pPr>
            <a:r>
              <a:rPr lang="en-US" sz="19200" b="1" dirty="0"/>
              <a:t>Not </a:t>
            </a:r>
            <a:r>
              <a:rPr lang="en-US" sz="19200" b="1" dirty="0" smtClean="0"/>
              <a:t>valid from a </a:t>
            </a:r>
          </a:p>
          <a:p>
            <a:pPr>
              <a:buFontTx/>
              <a:buNone/>
            </a:pPr>
            <a:r>
              <a:rPr lang="en-US" sz="19200" b="1" dirty="0" smtClean="0"/>
              <a:t>hotel </a:t>
            </a:r>
            <a:r>
              <a:rPr lang="en-US" sz="19200" b="1" dirty="0"/>
              <a:t>clerk</a:t>
            </a:r>
          </a:p>
        </p:txBody>
      </p:sp>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562600" y="1554858"/>
            <a:ext cx="3067050" cy="2636142"/>
          </a:xfrm>
          <a:prstGeom prst="rect">
            <a:avLst/>
          </a:prstGeom>
        </p:spPr>
      </p:pic>
      <p:pic>
        <p:nvPicPr>
          <p:cNvPr id="3" name="Picture 2"/>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609600" y="3518807"/>
            <a:ext cx="4572000" cy="2939143"/>
          </a:xfrm>
          <a:prstGeom prst="rect">
            <a:avLst/>
          </a:prstGeom>
        </p:spPr>
      </p:pic>
    </p:spTree>
    <p:extLst>
      <p:ext uri="{BB962C8B-B14F-4D97-AF65-F5344CB8AC3E}">
        <p14:creationId xmlns="" xmlns:p14="http://schemas.microsoft.com/office/powerpoint/2010/main" val="368036593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609600" y="685800"/>
            <a:ext cx="5105400" cy="838200"/>
          </a:xfrm>
        </p:spPr>
        <p:txBody>
          <a:bodyPr>
            <a:noAutofit/>
          </a:bodyPr>
          <a:lstStyle/>
          <a:p>
            <a:pPr eaLnBrk="1" hangingPunct="1"/>
            <a:r>
              <a:rPr lang="en-US" altLang="en-US" sz="6000" b="1" dirty="0" smtClean="0">
                <a:solidFill>
                  <a:srgbClr val="C00000"/>
                </a:solidFill>
              </a:rPr>
              <a:t>Plain View</a:t>
            </a:r>
            <a:r>
              <a:rPr lang="en-US" altLang="en-US" b="1" dirty="0" smtClean="0">
                <a:solidFill>
                  <a:srgbClr val="C00000"/>
                </a:solidFill>
                <a:latin typeface="Courier New" pitchFamily="49" charset="0"/>
              </a:rPr>
              <a:t/>
            </a:r>
            <a:br>
              <a:rPr lang="en-US" altLang="en-US" b="1" dirty="0" smtClean="0">
                <a:solidFill>
                  <a:srgbClr val="C00000"/>
                </a:solidFill>
                <a:latin typeface="Courier New" pitchFamily="49" charset="0"/>
              </a:rPr>
            </a:br>
            <a:endParaRPr lang="en-US" altLang="en-US" b="1" dirty="0" smtClean="0">
              <a:solidFill>
                <a:srgbClr val="C00000"/>
              </a:solidFill>
              <a:latin typeface="Courier New" pitchFamily="49" charset="0"/>
            </a:endParaRPr>
          </a:p>
        </p:txBody>
      </p:sp>
      <p:sp>
        <p:nvSpPr>
          <p:cNvPr id="33795" name="Rectangle 3"/>
          <p:cNvSpPr>
            <a:spLocks noGrp="1" noChangeArrowheads="1"/>
          </p:cNvSpPr>
          <p:nvPr>
            <p:ph type="body" sz="half" idx="1"/>
          </p:nvPr>
        </p:nvSpPr>
        <p:spPr>
          <a:xfrm>
            <a:off x="457200" y="1447800"/>
            <a:ext cx="8229600" cy="4724400"/>
          </a:xfrm>
        </p:spPr>
        <p:txBody>
          <a:bodyPr>
            <a:normAutofit/>
          </a:bodyPr>
          <a:lstStyle/>
          <a:p>
            <a:pPr eaLnBrk="1" hangingPunct="1"/>
            <a:r>
              <a:rPr lang="en-US" altLang="en-US" sz="3600" dirty="0" smtClean="0">
                <a:latin typeface="Arial" charset="0"/>
              </a:rPr>
              <a:t>“Lawful Initial Entry”</a:t>
            </a:r>
          </a:p>
          <a:p>
            <a:pPr lvl="1"/>
            <a:r>
              <a:rPr lang="en-US" altLang="en-US" sz="3600" dirty="0" smtClean="0">
                <a:latin typeface="Arial" charset="0"/>
              </a:rPr>
              <a:t>Entry onto property was lawful, or condition is visible from a public area.</a:t>
            </a:r>
          </a:p>
          <a:p>
            <a:pPr eaLnBrk="1" hangingPunct="1"/>
            <a:r>
              <a:rPr lang="en-US" altLang="en-US" sz="3600" dirty="0" smtClean="0">
                <a:latin typeface="Arial" charset="0"/>
              </a:rPr>
              <a:t>“Immediately Apparent”</a:t>
            </a:r>
          </a:p>
          <a:p>
            <a:pPr lvl="1"/>
            <a:r>
              <a:rPr lang="en-US" altLang="en-US" dirty="0" smtClean="0">
                <a:latin typeface="Arial" charset="0"/>
              </a:rPr>
              <a:t>At time of viewing, there is probable cause to associate the property in plain view with illegal activity without further investigation.</a:t>
            </a:r>
          </a:p>
          <a:p>
            <a:pPr eaLnBrk="1" hangingPunct="1">
              <a:buFontTx/>
              <a:buNone/>
            </a:pPr>
            <a:endParaRPr lang="en-US" altLang="en-US" sz="3600" dirty="0" smtClean="0">
              <a:latin typeface="Courier New" pitchFamily="49" charset="0"/>
            </a:endParaRPr>
          </a:p>
        </p:txBody>
      </p:sp>
      <p:pic>
        <p:nvPicPr>
          <p:cNvPr id="3" name="Picture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629400" y="233659"/>
            <a:ext cx="2133600" cy="1419814"/>
          </a:xfrm>
          <a:prstGeom prst="rect">
            <a:avLst/>
          </a:prstGeom>
        </p:spPr>
      </p:pic>
    </p:spTree>
    <p:extLst>
      <p:ext uri="{BB962C8B-B14F-4D97-AF65-F5344CB8AC3E}">
        <p14:creationId xmlns="" xmlns:p14="http://schemas.microsoft.com/office/powerpoint/2010/main" val="368099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ctr"/>
            <a:r>
              <a:rPr lang="en-US" dirty="0" smtClean="0"/>
              <a:t>ARREST WARRANT PREPARATION</a:t>
            </a:r>
            <a:endParaRPr lang="en-US" dirty="0"/>
          </a:p>
        </p:txBody>
      </p:sp>
      <p:sp>
        <p:nvSpPr>
          <p:cNvPr id="7" name="Text Placeholder 6"/>
          <p:cNvSpPr>
            <a:spLocks noGrp="1"/>
          </p:cNvSpPr>
          <p:nvPr>
            <p:ph type="body" idx="1"/>
          </p:nvPr>
        </p:nvSpPr>
        <p:spPr/>
        <p:txBody>
          <a:bodyPr/>
          <a:lstStyle/>
          <a:p>
            <a:r>
              <a:rPr lang="en-US" dirty="0" smtClean="0"/>
              <a:t>YOU’VE BEGGED	</a:t>
            </a:r>
            <a:endParaRPr lang="en-US" dirty="0"/>
          </a:p>
        </p:txBody>
      </p:sp>
      <p:sp>
        <p:nvSpPr>
          <p:cNvPr id="9" name="Text Placeholder 8"/>
          <p:cNvSpPr>
            <a:spLocks noGrp="1"/>
          </p:cNvSpPr>
          <p:nvPr>
            <p:ph type="body" sz="half" idx="3"/>
          </p:nvPr>
        </p:nvSpPr>
        <p:spPr/>
        <p:txBody>
          <a:bodyPr/>
          <a:lstStyle/>
          <a:p>
            <a:r>
              <a:rPr lang="en-US" dirty="0" smtClean="0"/>
              <a:t>YOU’VE PRAYED</a:t>
            </a:r>
            <a:endParaRPr lang="en-US" dirty="0"/>
          </a:p>
        </p:txBody>
      </p:sp>
      <p:pic>
        <p:nvPicPr>
          <p:cNvPr id="2050" name="Picture 2" descr="C:\Users\Patrice\AppData\Local\Microsoft\Windows\INetCache\IE\9EZUTWMU\2864994208_e0d90301d2_z[1].jpg"/>
          <p:cNvPicPr>
            <a:picLocks noGrp="1" noChangeAspect="1" noChangeArrowheads="1"/>
          </p:cNvPicPr>
          <p:nvPr>
            <p:ph sz="quarter" idx="2"/>
          </p:nvPr>
        </p:nvPicPr>
        <p:blipFill>
          <a:blip r:embed="rId2" cstate="print"/>
          <a:srcRect/>
          <a:stretch>
            <a:fillRect/>
          </a:stretch>
        </p:blipFill>
        <p:spPr bwMode="auto">
          <a:xfrm>
            <a:off x="457200" y="3090869"/>
            <a:ext cx="4040188" cy="2695563"/>
          </a:xfrm>
          <a:prstGeom prst="rect">
            <a:avLst/>
          </a:prstGeom>
          <a:noFill/>
        </p:spPr>
      </p:pic>
      <p:pic>
        <p:nvPicPr>
          <p:cNvPr id="2051" name="Picture 3" descr="C:\Users\Patrice\AppData\Local\Microsoft\Windows\INetCache\IE\9EZUTWMU\praying-hands-1381582628wU2[1].jpg"/>
          <p:cNvPicPr>
            <a:picLocks noGrp="1" noChangeAspect="1" noChangeArrowheads="1"/>
          </p:cNvPicPr>
          <p:nvPr>
            <p:ph sz="quarter" idx="4"/>
          </p:nvPr>
        </p:nvPicPr>
        <p:blipFill>
          <a:blip r:embed="rId3" cstate="print"/>
          <a:srcRect/>
          <a:stretch>
            <a:fillRect/>
          </a:stretch>
        </p:blipFill>
        <p:spPr bwMode="auto">
          <a:xfrm>
            <a:off x="4645025" y="3101250"/>
            <a:ext cx="4041775" cy="2674801"/>
          </a:xfrm>
          <a:prstGeom prst="rect">
            <a:avLst/>
          </a:prstGeom>
          <a:noFill/>
        </p:spPr>
      </p:pic>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rmAutofit/>
          </a:bodyPr>
          <a:lstStyle/>
          <a:p>
            <a:pPr eaLnBrk="1" hangingPunct="1"/>
            <a:r>
              <a:rPr lang="en-US" altLang="en-US" b="1" dirty="0" smtClean="0">
                <a:solidFill>
                  <a:srgbClr val="C00000"/>
                </a:solidFill>
                <a:cs typeface="Arial" panose="020B0604020202020204" pitchFamily="34" charset="0"/>
              </a:rPr>
              <a:t>Reasonable Expectation of Privacy</a:t>
            </a:r>
          </a:p>
        </p:txBody>
      </p:sp>
      <p:sp>
        <p:nvSpPr>
          <p:cNvPr id="17411" name="Rectangle 3"/>
          <p:cNvSpPr>
            <a:spLocks noGrp="1" noChangeArrowheads="1"/>
          </p:cNvSpPr>
          <p:nvPr>
            <p:ph type="body" idx="1"/>
          </p:nvPr>
        </p:nvSpPr>
        <p:spPr/>
        <p:txBody>
          <a:bodyPr/>
          <a:lstStyle/>
          <a:p>
            <a:pPr eaLnBrk="1" hangingPunct="1"/>
            <a:r>
              <a:rPr lang="en-US" altLang="en-US" sz="2800" b="1" dirty="0" smtClean="0"/>
              <a:t>Hallway of apartment building</a:t>
            </a:r>
          </a:p>
          <a:p>
            <a:pPr lvl="1" eaLnBrk="1" hangingPunct="1"/>
            <a:r>
              <a:rPr lang="en-US" altLang="en-US" sz="2400" b="1" dirty="0" smtClean="0"/>
              <a:t>Mutual use and control by tenants</a:t>
            </a:r>
          </a:p>
          <a:p>
            <a:pPr lvl="2" eaLnBrk="1" hangingPunct="1">
              <a:buFontTx/>
              <a:buNone/>
            </a:pPr>
            <a:r>
              <a:rPr lang="en-US" altLang="en-US" sz="2000" b="1" dirty="0" smtClean="0"/>
              <a:t> </a:t>
            </a:r>
            <a:r>
              <a:rPr lang="en-US" altLang="en-US" b="1" dirty="0" smtClean="0"/>
              <a:t>And owner</a:t>
            </a:r>
          </a:p>
          <a:p>
            <a:pPr lvl="1" eaLnBrk="1" hangingPunct="1"/>
            <a:r>
              <a:rPr lang="en-US" altLang="en-US" sz="2400" b="1" dirty="0" smtClean="0"/>
              <a:t>Multi-family dwelling</a:t>
            </a:r>
          </a:p>
          <a:p>
            <a:pPr lvl="1" eaLnBrk="1" hangingPunct="1"/>
            <a:r>
              <a:rPr lang="en-US" altLang="en-US" sz="2400" b="1" dirty="0" smtClean="0"/>
              <a:t>Visitors</a:t>
            </a:r>
          </a:p>
          <a:p>
            <a:pPr lvl="1" eaLnBrk="1" hangingPunct="1"/>
            <a:r>
              <a:rPr lang="en-US" altLang="en-US" sz="2400" b="1" dirty="0" smtClean="0"/>
              <a:t>Delivery people</a:t>
            </a:r>
          </a:p>
          <a:p>
            <a:pPr lvl="1" eaLnBrk="1" hangingPunct="1"/>
            <a:r>
              <a:rPr lang="en-US" altLang="en-US" sz="2400" b="1" dirty="0" smtClean="0"/>
              <a:t>Trades people</a:t>
            </a:r>
          </a:p>
          <a:p>
            <a:pPr lvl="1" eaLnBrk="1" hangingPunct="1"/>
            <a:endParaRPr lang="en-US" altLang="en-US" sz="2400" b="1" dirty="0" smtClean="0"/>
          </a:p>
          <a:p>
            <a:pPr eaLnBrk="1" hangingPunct="1"/>
            <a:r>
              <a:rPr lang="en-US" altLang="en-US" sz="2800" b="1" dirty="0" smtClean="0"/>
              <a:t>Common hallway - no expectation of privacy</a:t>
            </a:r>
          </a:p>
        </p:txBody>
      </p:sp>
      <p:pic>
        <p:nvPicPr>
          <p:cNvPr id="17412" name="Picture 4" descr="BL00045_"/>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019800" y="3048000"/>
            <a:ext cx="2906713" cy="21304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83206928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76200"/>
            <a:ext cx="8229600" cy="1143000"/>
          </a:xfrm>
        </p:spPr>
        <p:txBody>
          <a:bodyPr>
            <a:normAutofit/>
          </a:bodyPr>
          <a:lstStyle/>
          <a:p>
            <a:r>
              <a:rPr lang="en-US" sz="3600" b="1" dirty="0">
                <a:solidFill>
                  <a:srgbClr val="C00000"/>
                </a:solidFill>
                <a:latin typeface="Arial" panose="020B0604020202020204" pitchFamily="34" charset="0"/>
                <a:cs typeface="Arial" panose="020B0604020202020204" pitchFamily="34" charset="0"/>
              </a:rPr>
              <a:t>Reasonable Expectation of Privacy</a:t>
            </a:r>
          </a:p>
        </p:txBody>
      </p:sp>
      <p:sp>
        <p:nvSpPr>
          <p:cNvPr id="36867" name="Rectangle 3"/>
          <p:cNvSpPr>
            <a:spLocks noGrp="1" noChangeArrowheads="1"/>
          </p:cNvSpPr>
          <p:nvPr>
            <p:ph idx="1"/>
          </p:nvPr>
        </p:nvSpPr>
        <p:spPr>
          <a:xfrm>
            <a:off x="4495800" y="1295400"/>
            <a:ext cx="4343400" cy="4495800"/>
          </a:xfrm>
        </p:spPr>
        <p:txBody>
          <a:bodyPr>
            <a:normAutofit fontScale="92500"/>
          </a:bodyPr>
          <a:lstStyle/>
          <a:p>
            <a:r>
              <a:rPr lang="en-US" dirty="0">
                <a:latin typeface="Arial" panose="020B0604020202020204" pitchFamily="34" charset="0"/>
                <a:cs typeface="Arial" panose="020B0604020202020204" pitchFamily="34" charset="0"/>
              </a:rPr>
              <a:t>Common porch area – no privacy</a:t>
            </a:r>
          </a:p>
          <a:p>
            <a:r>
              <a:rPr lang="en-US" dirty="0" smtClean="0">
                <a:latin typeface="Arial" panose="020B0604020202020204" pitchFamily="34" charset="0"/>
                <a:cs typeface="Arial" panose="020B0604020202020204" pitchFamily="34" charset="0"/>
              </a:rPr>
              <a:t>Even </a:t>
            </a:r>
            <a:r>
              <a:rPr lang="en-US" dirty="0">
                <a:latin typeface="Arial" panose="020B0604020202020204" pitchFamily="34" charset="0"/>
                <a:cs typeface="Arial" panose="020B0604020202020204" pitchFamily="34" charset="0"/>
              </a:rPr>
              <a:t>tenants wouldn’t have a reasonable </a:t>
            </a:r>
            <a:r>
              <a:rPr lang="en-US" dirty="0" smtClean="0">
                <a:latin typeface="Arial" panose="020B0604020202020204" pitchFamily="34" charset="0"/>
                <a:cs typeface="Arial" panose="020B0604020202020204" pitchFamily="34" charset="0"/>
              </a:rPr>
              <a:t>expectation </a:t>
            </a:r>
            <a:r>
              <a:rPr lang="en-US" dirty="0">
                <a:latin typeface="Arial" panose="020B0604020202020204" pitchFamily="34" charset="0"/>
                <a:cs typeface="Arial" panose="020B0604020202020204" pitchFamily="34" charset="0"/>
              </a:rPr>
              <a:t>of privacy</a:t>
            </a:r>
          </a:p>
          <a:p>
            <a:r>
              <a:rPr lang="en-US" dirty="0" smtClean="0">
                <a:latin typeface="Arial" panose="020B0604020202020204" pitchFamily="34" charset="0"/>
                <a:cs typeface="Arial" panose="020B0604020202020204" pitchFamily="34" charset="0"/>
              </a:rPr>
              <a:t>Non-tenant </a:t>
            </a:r>
            <a:r>
              <a:rPr lang="en-US" dirty="0">
                <a:latin typeface="Arial" panose="020B0604020202020204" pitchFamily="34" charset="0"/>
                <a:cs typeface="Arial" panose="020B0604020202020204" pitchFamily="34" charset="0"/>
              </a:rPr>
              <a:t>can’t claim reasonable expectation of privacy</a:t>
            </a:r>
          </a:p>
          <a:p>
            <a:endParaRPr lang="en-US" dirty="0"/>
          </a:p>
        </p:txBody>
      </p:sp>
      <p:pic>
        <p:nvPicPr>
          <p:cNvPr id="3" name="Picture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81000" y="4068526"/>
            <a:ext cx="3733800" cy="2484674"/>
          </a:xfrm>
          <a:prstGeom prst="rect">
            <a:avLst/>
          </a:prstGeom>
        </p:spPr>
      </p:pic>
      <p:pic>
        <p:nvPicPr>
          <p:cNvPr id="4" name="Picture 3"/>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81000" y="1222369"/>
            <a:ext cx="3602383" cy="2663831"/>
          </a:xfrm>
          <a:prstGeom prst="rect">
            <a:avLst/>
          </a:prstGeom>
        </p:spPr>
      </p:pic>
    </p:spTree>
    <p:extLst>
      <p:ext uri="{BB962C8B-B14F-4D97-AF65-F5344CB8AC3E}">
        <p14:creationId xmlns="" xmlns:p14="http://schemas.microsoft.com/office/powerpoint/2010/main" val="333583801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90" name="Rectangle 2"/>
          <p:cNvSpPr>
            <a:spLocks noGrp="1" noChangeArrowheads="1"/>
          </p:cNvSpPr>
          <p:nvPr>
            <p:ph type="ctrTitle"/>
          </p:nvPr>
        </p:nvSpPr>
        <p:spPr>
          <a:xfrm>
            <a:off x="1066800" y="-152400"/>
            <a:ext cx="6934200" cy="2362200"/>
          </a:xfrm>
        </p:spPr>
        <p:txBody>
          <a:bodyPr>
            <a:noAutofit/>
          </a:bodyPr>
          <a:lstStyle/>
          <a:p>
            <a:r>
              <a:rPr lang="en-US" sz="5400" b="1" dirty="0">
                <a:solidFill>
                  <a:srgbClr val="C00000"/>
                </a:solidFill>
                <a:latin typeface="+mn-lt"/>
                <a:cs typeface="Arial" panose="020B0604020202020204" pitchFamily="34" charset="0"/>
              </a:rPr>
              <a:t>Fourth Amendment Doesn’t Protect</a:t>
            </a:r>
          </a:p>
        </p:txBody>
      </p:sp>
      <p:sp>
        <p:nvSpPr>
          <p:cNvPr id="37891" name="Rectangle 3"/>
          <p:cNvSpPr>
            <a:spLocks noGrp="1" noChangeArrowheads="1"/>
          </p:cNvSpPr>
          <p:nvPr>
            <p:ph type="subTitle" idx="1"/>
          </p:nvPr>
        </p:nvSpPr>
        <p:spPr>
          <a:xfrm>
            <a:off x="457200" y="2286000"/>
            <a:ext cx="6400800" cy="3733800"/>
          </a:xfrm>
        </p:spPr>
        <p:txBody>
          <a:bodyPr>
            <a:normAutofit/>
          </a:bodyPr>
          <a:lstStyle/>
          <a:p>
            <a:pPr marL="571500" indent="-571500" algn="l">
              <a:buFont typeface="Arial" panose="020B0604020202020204" pitchFamily="34" charset="0"/>
              <a:buChar char="•"/>
            </a:pPr>
            <a:r>
              <a:rPr lang="en-US" sz="3600" b="1" dirty="0">
                <a:solidFill>
                  <a:schemeClr val="tx1"/>
                </a:solidFill>
              </a:rPr>
              <a:t>Open Fields</a:t>
            </a:r>
          </a:p>
          <a:p>
            <a:pPr marL="571500" indent="-571500" algn="l">
              <a:buFont typeface="Arial" panose="020B0604020202020204" pitchFamily="34" charset="0"/>
              <a:buChar char="•"/>
            </a:pPr>
            <a:r>
              <a:rPr lang="en-US" sz="3600" b="1" dirty="0" smtClean="0">
                <a:solidFill>
                  <a:schemeClr val="tx1"/>
                </a:solidFill>
              </a:rPr>
              <a:t>Abandoned </a:t>
            </a:r>
            <a:r>
              <a:rPr lang="en-US" sz="3600" b="1" dirty="0">
                <a:solidFill>
                  <a:schemeClr val="tx1"/>
                </a:solidFill>
              </a:rPr>
              <a:t>Property</a:t>
            </a:r>
          </a:p>
          <a:p>
            <a:pPr marL="571500" indent="-571500" algn="l">
              <a:buFont typeface="Arial" panose="020B0604020202020204" pitchFamily="34" charset="0"/>
              <a:buChar char="•"/>
            </a:pPr>
            <a:r>
              <a:rPr lang="en-US" sz="3600" b="1" dirty="0" smtClean="0">
                <a:solidFill>
                  <a:schemeClr val="tx1"/>
                </a:solidFill>
              </a:rPr>
              <a:t>Private </a:t>
            </a:r>
            <a:r>
              <a:rPr lang="en-US" sz="3600" b="1" dirty="0">
                <a:solidFill>
                  <a:schemeClr val="tx1"/>
                </a:solidFill>
              </a:rPr>
              <a:t>Party Searches</a:t>
            </a:r>
          </a:p>
        </p:txBody>
      </p:sp>
      <p:pic>
        <p:nvPicPr>
          <p:cNvPr id="37892" name="Picture 4"/>
          <p:cNvPicPr>
            <a:picLocks noChangeAspect="1" noChangeArrowheads="1"/>
          </p:cNvPicPr>
          <p:nvPr/>
        </p:nvPicPr>
        <p:blipFill>
          <a:blip r:embed="rId3" cstate="print"/>
          <a:srcRect/>
          <a:stretch>
            <a:fillRect/>
          </a:stretch>
        </p:blipFill>
        <p:spPr bwMode="auto">
          <a:xfrm>
            <a:off x="5791200" y="2346871"/>
            <a:ext cx="3124200" cy="2499767"/>
          </a:xfrm>
          <a:prstGeom prst="rect">
            <a:avLst/>
          </a:prstGeom>
          <a:noFill/>
          <a:ln w="12700" cap="sq">
            <a:noFill/>
            <a:miter lim="800000"/>
            <a:headEnd/>
            <a:tailEnd/>
          </a:ln>
          <a:effectLst/>
        </p:spPr>
      </p:pic>
    </p:spTree>
    <p:extLst>
      <p:ext uri="{BB962C8B-B14F-4D97-AF65-F5344CB8AC3E}">
        <p14:creationId xmlns="" xmlns:p14="http://schemas.microsoft.com/office/powerpoint/2010/main" val="909503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anim calcmode="lin" valueType="num">
                                      <p:cBhvr additive="base">
                                        <p:cTn id="7" dur="500" fill="hold"/>
                                        <p:tgtEl>
                                          <p:spTgt spid="3789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789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7891">
                                            <p:txEl>
                                              <p:pRg st="1" end="1"/>
                                            </p:txEl>
                                          </p:spTgt>
                                        </p:tgtEl>
                                        <p:attrNameLst>
                                          <p:attrName>style.visibility</p:attrName>
                                        </p:attrNameLst>
                                      </p:cBhvr>
                                      <p:to>
                                        <p:strVal val="visible"/>
                                      </p:to>
                                    </p:set>
                                    <p:anim calcmode="lin" valueType="num">
                                      <p:cBhvr additive="base">
                                        <p:cTn id="13" dur="500" fill="hold"/>
                                        <p:tgtEl>
                                          <p:spTgt spid="37891">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789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7891">
                                            <p:txEl>
                                              <p:pRg st="2" end="2"/>
                                            </p:txEl>
                                          </p:spTgt>
                                        </p:tgtEl>
                                        <p:attrNameLst>
                                          <p:attrName>style.visibility</p:attrName>
                                        </p:attrNameLst>
                                      </p:cBhvr>
                                      <p:to>
                                        <p:strVal val="visible"/>
                                      </p:to>
                                    </p:set>
                                    <p:anim calcmode="lin" valueType="num">
                                      <p:cBhvr additive="base">
                                        <p:cTn id="19" dur="500" fill="hold"/>
                                        <p:tgtEl>
                                          <p:spTgt spid="37891">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7891">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build="p" autoUpdateAnimBg="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685800" y="609600"/>
            <a:ext cx="7772400" cy="938213"/>
          </a:xfrm>
        </p:spPr>
        <p:txBody>
          <a:bodyPr>
            <a:noAutofit/>
          </a:bodyPr>
          <a:lstStyle/>
          <a:p>
            <a:r>
              <a:rPr lang="en-US" sz="6000" b="1" dirty="0">
                <a:solidFill>
                  <a:srgbClr val="C00000"/>
                </a:solidFill>
                <a:cs typeface="Arial" panose="020B0604020202020204" pitchFamily="34" charset="0"/>
              </a:rPr>
              <a:t>Curtilage or Open Field</a:t>
            </a:r>
          </a:p>
        </p:txBody>
      </p:sp>
      <p:sp>
        <p:nvSpPr>
          <p:cNvPr id="39939" name="Rectangle 3"/>
          <p:cNvSpPr>
            <a:spLocks noGrp="1" noChangeArrowheads="1"/>
          </p:cNvSpPr>
          <p:nvPr>
            <p:ph idx="1"/>
          </p:nvPr>
        </p:nvSpPr>
        <p:spPr>
          <a:xfrm>
            <a:off x="1219200" y="1676400"/>
            <a:ext cx="4648200" cy="5181600"/>
          </a:xfrm>
        </p:spPr>
        <p:txBody>
          <a:bodyPr/>
          <a:lstStyle/>
          <a:p>
            <a:pPr marL="609600" indent="-609600">
              <a:buFont typeface="Symbol" pitchFamily="18" charset="2"/>
              <a:buAutoNum type="arabicPeriod"/>
            </a:pPr>
            <a:r>
              <a:rPr lang="en-US" sz="3600" b="1" dirty="0"/>
              <a:t>Distance from the house</a:t>
            </a:r>
          </a:p>
          <a:p>
            <a:pPr marL="609600" indent="-609600">
              <a:buFont typeface="Symbol" pitchFamily="18" charset="2"/>
              <a:buAutoNum type="arabicPeriod"/>
            </a:pPr>
            <a:r>
              <a:rPr lang="en-US" sz="3600" b="1" dirty="0"/>
              <a:t>Fenced in area around the house</a:t>
            </a:r>
          </a:p>
          <a:p>
            <a:pPr marL="609600" indent="-609600">
              <a:buFont typeface="Symbol" pitchFamily="18" charset="2"/>
              <a:buAutoNum type="arabicPeriod"/>
            </a:pPr>
            <a:r>
              <a:rPr lang="en-US" sz="3600" b="1" i="1" u="sng" dirty="0"/>
              <a:t>Associated with the intimate activities of the house</a:t>
            </a:r>
          </a:p>
          <a:p>
            <a:pPr marL="609600" indent="-609600">
              <a:buFont typeface="Symbol" pitchFamily="18" charset="2"/>
              <a:buAutoNum type="arabicPeriod"/>
            </a:pPr>
            <a:r>
              <a:rPr lang="en-US" sz="3600" b="1" dirty="0"/>
              <a:t>No privacy fences</a:t>
            </a:r>
          </a:p>
        </p:txBody>
      </p:sp>
      <p:pic>
        <p:nvPicPr>
          <p:cNvPr id="39940" name="Picture 4" descr="j0127527"/>
          <p:cNvPicPr>
            <a:picLocks noChangeAspect="1" noChangeArrowheads="1"/>
          </p:cNvPicPr>
          <p:nvPr/>
        </p:nvPicPr>
        <p:blipFill>
          <a:blip r:embed="rId3" cstate="print"/>
          <a:srcRect/>
          <a:stretch>
            <a:fillRect/>
          </a:stretch>
        </p:blipFill>
        <p:spPr bwMode="auto">
          <a:xfrm>
            <a:off x="5867400" y="1606550"/>
            <a:ext cx="3276600" cy="3644900"/>
          </a:xfrm>
          <a:prstGeom prst="rect">
            <a:avLst/>
          </a:prstGeom>
          <a:noFill/>
        </p:spPr>
      </p:pic>
    </p:spTree>
    <p:extLst>
      <p:ext uri="{BB962C8B-B14F-4D97-AF65-F5344CB8AC3E}">
        <p14:creationId xmlns="" xmlns:p14="http://schemas.microsoft.com/office/powerpoint/2010/main" val="4019850363"/>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normAutofit/>
          </a:bodyPr>
          <a:lstStyle/>
          <a:p>
            <a:r>
              <a:rPr lang="en-US" sz="5400" b="1" dirty="0">
                <a:solidFill>
                  <a:srgbClr val="C00000"/>
                </a:solidFill>
                <a:cs typeface="Arial" panose="020B0604020202020204" pitchFamily="34" charset="0"/>
              </a:rPr>
              <a:t>Curtilage</a:t>
            </a:r>
          </a:p>
        </p:txBody>
      </p:sp>
      <p:pic>
        <p:nvPicPr>
          <p:cNvPr id="40963" name="Picture 3"/>
          <p:cNvPicPr>
            <a:picLocks noGrp="1" noChangeAspect="1" noChangeArrowheads="1"/>
          </p:cNvPicPr>
          <p:nvPr>
            <p:ph sz="half" idx="1"/>
          </p:nvPr>
        </p:nvPicPr>
        <p:blipFill>
          <a:blip r:embed="rId3" cstate="print"/>
          <a:srcRect/>
          <a:stretch>
            <a:fillRect/>
          </a:stretch>
        </p:blipFill>
        <p:spPr>
          <a:xfrm>
            <a:off x="6705600" y="2590800"/>
            <a:ext cx="2066925" cy="2232025"/>
          </a:xfrm>
          <a:noFill/>
          <a:ln/>
        </p:spPr>
      </p:pic>
      <p:sp>
        <p:nvSpPr>
          <p:cNvPr id="40964" name="Rectangle 4"/>
          <p:cNvSpPr>
            <a:spLocks noGrp="1" noChangeArrowheads="1"/>
          </p:cNvSpPr>
          <p:nvPr>
            <p:ph sz="half" idx="2"/>
          </p:nvPr>
        </p:nvSpPr>
        <p:spPr>
          <a:xfrm>
            <a:off x="457200" y="1371600"/>
            <a:ext cx="6248400" cy="5029200"/>
          </a:xfrm>
        </p:spPr>
        <p:txBody>
          <a:bodyPr>
            <a:noAutofit/>
          </a:bodyPr>
          <a:lstStyle/>
          <a:p>
            <a:r>
              <a:rPr lang="en-US" sz="3200" dirty="0">
                <a:latin typeface="Arial" panose="020B0604020202020204" pitchFamily="34" charset="0"/>
                <a:cs typeface="Arial" panose="020B0604020202020204" pitchFamily="34" charset="0"/>
              </a:rPr>
              <a:t>Vehicles in fenced back yard could not be ticketed</a:t>
            </a:r>
          </a:p>
          <a:p>
            <a:pPr lvl="1"/>
            <a:r>
              <a:rPr lang="en-US" sz="2800" dirty="0">
                <a:latin typeface="Arial" panose="020B0604020202020204" pitchFamily="34" charset="0"/>
                <a:cs typeface="Arial" panose="020B0604020202020204" pitchFamily="34" charset="0"/>
              </a:rPr>
              <a:t>Close to house</a:t>
            </a:r>
          </a:p>
          <a:p>
            <a:pPr lvl="1"/>
            <a:r>
              <a:rPr lang="en-US" sz="2800" dirty="0">
                <a:latin typeface="Arial" panose="020B0604020202020204" pitchFamily="34" charset="0"/>
                <a:cs typeface="Arial" panose="020B0604020202020204" pitchFamily="34" charset="0"/>
              </a:rPr>
              <a:t>6 foot fence with “keep out”</a:t>
            </a:r>
          </a:p>
          <a:p>
            <a:pPr lvl="1"/>
            <a:r>
              <a:rPr lang="en-US" sz="2800" dirty="0">
                <a:latin typeface="Arial" panose="020B0604020202020204" pitchFamily="34" charset="0"/>
                <a:cs typeface="Arial" panose="020B0604020202020204" pitchFamily="34" charset="0"/>
              </a:rPr>
              <a:t>Fence shut: no view from street</a:t>
            </a:r>
          </a:p>
          <a:p>
            <a:pPr lvl="1"/>
            <a:endParaRPr lang="en-US" sz="2800" dirty="0">
              <a:latin typeface="Arial" panose="020B0604020202020204" pitchFamily="34" charset="0"/>
              <a:cs typeface="Arial" panose="020B0604020202020204" pitchFamily="34" charset="0"/>
            </a:endParaRPr>
          </a:p>
          <a:p>
            <a:r>
              <a:rPr lang="en-US" sz="3200" dirty="0">
                <a:latin typeface="Arial" panose="020B0604020202020204" pitchFamily="34" charset="0"/>
                <a:cs typeface="Arial" panose="020B0604020202020204" pitchFamily="34" charset="0"/>
              </a:rPr>
              <a:t>Vehicles in front on open driveway could be ticketed</a:t>
            </a:r>
          </a:p>
          <a:p>
            <a:pPr lvl="1"/>
            <a:r>
              <a:rPr lang="en-US" sz="2800" dirty="0">
                <a:latin typeface="Arial" panose="020B0604020202020204" pitchFamily="34" charset="0"/>
                <a:cs typeface="Arial" panose="020B0604020202020204" pitchFamily="34" charset="0"/>
              </a:rPr>
              <a:t>Diminished expectation of privacy</a:t>
            </a:r>
          </a:p>
          <a:p>
            <a:pPr lvl="2"/>
            <a:r>
              <a:rPr lang="en-US" sz="2400" u="sng" dirty="0">
                <a:latin typeface="Arial" panose="020B0604020202020204" pitchFamily="34" charset="0"/>
                <a:cs typeface="Arial" panose="020B0604020202020204" pitchFamily="34" charset="0"/>
              </a:rPr>
              <a:t>State v. Brucuglio</a:t>
            </a:r>
          </a:p>
        </p:txBody>
      </p:sp>
    </p:spTree>
    <p:extLst>
      <p:ext uri="{BB962C8B-B14F-4D97-AF65-F5344CB8AC3E}">
        <p14:creationId xmlns="" xmlns:p14="http://schemas.microsoft.com/office/powerpoint/2010/main" val="410340016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457200" y="685800"/>
            <a:ext cx="5486400" cy="1143000"/>
          </a:xfrm>
        </p:spPr>
        <p:txBody>
          <a:bodyPr>
            <a:normAutofit/>
          </a:bodyPr>
          <a:lstStyle/>
          <a:p>
            <a:r>
              <a:rPr lang="en-US" sz="6600" b="1" dirty="0" smtClean="0">
                <a:solidFill>
                  <a:srgbClr val="C00000"/>
                </a:solidFill>
                <a:cs typeface="Arial" panose="020B0604020202020204" pitchFamily="34" charset="0"/>
              </a:rPr>
              <a:t>Emergency</a:t>
            </a:r>
            <a:endParaRPr lang="en-US" sz="6600" b="1" dirty="0">
              <a:solidFill>
                <a:srgbClr val="C00000"/>
              </a:solidFill>
              <a:cs typeface="Arial" panose="020B0604020202020204" pitchFamily="34" charset="0"/>
            </a:endParaRPr>
          </a:p>
        </p:txBody>
      </p:sp>
      <p:sp>
        <p:nvSpPr>
          <p:cNvPr id="78851" name="Rectangle 3"/>
          <p:cNvSpPr>
            <a:spLocks noGrp="1" noChangeArrowheads="1"/>
          </p:cNvSpPr>
          <p:nvPr>
            <p:ph idx="1"/>
          </p:nvPr>
        </p:nvSpPr>
        <p:spPr>
          <a:xfrm>
            <a:off x="457200" y="2484437"/>
            <a:ext cx="8229600" cy="4525963"/>
          </a:xfrm>
        </p:spPr>
        <p:txBody>
          <a:bodyPr>
            <a:normAutofit/>
          </a:bodyPr>
          <a:lstStyle/>
          <a:p>
            <a:r>
              <a:rPr lang="en-US" sz="3600" b="1" dirty="0"/>
              <a:t>Emergency doctrine – danger to life</a:t>
            </a:r>
          </a:p>
          <a:p>
            <a:r>
              <a:rPr lang="en-US" sz="3600" b="1" dirty="0" smtClean="0"/>
              <a:t>Reasonable </a:t>
            </a:r>
            <a:r>
              <a:rPr lang="en-US" sz="3600" b="1" dirty="0"/>
              <a:t>belief a person needs immediate aid</a:t>
            </a:r>
          </a:p>
          <a:p>
            <a:r>
              <a:rPr lang="en-US" sz="3600" b="1" dirty="0" smtClean="0"/>
              <a:t>Not </a:t>
            </a:r>
            <a:r>
              <a:rPr lang="en-US" sz="3600" b="1" dirty="0"/>
              <a:t>probable cause standard</a:t>
            </a:r>
          </a:p>
          <a:p>
            <a:r>
              <a:rPr lang="en-US" sz="3600" b="1" dirty="0" smtClean="0"/>
              <a:t>Imminent and substantial threat</a:t>
            </a:r>
          </a:p>
          <a:p>
            <a:pPr marL="0" indent="0">
              <a:buNone/>
            </a:pPr>
            <a:endParaRPr lang="en-US" b="1" dirty="0"/>
          </a:p>
        </p:txBody>
      </p:sp>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115050" y="-19050"/>
            <a:ext cx="3048000" cy="2286000"/>
          </a:xfrm>
          <a:prstGeom prst="rect">
            <a:avLst/>
          </a:prstGeom>
        </p:spPr>
      </p:pic>
    </p:spTree>
    <p:extLst>
      <p:ext uri="{BB962C8B-B14F-4D97-AF65-F5344CB8AC3E}">
        <p14:creationId xmlns="" xmlns:p14="http://schemas.microsoft.com/office/powerpoint/2010/main" val="898813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8851">
                                            <p:txEl>
                                              <p:pRg st="0" end="0"/>
                                            </p:txEl>
                                          </p:spTgt>
                                        </p:tgtEl>
                                        <p:attrNameLst>
                                          <p:attrName>style.visibility</p:attrName>
                                        </p:attrNameLst>
                                      </p:cBhvr>
                                      <p:to>
                                        <p:strVal val="visible"/>
                                      </p:to>
                                    </p:set>
                                    <p:anim calcmode="lin" valueType="num">
                                      <p:cBhvr additive="base">
                                        <p:cTn id="7" dur="500" fill="hold"/>
                                        <p:tgtEl>
                                          <p:spTgt spid="7885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885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8851">
                                            <p:txEl>
                                              <p:pRg st="1" end="1"/>
                                            </p:txEl>
                                          </p:spTgt>
                                        </p:tgtEl>
                                        <p:attrNameLst>
                                          <p:attrName>style.visibility</p:attrName>
                                        </p:attrNameLst>
                                      </p:cBhvr>
                                      <p:to>
                                        <p:strVal val="visible"/>
                                      </p:to>
                                    </p:set>
                                    <p:anim calcmode="lin" valueType="num">
                                      <p:cBhvr additive="base">
                                        <p:cTn id="13" dur="500" fill="hold"/>
                                        <p:tgtEl>
                                          <p:spTgt spid="78851">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7885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8851">
                                            <p:txEl>
                                              <p:pRg st="2" end="2"/>
                                            </p:txEl>
                                          </p:spTgt>
                                        </p:tgtEl>
                                        <p:attrNameLst>
                                          <p:attrName>style.visibility</p:attrName>
                                        </p:attrNameLst>
                                      </p:cBhvr>
                                      <p:to>
                                        <p:strVal val="visible"/>
                                      </p:to>
                                    </p:set>
                                    <p:anim calcmode="lin" valueType="num">
                                      <p:cBhvr additive="base">
                                        <p:cTn id="19" dur="500" fill="hold"/>
                                        <p:tgtEl>
                                          <p:spTgt spid="78851">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7885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8851">
                                            <p:txEl>
                                              <p:pRg st="3" end="3"/>
                                            </p:txEl>
                                          </p:spTgt>
                                        </p:tgtEl>
                                        <p:attrNameLst>
                                          <p:attrName>style.visibility</p:attrName>
                                        </p:attrNameLst>
                                      </p:cBhvr>
                                      <p:to>
                                        <p:strVal val="visible"/>
                                      </p:to>
                                    </p:set>
                                    <p:anim calcmode="lin" valueType="num">
                                      <p:cBhvr additive="base">
                                        <p:cTn id="25" dur="500" fill="hold"/>
                                        <p:tgtEl>
                                          <p:spTgt spid="78851">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78851">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build="p" autoUpdateAnimBg="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rmAutofit fontScale="90000"/>
          </a:bodyPr>
          <a:lstStyle/>
          <a:p>
            <a:pPr>
              <a:lnSpc>
                <a:spcPct val="150000"/>
              </a:lnSpc>
            </a:pPr>
            <a:r>
              <a:rPr lang="en-US" b="1" dirty="0" smtClean="0">
                <a:solidFill>
                  <a:srgbClr val="C00000"/>
                </a:solidFill>
                <a:latin typeface="Arial" panose="020B0604020202020204" pitchFamily="34" charset="0"/>
                <a:cs typeface="Arial" panose="020B0604020202020204" pitchFamily="34" charset="0"/>
              </a:rPr>
              <a:t>“No” is not a bad word.</a:t>
            </a:r>
            <a:br>
              <a:rPr lang="en-US" b="1" dirty="0" smtClean="0">
                <a:solidFill>
                  <a:srgbClr val="C00000"/>
                </a:solidFill>
                <a:latin typeface="Arial" panose="020B0604020202020204" pitchFamily="34" charset="0"/>
                <a:cs typeface="Arial" panose="020B0604020202020204" pitchFamily="34" charset="0"/>
              </a:rPr>
            </a:br>
            <a:r>
              <a:rPr lang="en-US" b="1" dirty="0" smtClean="0">
                <a:solidFill>
                  <a:srgbClr val="C00000"/>
                </a:solidFill>
                <a:latin typeface="Arial" panose="020B0604020202020204" pitchFamily="34" charset="0"/>
                <a:cs typeface="Arial" panose="020B0604020202020204" pitchFamily="34" charset="0"/>
              </a:rPr>
              <a:t>“Why?” is a fair question.</a:t>
            </a:r>
            <a:endParaRPr lang="en-US" b="1" dirty="0">
              <a:solidFill>
                <a:srgbClr val="C0000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2408237"/>
            <a:ext cx="8229600" cy="3306763"/>
          </a:xfrm>
        </p:spPr>
        <p:txBody>
          <a:bodyPr>
            <a:normAutofit/>
          </a:bodyPr>
          <a:lstStyle/>
          <a:p>
            <a:pPr marL="0" indent="0">
              <a:buNone/>
            </a:pPr>
            <a:r>
              <a:rPr lang="en-US" sz="3600" dirty="0" smtClean="0"/>
              <a:t>Be prepared to answer questions about your authority in a respectful and professional manner. </a:t>
            </a:r>
            <a:endParaRPr lang="en-US" sz="3600" dirty="0"/>
          </a:p>
        </p:txBody>
      </p:sp>
    </p:spTree>
    <p:extLst>
      <p:ext uri="{BB962C8B-B14F-4D97-AF65-F5344CB8AC3E}">
        <p14:creationId xmlns="" xmlns:p14="http://schemas.microsoft.com/office/powerpoint/2010/main" val="954063213"/>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b="1" dirty="0">
                <a:solidFill>
                  <a:srgbClr val="C00000"/>
                </a:solidFill>
              </a:rPr>
              <a:t>INSPECTION  WHERE ENTRY REFUSED</a:t>
            </a:r>
            <a:endParaRPr lang="en-US" b="1" dirty="0">
              <a:solidFill>
                <a:srgbClr val="C00000"/>
              </a:solidFill>
            </a:endParaRPr>
          </a:p>
        </p:txBody>
      </p:sp>
      <p:sp>
        <p:nvSpPr>
          <p:cNvPr id="3" name="Content Placeholder 2"/>
          <p:cNvSpPr>
            <a:spLocks noGrp="1"/>
          </p:cNvSpPr>
          <p:nvPr>
            <p:ph idx="1"/>
          </p:nvPr>
        </p:nvSpPr>
        <p:spPr/>
        <p:txBody>
          <a:bodyPr/>
          <a:lstStyle/>
          <a:p>
            <a:pPr>
              <a:buNone/>
            </a:pPr>
            <a:r>
              <a:rPr lang="en-US" altLang="en-US" sz="3600" dirty="0"/>
              <a:t>U.S. SUPREME COURT AND CT APPELLATE COURT  AUTHORITY TO INPSECT:</a:t>
            </a:r>
          </a:p>
          <a:p>
            <a:pPr>
              <a:buNone/>
            </a:pPr>
            <a:r>
              <a:rPr lang="en-US" altLang="en-US" sz="3600" i="1" dirty="0"/>
              <a:t>  </a:t>
            </a:r>
            <a:r>
              <a:rPr lang="en-US" altLang="en-US" i="1" dirty="0"/>
              <a:t> When cooperation ceases and access to the property is denied, an administrative search warrant is required before entry</a:t>
            </a:r>
            <a:r>
              <a:rPr lang="en-US" altLang="en-US" dirty="0"/>
              <a:t> </a:t>
            </a:r>
            <a:r>
              <a:rPr lang="en-US" altLang="en-US" i="1" dirty="0"/>
              <a:t>and inspection can be accomplished.</a:t>
            </a:r>
          </a:p>
        </p:txBody>
      </p:sp>
    </p:spTree>
    <p:extLst>
      <p:ext uri="{BB962C8B-B14F-4D97-AF65-F5344CB8AC3E}">
        <p14:creationId xmlns="" xmlns:p14="http://schemas.microsoft.com/office/powerpoint/2010/main" val="85430207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b="1" dirty="0">
                <a:solidFill>
                  <a:srgbClr val="C00000"/>
                </a:solidFill>
              </a:rPr>
              <a:t>ADMINISTRATIVE SEARCH </a:t>
            </a:r>
            <a:r>
              <a:rPr lang="en-US" altLang="en-US" b="1" dirty="0" smtClean="0">
                <a:solidFill>
                  <a:srgbClr val="C00000"/>
                </a:solidFill>
              </a:rPr>
              <a:t/>
            </a:r>
            <a:br>
              <a:rPr lang="en-US" altLang="en-US" b="1" dirty="0" smtClean="0">
                <a:solidFill>
                  <a:srgbClr val="C00000"/>
                </a:solidFill>
              </a:rPr>
            </a:br>
            <a:r>
              <a:rPr lang="en-US" altLang="en-US" b="1" dirty="0" smtClean="0">
                <a:solidFill>
                  <a:srgbClr val="C00000"/>
                </a:solidFill>
              </a:rPr>
              <a:t>WARRANTS </a:t>
            </a:r>
            <a:r>
              <a:rPr lang="en-US" altLang="en-US" b="1" dirty="0">
                <a:solidFill>
                  <a:srgbClr val="C00000"/>
                </a:solidFill>
              </a:rPr>
              <a:t>UPHELD</a:t>
            </a:r>
            <a:endParaRPr lang="en-US" b="1" dirty="0">
              <a:solidFill>
                <a:srgbClr val="C00000"/>
              </a:solidFill>
            </a:endParaRPr>
          </a:p>
        </p:txBody>
      </p:sp>
      <p:sp>
        <p:nvSpPr>
          <p:cNvPr id="3" name="Content Placeholder 2"/>
          <p:cNvSpPr>
            <a:spLocks noGrp="1"/>
          </p:cNvSpPr>
          <p:nvPr>
            <p:ph idx="1"/>
          </p:nvPr>
        </p:nvSpPr>
        <p:spPr/>
        <p:txBody>
          <a:bodyPr/>
          <a:lstStyle/>
          <a:p>
            <a:pPr>
              <a:lnSpc>
                <a:spcPct val="90000"/>
              </a:lnSpc>
            </a:pPr>
            <a:r>
              <a:rPr lang="en-US" altLang="en-US" u="sng" dirty="0"/>
              <a:t>State v. Burke</a:t>
            </a:r>
            <a:r>
              <a:rPr lang="en-US" altLang="en-US" dirty="0"/>
              <a:t> ( 1990, CT App. Court) Admin. search warrant upheld for fire inspection. Cites </a:t>
            </a:r>
            <a:r>
              <a:rPr lang="en-US" altLang="en-US" u="sng" dirty="0"/>
              <a:t>Camara v. Municipal Court, </a:t>
            </a:r>
            <a:r>
              <a:rPr lang="en-US" altLang="en-US" dirty="0"/>
              <a:t>(1967, U.S. Supreme Court):</a:t>
            </a:r>
          </a:p>
          <a:p>
            <a:pPr>
              <a:lnSpc>
                <a:spcPct val="90000"/>
              </a:lnSpc>
              <a:buNone/>
            </a:pPr>
            <a:r>
              <a:rPr lang="en-US" altLang="en-US" dirty="0"/>
              <a:t>       	“Probable cause to issue a warrant to        	inspect for safety code violation exists if 	reasonable legislative or administrative </a:t>
            </a:r>
            <a:r>
              <a:rPr lang="en-US" altLang="en-US" dirty="0" smtClean="0"/>
              <a:t>	standards for </a:t>
            </a:r>
            <a:r>
              <a:rPr lang="en-US" altLang="en-US" dirty="0"/>
              <a:t>conducting an area </a:t>
            </a:r>
            <a:r>
              <a:rPr lang="en-US" altLang="en-US" dirty="0" smtClean="0"/>
              <a:t>	inspection </a:t>
            </a:r>
            <a:r>
              <a:rPr lang="en-US" altLang="en-US" dirty="0"/>
              <a:t>are satisfied.’”</a:t>
            </a:r>
          </a:p>
          <a:p>
            <a:endParaRPr lang="en-US" dirty="0"/>
          </a:p>
        </p:txBody>
      </p:sp>
    </p:spTree>
    <p:extLst>
      <p:ext uri="{BB962C8B-B14F-4D97-AF65-F5344CB8AC3E}">
        <p14:creationId xmlns="" xmlns:p14="http://schemas.microsoft.com/office/powerpoint/2010/main" val="385156124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b="1" dirty="0">
                <a:solidFill>
                  <a:srgbClr val="C00000"/>
                </a:solidFill>
              </a:rPr>
              <a:t>INSPECTION PROCESS ENFORCEMENT</a:t>
            </a:r>
            <a:endParaRPr lang="en-US" b="1" dirty="0">
              <a:solidFill>
                <a:srgbClr val="C00000"/>
              </a:solidFill>
            </a:endParaRPr>
          </a:p>
        </p:txBody>
      </p:sp>
      <p:sp>
        <p:nvSpPr>
          <p:cNvPr id="3" name="Content Placeholder 2"/>
          <p:cNvSpPr>
            <a:spLocks noGrp="1"/>
          </p:cNvSpPr>
          <p:nvPr>
            <p:ph idx="1"/>
          </p:nvPr>
        </p:nvSpPr>
        <p:spPr/>
        <p:txBody>
          <a:bodyPr>
            <a:normAutofit/>
          </a:bodyPr>
          <a:lstStyle/>
          <a:p>
            <a:pPr>
              <a:buNone/>
            </a:pPr>
            <a:r>
              <a:rPr lang="en-US" altLang="en-US" dirty="0"/>
              <a:t>An administrative search warrant is similar to a</a:t>
            </a:r>
          </a:p>
          <a:p>
            <a:pPr>
              <a:buNone/>
            </a:pPr>
            <a:r>
              <a:rPr lang="en-US" altLang="en-US" dirty="0"/>
              <a:t>search and seizure warrant except no seizure </a:t>
            </a:r>
          </a:p>
          <a:p>
            <a:pPr>
              <a:buNone/>
            </a:pPr>
            <a:r>
              <a:rPr lang="en-US" altLang="en-US" dirty="0"/>
              <a:t>takes place and there is no requirement to show </a:t>
            </a:r>
          </a:p>
          <a:p>
            <a:pPr>
              <a:buNone/>
            </a:pPr>
            <a:r>
              <a:rPr lang="en-US" altLang="en-US" dirty="0"/>
              <a:t>probable cause that a violation exists. All that </a:t>
            </a:r>
          </a:p>
          <a:p>
            <a:pPr>
              <a:buNone/>
            </a:pPr>
            <a:r>
              <a:rPr lang="en-US" altLang="en-US" dirty="0"/>
              <a:t>there is to be </a:t>
            </a:r>
            <a:r>
              <a:rPr lang="en-US" altLang="en-US" u="sng" dirty="0"/>
              <a:t>demonstrated</a:t>
            </a:r>
            <a:r>
              <a:rPr lang="en-US" altLang="en-US" dirty="0"/>
              <a:t> to a judge is </a:t>
            </a:r>
            <a:r>
              <a:rPr lang="en-US" altLang="en-US" dirty="0" smtClean="0"/>
              <a:t>that</a:t>
            </a:r>
          </a:p>
          <a:p>
            <a:pPr>
              <a:buNone/>
            </a:pPr>
            <a:r>
              <a:rPr lang="en-US" altLang="en-US" u="sng" dirty="0" smtClean="0"/>
              <a:t>the official </a:t>
            </a:r>
            <a:r>
              <a:rPr lang="en-US" altLang="en-US" u="sng" dirty="0"/>
              <a:t>has a lawful right to inspect </a:t>
            </a:r>
            <a:r>
              <a:rPr lang="en-US" altLang="en-US" u="sng" dirty="0" smtClean="0"/>
              <a:t>and that</a:t>
            </a:r>
          </a:p>
          <a:p>
            <a:pPr>
              <a:buNone/>
            </a:pPr>
            <a:r>
              <a:rPr lang="en-US" altLang="en-US" u="sng" dirty="0" smtClean="0"/>
              <a:t>the premises is within your jurisdiction.</a:t>
            </a:r>
            <a:endParaRPr lang="en-US" dirty="0"/>
          </a:p>
        </p:txBody>
      </p:sp>
    </p:spTree>
    <p:extLst>
      <p:ext uri="{BB962C8B-B14F-4D97-AF65-F5344CB8AC3E}">
        <p14:creationId xmlns="" xmlns:p14="http://schemas.microsoft.com/office/powerpoint/2010/main" val="10028905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Patrice\AppData\Local\Microsoft\Windows\INetCache\IE\7NC11CD9\bang_head_here[1].gif"/>
          <p:cNvPicPr>
            <a:picLocks noChangeAspect="1" noChangeArrowheads="1"/>
          </p:cNvPicPr>
          <p:nvPr/>
        </p:nvPicPr>
        <p:blipFill>
          <a:blip r:embed="rId2" cstate="print"/>
          <a:srcRect/>
          <a:stretch>
            <a:fillRect/>
          </a:stretch>
        </p:blipFill>
        <p:spPr bwMode="auto">
          <a:xfrm>
            <a:off x="1905000" y="228600"/>
            <a:ext cx="5324475" cy="6450221"/>
          </a:xfrm>
          <a:prstGeom prst="rect">
            <a:avLst/>
          </a:prstGeom>
          <a:noFill/>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b="1" dirty="0">
                <a:solidFill>
                  <a:srgbClr val="C00000"/>
                </a:solidFill>
              </a:rPr>
              <a:t>INSPECTION PROCESS ENFORCEMENT</a:t>
            </a:r>
            <a:endParaRPr lang="en-US" b="1" dirty="0">
              <a:solidFill>
                <a:srgbClr val="C00000"/>
              </a:solidFill>
            </a:endParaRPr>
          </a:p>
        </p:txBody>
      </p:sp>
      <p:sp>
        <p:nvSpPr>
          <p:cNvPr id="3" name="Content Placeholder 2"/>
          <p:cNvSpPr>
            <a:spLocks noGrp="1"/>
          </p:cNvSpPr>
          <p:nvPr>
            <p:ph idx="1"/>
          </p:nvPr>
        </p:nvSpPr>
        <p:spPr/>
        <p:txBody>
          <a:bodyPr/>
          <a:lstStyle/>
          <a:p>
            <a:r>
              <a:rPr lang="en-US" altLang="en-US" dirty="0"/>
              <a:t>The administrative warrant affidavit and application is a simple form to complete. It  must be signed by </a:t>
            </a:r>
            <a:r>
              <a:rPr lang="en-US" altLang="en-US" u="sng" dirty="0"/>
              <a:t>two</a:t>
            </a:r>
            <a:r>
              <a:rPr lang="en-US" altLang="en-US" dirty="0"/>
              <a:t> co-affiants and sworn to or affirmed in the presence of a judge of the superior court. </a:t>
            </a:r>
          </a:p>
          <a:p>
            <a:pPr>
              <a:buNone/>
            </a:pPr>
            <a:endParaRPr lang="en-US" altLang="en-US" sz="1400" dirty="0" smtClean="0"/>
          </a:p>
          <a:p>
            <a:r>
              <a:rPr lang="en-US" altLang="en-US" dirty="0" smtClean="0"/>
              <a:t>Preparation </a:t>
            </a:r>
            <a:r>
              <a:rPr lang="en-US" altLang="en-US" dirty="0"/>
              <a:t>of the affidavit is not complex, nor</a:t>
            </a:r>
          </a:p>
          <a:p>
            <a:pPr>
              <a:buNone/>
            </a:pPr>
            <a:r>
              <a:rPr lang="en-US" altLang="en-US" dirty="0" smtClean="0"/>
              <a:t>	should </a:t>
            </a:r>
            <a:r>
              <a:rPr lang="en-US" altLang="en-US" dirty="0"/>
              <a:t>it be. </a:t>
            </a:r>
          </a:p>
          <a:p>
            <a:endParaRPr lang="en-US" dirty="0"/>
          </a:p>
        </p:txBody>
      </p:sp>
    </p:spTree>
    <p:extLst>
      <p:ext uri="{BB962C8B-B14F-4D97-AF65-F5344CB8AC3E}">
        <p14:creationId xmlns="" xmlns:p14="http://schemas.microsoft.com/office/powerpoint/2010/main" val="50758217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b="1" dirty="0">
                <a:solidFill>
                  <a:srgbClr val="C00000"/>
                </a:solidFill>
              </a:rPr>
              <a:t>INSPECTION PROCESS ENFORCEMENT</a:t>
            </a:r>
            <a:endParaRPr lang="en-US" b="1" dirty="0">
              <a:solidFill>
                <a:srgbClr val="C00000"/>
              </a:solidFill>
            </a:endParaRPr>
          </a:p>
        </p:txBody>
      </p:sp>
      <p:sp>
        <p:nvSpPr>
          <p:cNvPr id="3" name="Content Placeholder 2"/>
          <p:cNvSpPr>
            <a:spLocks noGrp="1"/>
          </p:cNvSpPr>
          <p:nvPr>
            <p:ph idx="1"/>
          </p:nvPr>
        </p:nvSpPr>
        <p:spPr/>
        <p:txBody>
          <a:bodyPr>
            <a:normAutofit/>
          </a:bodyPr>
          <a:lstStyle/>
          <a:p>
            <a:pPr>
              <a:buNone/>
            </a:pPr>
            <a:r>
              <a:rPr lang="en-US" altLang="en-US" dirty="0"/>
              <a:t>The following elements are to be written into every affidavit:</a:t>
            </a:r>
          </a:p>
          <a:p>
            <a:pPr>
              <a:buNone/>
            </a:pPr>
            <a:r>
              <a:rPr lang="en-US" altLang="en-US" dirty="0"/>
              <a:t>   1. The two affiants’ credentials and credibility.</a:t>
            </a:r>
          </a:p>
          <a:p>
            <a:pPr>
              <a:buNone/>
            </a:pPr>
            <a:r>
              <a:rPr lang="en-US" altLang="en-US" dirty="0"/>
              <a:t>   2. The authority to inspect.</a:t>
            </a:r>
          </a:p>
          <a:p>
            <a:pPr>
              <a:buNone/>
            </a:pPr>
            <a:r>
              <a:rPr lang="en-US" altLang="en-US" dirty="0"/>
              <a:t>   3</a:t>
            </a:r>
            <a:r>
              <a:rPr lang="en-US" altLang="en-US" dirty="0" smtClean="0"/>
              <a:t>. The </a:t>
            </a:r>
            <a:r>
              <a:rPr lang="en-US" altLang="en-US" dirty="0"/>
              <a:t>locations to be inspected.</a:t>
            </a:r>
          </a:p>
          <a:p>
            <a:pPr>
              <a:buNone/>
            </a:pPr>
            <a:r>
              <a:rPr lang="en-US" altLang="en-US" dirty="0"/>
              <a:t>   4</a:t>
            </a:r>
            <a:r>
              <a:rPr lang="en-US" altLang="en-US" dirty="0" smtClean="0"/>
              <a:t>. What </a:t>
            </a:r>
            <a:r>
              <a:rPr lang="en-US" altLang="en-US" dirty="0"/>
              <a:t>the inspection is intended </a:t>
            </a:r>
            <a:r>
              <a:rPr lang="en-US" altLang="en-US" dirty="0" smtClean="0"/>
              <a:t>to determine</a:t>
            </a:r>
            <a:r>
              <a:rPr lang="en-US" altLang="en-US" dirty="0"/>
              <a:t>.</a:t>
            </a:r>
          </a:p>
          <a:p>
            <a:pPr>
              <a:buNone/>
            </a:pPr>
            <a:r>
              <a:rPr lang="en-US" altLang="en-US" dirty="0"/>
              <a:t>	5</a:t>
            </a:r>
            <a:r>
              <a:rPr lang="en-US" altLang="en-US" dirty="0" smtClean="0"/>
              <a:t>. Why </a:t>
            </a:r>
            <a:r>
              <a:rPr lang="en-US" altLang="en-US" dirty="0"/>
              <a:t>are you requesting the warrant. </a:t>
            </a:r>
          </a:p>
          <a:p>
            <a:endParaRPr lang="en-US" dirty="0"/>
          </a:p>
        </p:txBody>
      </p:sp>
    </p:spTree>
    <p:extLst>
      <p:ext uri="{BB962C8B-B14F-4D97-AF65-F5344CB8AC3E}">
        <p14:creationId xmlns="" xmlns:p14="http://schemas.microsoft.com/office/powerpoint/2010/main" val="76692088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b="1" dirty="0" smtClean="0">
                <a:solidFill>
                  <a:srgbClr val="C00000"/>
                </a:solidFill>
              </a:rPr>
              <a:t>REVIEW OF WARRANT	</a:t>
            </a:r>
            <a:endParaRPr lang="en-US" b="1" dirty="0">
              <a:solidFill>
                <a:srgbClr val="C00000"/>
              </a:solidFill>
            </a:endParaRPr>
          </a:p>
        </p:txBody>
      </p:sp>
      <p:sp>
        <p:nvSpPr>
          <p:cNvPr id="3" name="Content Placeholder 2"/>
          <p:cNvSpPr>
            <a:spLocks noGrp="1"/>
          </p:cNvSpPr>
          <p:nvPr>
            <p:ph idx="1"/>
          </p:nvPr>
        </p:nvSpPr>
        <p:spPr/>
        <p:txBody>
          <a:bodyPr/>
          <a:lstStyle/>
          <a:p>
            <a:endParaRPr lang="en-US" altLang="en-US" dirty="0" smtClean="0"/>
          </a:p>
          <a:p>
            <a:r>
              <a:rPr lang="en-US" altLang="en-US" dirty="0" smtClean="0"/>
              <a:t>A </a:t>
            </a:r>
            <a:r>
              <a:rPr lang="en-US" altLang="en-US" dirty="0"/>
              <a:t>state prosecutor must review all administrative search warrants before submitted to a judge.</a:t>
            </a:r>
          </a:p>
        </p:txBody>
      </p:sp>
    </p:spTree>
    <p:extLst>
      <p:ext uri="{BB962C8B-B14F-4D97-AF65-F5344CB8AC3E}">
        <p14:creationId xmlns="" xmlns:p14="http://schemas.microsoft.com/office/powerpoint/2010/main" val="260452979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b="1" dirty="0">
                <a:solidFill>
                  <a:srgbClr val="C00000"/>
                </a:solidFill>
              </a:rPr>
              <a:t>DRAFT THE APPLICATION</a:t>
            </a:r>
            <a:endParaRPr lang="en-US" b="1" dirty="0">
              <a:solidFill>
                <a:srgbClr val="C00000"/>
              </a:solidFill>
            </a:endParaRPr>
          </a:p>
        </p:txBody>
      </p:sp>
      <p:sp>
        <p:nvSpPr>
          <p:cNvPr id="3" name="Content Placeholder 2"/>
          <p:cNvSpPr>
            <a:spLocks noGrp="1"/>
          </p:cNvSpPr>
          <p:nvPr>
            <p:ph idx="1"/>
          </p:nvPr>
        </p:nvSpPr>
        <p:spPr/>
        <p:txBody>
          <a:bodyPr/>
          <a:lstStyle/>
          <a:p>
            <a:pPr>
              <a:lnSpc>
                <a:spcPct val="90000"/>
              </a:lnSpc>
            </a:pPr>
            <a:r>
              <a:rPr lang="en-US" altLang="en-US" dirty="0"/>
              <a:t>You will submit for review to the prosecutor.</a:t>
            </a:r>
          </a:p>
          <a:p>
            <a:pPr>
              <a:lnSpc>
                <a:spcPct val="90000"/>
              </a:lnSpc>
            </a:pPr>
            <a:r>
              <a:rPr lang="en-US" altLang="en-US" dirty="0"/>
              <a:t>If the application is approved by a prosecutor, it must be taken to the judge for review.</a:t>
            </a:r>
          </a:p>
          <a:p>
            <a:pPr lvl="1">
              <a:lnSpc>
                <a:spcPct val="90000"/>
              </a:lnSpc>
            </a:pPr>
            <a:r>
              <a:rPr lang="en-US" altLang="en-US" dirty="0"/>
              <a:t>Remember, both affiants must go together to apply for the warrant and to swear or affirm before the reviewing judge.</a:t>
            </a:r>
          </a:p>
          <a:p>
            <a:endParaRPr lang="en-US" dirty="0"/>
          </a:p>
        </p:txBody>
      </p:sp>
    </p:spTree>
    <p:extLst>
      <p:ext uri="{BB962C8B-B14F-4D97-AF65-F5344CB8AC3E}">
        <p14:creationId xmlns="" xmlns:p14="http://schemas.microsoft.com/office/powerpoint/2010/main" val="268011377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b="1" dirty="0">
                <a:solidFill>
                  <a:srgbClr val="C00000"/>
                </a:solidFill>
              </a:rPr>
              <a:t>INSPECTION PROCESS ENFORCEMENT</a:t>
            </a:r>
            <a:endParaRPr lang="en-US" b="1" dirty="0">
              <a:solidFill>
                <a:srgbClr val="C00000"/>
              </a:solidFill>
            </a:endParaRPr>
          </a:p>
        </p:txBody>
      </p:sp>
      <p:sp>
        <p:nvSpPr>
          <p:cNvPr id="3" name="Content Placeholder 2"/>
          <p:cNvSpPr>
            <a:spLocks noGrp="1"/>
          </p:cNvSpPr>
          <p:nvPr>
            <p:ph idx="1"/>
          </p:nvPr>
        </p:nvSpPr>
        <p:spPr/>
        <p:txBody>
          <a:bodyPr/>
          <a:lstStyle/>
          <a:p>
            <a:r>
              <a:rPr lang="en-US" altLang="en-US" dirty="0"/>
              <a:t>Once the administrative search warrant is </a:t>
            </a:r>
          </a:p>
          <a:p>
            <a:pPr>
              <a:buNone/>
            </a:pPr>
            <a:r>
              <a:rPr lang="en-US" altLang="en-US" dirty="0"/>
              <a:t>	secured, have the warrant executed with assistance from your local police department.</a:t>
            </a:r>
            <a:r>
              <a:rPr lang="en-US" altLang="en-US" i="1" dirty="0"/>
              <a:t> </a:t>
            </a:r>
          </a:p>
          <a:p>
            <a:r>
              <a:rPr lang="en-US" altLang="en-US" dirty="0"/>
              <a:t>Execution should be no later than 10 </a:t>
            </a:r>
          </a:p>
          <a:p>
            <a:pPr>
              <a:buNone/>
            </a:pPr>
            <a:r>
              <a:rPr lang="en-US" altLang="en-US" dirty="0"/>
              <a:t>	days after the warrant is issued.</a:t>
            </a:r>
          </a:p>
        </p:txBody>
      </p:sp>
    </p:spTree>
    <p:extLst>
      <p:ext uri="{BB962C8B-B14F-4D97-AF65-F5344CB8AC3E}">
        <p14:creationId xmlns="" xmlns:p14="http://schemas.microsoft.com/office/powerpoint/2010/main" val="7762933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609600" y="609600"/>
            <a:ext cx="8140700" cy="1143000"/>
          </a:xfrm>
        </p:spPr>
        <p:txBody>
          <a:bodyPr/>
          <a:lstStyle/>
          <a:p>
            <a:pPr eaLnBrk="1" hangingPunct="1"/>
            <a:r>
              <a:rPr lang="en-US" dirty="0" smtClean="0"/>
              <a:t>PHOTOS</a:t>
            </a:r>
          </a:p>
        </p:txBody>
      </p:sp>
      <p:sp>
        <p:nvSpPr>
          <p:cNvPr id="53251" name="Rectangle 3"/>
          <p:cNvSpPr>
            <a:spLocks noGrp="1" noChangeArrowheads="1"/>
          </p:cNvSpPr>
          <p:nvPr>
            <p:ph type="body" sz="half" idx="2"/>
          </p:nvPr>
        </p:nvSpPr>
        <p:spPr/>
        <p:txBody>
          <a:bodyPr>
            <a:normAutofit lnSpcReduction="10000"/>
          </a:bodyPr>
          <a:lstStyle/>
          <a:p>
            <a:pPr eaLnBrk="1" hangingPunct="1"/>
            <a:r>
              <a:rPr lang="en-US" sz="2800" dirty="0" smtClean="0"/>
              <a:t>Remember to take notes for the photos: who took the photos, what they depict and the address that you are taking the photos of along with the date/time of the picture.</a:t>
            </a:r>
          </a:p>
        </p:txBody>
      </p:sp>
      <p:pic>
        <p:nvPicPr>
          <p:cNvPr id="48130" name="Picture 2" descr="C:\Users\MOM\AppData\Local\Microsoft\Windows\Temporary Internet Files\Content.IE5\OY8FPK0V\MP900438755[1].jpg"/>
          <p:cNvPicPr>
            <a:picLocks noChangeAspect="1" noChangeArrowheads="1"/>
          </p:cNvPicPr>
          <p:nvPr/>
        </p:nvPicPr>
        <p:blipFill>
          <a:blip r:embed="rId2" cstate="print"/>
          <a:srcRect/>
          <a:stretch>
            <a:fillRect/>
          </a:stretch>
        </p:blipFill>
        <p:spPr bwMode="auto">
          <a:xfrm>
            <a:off x="1066800" y="2438400"/>
            <a:ext cx="3653944" cy="2743200"/>
          </a:xfrm>
          <a:prstGeom prst="rect">
            <a:avLst/>
          </a:prstGeom>
          <a:noFill/>
        </p:spPr>
      </p:pic>
    </p:spTree>
    <p:extLst>
      <p:ext uri="{BB962C8B-B14F-4D97-AF65-F5344CB8AC3E}">
        <p14:creationId xmlns:p14="http://schemas.microsoft.com/office/powerpoint/2010/main" xmlns="" val="34716797"/>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457200" y="274638"/>
            <a:ext cx="6248400" cy="1143000"/>
          </a:xfrm>
        </p:spPr>
        <p:txBody>
          <a:bodyPr/>
          <a:lstStyle/>
          <a:p>
            <a:pPr eaLnBrk="1" hangingPunct="1"/>
            <a:r>
              <a:rPr lang="en-US" dirty="0" smtClean="0"/>
              <a:t>About your files:</a:t>
            </a:r>
          </a:p>
        </p:txBody>
      </p:sp>
      <p:sp>
        <p:nvSpPr>
          <p:cNvPr id="52227" name="Rectangle 3"/>
          <p:cNvSpPr>
            <a:spLocks noGrp="1" noChangeArrowheads="1"/>
          </p:cNvSpPr>
          <p:nvPr>
            <p:ph idx="1"/>
          </p:nvPr>
        </p:nvSpPr>
        <p:spPr>
          <a:xfrm>
            <a:off x="457200" y="1828800"/>
            <a:ext cx="8229600" cy="4297363"/>
          </a:xfrm>
        </p:spPr>
        <p:txBody>
          <a:bodyPr>
            <a:normAutofit fontScale="92500" lnSpcReduction="10000"/>
          </a:bodyPr>
          <a:lstStyle/>
          <a:p>
            <a:pPr>
              <a:lnSpc>
                <a:spcPct val="90000"/>
              </a:lnSpc>
            </a:pPr>
            <a:r>
              <a:rPr lang="en-US" sz="2800" dirty="0"/>
              <a:t>General rule: If you write it, be prepared to have it reviewed</a:t>
            </a:r>
            <a:r>
              <a:rPr lang="en-US" sz="2800" dirty="0" smtClean="0"/>
              <a:t>.</a:t>
            </a:r>
            <a:r>
              <a:rPr lang="en-US" sz="2800" dirty="0"/>
              <a:t> State laws must be consulted for applicable disclosure laws.</a:t>
            </a:r>
          </a:p>
          <a:p>
            <a:pPr>
              <a:lnSpc>
                <a:spcPct val="90000"/>
              </a:lnSpc>
            </a:pPr>
            <a:endParaRPr lang="en-US" sz="2800" dirty="0" smtClean="0"/>
          </a:p>
          <a:p>
            <a:pPr>
              <a:lnSpc>
                <a:spcPct val="90000"/>
              </a:lnSpc>
            </a:pPr>
            <a:r>
              <a:rPr lang="en-US" sz="2800" dirty="0" smtClean="0"/>
              <a:t>Freedom of Information laws generally require disclosure of your files, however some items may be closed as confidential. Prior to disclosure, seek the opinion of the local prosecutor on disclosure of records or documents in or subject to a criminal investigation or pending case.</a:t>
            </a:r>
          </a:p>
          <a:p>
            <a:pPr marL="0" indent="0" eaLnBrk="1" hangingPunct="1">
              <a:lnSpc>
                <a:spcPct val="90000"/>
              </a:lnSpc>
              <a:buNone/>
            </a:pPr>
            <a:endParaRPr lang="en-US" sz="2800" dirty="0" smtClean="0"/>
          </a:p>
          <a:p>
            <a:pPr eaLnBrk="1" hangingPunct="1">
              <a:lnSpc>
                <a:spcPct val="90000"/>
              </a:lnSpc>
              <a:buNone/>
            </a:pPr>
            <a:r>
              <a:rPr lang="en-US" sz="2800" dirty="0" smtClean="0"/>
              <a:t>	And, also seek the opinion of municipal or local counsel on all other disclosure concerns.</a:t>
            </a:r>
          </a:p>
          <a:p>
            <a:pPr eaLnBrk="1" hangingPunct="1">
              <a:lnSpc>
                <a:spcPct val="90000"/>
              </a:lnSpc>
            </a:pPr>
            <a:endParaRPr lang="en-US" sz="2800" dirty="0" smtClean="0"/>
          </a:p>
          <a:p>
            <a:pPr eaLnBrk="1" hangingPunct="1">
              <a:lnSpc>
                <a:spcPct val="90000"/>
              </a:lnSpc>
            </a:pPr>
            <a:endParaRPr lang="en-US" sz="2800" dirty="0" smtClean="0"/>
          </a:p>
        </p:txBody>
      </p:sp>
      <p:pic>
        <p:nvPicPr>
          <p:cNvPr id="7171" name="Picture 3" descr="C:\Users\MOM\AppData\Local\Microsoft\Windows\Temporary Internet Files\Content.IE5\ICHZ5SFM\MM900288913[1].gif"/>
          <p:cNvPicPr>
            <a:picLocks noChangeAspect="1" noChangeArrowheads="1" noCrop="1"/>
          </p:cNvPicPr>
          <p:nvPr/>
        </p:nvPicPr>
        <p:blipFill>
          <a:blip r:embed="rId3" cstate="print"/>
          <a:srcRect/>
          <a:stretch>
            <a:fillRect/>
          </a:stretch>
        </p:blipFill>
        <p:spPr bwMode="auto">
          <a:xfrm>
            <a:off x="5867400" y="228600"/>
            <a:ext cx="1371600" cy="1371600"/>
          </a:xfrm>
          <a:prstGeom prst="rect">
            <a:avLst/>
          </a:prstGeom>
          <a:noFill/>
        </p:spPr>
      </p:pic>
    </p:spTree>
    <p:extLst>
      <p:ext uri="{BB962C8B-B14F-4D97-AF65-F5344CB8AC3E}">
        <p14:creationId xmlns:p14="http://schemas.microsoft.com/office/powerpoint/2010/main" xmlns="" val="3900807866"/>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457200" y="762000"/>
            <a:ext cx="8229600" cy="990600"/>
          </a:xfrm>
        </p:spPr>
        <p:txBody>
          <a:bodyPr>
            <a:normAutofit/>
          </a:bodyPr>
          <a:lstStyle/>
          <a:p>
            <a:pPr algn="l" eaLnBrk="1" hangingPunct="1"/>
            <a:r>
              <a:rPr lang="en-US" sz="5400" b="1" dirty="0" smtClean="0"/>
              <a:t>ABATEMENT</a:t>
            </a:r>
            <a:r>
              <a:rPr lang="en-US" b="1" dirty="0" smtClean="0"/>
              <a:t>:</a:t>
            </a:r>
            <a:r>
              <a:rPr lang="en-US" dirty="0" smtClean="0"/>
              <a:t>	</a:t>
            </a:r>
          </a:p>
        </p:txBody>
      </p:sp>
      <p:sp>
        <p:nvSpPr>
          <p:cNvPr id="57347" name="Rectangle 3"/>
          <p:cNvSpPr>
            <a:spLocks noGrp="1" noChangeArrowheads="1"/>
          </p:cNvSpPr>
          <p:nvPr>
            <p:ph idx="1"/>
          </p:nvPr>
        </p:nvSpPr>
        <p:spPr/>
        <p:txBody>
          <a:bodyPr>
            <a:normAutofit lnSpcReduction="10000"/>
          </a:bodyPr>
          <a:lstStyle/>
          <a:p>
            <a:pPr eaLnBrk="1" hangingPunct="1"/>
            <a:endParaRPr lang="en-US" sz="2800" b="1" dirty="0" smtClean="0"/>
          </a:p>
          <a:p>
            <a:pPr eaLnBrk="1" hangingPunct="1"/>
            <a:endParaRPr lang="en-US" sz="2800" b="1" dirty="0"/>
          </a:p>
          <a:p>
            <a:pPr eaLnBrk="1" hangingPunct="1"/>
            <a:r>
              <a:rPr lang="en-US" sz="2800" b="1" dirty="0" smtClean="0"/>
              <a:t>CITING THE OWNER:</a:t>
            </a:r>
            <a:endParaRPr lang="en-US" sz="2800" dirty="0" smtClean="0"/>
          </a:p>
          <a:p>
            <a:pPr lvl="1" eaLnBrk="1" hangingPunct="1"/>
            <a:r>
              <a:rPr lang="en-US" sz="2400" dirty="0" smtClean="0"/>
              <a:t>The identity of the owner should be found on the municipal land records </a:t>
            </a:r>
            <a:r>
              <a:rPr lang="en-US" sz="2400" b="1" i="1" u="sng" dirty="0" smtClean="0"/>
              <a:t>NOT</a:t>
            </a:r>
            <a:r>
              <a:rPr lang="en-US" sz="2400" dirty="0" smtClean="0"/>
              <a:t> the assessor’s card.</a:t>
            </a:r>
          </a:p>
          <a:p>
            <a:pPr lvl="1" eaLnBrk="1" hangingPunct="1"/>
            <a:r>
              <a:rPr lang="en-US" sz="2400" dirty="0" smtClean="0"/>
              <a:t>Get a certified copy of the deed for you file as proof ownership. </a:t>
            </a:r>
          </a:p>
          <a:p>
            <a:pPr lvl="1" eaLnBrk="1" hangingPunct="1"/>
            <a:r>
              <a:rPr lang="en-US" sz="2400" dirty="0" smtClean="0"/>
              <a:t>Owners should be listed with full name on order.</a:t>
            </a:r>
          </a:p>
          <a:p>
            <a:pPr lvl="1" eaLnBrk="1" hangingPunct="1"/>
            <a:r>
              <a:rPr lang="en-US" sz="2400" dirty="0" smtClean="0"/>
              <a:t>Please be aware that if the owner is a business, estate, corporation or partnership different information is required.</a:t>
            </a:r>
            <a:endParaRPr lang="en-US" sz="3600" dirty="0" smtClean="0"/>
          </a:p>
          <a:p>
            <a:pPr lvl="1" eaLnBrk="1" hangingPunct="1"/>
            <a:endParaRPr lang="en-US" sz="3600" dirty="0" smtClean="0"/>
          </a:p>
        </p:txBody>
      </p:sp>
      <p:pic>
        <p:nvPicPr>
          <p:cNvPr id="26634" name="Picture 10" descr="C:\Users\MOM\AppData\Local\Microsoft\Windows\Temporary Internet Files\Content.IE5\LI7SMJGS\MP900442197[1].jpg"/>
          <p:cNvPicPr>
            <a:picLocks noChangeAspect="1" noChangeArrowheads="1"/>
          </p:cNvPicPr>
          <p:nvPr/>
        </p:nvPicPr>
        <p:blipFill>
          <a:blip r:embed="rId3" cstate="print"/>
          <a:srcRect/>
          <a:stretch>
            <a:fillRect/>
          </a:stretch>
        </p:blipFill>
        <p:spPr bwMode="auto">
          <a:xfrm>
            <a:off x="4800600" y="533400"/>
            <a:ext cx="3048000" cy="2057400"/>
          </a:xfrm>
          <a:prstGeom prst="rect">
            <a:avLst/>
          </a:prstGeom>
          <a:noFill/>
        </p:spPr>
      </p:pic>
    </p:spTree>
    <p:extLst>
      <p:ext uri="{BB962C8B-B14F-4D97-AF65-F5344CB8AC3E}">
        <p14:creationId xmlns:p14="http://schemas.microsoft.com/office/powerpoint/2010/main" xmlns="" val="2386328956"/>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idx="1"/>
          </p:nvPr>
        </p:nvSpPr>
        <p:spPr>
          <a:xfrm>
            <a:off x="457200" y="381000"/>
            <a:ext cx="8229600" cy="5745163"/>
          </a:xfrm>
        </p:spPr>
        <p:txBody>
          <a:bodyPr>
            <a:normAutofit fontScale="77500" lnSpcReduction="20000"/>
          </a:bodyPr>
          <a:lstStyle/>
          <a:p>
            <a:pPr marL="0" indent="0" eaLnBrk="1" hangingPunct="1">
              <a:lnSpc>
                <a:spcPct val="80000"/>
              </a:lnSpc>
              <a:buNone/>
            </a:pPr>
            <a:r>
              <a:rPr lang="en-US" sz="4000" dirty="0" smtClean="0"/>
              <a:t>   </a:t>
            </a:r>
          </a:p>
          <a:p>
            <a:pPr marL="0" indent="0" eaLnBrk="1" hangingPunct="1">
              <a:lnSpc>
                <a:spcPct val="80000"/>
              </a:lnSpc>
              <a:buNone/>
            </a:pPr>
            <a:r>
              <a:rPr lang="en-US" sz="5800" b="1" dirty="0" smtClean="0"/>
              <a:t>COMMUNICATION</a:t>
            </a:r>
            <a:endParaRPr lang="en-US" sz="5800" dirty="0" smtClean="0"/>
          </a:p>
          <a:p>
            <a:pPr eaLnBrk="1" hangingPunct="1">
              <a:lnSpc>
                <a:spcPct val="80000"/>
              </a:lnSpc>
              <a:buFont typeface="Wingdings" pitchFamily="2" charset="2"/>
              <a:buNone/>
            </a:pPr>
            <a:r>
              <a:rPr lang="en-US" sz="4000" dirty="0" smtClean="0">
                <a:latin typeface="Signature" pitchFamily="2" charset="0"/>
              </a:rPr>
              <a:t> </a:t>
            </a:r>
          </a:p>
          <a:p>
            <a:pPr eaLnBrk="1" hangingPunct="1">
              <a:lnSpc>
                <a:spcPct val="80000"/>
              </a:lnSpc>
              <a:buFont typeface="Wingdings" pitchFamily="2" charset="2"/>
              <a:buNone/>
            </a:pPr>
            <a:endParaRPr lang="en-US" sz="4400" dirty="0" smtClean="0">
              <a:latin typeface="Signature" pitchFamily="2" charset="0"/>
            </a:endParaRPr>
          </a:p>
          <a:p>
            <a:pPr eaLnBrk="1" hangingPunct="1">
              <a:lnSpc>
                <a:spcPct val="80000"/>
              </a:lnSpc>
              <a:buFont typeface="Wingdings" pitchFamily="2" charset="2"/>
              <a:buNone/>
            </a:pPr>
            <a:endParaRPr lang="en-US" sz="4400" dirty="0" smtClean="0">
              <a:latin typeface="Signature" pitchFamily="2" charset="0"/>
            </a:endParaRPr>
          </a:p>
          <a:p>
            <a:pPr eaLnBrk="1" hangingPunct="1">
              <a:lnSpc>
                <a:spcPct val="80000"/>
              </a:lnSpc>
              <a:buFont typeface="Wingdings" pitchFamily="2" charset="2"/>
              <a:buNone/>
            </a:pPr>
            <a:endParaRPr lang="en-US" sz="4400" dirty="0" smtClean="0">
              <a:latin typeface="Signature" pitchFamily="2" charset="0"/>
            </a:endParaRPr>
          </a:p>
          <a:p>
            <a:pPr eaLnBrk="1" hangingPunct="1">
              <a:lnSpc>
                <a:spcPct val="80000"/>
              </a:lnSpc>
              <a:buFont typeface="Wingdings" pitchFamily="2" charset="2"/>
              <a:buNone/>
            </a:pPr>
            <a:r>
              <a:rPr lang="en-US" sz="7100" dirty="0" smtClean="0">
                <a:latin typeface="Signature" pitchFamily="2" charset="0"/>
              </a:rPr>
              <a:t>“The single biggest problem in communication is the illusion that it has taken place.” </a:t>
            </a:r>
            <a:br>
              <a:rPr lang="en-US" sz="7100" dirty="0" smtClean="0">
                <a:latin typeface="Signature" pitchFamily="2" charset="0"/>
              </a:rPr>
            </a:br>
            <a:r>
              <a:rPr lang="en-US" sz="7100" b="1" dirty="0" smtClean="0">
                <a:latin typeface="Signature" pitchFamily="2" charset="0"/>
                <a:hlinkClick r:id="rId3"/>
              </a:rPr>
              <a:t>George Bernard Shaw</a:t>
            </a:r>
            <a:r>
              <a:rPr lang="en-US" sz="7100" b="1" dirty="0" smtClean="0"/>
              <a:t> </a:t>
            </a:r>
          </a:p>
          <a:p>
            <a:pPr eaLnBrk="1" hangingPunct="1">
              <a:lnSpc>
                <a:spcPct val="80000"/>
              </a:lnSpc>
              <a:buFont typeface="Wingdings" pitchFamily="2" charset="2"/>
              <a:buNone/>
            </a:pPr>
            <a:endParaRPr lang="en-US" sz="4000" b="1" dirty="0"/>
          </a:p>
          <a:p>
            <a:pPr eaLnBrk="1" hangingPunct="1">
              <a:lnSpc>
                <a:spcPct val="80000"/>
              </a:lnSpc>
              <a:buFont typeface="Wingdings" pitchFamily="2" charset="2"/>
              <a:buNone/>
            </a:pPr>
            <a:r>
              <a:rPr lang="en-US" sz="4000" b="1" dirty="0" smtClean="0"/>
              <a:t>	</a:t>
            </a:r>
          </a:p>
        </p:txBody>
      </p:sp>
      <p:pic>
        <p:nvPicPr>
          <p:cNvPr id="1027" name="Picture 3" descr="C:\Users\MOM\AppData\Local\Microsoft\Windows\Temporary Internet Files\Content.IE5\OY8FPK0V\MC900441465[1].png"/>
          <p:cNvPicPr>
            <a:picLocks noChangeAspect="1" noChangeArrowheads="1"/>
          </p:cNvPicPr>
          <p:nvPr/>
        </p:nvPicPr>
        <p:blipFill>
          <a:blip r:embed="rId4" cstate="print"/>
          <a:srcRect/>
          <a:stretch>
            <a:fillRect/>
          </a:stretch>
        </p:blipFill>
        <p:spPr bwMode="auto">
          <a:xfrm>
            <a:off x="5943600" y="304800"/>
            <a:ext cx="2742857" cy="2742857"/>
          </a:xfrm>
          <a:prstGeom prst="rect">
            <a:avLst/>
          </a:prstGeom>
          <a:noFill/>
        </p:spPr>
      </p:pic>
    </p:spTree>
    <p:extLst>
      <p:ext uri="{BB962C8B-B14F-4D97-AF65-F5344CB8AC3E}">
        <p14:creationId xmlns:p14="http://schemas.microsoft.com/office/powerpoint/2010/main" xmlns="" val="3953803121"/>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828800"/>
          </a:xfrm>
        </p:spPr>
        <p:txBody>
          <a:bodyPr>
            <a:normAutofit fontScale="90000"/>
          </a:bodyPr>
          <a:lstStyle/>
          <a:p>
            <a:r>
              <a:rPr lang="en-US" dirty="0" smtClean="0"/>
              <a:t>EXAMPLE OF ABATEMENT ORDERS:</a:t>
            </a:r>
            <a:br>
              <a:rPr lang="en-US" dirty="0" smtClean="0"/>
            </a:b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NEW CT SBC BUILDING ORDER SET</a:t>
            </a:r>
            <a:b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br>
            <a:r>
              <a:rPr lang="en-US" sz="2000" dirty="0" smtClean="0"/>
              <a:t> Find at -   http://www.ct.gov/dcs/cwp/view.asp?a=4447&amp;q=522242 </a:t>
            </a:r>
            <a:r>
              <a:rPr lang="en-US" dirty="0" smtClean="0"/>
              <a:t>	</a:t>
            </a:r>
            <a:endParaRPr lang="en-US" dirty="0"/>
          </a:p>
        </p:txBody>
      </p:sp>
      <p:sp>
        <p:nvSpPr>
          <p:cNvPr id="3" name="Content Placeholder 2"/>
          <p:cNvSpPr>
            <a:spLocks noGrp="1"/>
          </p:cNvSpPr>
          <p:nvPr>
            <p:ph idx="1"/>
          </p:nvPr>
        </p:nvSpPr>
        <p:spPr>
          <a:xfrm>
            <a:off x="457200" y="2133600"/>
            <a:ext cx="8229600" cy="3992563"/>
          </a:xfrm>
        </p:spPr>
        <p:txBody>
          <a:bodyPr>
            <a:normAutofit lnSpcReduction="10000"/>
          </a:bodyPr>
          <a:lstStyle/>
          <a:p>
            <a:pPr marL="0" indent="0">
              <a:buNone/>
            </a:pPr>
            <a:endParaRPr lang="en-US" dirty="0" smtClean="0"/>
          </a:p>
          <a:p>
            <a:r>
              <a:rPr lang="en-US" dirty="0" smtClean="0"/>
              <a:t>113  Notice of Violation and Order to Abate</a:t>
            </a:r>
          </a:p>
          <a:p>
            <a:r>
              <a:rPr lang="en-US" dirty="0" smtClean="0"/>
              <a:t>114  Stop Work Order</a:t>
            </a:r>
          </a:p>
          <a:p>
            <a:r>
              <a:rPr lang="en-US" dirty="0" smtClean="0"/>
              <a:t>115  Notice of Unsafe Structure</a:t>
            </a:r>
          </a:p>
          <a:p>
            <a:r>
              <a:rPr lang="en-US" dirty="0" smtClean="0"/>
              <a:t>116  Notice of Imminent Harm, Order to Vacate and Posting of Unsafe Structure</a:t>
            </a:r>
          </a:p>
          <a:p>
            <a:r>
              <a:rPr lang="en-US" dirty="0" smtClean="0"/>
              <a:t>Notice of Referral for Criminal Prosecution</a:t>
            </a:r>
            <a:endParaRPr lang="en-US" dirty="0"/>
          </a:p>
        </p:txBody>
      </p:sp>
    </p:spTree>
    <p:extLst>
      <p:ext uri="{BB962C8B-B14F-4D97-AF65-F5344CB8AC3E}">
        <p14:creationId xmlns:p14="http://schemas.microsoft.com/office/powerpoint/2010/main" xmlns="" val="116746879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1178</TotalTime>
  <Words>8205</Words>
  <Application>Microsoft Office PowerPoint</Application>
  <PresentationFormat>On-screen Show (4:3)</PresentationFormat>
  <Paragraphs>944</Paragraphs>
  <Slides>145</Slides>
  <Notes>53</Notes>
  <HiddenSlides>0</HiddenSlides>
  <MMClips>0</MMClips>
  <ScaleCrop>false</ScaleCrop>
  <HeadingPairs>
    <vt:vector size="4" baseType="variant">
      <vt:variant>
        <vt:lpstr>Theme</vt:lpstr>
      </vt:variant>
      <vt:variant>
        <vt:i4>1</vt:i4>
      </vt:variant>
      <vt:variant>
        <vt:lpstr>Slide Titles</vt:lpstr>
      </vt:variant>
      <vt:variant>
        <vt:i4>145</vt:i4>
      </vt:variant>
    </vt:vector>
  </HeadingPairs>
  <TitlesOfParts>
    <vt:vector size="146" baseType="lpstr">
      <vt:lpstr>Office Theme</vt:lpstr>
      <vt:lpstr>  2015 CT BUILDING OFFICIAL  ENFORCEMENT REVIEW      </vt:lpstr>
      <vt:lpstr>DCJ  HOUSING PROSECUTOR  ASSIGNMENTS AS OF 1/2015</vt:lpstr>
      <vt:lpstr>Performance Objectives</vt:lpstr>
      <vt:lpstr>HOW ARE WE GOING TO  MEET THE OBJECTIVES?</vt:lpstr>
      <vt:lpstr>GOALS OF ENFORCEMENT</vt:lpstr>
      <vt:lpstr>ARREST WARRANTS</vt:lpstr>
      <vt:lpstr>ARREST WARRANT PREPARATION</vt:lpstr>
      <vt:lpstr>ARREST WARRANT PREPARATION</vt:lpstr>
      <vt:lpstr>Slide 9</vt:lpstr>
      <vt:lpstr>3 PARTS OF CRIMINAL APPLICATION FOR AN ARREST WARRANT:</vt:lpstr>
      <vt:lpstr>THE INFORMATION</vt:lpstr>
      <vt:lpstr>THE INFORMATION</vt:lpstr>
      <vt:lpstr>THE INFORMATION</vt:lpstr>
      <vt:lpstr>INFORMATION</vt:lpstr>
      <vt:lpstr>INFORMATION</vt:lpstr>
      <vt:lpstr>INFORMATION</vt:lpstr>
      <vt:lpstr>ARREST WARRANT</vt:lpstr>
      <vt:lpstr>ARREST WARRANT APPLICATION</vt:lpstr>
      <vt:lpstr>APPLICATION FOR ARREST WARRANT</vt:lpstr>
      <vt:lpstr>APPLICATION FOR ARREST WARRANT</vt:lpstr>
      <vt:lpstr>APPLICATION FOR ARREST WARRANT</vt:lpstr>
      <vt:lpstr>AFFIDAVIT</vt:lpstr>
      <vt:lpstr>AFFIDAVIT</vt:lpstr>
      <vt:lpstr>AFFIDAVIT</vt:lpstr>
      <vt:lpstr>AFFIDAVIT</vt:lpstr>
      <vt:lpstr>AFFIDAVIT</vt:lpstr>
      <vt:lpstr>AFFIDAVIT</vt:lpstr>
      <vt:lpstr>AFFIDAVIT</vt:lpstr>
      <vt:lpstr>AFFIDAVIT</vt:lpstr>
      <vt:lpstr>AFFIDAVIT</vt:lpstr>
      <vt:lpstr>AFFIDAVIT</vt:lpstr>
      <vt:lpstr>AFFIDAVIT</vt:lpstr>
      <vt:lpstr>AFFIDAVIT</vt:lpstr>
      <vt:lpstr>ARREST WARRANT</vt:lpstr>
      <vt:lpstr>ARREST WARRANT</vt:lpstr>
      <vt:lpstr>CT STATE BUILDING CODE</vt:lpstr>
      <vt:lpstr>CGS 29-252 Purpose of the SBC.</vt:lpstr>
      <vt:lpstr>State Building Code includes… </vt:lpstr>
      <vt:lpstr>Also in CGS 29-252…</vt:lpstr>
      <vt:lpstr>Also in CGS 29-252…</vt:lpstr>
      <vt:lpstr>Attorney General Confirms:</vt:lpstr>
      <vt:lpstr>Slide 42</vt:lpstr>
      <vt:lpstr>PENALTIES CGS 29-254a and CGS 29-394</vt:lpstr>
      <vt:lpstr>CGS 29-254: Amendments, variations and exemptions.</vt:lpstr>
      <vt:lpstr>CGS 29-260    Now, where you come in…</vt:lpstr>
      <vt:lpstr>Authority of Fire Marshals Unaffected</vt:lpstr>
      <vt:lpstr>Zoning and Fire Approval required.</vt:lpstr>
      <vt:lpstr>SBC 106.2.1 Health approval required</vt:lpstr>
      <vt:lpstr>Right of Entry</vt:lpstr>
      <vt:lpstr>The United States Constitution</vt:lpstr>
      <vt:lpstr>Fourth Amendment</vt:lpstr>
      <vt:lpstr>The Constitution of the State of Connecticut</vt:lpstr>
      <vt:lpstr>Connecticut Constitution</vt:lpstr>
      <vt:lpstr>Suppression of Evidence</vt:lpstr>
      <vt:lpstr>The Exclusionary Rule 1914-1961</vt:lpstr>
      <vt:lpstr>NO GOOD FAITH EXCEPTION </vt:lpstr>
      <vt:lpstr>INSPECTION</vt:lpstr>
      <vt:lpstr>Inspection Authority</vt:lpstr>
      <vt:lpstr>Inspection Authority</vt:lpstr>
      <vt:lpstr>Inspection Authority</vt:lpstr>
      <vt:lpstr>Inspection Authority</vt:lpstr>
      <vt:lpstr>Inspection Authority</vt:lpstr>
      <vt:lpstr>Inspection Authority</vt:lpstr>
      <vt:lpstr>Inspection Authority</vt:lpstr>
      <vt:lpstr>Area Inspection Programs</vt:lpstr>
      <vt:lpstr>Warrantless searches are presumed</vt:lpstr>
      <vt:lpstr>Exceptions to Warrant Requirement </vt:lpstr>
      <vt:lpstr>Other Exceptions to  Warrant Requirement </vt:lpstr>
      <vt:lpstr>Consent</vt:lpstr>
      <vt:lpstr>Factors to Show Consent</vt:lpstr>
      <vt:lpstr>Factors to Show Consent</vt:lpstr>
      <vt:lpstr>Written Consent</vt:lpstr>
      <vt:lpstr>Consent Considerations</vt:lpstr>
      <vt:lpstr>Third Party Consent</vt:lpstr>
      <vt:lpstr>Third Party Consent</vt:lpstr>
      <vt:lpstr>Third Party Consent: “Apparent Authority”</vt:lpstr>
      <vt:lpstr>Third Party Consent</vt:lpstr>
      <vt:lpstr>Third Party Consent</vt:lpstr>
      <vt:lpstr>Plain View </vt:lpstr>
      <vt:lpstr>Reasonable Expectation of Privacy</vt:lpstr>
      <vt:lpstr>Reasonable Expectation of Privacy</vt:lpstr>
      <vt:lpstr>Fourth Amendment Doesn’t Protect</vt:lpstr>
      <vt:lpstr>Curtilage or Open Field</vt:lpstr>
      <vt:lpstr>Curtilage</vt:lpstr>
      <vt:lpstr>Emergency</vt:lpstr>
      <vt:lpstr>“No” is not a bad word. “Why?” is a fair question.</vt:lpstr>
      <vt:lpstr>INSPECTION  WHERE ENTRY REFUSED</vt:lpstr>
      <vt:lpstr>ADMINISTRATIVE SEARCH  WARRANTS UPHELD</vt:lpstr>
      <vt:lpstr>INSPECTION PROCESS ENFORCEMENT</vt:lpstr>
      <vt:lpstr>INSPECTION PROCESS ENFORCEMENT</vt:lpstr>
      <vt:lpstr>INSPECTION PROCESS ENFORCEMENT</vt:lpstr>
      <vt:lpstr>REVIEW OF WARRANT </vt:lpstr>
      <vt:lpstr>DRAFT THE APPLICATION</vt:lpstr>
      <vt:lpstr>INSPECTION PROCESS ENFORCEMENT</vt:lpstr>
      <vt:lpstr>PHOTOS</vt:lpstr>
      <vt:lpstr>About your files:</vt:lpstr>
      <vt:lpstr>ABATEMENT: </vt:lpstr>
      <vt:lpstr>Slide 98</vt:lpstr>
      <vt:lpstr>EXAMPLE OF ABATEMENT ORDERS: NEW CT SBC BUILDING ORDER SET  Find at -   http://www.ct.gov/dcs/cwp/view.asp?a=4447&amp;q=522242  </vt:lpstr>
      <vt:lpstr>SBC 113 Violations</vt:lpstr>
      <vt:lpstr>SBC 113.1  Notice of violation</vt:lpstr>
      <vt:lpstr>SBC 113.2.1 Written notice</vt:lpstr>
      <vt:lpstr>113.3 Prosecution of violation.</vt:lpstr>
      <vt:lpstr>SBC 114 Stop work order.</vt:lpstr>
      <vt:lpstr>SBC 114.2 Issuance of stop work order.</vt:lpstr>
      <vt:lpstr>SBC 115: Unsafe  structures and equipment</vt:lpstr>
      <vt:lpstr> SBC 115: Unsafe  structures and equipment, cont.</vt:lpstr>
      <vt:lpstr>SBC 115: Unsafe  structures and equipment, cont.</vt:lpstr>
      <vt:lpstr>SBC 115.3 Notice of Unsafe Structure.</vt:lpstr>
      <vt:lpstr>SBC 115.4 Method of service</vt:lpstr>
      <vt:lpstr>Delivery: </vt:lpstr>
      <vt:lpstr>Proof of Service:</vt:lpstr>
      <vt:lpstr>SBC 115.6.1       Authority to seal equipment.</vt:lpstr>
      <vt:lpstr>SBC 116 Emergency measures</vt:lpstr>
      <vt:lpstr>SBC 116 Emergency measures, cont.</vt:lpstr>
      <vt:lpstr>SBC 116 Emergency measures, cont.</vt:lpstr>
      <vt:lpstr>SBC 116.4     Emergency work. </vt:lpstr>
      <vt:lpstr>CONDEMNATION:</vt:lpstr>
      <vt:lpstr>SBC 116.5 Costs of emergency work.</vt:lpstr>
      <vt:lpstr>BE CAREFUL IN ADDRESSING THE ORDER</vt:lpstr>
      <vt:lpstr>ADDRESSING THE ORDER  Mirror the deed… </vt:lpstr>
      <vt:lpstr>ADDRESSING THE ORDER </vt:lpstr>
      <vt:lpstr>CORPORATE AND PARTNERSHIP OWNERS</vt:lpstr>
      <vt:lpstr>CORPORATIONS, THEIR AGENTS                                     AND CRIMINAL LIABILITY</vt:lpstr>
      <vt:lpstr>ADDRESSING THE ORDER  Mirror the deed…</vt:lpstr>
      <vt:lpstr>ADDRESSING THE ORDER  Mirror the deed…</vt:lpstr>
      <vt:lpstr>ADDRESSING THE ORDER  Mirror the deed…</vt:lpstr>
      <vt:lpstr>CIVIL AND CRIMINAL COURT</vt:lpstr>
      <vt:lpstr>What is Civil Enforcement?</vt:lpstr>
      <vt:lpstr>Injunctions:</vt:lpstr>
      <vt:lpstr>Arrest</vt:lpstr>
      <vt:lpstr>What happens at court?</vt:lpstr>
      <vt:lpstr>CRIMINAL PROSECUTION:</vt:lpstr>
      <vt:lpstr>  …</vt:lpstr>
      <vt:lpstr>TRIAL</vt:lpstr>
      <vt:lpstr>Disposition:</vt:lpstr>
      <vt:lpstr>How do we end the case?</vt:lpstr>
      <vt:lpstr>Factors in creating the Disposition</vt:lpstr>
      <vt:lpstr>SPECIAL CONDITIONS OF PROBATION OR ACCELERATED REHABILITION</vt:lpstr>
      <vt:lpstr>Remember…</vt:lpstr>
      <vt:lpstr>Referrals:</vt:lpstr>
      <vt:lpstr>Other concerns:</vt:lpstr>
      <vt:lpstr>UNLESS AUTHORIZED BY LAW,  NEVER, NEVER, NEVER…</vt:lpstr>
      <vt:lpstr>CONTACT INFORMATION:</vt:lpstr>
      <vt:lpstr>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Judith Rothschild Dicine, Esq.</dc:creator>
  <cp:lastModifiedBy>J.R. Dicine, Esq.</cp:lastModifiedBy>
  <cp:revision>125</cp:revision>
  <dcterms:created xsi:type="dcterms:W3CDTF">2012-12-04T15:01:34Z</dcterms:created>
  <dcterms:modified xsi:type="dcterms:W3CDTF">2015-01-06T23:52:59Z</dcterms:modified>
</cp:coreProperties>
</file>