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13.xml" ContentType="application/vnd.openxmlformats-officedocument.presentationml.slideLayout+xml"/>
  <Override PartName="/ppt/notesSlides/notesSlide18.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slideLayouts/slideLayout6.xml" ContentType="application/vnd.openxmlformats-officedocument.presentationml.slideLayout+xml"/>
  <Override PartName="/ppt/notesSlides/notesSlide26.xml" ContentType="application/vnd.openxmlformats-officedocument.presentationml.notesSlide+xml"/>
  <Override PartName="/ppt/slideLayouts/slideLayout5.xml" ContentType="application/vnd.openxmlformats-officedocument.presentationml.slideLayou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0.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slideLayouts/slideLayout11.xml" ContentType="application/vnd.openxmlformats-officedocument.presentationml.slideLayou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23.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4"/>
  </p:notesMasterIdLst>
  <p:handoutMasterIdLst>
    <p:handoutMasterId r:id="rId35"/>
  </p:handoutMasterIdLst>
  <p:sldIdLst>
    <p:sldId id="511" r:id="rId2"/>
    <p:sldId id="512" r:id="rId3"/>
    <p:sldId id="543" r:id="rId4"/>
    <p:sldId id="544" r:id="rId5"/>
    <p:sldId id="556" r:id="rId6"/>
    <p:sldId id="557" r:id="rId7"/>
    <p:sldId id="558" r:id="rId8"/>
    <p:sldId id="546" r:id="rId9"/>
    <p:sldId id="547" r:id="rId10"/>
    <p:sldId id="548" r:id="rId11"/>
    <p:sldId id="549" r:id="rId12"/>
    <p:sldId id="550" r:id="rId13"/>
    <p:sldId id="551" r:id="rId14"/>
    <p:sldId id="559" r:id="rId15"/>
    <p:sldId id="560" r:id="rId16"/>
    <p:sldId id="561" r:id="rId17"/>
    <p:sldId id="562" r:id="rId18"/>
    <p:sldId id="569" r:id="rId19"/>
    <p:sldId id="563" r:id="rId20"/>
    <p:sldId id="564" r:id="rId21"/>
    <p:sldId id="567" r:id="rId22"/>
    <p:sldId id="565" r:id="rId23"/>
    <p:sldId id="566" r:id="rId24"/>
    <p:sldId id="568" r:id="rId25"/>
    <p:sldId id="555" r:id="rId26"/>
    <p:sldId id="520" r:id="rId27"/>
    <p:sldId id="522" r:id="rId28"/>
    <p:sldId id="525" r:id="rId29"/>
    <p:sldId id="526" r:id="rId30"/>
    <p:sldId id="540" r:id="rId31"/>
    <p:sldId id="541" r:id="rId32"/>
    <p:sldId id="46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482" autoAdjust="0"/>
  </p:normalViewPr>
  <p:slideViewPr>
    <p:cSldViewPr>
      <p:cViewPr>
        <p:scale>
          <a:sx n="50" d="100"/>
          <a:sy n="50" d="100"/>
        </p:scale>
        <p:origin x="-1728" y="-672"/>
      </p:cViewPr>
      <p:guideLst>
        <p:guide orient="horz" pos="2160"/>
        <p:guide pos="2880"/>
      </p:guideLst>
    </p:cSldViewPr>
  </p:slideViewPr>
  <p:notesTextViewPr>
    <p:cViewPr>
      <p:scale>
        <a:sx n="1" d="1"/>
        <a:sy n="1" d="1"/>
      </p:scale>
      <p:origin x="0" y="0"/>
    </p:cViewPr>
  </p:notesTextViewPr>
  <p:sorterViewPr>
    <p:cViewPr>
      <p:scale>
        <a:sx n="125" d="100"/>
        <a:sy n="125" d="100"/>
      </p:scale>
      <p:origin x="0" y="0"/>
    </p:cViewPr>
  </p:sorterViewPr>
  <p:notesViewPr>
    <p:cSldViewPr>
      <p:cViewPr varScale="1">
        <p:scale>
          <a:sx n="88" d="100"/>
          <a:sy n="88" d="100"/>
        </p:scale>
        <p:origin x="-327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5.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customXml" Target="../customXml/item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B79202-B041-4165-83DA-87C5D3E9C2D7}" type="datetimeFigureOut">
              <a:rPr lang="en-US" smtClean="0"/>
              <a:t>12/17/2014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7BEED2-69EA-4618-9885-E9E0447B4A44}" type="slidenum">
              <a:rPr lang="en-US" smtClean="0"/>
              <a:t>‹#›</a:t>
            </a:fld>
            <a:endParaRPr lang="en-US" dirty="0"/>
          </a:p>
        </p:txBody>
      </p:sp>
    </p:spTree>
    <p:extLst>
      <p:ext uri="{BB962C8B-B14F-4D97-AF65-F5344CB8AC3E}">
        <p14:creationId xmlns:p14="http://schemas.microsoft.com/office/powerpoint/2010/main" val="698621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7E37D8-8F45-4412-97FE-D9367485A18D}" type="datetimeFigureOut">
              <a:rPr lang="en-US" smtClean="0"/>
              <a:pPr/>
              <a:t>12/17/2014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BF8A22-4793-4C75-AB83-7E40AA368367}" type="slidenum">
              <a:rPr lang="en-US" smtClean="0"/>
              <a:pPr/>
              <a:t>‹#›</a:t>
            </a:fld>
            <a:endParaRPr lang="en-US" dirty="0"/>
          </a:p>
        </p:txBody>
      </p:sp>
    </p:spTree>
    <p:extLst>
      <p:ext uri="{BB962C8B-B14F-4D97-AF65-F5344CB8AC3E}">
        <p14:creationId xmlns:p14="http://schemas.microsoft.com/office/powerpoint/2010/main" val="2248233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jud.ct.gov/external/supapp/Cases/AROcr/CR312/312CR52.pdf"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www.jud.ct.gov/external/supapp/Cases/AROap/AP129/129AP436.pdf"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Relevant to a great deal of today’s topics.</a:t>
            </a:r>
          </a:p>
          <a:p>
            <a:pPr marL="171450" indent="-171450">
              <a:buFont typeface="Arial" panose="020B0604020202020204" pitchFamily="34" charset="0"/>
              <a:buChar char="•"/>
            </a:pPr>
            <a:r>
              <a:rPr lang="en-US" dirty="0" smtClean="0"/>
              <a:t>Purpose to protect right of private individuals from abuses by the government</a:t>
            </a:r>
          </a:p>
          <a:p>
            <a:pPr marL="171450" indent="-171450">
              <a:buFont typeface="Arial" panose="020B0604020202020204" pitchFamily="34" charset="0"/>
              <a:buChar char="•"/>
            </a:pPr>
            <a:r>
              <a:rPr lang="en-US" dirty="0" smtClean="0"/>
              <a:t>YOU are part of government.  For purposes of code enforcement, FMO grouped with police, other governmental officials.  You are potentially entering onto someone’s private property and ordering them to do something with or to their private property.</a:t>
            </a:r>
            <a:endParaRPr lang="en-US" dirty="0"/>
          </a:p>
        </p:txBody>
      </p:sp>
      <p:sp>
        <p:nvSpPr>
          <p:cNvPr id="4" name="Slide Number Placeholder 3"/>
          <p:cNvSpPr>
            <a:spLocks noGrp="1"/>
          </p:cNvSpPr>
          <p:nvPr>
            <p:ph type="sldNum" sz="quarter" idx="10"/>
          </p:nvPr>
        </p:nvSpPr>
        <p:spPr/>
        <p:txBody>
          <a:bodyPr/>
          <a:lstStyle/>
          <a:p>
            <a:fld id="{CE705729-9E77-45A0-8943-49CD4BA66874}" type="slidenum">
              <a:rPr lang="en-US" smtClean="0"/>
              <a:pPr/>
              <a:t>1</a:t>
            </a:fld>
            <a:endParaRPr lang="en-US"/>
          </a:p>
        </p:txBody>
      </p:sp>
    </p:spTree>
    <p:extLst>
      <p:ext uri="{BB962C8B-B14F-4D97-AF65-F5344CB8AC3E}">
        <p14:creationId xmlns:p14="http://schemas.microsoft.com/office/powerpoint/2010/main" val="193093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CBF8A22-4793-4C75-AB83-7E40AA368367}" type="slidenum">
              <a:rPr lang="en-US" smtClean="0"/>
              <a:pPr/>
              <a:t>11</a:t>
            </a:fld>
            <a:endParaRPr lang="en-US" dirty="0"/>
          </a:p>
        </p:txBody>
      </p:sp>
    </p:spTree>
    <p:extLst>
      <p:ext uri="{BB962C8B-B14F-4D97-AF65-F5344CB8AC3E}">
        <p14:creationId xmlns:p14="http://schemas.microsoft.com/office/powerpoint/2010/main" val="3660087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F8A22-4793-4C75-AB83-7E40AA368367}" type="slidenum">
              <a:rPr lang="en-US" smtClean="0"/>
              <a:pPr/>
              <a:t>12</a:t>
            </a:fld>
            <a:endParaRPr lang="en-US" dirty="0"/>
          </a:p>
        </p:txBody>
      </p:sp>
    </p:spTree>
    <p:extLst>
      <p:ext uri="{BB962C8B-B14F-4D97-AF65-F5344CB8AC3E}">
        <p14:creationId xmlns:p14="http://schemas.microsoft.com/office/powerpoint/2010/main" val="3660087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Probable cause to issue a warrant to inspect for safety code violation “exist [s] if reasonable legislative or administrative standards for conducting an area inspection are satisfied....” </a:t>
            </a:r>
            <a:r>
              <a:rPr lang="en-US" i="1" dirty="0" err="1" smtClean="0"/>
              <a:t>Camara</a:t>
            </a:r>
            <a:r>
              <a:rPr lang="en-US" i="1" dirty="0" smtClean="0"/>
              <a:t> v. Municipal Court,</a:t>
            </a:r>
            <a:r>
              <a:rPr lang="en-US" dirty="0" smtClean="0"/>
              <a:t> 387 U.S. 523, 538 (1967). Reasonable legislative standards include periodic annual inspections such as those authorized under this statute. </a:t>
            </a:r>
            <a:r>
              <a:rPr lang="en-US" i="1" dirty="0" smtClean="0"/>
              <a:t>Id.</a:t>
            </a:r>
            <a:r>
              <a:rPr lang="en-US" dirty="0" smtClean="0"/>
              <a:t> General Statutes § 29-305 is constitutional as applied in this case.</a:t>
            </a:r>
            <a:r>
              <a:rPr lang="en-US" baseline="0" dirty="0" smtClean="0"/>
              <a:t>     </a:t>
            </a:r>
            <a:r>
              <a:rPr lang="en-US" u="sng" dirty="0" smtClean="0"/>
              <a:t>State v. Burke</a:t>
            </a:r>
            <a:r>
              <a:rPr lang="en-US" dirty="0" smtClean="0"/>
              <a:t>, 23 Conn. App. 528, 531-32, 582 A.2d 915, 916 (1990)</a:t>
            </a:r>
          </a:p>
          <a:p>
            <a:pPr marL="171450" indent="-171450">
              <a:buFont typeface="Arial" panose="020B0604020202020204" pitchFamily="34" charset="0"/>
              <a:buChar char="•"/>
            </a:pPr>
            <a:r>
              <a:rPr lang="en-US" dirty="0" smtClean="0"/>
              <a:t>Validly enacted statutes are presumed reasonable.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party attacking a validly enacted statute</a:t>
            </a:r>
            <a:r>
              <a:rPr lang="en-US" baseline="0" dirty="0" smtClean="0"/>
              <a:t> </a:t>
            </a:r>
            <a:r>
              <a:rPr lang="en-US" dirty="0" smtClean="0"/>
              <a:t>bears the heavy burden of proving its unconstitutionality beyond a reasonable doubt and we indulge in  every presumption in favor of the statute's constitutionality.</a:t>
            </a:r>
            <a:r>
              <a:rPr lang="en-US" baseline="0" dirty="0" smtClean="0"/>
              <a:t>  </a:t>
            </a:r>
            <a:r>
              <a:rPr lang="en-US" u="sng" dirty="0" smtClean="0"/>
              <a:t>State v. Breton</a:t>
            </a:r>
            <a:r>
              <a:rPr lang="en-US" dirty="0" smtClean="0"/>
              <a:t>, 212 Conn. 258, 269, 562 A.2d 1060, 1065-66 (1989).</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29-305 was attacked but held to be constitutional in</a:t>
            </a:r>
            <a:r>
              <a:rPr lang="en-US" baseline="0" dirty="0" smtClean="0"/>
              <a:t> State v. Burke, 23 Conn. App. 528, 1990.</a:t>
            </a:r>
          </a:p>
          <a:p>
            <a:endParaRPr lang="en-US" dirty="0"/>
          </a:p>
        </p:txBody>
      </p:sp>
      <p:sp>
        <p:nvSpPr>
          <p:cNvPr id="4" name="Slide Number Placeholder 3"/>
          <p:cNvSpPr>
            <a:spLocks noGrp="1"/>
          </p:cNvSpPr>
          <p:nvPr>
            <p:ph type="sldNum" sz="quarter" idx="10"/>
          </p:nvPr>
        </p:nvSpPr>
        <p:spPr/>
        <p:txBody>
          <a:bodyPr/>
          <a:lstStyle/>
          <a:p>
            <a:fld id="{7CBF8A22-4793-4C75-AB83-7E40AA368367}" type="slidenum">
              <a:rPr lang="en-US" smtClean="0"/>
              <a:pPr/>
              <a:t>13</a:t>
            </a:fld>
            <a:endParaRPr lang="en-US" dirty="0"/>
          </a:p>
        </p:txBody>
      </p:sp>
    </p:spTree>
    <p:extLst>
      <p:ext uri="{BB962C8B-B14F-4D97-AF65-F5344CB8AC3E}">
        <p14:creationId xmlns:p14="http://schemas.microsoft.com/office/powerpoint/2010/main" val="3660087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Searches without a warrant </a:t>
            </a:r>
            <a:r>
              <a:rPr lang="en-US" b="1" dirty="0" smtClean="0"/>
              <a:t>that do not fit into one of</a:t>
            </a:r>
            <a:r>
              <a:rPr lang="en-US" b="1" baseline="0" dirty="0" smtClean="0"/>
              <a:t> the enumerated exceptions </a:t>
            </a:r>
            <a:r>
              <a:rPr lang="en-US" baseline="0" dirty="0" smtClean="0"/>
              <a:t>to the warrant requirement are presumed unreasonable.</a:t>
            </a:r>
          </a:p>
          <a:p>
            <a:pPr marL="171450" indent="-171450">
              <a:buFont typeface="Arial" panose="020B0604020202020204" pitchFamily="34" charset="0"/>
              <a:buChar char="•"/>
            </a:pPr>
            <a:r>
              <a:rPr lang="en-US" baseline="0" dirty="0" smtClean="0"/>
              <a:t>Such searches violate the right of privacy which is sought to be protected by the warrant requirement.</a:t>
            </a:r>
          </a:p>
          <a:p>
            <a:endParaRPr lang="en-US" dirty="0"/>
          </a:p>
        </p:txBody>
      </p:sp>
      <p:sp>
        <p:nvSpPr>
          <p:cNvPr id="4" name="Slide Number Placeholder 3"/>
          <p:cNvSpPr>
            <a:spLocks noGrp="1"/>
          </p:cNvSpPr>
          <p:nvPr>
            <p:ph type="sldNum" sz="quarter" idx="10"/>
          </p:nvPr>
        </p:nvSpPr>
        <p:spPr/>
        <p:txBody>
          <a:bodyPr/>
          <a:lstStyle/>
          <a:p>
            <a:fld id="{CE705729-9E77-45A0-8943-49CD4BA66874}" type="slidenum">
              <a:rPr lang="en-US" smtClean="0"/>
              <a:pPr/>
              <a:t>14</a:t>
            </a:fld>
            <a:endParaRPr lang="en-US"/>
          </a:p>
        </p:txBody>
      </p:sp>
    </p:spTree>
    <p:extLst>
      <p:ext uri="{BB962C8B-B14F-4D97-AF65-F5344CB8AC3E}">
        <p14:creationId xmlns:p14="http://schemas.microsoft.com/office/powerpoint/2010/main" val="1009285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Carroll-automobile exception. Warrant not required to search auto b/c of ease with which it could be moved out of jurisdiction.</a:t>
            </a:r>
            <a:endParaRPr lang="en-US" dirty="0"/>
          </a:p>
        </p:txBody>
      </p:sp>
      <p:sp>
        <p:nvSpPr>
          <p:cNvPr id="4" name="Slide Number Placeholder 3"/>
          <p:cNvSpPr>
            <a:spLocks noGrp="1"/>
          </p:cNvSpPr>
          <p:nvPr>
            <p:ph type="sldNum" sz="quarter" idx="10"/>
          </p:nvPr>
        </p:nvSpPr>
        <p:spPr/>
        <p:txBody>
          <a:bodyPr/>
          <a:lstStyle/>
          <a:p>
            <a:fld id="{CE705729-9E77-45A0-8943-49CD4BA66874}" type="slidenum">
              <a:rPr lang="en-US" smtClean="0"/>
              <a:pPr/>
              <a:t>15</a:t>
            </a:fld>
            <a:endParaRPr lang="en-US"/>
          </a:p>
        </p:txBody>
      </p:sp>
    </p:spTree>
    <p:extLst>
      <p:ext uri="{BB962C8B-B14F-4D97-AF65-F5344CB8AC3E}">
        <p14:creationId xmlns:p14="http://schemas.microsoft.com/office/powerpoint/2010/main" val="2213320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WHO and HOW of consent</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Would a reasonable person feel free to refuse officer’s request and terminate encounter</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Competent adult with authority to consent.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E705729-9E77-45A0-8943-49CD4BA66874}" type="slidenum">
              <a:rPr lang="en-US" smtClean="0"/>
              <a:pPr/>
              <a:t>16</a:t>
            </a:fld>
            <a:endParaRPr lang="en-US"/>
          </a:p>
        </p:txBody>
      </p:sp>
    </p:spTree>
    <p:extLst>
      <p:ext uri="{BB962C8B-B14F-4D97-AF65-F5344CB8AC3E}">
        <p14:creationId xmlns:p14="http://schemas.microsoft.com/office/powerpoint/2010/main" val="2341812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eaLnBrk="1" hangingPunct="1">
              <a:buFont typeface="Arial" panose="020B0604020202020204" pitchFamily="34" charset="0"/>
              <a:buNone/>
            </a:pPr>
            <a:r>
              <a:rPr lang="en-US" altLang="en-US" sz="2100" dirty="0" smtClean="0">
                <a:effectLst/>
              </a:rPr>
              <a:t>Totality of circumstances inquiry</a:t>
            </a:r>
          </a:p>
          <a:p>
            <a:pPr marL="533400" lvl="0" indent="-533400" eaLnBrk="1" hangingPunct="1">
              <a:buFont typeface="Arial" panose="020B0604020202020204" pitchFamily="34" charset="0"/>
              <a:buChar char="•"/>
            </a:pPr>
            <a:r>
              <a:rPr lang="en-US" altLang="en-US" sz="2100" dirty="0" smtClean="0">
                <a:effectLst/>
              </a:rPr>
              <a:t>Knowledge of constitutional rights in general</a:t>
            </a:r>
          </a:p>
          <a:p>
            <a:pPr marL="533400" lvl="0" indent="-533400" eaLnBrk="1" hangingPunct="1">
              <a:buFont typeface="Arial" panose="020B0604020202020204" pitchFamily="34" charset="0"/>
              <a:buChar char="•"/>
            </a:pPr>
            <a:r>
              <a:rPr lang="en-US" altLang="en-US" sz="2100" dirty="0" smtClean="0">
                <a:effectLst/>
              </a:rPr>
              <a:t>Knowledge of the right to refuse consent</a:t>
            </a:r>
          </a:p>
          <a:p>
            <a:pPr marL="533400" lvl="0" indent="-533400" eaLnBrk="1" hangingPunct="1">
              <a:buFont typeface="Arial" panose="020B0604020202020204" pitchFamily="34" charset="0"/>
              <a:buChar char="•"/>
            </a:pPr>
            <a:r>
              <a:rPr lang="en-US" altLang="en-US" sz="2100" dirty="0" smtClean="0">
                <a:effectLst/>
              </a:rPr>
              <a:t>Sufficient age and maturity to make an independent decision</a:t>
            </a:r>
          </a:p>
          <a:p>
            <a:pPr marL="533400" lvl="0" indent="-533400" eaLnBrk="1" hangingPunct="1">
              <a:buFont typeface="Arial" panose="020B0604020202020204" pitchFamily="34" charset="0"/>
              <a:buChar char="•"/>
            </a:pPr>
            <a:r>
              <a:rPr lang="en-US" altLang="en-US" sz="2100" dirty="0" smtClean="0">
                <a:effectLst/>
              </a:rPr>
              <a:t>Intelligence to understand the significance of consent</a:t>
            </a:r>
          </a:p>
          <a:p>
            <a:pPr marL="533400" lvl="0" indent="-533400" eaLnBrk="1" hangingPunct="1">
              <a:buFont typeface="Arial" panose="020B0604020202020204" pitchFamily="34" charset="0"/>
              <a:buChar char="•"/>
            </a:pPr>
            <a:r>
              <a:rPr lang="en-US" altLang="en-US" sz="2100" dirty="0" smtClean="0">
                <a:effectLst/>
              </a:rPr>
              <a:t>Education in or experience with the workings of the criminal justice system</a:t>
            </a:r>
          </a:p>
          <a:p>
            <a:pPr marL="533400" lvl="0" indent="-533400" eaLnBrk="1" hangingPunct="1">
              <a:buFont typeface="Arial" panose="020B0604020202020204" pitchFamily="34" charset="0"/>
              <a:buChar char="•"/>
            </a:pPr>
            <a:r>
              <a:rPr lang="en-US" altLang="en-US" sz="2100" dirty="0" smtClean="0">
                <a:effectLst/>
              </a:rPr>
              <a:t>Cooperation with officers</a:t>
            </a:r>
          </a:p>
          <a:p>
            <a:pPr marL="533400" lvl="0" indent="-533400" eaLnBrk="1" hangingPunct="1">
              <a:buFont typeface="Arial" panose="020B0604020202020204" pitchFamily="34" charset="0"/>
              <a:buChar char="•"/>
            </a:pPr>
            <a:r>
              <a:rPr lang="en-US" altLang="en-US" sz="2100" dirty="0" smtClean="0">
                <a:effectLst/>
              </a:rPr>
              <a:t>Attitude toward the likelihood that officers will discover contraband</a:t>
            </a:r>
          </a:p>
          <a:p>
            <a:pPr marL="533400" lvl="0" indent="-533400" eaLnBrk="1" hangingPunct="1">
              <a:buFont typeface="Arial" panose="020B0604020202020204" pitchFamily="34" charset="0"/>
              <a:buChar char="•"/>
            </a:pPr>
            <a:r>
              <a:rPr lang="en-US" altLang="en-US" sz="2100" dirty="0" smtClean="0">
                <a:effectLst/>
              </a:rPr>
              <a:t>Length of detention and nature of questioning regarding consent</a:t>
            </a:r>
          </a:p>
          <a:p>
            <a:pPr marL="533400" lvl="0" indent="-533400" eaLnBrk="1" hangingPunct="1">
              <a:buFont typeface="Arial" panose="020B0604020202020204" pitchFamily="34" charset="0"/>
              <a:buChar char="•"/>
            </a:pPr>
            <a:r>
              <a:rPr lang="en-US" altLang="en-US" sz="2100" dirty="0" smtClean="0">
                <a:effectLst/>
              </a:rPr>
              <a:t>Coercive police behavior surrounding the incident</a:t>
            </a:r>
          </a:p>
          <a:p>
            <a:endParaRPr lang="en-US" dirty="0" smtClean="0"/>
          </a:p>
          <a:p>
            <a:r>
              <a:rPr lang="en-US" dirty="0" smtClean="0"/>
              <a:t>Inference that a warrant will automatically issue, or that refusal is futile, has been held coercive!</a:t>
            </a:r>
            <a:endParaRPr lang="en-US" dirty="0"/>
          </a:p>
        </p:txBody>
      </p:sp>
      <p:sp>
        <p:nvSpPr>
          <p:cNvPr id="4" name="Slide Number Placeholder 3"/>
          <p:cNvSpPr>
            <a:spLocks noGrp="1"/>
          </p:cNvSpPr>
          <p:nvPr>
            <p:ph type="sldNum" sz="quarter" idx="10"/>
          </p:nvPr>
        </p:nvSpPr>
        <p:spPr/>
        <p:txBody>
          <a:bodyPr/>
          <a:lstStyle/>
          <a:p>
            <a:fld id="{CE705729-9E77-45A0-8943-49CD4BA66874}" type="slidenum">
              <a:rPr lang="en-US" smtClean="0"/>
              <a:pPr/>
              <a:t>17</a:t>
            </a:fld>
            <a:endParaRPr lang="en-US"/>
          </a:p>
        </p:txBody>
      </p:sp>
    </p:spTree>
    <p:extLst>
      <p:ext uri="{BB962C8B-B14F-4D97-AF65-F5344CB8AC3E}">
        <p14:creationId xmlns:p14="http://schemas.microsoft.com/office/powerpoint/2010/main" val="3362468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of form used by DCJ Inspectors.</a:t>
            </a:r>
            <a:endParaRPr lang="en-US" dirty="0"/>
          </a:p>
        </p:txBody>
      </p:sp>
      <p:sp>
        <p:nvSpPr>
          <p:cNvPr id="4" name="Slide Number Placeholder 3"/>
          <p:cNvSpPr>
            <a:spLocks noGrp="1"/>
          </p:cNvSpPr>
          <p:nvPr>
            <p:ph type="sldNum" sz="quarter" idx="10"/>
          </p:nvPr>
        </p:nvSpPr>
        <p:spPr/>
        <p:txBody>
          <a:bodyPr/>
          <a:lstStyle/>
          <a:p>
            <a:fld id="{7CBF8A22-4793-4C75-AB83-7E40AA368367}" type="slidenum">
              <a:rPr lang="en-US" smtClean="0"/>
              <a:pPr/>
              <a:t>18</a:t>
            </a:fld>
            <a:endParaRPr lang="en-US" dirty="0"/>
          </a:p>
        </p:txBody>
      </p:sp>
    </p:spTree>
    <p:extLst>
      <p:ext uri="{BB962C8B-B14F-4D97-AF65-F5344CB8AC3E}">
        <p14:creationId xmlns:p14="http://schemas.microsoft.com/office/powerpoint/2010/main" val="3648624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705729-9E77-45A0-8943-49CD4BA66874}" type="slidenum">
              <a:rPr lang="en-US" smtClean="0"/>
              <a:pPr/>
              <a:t>19</a:t>
            </a:fld>
            <a:endParaRPr lang="en-US"/>
          </a:p>
        </p:txBody>
      </p:sp>
    </p:spTree>
    <p:extLst>
      <p:ext uri="{BB962C8B-B14F-4D97-AF65-F5344CB8AC3E}">
        <p14:creationId xmlns:p14="http://schemas.microsoft.com/office/powerpoint/2010/main" val="1713556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Matlock:  When the prosecution seeks to justify a warrantless search by proof of voluntary consent it is not limited to proof that consent was given by the defendant, but </a:t>
            </a:r>
            <a:r>
              <a:rPr lang="en-US" sz="1200" b="1" kern="1200" dirty="0" smtClean="0">
                <a:solidFill>
                  <a:schemeClr val="tx1"/>
                </a:solidFill>
                <a:effectLst/>
                <a:latin typeface="+mn-lt"/>
                <a:ea typeface="+mn-ea"/>
                <a:cs typeface="+mn-cs"/>
              </a:rPr>
              <a:t>may show that permission to search was obtained from a third party who possessed common authority</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over or other sufficient relationship to the premises or effects sought to be inspected</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t>
            </a:r>
            <a:r>
              <a:rPr lang="en-US" sz="1200" kern="1200" dirty="0" err="1" smtClean="0">
                <a:solidFill>
                  <a:schemeClr val="tx1"/>
                </a:solidFill>
                <a:effectLst/>
                <a:latin typeface="+mn-lt"/>
                <a:ea typeface="+mn-ea"/>
                <a:cs typeface="+mn-cs"/>
              </a:rPr>
              <a:t>onsent</a:t>
            </a:r>
            <a:r>
              <a:rPr lang="en-US" sz="1200" kern="1200" dirty="0" smtClean="0">
                <a:solidFill>
                  <a:schemeClr val="tx1"/>
                </a:solidFill>
                <a:effectLst/>
                <a:latin typeface="+mn-lt"/>
                <a:ea typeface="+mn-ea"/>
                <a:cs typeface="+mn-cs"/>
              </a:rPr>
              <a:t> of one who possesses common authority over premises or effects is valid as against the absent, non-consenting person with whom that authority is shared.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latin typeface="+mn-lt"/>
                <a:ea typeface="+mn-ea"/>
                <a:cs typeface="+mn-cs"/>
              </a:rPr>
              <a:t>The narrow exception to this rule that the consent of one occupant is insufficient when another occupant is present and objects to the search. (Randolph).</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latin typeface="+mn-lt"/>
                <a:ea typeface="+mn-ea"/>
                <a:cs typeface="+mn-cs"/>
              </a:rPr>
              <a:t>Randolph</a:t>
            </a:r>
            <a:r>
              <a:rPr lang="en-US" sz="1200" kern="1200" dirty="0" smtClean="0">
                <a:solidFill>
                  <a:schemeClr val="tx1"/>
                </a:solidFill>
                <a:latin typeface="+mn-lt"/>
                <a:ea typeface="+mn-ea"/>
                <a:cs typeface="+mn-cs"/>
              </a:rPr>
              <a:t> does not apply where the removal of a potential objector by the police is </a:t>
            </a:r>
            <a:r>
              <a:rPr lang="en-US" sz="1200" b="1" i="1" kern="1200" dirty="0" smtClean="0">
                <a:solidFill>
                  <a:schemeClr val="tx1"/>
                </a:solidFill>
                <a:latin typeface="+mn-lt"/>
                <a:ea typeface="+mn-ea"/>
                <a:cs typeface="+mn-cs"/>
              </a:rPr>
              <a:t>objectively reasonable</a:t>
            </a:r>
            <a:r>
              <a:rPr lang="en-US" sz="1200" kern="1200" dirty="0" smtClean="0">
                <a:solidFill>
                  <a:schemeClr val="tx1"/>
                </a:solidFill>
                <a:latin typeface="+mn-lt"/>
                <a:ea typeface="+mn-ea"/>
                <a:cs typeface="+mn-cs"/>
              </a:rPr>
              <a:t> under the circumstances, even if that person objected to entry while he was physically present at the premises.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705729-9E77-45A0-8943-49CD4BA66874}" type="slidenum">
              <a:rPr lang="en-US" smtClean="0"/>
              <a:pPr/>
              <a:t>20</a:t>
            </a:fld>
            <a:endParaRPr lang="en-US"/>
          </a:p>
        </p:txBody>
      </p:sp>
    </p:spTree>
    <p:extLst>
      <p:ext uri="{BB962C8B-B14F-4D97-AF65-F5344CB8AC3E}">
        <p14:creationId xmlns:p14="http://schemas.microsoft.com/office/powerpoint/2010/main" val="3581446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Applies to BO, FM, Health Dir., Housing Inspectors, etc. as well as police.</a:t>
            </a:r>
          </a:p>
          <a:p>
            <a:pPr marL="171450" indent="-171450">
              <a:buFont typeface="Arial" panose="020B0604020202020204" pitchFamily="34" charset="0"/>
              <a:buChar char="•"/>
            </a:pPr>
            <a:r>
              <a:rPr lang="en-US" dirty="0" smtClean="0"/>
              <a:t>4</a:t>
            </a:r>
            <a:r>
              <a:rPr lang="en-US" baseline="30000" dirty="0" smtClean="0"/>
              <a:t>th</a:t>
            </a:r>
            <a:r>
              <a:rPr lang="en-US" dirty="0" smtClean="0"/>
              <a:t> Amendment protects individuals from government intrusions onto their property or of their persons.</a:t>
            </a:r>
          </a:p>
          <a:p>
            <a:pPr marL="171450" indent="-171450">
              <a:buFont typeface="Arial" panose="020B0604020202020204" pitchFamily="34" charset="0"/>
              <a:buChar char="•"/>
            </a:pPr>
            <a:r>
              <a:rPr lang="en-US" dirty="0" smtClean="0"/>
              <a:t>“No warrants shall issue but </a:t>
            </a:r>
          </a:p>
          <a:p>
            <a:pPr marL="628650" lvl="1" indent="-171450">
              <a:buFont typeface="Arial" panose="020B0604020202020204" pitchFamily="34" charset="0"/>
              <a:buChar char="•"/>
            </a:pPr>
            <a:r>
              <a:rPr lang="en-US" dirty="0" smtClean="0"/>
              <a:t>Upon probable cause</a:t>
            </a:r>
          </a:p>
          <a:p>
            <a:pPr marL="628650" lvl="1" indent="-171450">
              <a:buFont typeface="Arial" panose="020B0604020202020204" pitchFamily="34" charset="0"/>
              <a:buChar char="•"/>
            </a:pPr>
            <a:r>
              <a:rPr lang="en-US" dirty="0" smtClean="0"/>
              <a:t>Supported by oath or affirmation</a:t>
            </a:r>
          </a:p>
          <a:p>
            <a:pPr marL="628650" lvl="1" indent="-171450">
              <a:buFont typeface="Arial" panose="020B0604020202020204" pitchFamily="34" charset="0"/>
              <a:buChar char="•"/>
            </a:pPr>
            <a:r>
              <a:rPr lang="en-US" dirty="0" smtClean="0"/>
              <a:t>Particularly describing the place to be searched and the persons or things to be seized”</a:t>
            </a:r>
          </a:p>
          <a:p>
            <a:pPr marL="171450" lvl="0" indent="-171450">
              <a:buFont typeface="Arial" panose="020B0604020202020204" pitchFamily="34" charset="0"/>
              <a:buChar char="•"/>
            </a:pPr>
            <a:r>
              <a:rPr lang="en-US" dirty="0" smtClean="0"/>
              <a:t>It does not ban warrantless</a:t>
            </a:r>
            <a:r>
              <a:rPr lang="en-US" baseline="0" dirty="0" smtClean="0"/>
              <a:t> searches….only UNREASONABLE </a:t>
            </a:r>
            <a:r>
              <a:rPr lang="en-US" baseline="0" dirty="0" smtClean="0"/>
              <a:t>searches</a:t>
            </a:r>
          </a:p>
          <a:p>
            <a:pPr marL="171450" lvl="0" indent="-171450">
              <a:buFont typeface="Arial" panose="020B0604020202020204" pitchFamily="34" charset="0"/>
              <a:buChar char="•"/>
            </a:pPr>
            <a:r>
              <a:rPr lang="en-US" baseline="0" dirty="0" smtClean="0"/>
              <a:t>SCOTUS using reasonableness approach; separate from reasonableness requirement</a:t>
            </a:r>
            <a:endParaRPr lang="en-US" baseline="0" dirty="0" smtClean="0"/>
          </a:p>
          <a:p>
            <a:pPr marL="171450" lvl="0" indent="-171450">
              <a:buFont typeface="Arial" panose="020B0604020202020204" pitchFamily="34" charset="0"/>
              <a:buChar char="•"/>
            </a:pPr>
            <a:r>
              <a:rPr lang="en-US" baseline="0" dirty="0" smtClean="0"/>
              <a:t>Warrantless searches are presumed to be unreasonable unless one of certain exceptions apply.</a:t>
            </a:r>
          </a:p>
          <a:p>
            <a:pPr marL="171450" indent="-171450">
              <a:buFont typeface="Arial" panose="020B0604020202020204" pitchFamily="34" charset="0"/>
              <a:buChar char="•"/>
            </a:pPr>
            <a:r>
              <a:rPr lang="en-US" dirty="0" smtClean="0"/>
              <a:t>Main exceptions: (WILL TALK ABOUT)</a:t>
            </a:r>
          </a:p>
          <a:p>
            <a:pPr marL="628650" lvl="1" indent="-171450">
              <a:buFont typeface="Arial" panose="020B0604020202020204" pitchFamily="34" charset="0"/>
              <a:buChar char="•"/>
            </a:pPr>
            <a:r>
              <a:rPr lang="en-US" dirty="0" smtClean="0"/>
              <a:t>Consent, or</a:t>
            </a:r>
          </a:p>
          <a:p>
            <a:pPr marL="628650" lvl="1" indent="-171450">
              <a:buFont typeface="Arial" panose="020B0604020202020204" pitchFamily="34" charset="0"/>
              <a:buChar char="•"/>
            </a:pPr>
            <a:r>
              <a:rPr lang="en-US" dirty="0" smtClean="0"/>
              <a:t>Emergency</a:t>
            </a:r>
          </a:p>
          <a:p>
            <a:pPr marL="628650" lvl="1" indent="-171450">
              <a:buFont typeface="Arial" panose="020B0604020202020204" pitchFamily="34" charset="0"/>
              <a:buChar char="•"/>
            </a:pPr>
            <a:r>
              <a:rPr lang="en-US" dirty="0" smtClean="0"/>
              <a:t>Plain view</a:t>
            </a:r>
          </a:p>
          <a:p>
            <a:pPr marL="628650" lvl="1" indent="-171450">
              <a:buFont typeface="Arial" panose="020B0604020202020204" pitchFamily="34" charset="0"/>
              <a:buChar char="•"/>
            </a:pPr>
            <a:r>
              <a:rPr lang="en-US" dirty="0" smtClean="0"/>
              <a:t>(Others is law enforcement context)</a:t>
            </a:r>
          </a:p>
          <a:p>
            <a:pPr marL="171450" lvl="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E705729-9E77-45A0-8943-49CD4BA66874}" type="slidenum">
              <a:rPr lang="en-US" smtClean="0"/>
              <a:pPr/>
              <a:t>2</a:t>
            </a:fld>
            <a:endParaRPr lang="en-US"/>
          </a:p>
        </p:txBody>
      </p:sp>
    </p:spTree>
    <p:extLst>
      <p:ext uri="{BB962C8B-B14F-4D97-AF65-F5344CB8AC3E}">
        <p14:creationId xmlns:p14="http://schemas.microsoft.com/office/powerpoint/2010/main" val="1690570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Matlock:  When the prosecution seeks to justify a warrantless search by proof of voluntary consent it is not limited to proof that consent was given by the defendant, but </a:t>
            </a:r>
            <a:r>
              <a:rPr lang="en-US" sz="1200" b="1" kern="1200" dirty="0" smtClean="0">
                <a:solidFill>
                  <a:schemeClr val="tx1"/>
                </a:solidFill>
                <a:effectLst/>
                <a:latin typeface="+mn-lt"/>
                <a:ea typeface="+mn-ea"/>
                <a:cs typeface="+mn-cs"/>
              </a:rPr>
              <a:t>may show that permission to search was obtained from a third party who possessed common authority</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over or other sufficient relationship to the premises or effects sought to be inspected</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latin typeface="+mn-lt"/>
                <a:ea typeface="+mn-ea"/>
                <a:cs typeface="+mn-cs"/>
              </a:rPr>
              <a:t>In </a:t>
            </a:r>
            <a:r>
              <a:rPr lang="en-US" sz="1200" b="1" i="1" kern="1200" dirty="0" smtClean="0">
                <a:solidFill>
                  <a:schemeClr val="tx1"/>
                </a:solidFill>
                <a:latin typeface="+mn-lt"/>
                <a:ea typeface="+mn-ea"/>
                <a:cs typeface="+mn-cs"/>
                <a:hlinkClick r:id="rId3"/>
              </a:rPr>
              <a:t>State v. </a:t>
            </a:r>
            <a:r>
              <a:rPr lang="en-US" sz="1200" b="1" i="1" kern="1200" dirty="0" err="1" smtClean="0">
                <a:solidFill>
                  <a:schemeClr val="tx1"/>
                </a:solidFill>
                <a:latin typeface="+mn-lt"/>
                <a:ea typeface="+mn-ea"/>
                <a:cs typeface="+mn-cs"/>
                <a:hlinkClick r:id="rId3"/>
              </a:rPr>
              <a:t>Buie</a:t>
            </a:r>
            <a:r>
              <a:rPr lang="en-US" sz="1200" b="1" kern="1200" dirty="0" smtClean="0">
                <a:solidFill>
                  <a:schemeClr val="tx1"/>
                </a:solidFill>
                <a:latin typeface="+mn-lt"/>
                <a:ea typeface="+mn-ea"/>
                <a:cs typeface="+mn-cs"/>
                <a:hlinkClick r:id="rId3"/>
              </a:rPr>
              <a:t>, 312 Conn. 574 (2014)</a:t>
            </a:r>
            <a:r>
              <a:rPr lang="en-US" sz="1200" kern="1200" dirty="0" smtClean="0">
                <a:solidFill>
                  <a:schemeClr val="tx1"/>
                </a:solidFill>
                <a:latin typeface="+mn-lt"/>
                <a:ea typeface="+mn-ea"/>
                <a:cs typeface="+mn-cs"/>
              </a:rPr>
              <a:t>, our Supreme Court has affirmed and adopted the decision of the Appellate Court in </a:t>
            </a:r>
            <a:r>
              <a:rPr lang="en-US" sz="1200" i="1" kern="1200" dirty="0" smtClean="0">
                <a:solidFill>
                  <a:schemeClr val="tx1"/>
                </a:solidFill>
                <a:latin typeface="+mn-lt"/>
                <a:ea typeface="+mn-ea"/>
                <a:cs typeface="+mn-cs"/>
                <a:hlinkClick r:id="rId4"/>
              </a:rPr>
              <a:t>State v. </a:t>
            </a:r>
            <a:r>
              <a:rPr lang="en-US" sz="1200" i="1" kern="1200" dirty="0" err="1" smtClean="0">
                <a:solidFill>
                  <a:schemeClr val="tx1"/>
                </a:solidFill>
                <a:latin typeface="+mn-lt"/>
                <a:ea typeface="+mn-ea"/>
                <a:cs typeface="+mn-cs"/>
                <a:hlinkClick r:id="rId4"/>
              </a:rPr>
              <a:t>Buie</a:t>
            </a:r>
            <a:r>
              <a:rPr lang="en-US" sz="1200" kern="1200" dirty="0" smtClean="0">
                <a:solidFill>
                  <a:schemeClr val="tx1"/>
                </a:solidFill>
                <a:latin typeface="+mn-lt"/>
                <a:ea typeface="+mn-ea"/>
                <a:cs typeface="+mn-cs"/>
                <a:hlinkClick r:id="rId4"/>
              </a:rPr>
              <a:t>, 129 Conn. App. 777 (2011)</a:t>
            </a:r>
            <a:r>
              <a:rPr lang="en-US" sz="1200" kern="1200" dirty="0" smtClean="0">
                <a:solidFill>
                  <a:schemeClr val="tx1"/>
                </a:solidFill>
                <a:latin typeface="+mn-lt"/>
                <a:ea typeface="+mn-ea"/>
                <a:cs typeface="+mn-cs"/>
              </a:rPr>
              <a:t>, adopting the federal apparent authority doctrine of </a:t>
            </a:r>
            <a:r>
              <a:rPr lang="en-US" sz="1200" i="1" kern="1200" dirty="0" smtClean="0">
                <a:solidFill>
                  <a:schemeClr val="tx1"/>
                </a:solidFill>
                <a:latin typeface="+mn-lt"/>
                <a:ea typeface="+mn-ea"/>
                <a:cs typeface="+mn-cs"/>
              </a:rPr>
              <a:t>Illinois v. Rodriguez</a:t>
            </a:r>
            <a:r>
              <a:rPr lang="en-US" sz="1200" kern="1200" dirty="0" smtClean="0">
                <a:solidFill>
                  <a:schemeClr val="tx1"/>
                </a:solidFill>
                <a:latin typeface="+mn-lt"/>
                <a:ea typeface="+mn-ea"/>
                <a:cs typeface="+mn-cs"/>
              </a:rPr>
              <a:t>, 479 U.S. 177 (1990) under the state constitution. In a nutshell: </a:t>
            </a:r>
          </a:p>
          <a:p>
            <a:r>
              <a:rPr lang="en-US" sz="1200" kern="1200" dirty="0" smtClean="0">
                <a:solidFill>
                  <a:schemeClr val="tx1"/>
                </a:solidFill>
                <a:latin typeface="+mn-lt"/>
                <a:ea typeface="+mn-ea"/>
                <a:cs typeface="+mn-cs"/>
              </a:rPr>
              <a:t>"[A] warrantless entry by the police pursuant to the apparent authority doctrine is valid … when it is based on the consent of a third party who the police, at the time of the entry, reasonably believe possesses common authority over the premises, but, in reality, does not. The reasonableness of the belief must be measured by an objective standard. See </a:t>
            </a:r>
            <a:r>
              <a:rPr lang="en-US" sz="1200" i="1" kern="1200" dirty="0" smtClean="0">
                <a:solidFill>
                  <a:schemeClr val="tx1"/>
                </a:solidFill>
                <a:latin typeface="+mn-lt"/>
                <a:ea typeface="+mn-ea"/>
                <a:cs typeface="+mn-cs"/>
              </a:rPr>
              <a:t>Illinois v. Rodriguez,</a:t>
            </a:r>
            <a:r>
              <a:rPr lang="en-US" sz="1200" kern="1200" dirty="0" smtClean="0">
                <a:solidFill>
                  <a:schemeClr val="tx1"/>
                </a:solidFill>
                <a:latin typeface="+mn-lt"/>
                <a:ea typeface="+mn-ea"/>
                <a:cs typeface="+mn-cs"/>
              </a:rPr>
              <a:t> supra, 497 U.S. at 186, 188…. Additionally, this conclusion must be made after an appropriate inquiry given the factual circumstances facing the police as to the third party's common authority over the premises. Each case, of course, must be judged in light of its own facts and circumstances." </a:t>
            </a:r>
            <a:r>
              <a:rPr lang="en-US" sz="1200" i="1" kern="1200" dirty="0" smtClean="0">
                <a:solidFill>
                  <a:schemeClr val="tx1"/>
                </a:solidFill>
                <a:latin typeface="+mn-lt"/>
                <a:ea typeface="+mn-ea"/>
                <a:cs typeface="+mn-cs"/>
              </a:rPr>
              <a:t>State v. </a:t>
            </a:r>
            <a:r>
              <a:rPr lang="en-US" sz="1200" i="1" kern="1200" dirty="0" err="1" smtClean="0">
                <a:solidFill>
                  <a:schemeClr val="tx1"/>
                </a:solidFill>
                <a:latin typeface="+mn-lt"/>
                <a:ea typeface="+mn-ea"/>
                <a:cs typeface="+mn-cs"/>
              </a:rPr>
              <a:t>Buie</a:t>
            </a:r>
            <a:r>
              <a:rPr lang="en-US" sz="1200" kern="1200" dirty="0" smtClean="0">
                <a:solidFill>
                  <a:schemeClr val="tx1"/>
                </a:solidFill>
                <a:latin typeface="+mn-lt"/>
                <a:ea typeface="+mn-ea"/>
                <a:cs typeface="+mn-cs"/>
              </a:rPr>
              <a:t>, 129 Conn. App. at 806.</a:t>
            </a:r>
          </a:p>
          <a:p>
            <a:endParaRPr lang="en-US" dirty="0"/>
          </a:p>
        </p:txBody>
      </p:sp>
      <p:sp>
        <p:nvSpPr>
          <p:cNvPr id="4" name="Slide Number Placeholder 3"/>
          <p:cNvSpPr>
            <a:spLocks noGrp="1"/>
          </p:cNvSpPr>
          <p:nvPr>
            <p:ph type="sldNum" sz="quarter" idx="10"/>
          </p:nvPr>
        </p:nvSpPr>
        <p:spPr/>
        <p:txBody>
          <a:bodyPr/>
          <a:lstStyle/>
          <a:p>
            <a:fld id="{CE705729-9E77-45A0-8943-49CD4BA66874}" type="slidenum">
              <a:rPr lang="en-US" smtClean="0"/>
              <a:pPr/>
              <a:t>21</a:t>
            </a:fld>
            <a:endParaRPr lang="en-US"/>
          </a:p>
        </p:txBody>
      </p:sp>
    </p:spTree>
    <p:extLst>
      <p:ext uri="{BB962C8B-B14F-4D97-AF65-F5344CB8AC3E}">
        <p14:creationId xmlns:p14="http://schemas.microsoft.com/office/powerpoint/2010/main" val="3581446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705729-9E77-45A0-8943-49CD4BA66874}" type="slidenum">
              <a:rPr lang="en-US" smtClean="0"/>
              <a:pPr/>
              <a:t>22</a:t>
            </a:fld>
            <a:endParaRPr lang="en-US"/>
          </a:p>
        </p:txBody>
      </p:sp>
    </p:spTree>
    <p:extLst>
      <p:ext uri="{BB962C8B-B14F-4D97-AF65-F5344CB8AC3E}">
        <p14:creationId xmlns:p14="http://schemas.microsoft.com/office/powerpoint/2010/main" val="779010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705729-9E77-45A0-8943-49CD4BA66874}" type="slidenum">
              <a:rPr lang="en-US" smtClean="0"/>
              <a:pPr/>
              <a:t>23</a:t>
            </a:fld>
            <a:endParaRPr lang="en-US"/>
          </a:p>
        </p:txBody>
      </p:sp>
    </p:spTree>
    <p:extLst>
      <p:ext uri="{BB962C8B-B14F-4D97-AF65-F5344CB8AC3E}">
        <p14:creationId xmlns:p14="http://schemas.microsoft.com/office/powerpoint/2010/main" val="2844328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705729-9E77-45A0-8943-49CD4BA66874}" type="slidenum">
              <a:rPr lang="en-US" smtClean="0"/>
              <a:pPr/>
              <a:t>26</a:t>
            </a:fld>
            <a:endParaRPr lang="en-US"/>
          </a:p>
        </p:txBody>
      </p:sp>
    </p:spTree>
    <p:extLst>
      <p:ext uri="{BB962C8B-B14F-4D97-AF65-F5344CB8AC3E}">
        <p14:creationId xmlns:p14="http://schemas.microsoft.com/office/powerpoint/2010/main" val="2607599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705729-9E77-45A0-8943-49CD4BA66874}" type="slidenum">
              <a:rPr lang="en-US" smtClean="0"/>
              <a:pPr/>
              <a:t>27</a:t>
            </a:fld>
            <a:endParaRPr lang="en-US"/>
          </a:p>
        </p:txBody>
      </p:sp>
    </p:spTree>
    <p:extLst>
      <p:ext uri="{BB962C8B-B14F-4D97-AF65-F5344CB8AC3E}">
        <p14:creationId xmlns:p14="http://schemas.microsoft.com/office/powerpoint/2010/main" val="41593989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Drawing upon the Court's own cases and the cumulative experience of the lower courts that have grappled with the task of defining the extent of a home's curtilage, we believe that curtilage questions should be resolved with particular reference to four factors: </a:t>
            </a:r>
            <a:endParaRPr lang="en-US" dirty="0" smtClean="0"/>
          </a:p>
          <a:p>
            <a:pPr algn="just"/>
            <a:r>
              <a:rPr lang="en-US" dirty="0" smtClean="0"/>
              <a:t>the </a:t>
            </a:r>
            <a:r>
              <a:rPr lang="en-US" dirty="0"/>
              <a:t>proximity of the area claimed to be curtilage to the home, </a:t>
            </a:r>
            <a:endParaRPr lang="en-US" dirty="0" smtClean="0"/>
          </a:p>
          <a:p>
            <a:pPr algn="just"/>
            <a:r>
              <a:rPr lang="en-US" dirty="0" smtClean="0"/>
              <a:t>whether </a:t>
            </a:r>
            <a:r>
              <a:rPr lang="en-US" dirty="0"/>
              <a:t>the area is included within an enclosure surrounding the home, </a:t>
            </a:r>
            <a:endParaRPr lang="en-US" dirty="0" smtClean="0"/>
          </a:p>
          <a:p>
            <a:pPr algn="just"/>
            <a:r>
              <a:rPr lang="en-US" dirty="0" smtClean="0"/>
              <a:t>the </a:t>
            </a:r>
            <a:r>
              <a:rPr lang="en-US" dirty="0"/>
              <a:t>nature of the uses to which the area is put, and </a:t>
            </a:r>
            <a:endParaRPr lang="en-US" dirty="0" smtClean="0"/>
          </a:p>
          <a:p>
            <a:pPr algn="just"/>
            <a:r>
              <a:rPr lang="en-US" dirty="0" smtClean="0"/>
              <a:t>the </a:t>
            </a:r>
            <a:r>
              <a:rPr lang="en-US" dirty="0"/>
              <a:t>steps taken by the resident to protect the area from observation by people passing by</a:t>
            </a:r>
            <a:r>
              <a:rPr lang="en-US" dirty="0" smtClean="0"/>
              <a:t>.</a:t>
            </a:r>
          </a:p>
          <a:p>
            <a:pPr algn="just"/>
            <a:r>
              <a:rPr lang="en-US" dirty="0" smtClean="0"/>
              <a:t>(Barn 50 yards from fence surrounding house not part of curtilage)</a:t>
            </a:r>
          </a:p>
          <a:p>
            <a:pPr algn="just"/>
            <a:r>
              <a:rPr lang="en-US" dirty="0"/>
              <a:t/>
            </a:r>
            <a:br>
              <a:rPr lang="en-US" dirty="0"/>
            </a:br>
            <a:r>
              <a:rPr lang="en-US" u="sng" dirty="0"/>
              <a:t>United States v. Dunn</a:t>
            </a:r>
            <a:r>
              <a:rPr lang="en-US" dirty="0"/>
              <a:t>, 480 U.S. 294, </a:t>
            </a:r>
            <a:r>
              <a:rPr lang="en-US" dirty="0" smtClean="0"/>
              <a:t>301(1987</a:t>
            </a:r>
            <a:r>
              <a:rPr lang="en-US" dirty="0"/>
              <a:t>)</a:t>
            </a:r>
          </a:p>
          <a:p>
            <a:endParaRPr lang="en-US" dirty="0"/>
          </a:p>
        </p:txBody>
      </p:sp>
      <p:sp>
        <p:nvSpPr>
          <p:cNvPr id="4" name="Slide Number Placeholder 3"/>
          <p:cNvSpPr>
            <a:spLocks noGrp="1"/>
          </p:cNvSpPr>
          <p:nvPr>
            <p:ph type="sldNum" sz="quarter" idx="10"/>
          </p:nvPr>
        </p:nvSpPr>
        <p:spPr/>
        <p:txBody>
          <a:bodyPr/>
          <a:lstStyle/>
          <a:p>
            <a:fld id="{CE705729-9E77-45A0-8943-49CD4BA66874}" type="slidenum">
              <a:rPr lang="en-US" smtClean="0"/>
              <a:pPr/>
              <a:t>28</a:t>
            </a:fld>
            <a:endParaRPr lang="en-US"/>
          </a:p>
        </p:txBody>
      </p:sp>
    </p:spTree>
    <p:extLst>
      <p:ext uri="{BB962C8B-B14F-4D97-AF65-F5344CB8AC3E}">
        <p14:creationId xmlns:p14="http://schemas.microsoft.com/office/powerpoint/2010/main" val="1873028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705729-9E77-45A0-8943-49CD4BA66874}" type="slidenum">
              <a:rPr lang="en-US" smtClean="0"/>
              <a:pPr/>
              <a:t>29</a:t>
            </a:fld>
            <a:endParaRPr lang="en-US"/>
          </a:p>
        </p:txBody>
      </p:sp>
    </p:spTree>
    <p:extLst>
      <p:ext uri="{BB962C8B-B14F-4D97-AF65-F5344CB8AC3E}">
        <p14:creationId xmlns:p14="http://schemas.microsoft.com/office/powerpoint/2010/main" val="382742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Mere convenience of saving</a:t>
            </a:r>
            <a:r>
              <a:rPr lang="en-US" baseline="0" dirty="0" smtClean="0"/>
              <a:t> time will not excuse failure to get a warrant.</a:t>
            </a:r>
            <a:endParaRPr lang="en-US" dirty="0"/>
          </a:p>
        </p:txBody>
      </p:sp>
      <p:sp>
        <p:nvSpPr>
          <p:cNvPr id="4" name="Slide Number Placeholder 3"/>
          <p:cNvSpPr>
            <a:spLocks noGrp="1"/>
          </p:cNvSpPr>
          <p:nvPr>
            <p:ph type="sldNum" sz="quarter" idx="10"/>
          </p:nvPr>
        </p:nvSpPr>
        <p:spPr/>
        <p:txBody>
          <a:bodyPr/>
          <a:lstStyle/>
          <a:p>
            <a:fld id="{CE705729-9E77-45A0-8943-49CD4BA66874}" type="slidenum">
              <a:rPr lang="en-US" smtClean="0"/>
              <a:pPr/>
              <a:t>30</a:t>
            </a:fld>
            <a:endParaRPr lang="en-US"/>
          </a:p>
        </p:txBody>
      </p:sp>
    </p:spTree>
    <p:extLst>
      <p:ext uri="{BB962C8B-B14F-4D97-AF65-F5344CB8AC3E}">
        <p14:creationId xmlns:p14="http://schemas.microsoft.com/office/powerpoint/2010/main" val="2656593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705729-9E77-45A0-8943-49CD4BA66874}" type="slidenum">
              <a:rPr lang="en-US" smtClean="0"/>
              <a:pPr/>
              <a:t>31</a:t>
            </a:fld>
            <a:endParaRPr lang="en-US"/>
          </a:p>
        </p:txBody>
      </p:sp>
    </p:spTree>
    <p:extLst>
      <p:ext uri="{BB962C8B-B14F-4D97-AF65-F5344CB8AC3E}">
        <p14:creationId xmlns:p14="http://schemas.microsoft.com/office/powerpoint/2010/main" val="4024182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F8A22-4793-4C75-AB83-7E40AA368367}" type="slidenum">
              <a:rPr lang="en-US" smtClean="0"/>
              <a:pPr/>
              <a:t>3</a:t>
            </a:fld>
            <a:endParaRPr lang="en-US" dirty="0"/>
          </a:p>
        </p:txBody>
      </p:sp>
    </p:spTree>
    <p:extLst>
      <p:ext uri="{BB962C8B-B14F-4D97-AF65-F5344CB8AC3E}">
        <p14:creationId xmlns:p14="http://schemas.microsoft.com/office/powerpoint/2010/main" val="4155058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Constitutions can provide more protection than federal.</a:t>
            </a:r>
          </a:p>
          <a:p>
            <a:r>
              <a:rPr lang="en-US" dirty="0" smtClean="0"/>
              <a:t>In this case, Same </a:t>
            </a:r>
            <a:r>
              <a:rPr lang="en-US" dirty="0" smtClean="0"/>
              <a:t>protection as fourth amendment</a:t>
            </a:r>
            <a:r>
              <a:rPr lang="en-US" dirty="0" smtClean="0"/>
              <a:t>. (So says our</a:t>
            </a:r>
            <a:r>
              <a:rPr lang="en-US" baseline="0" dirty="0" smtClean="0"/>
              <a:t> Supreme Court-but NO GOOD FAITH EXCEPTION!)</a:t>
            </a:r>
            <a:endParaRPr lang="en-US" dirty="0"/>
          </a:p>
        </p:txBody>
      </p:sp>
      <p:sp>
        <p:nvSpPr>
          <p:cNvPr id="4" name="Slide Number Placeholder 3"/>
          <p:cNvSpPr>
            <a:spLocks noGrp="1"/>
          </p:cNvSpPr>
          <p:nvPr>
            <p:ph type="sldNum" sz="quarter" idx="10"/>
          </p:nvPr>
        </p:nvSpPr>
        <p:spPr/>
        <p:txBody>
          <a:bodyPr/>
          <a:lstStyle/>
          <a:p>
            <a:fld id="{7CBF8A22-4793-4C75-AB83-7E40AA368367}" type="slidenum">
              <a:rPr lang="en-US" smtClean="0"/>
              <a:pPr/>
              <a:t>4</a:t>
            </a:fld>
            <a:endParaRPr lang="en-US" dirty="0"/>
          </a:p>
        </p:txBody>
      </p:sp>
    </p:spTree>
    <p:extLst>
      <p:ext uri="{BB962C8B-B14F-4D97-AF65-F5344CB8AC3E}">
        <p14:creationId xmlns:p14="http://schemas.microsoft.com/office/powerpoint/2010/main" val="367189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penalty for an entry without a warrant, consent or an emergency is </a:t>
            </a:r>
            <a:r>
              <a:rPr lang="en-US" u="sng" dirty="0" smtClean="0"/>
              <a:t>suppression of all evidence </a:t>
            </a:r>
            <a:r>
              <a:rPr lang="en-US" dirty="0" smtClean="0"/>
              <a:t>obtained as a result of that entry/search. “Fruit of the poisonous tree.”</a:t>
            </a:r>
          </a:p>
          <a:p>
            <a:pPr marL="171450" indent="-171450">
              <a:buFont typeface="Arial" panose="020B0604020202020204" pitchFamily="34" charset="0"/>
              <a:buChar char="•"/>
            </a:pPr>
            <a:r>
              <a:rPr lang="en-US" dirty="0" smtClean="0"/>
              <a:t>Even before 1914, suppression viewed as appropriate remedy.</a:t>
            </a:r>
          </a:p>
          <a:p>
            <a:pPr marL="171450" indent="-171450">
              <a:buFont typeface="Arial" panose="020B0604020202020204" pitchFamily="34" charset="0"/>
              <a:buChar char="•"/>
            </a:pPr>
            <a:r>
              <a:rPr lang="en-US" dirty="0" smtClean="0"/>
              <a:t>Weeks made clear that evidence would be suppressed if obtained in violation of the 4</a:t>
            </a:r>
            <a:r>
              <a:rPr lang="en-US" baseline="30000" dirty="0" smtClean="0"/>
              <a:t>th</a:t>
            </a:r>
            <a:r>
              <a:rPr lang="en-US" dirty="0" smtClean="0"/>
              <a:t> amendment by federal officers.</a:t>
            </a:r>
          </a:p>
          <a:p>
            <a:pPr marL="171450" indent="-171450">
              <a:buFont typeface="Arial" panose="020B0604020202020204" pitchFamily="34" charset="0"/>
              <a:buChar char="•"/>
            </a:pPr>
            <a:r>
              <a:rPr lang="en-US" dirty="0" smtClean="0"/>
              <a:t>It was less clear for a time how that rule applied to states.</a:t>
            </a:r>
          </a:p>
          <a:p>
            <a:pPr marL="171450" indent="-171450">
              <a:buFont typeface="Arial" panose="020B0604020202020204" pitchFamily="34" charset="0"/>
              <a:buChar char="•"/>
            </a:pPr>
            <a:r>
              <a:rPr lang="en-US" dirty="0" smtClean="0"/>
              <a:t>“Silver platter:” state officer could obtain evidence illegally but then present it “on a silver platter” to federal officials to use in a federal case.</a:t>
            </a:r>
          </a:p>
        </p:txBody>
      </p:sp>
      <p:sp>
        <p:nvSpPr>
          <p:cNvPr id="4" name="Slide Number Placeholder 3"/>
          <p:cNvSpPr>
            <a:spLocks noGrp="1"/>
          </p:cNvSpPr>
          <p:nvPr>
            <p:ph type="sldNum" sz="quarter" idx="10"/>
          </p:nvPr>
        </p:nvSpPr>
        <p:spPr/>
        <p:txBody>
          <a:bodyPr/>
          <a:lstStyle/>
          <a:p>
            <a:fld id="{CE705729-9E77-45A0-8943-49CD4BA66874}" type="slidenum">
              <a:rPr lang="en-US" smtClean="0"/>
              <a:pPr/>
              <a:t>5</a:t>
            </a:fld>
            <a:endParaRPr lang="en-US"/>
          </a:p>
        </p:txBody>
      </p:sp>
    </p:spTree>
    <p:extLst>
      <p:ext uri="{BB962C8B-B14F-4D97-AF65-F5344CB8AC3E}">
        <p14:creationId xmlns:p14="http://schemas.microsoft.com/office/powerpoint/2010/main" val="4097491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Mapp</a:t>
            </a:r>
            <a:r>
              <a:rPr lang="en-US" dirty="0"/>
              <a:t> v. </a:t>
            </a:r>
            <a:r>
              <a:rPr lang="en-US" dirty="0" smtClean="0"/>
              <a:t>Ohio provided that the exclusionary rule applied to state as well as federal officials. </a:t>
            </a:r>
          </a:p>
          <a:p>
            <a:pPr marL="171450" indent="-171450">
              <a:buFont typeface="Arial" panose="020B0604020202020204" pitchFamily="34" charset="0"/>
              <a:buChar char="•"/>
            </a:pPr>
            <a:r>
              <a:rPr lang="en-US" dirty="0" smtClean="0"/>
              <a:t>Purpose of the exclusionary rule is to deter illegal police (or other governmental) behavior.  </a:t>
            </a:r>
          </a:p>
          <a:p>
            <a:pPr marL="171450" indent="-171450">
              <a:buFont typeface="Arial" panose="020B0604020202020204" pitchFamily="34" charset="0"/>
              <a:buChar char="•"/>
            </a:pPr>
            <a:r>
              <a:rPr lang="en-US" dirty="0" smtClean="0"/>
              <a:t>Exclusionary rule has been criticized as harsh, too much of a cost.</a:t>
            </a:r>
          </a:p>
          <a:p>
            <a:pPr marL="171450" indent="-171450">
              <a:buFont typeface="Arial" panose="020B0604020202020204" pitchFamily="34" charset="0"/>
              <a:buChar char="•"/>
            </a:pPr>
            <a:r>
              <a:rPr lang="en-US" dirty="0" smtClean="0"/>
              <a:t>Can argue it does nothing to deter conduct that does not rise to the level of being intentional or reckless.  I.e., honest mistake.</a:t>
            </a:r>
          </a:p>
          <a:p>
            <a:pPr marL="628650" lvl="1" indent="-171450">
              <a:buFont typeface="Arial" panose="020B0604020202020204" pitchFamily="34" charset="0"/>
              <a:buChar char="•"/>
            </a:pPr>
            <a:r>
              <a:rPr lang="en-US" dirty="0" smtClean="0"/>
              <a:t>“Good faith exception.”  NOT IN CT!</a:t>
            </a: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CE705729-9E77-45A0-8943-49CD4BA66874}" type="slidenum">
              <a:rPr lang="en-US" smtClean="0"/>
              <a:pPr/>
              <a:t>6</a:t>
            </a:fld>
            <a:endParaRPr lang="en-US"/>
          </a:p>
        </p:txBody>
      </p:sp>
    </p:spTree>
    <p:extLst>
      <p:ext uri="{BB962C8B-B14F-4D97-AF65-F5344CB8AC3E}">
        <p14:creationId xmlns:p14="http://schemas.microsoft.com/office/powerpoint/2010/main" val="3059622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F8A22-4793-4C75-AB83-7E40AA368367}" type="slidenum">
              <a:rPr lang="en-US" smtClean="0"/>
              <a:pPr/>
              <a:t>8</a:t>
            </a:fld>
            <a:endParaRPr lang="en-US" dirty="0"/>
          </a:p>
        </p:txBody>
      </p:sp>
    </p:spTree>
    <p:extLst>
      <p:ext uri="{BB962C8B-B14F-4D97-AF65-F5344CB8AC3E}">
        <p14:creationId xmlns:p14="http://schemas.microsoft.com/office/powerpoint/2010/main" val="3660087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F8A22-4793-4C75-AB83-7E40AA368367}" type="slidenum">
              <a:rPr lang="en-US" smtClean="0"/>
              <a:pPr/>
              <a:t>9</a:t>
            </a:fld>
            <a:endParaRPr lang="en-US" dirty="0"/>
          </a:p>
        </p:txBody>
      </p:sp>
    </p:spTree>
    <p:extLst>
      <p:ext uri="{BB962C8B-B14F-4D97-AF65-F5344CB8AC3E}">
        <p14:creationId xmlns:p14="http://schemas.microsoft.com/office/powerpoint/2010/main" val="3660087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F8A22-4793-4C75-AB83-7E40AA368367}" type="slidenum">
              <a:rPr lang="en-US" smtClean="0"/>
              <a:pPr/>
              <a:t>10</a:t>
            </a:fld>
            <a:endParaRPr lang="en-US" dirty="0"/>
          </a:p>
        </p:txBody>
      </p:sp>
    </p:spTree>
    <p:extLst>
      <p:ext uri="{BB962C8B-B14F-4D97-AF65-F5344CB8AC3E}">
        <p14:creationId xmlns:p14="http://schemas.microsoft.com/office/powerpoint/2010/main" val="3660087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591898-A28D-46A9-94BE-BF79FCF1A329}" type="datetimeFigureOut">
              <a:rPr lang="en-US" smtClean="0"/>
              <a:pPr/>
              <a:t>12/17/2014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828A76-8FA1-4437-9979-E569E6362B4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591898-A28D-46A9-94BE-BF79FCF1A329}" type="datetimeFigureOut">
              <a:rPr lang="en-US" smtClean="0"/>
              <a:pPr/>
              <a:t>12/17/2014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828A76-8FA1-4437-9979-E569E6362B4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591898-A28D-46A9-94BE-BF79FCF1A329}" type="datetimeFigureOut">
              <a:rPr lang="en-US" smtClean="0"/>
              <a:pPr/>
              <a:t>12/17/2014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828A76-8FA1-4437-9979-E569E6362B4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41E7CDD-958C-468B-8112-EE1066262DCC}" type="slidenum">
              <a:rPr lang="en-US"/>
              <a:pPr/>
              <a:t>‹#›</a:t>
            </a:fld>
            <a:endParaRPr lang="en-US"/>
          </a:p>
        </p:txBody>
      </p:sp>
    </p:spTree>
    <p:extLst>
      <p:ext uri="{BB962C8B-B14F-4D97-AF65-F5344CB8AC3E}">
        <p14:creationId xmlns:p14="http://schemas.microsoft.com/office/powerpoint/2010/main" val="191429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D44D7B75-D43F-4F7B-ACF1-51CFB11B5118}" type="slidenum">
              <a:rPr lang="en-US"/>
              <a:pPr/>
              <a:t>‹#›</a:t>
            </a:fld>
            <a:endParaRPr lang="en-US"/>
          </a:p>
        </p:txBody>
      </p:sp>
    </p:spTree>
    <p:extLst>
      <p:ext uri="{BB962C8B-B14F-4D97-AF65-F5344CB8AC3E}">
        <p14:creationId xmlns:p14="http://schemas.microsoft.com/office/powerpoint/2010/main" val="3993863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591898-A28D-46A9-94BE-BF79FCF1A329}" type="datetimeFigureOut">
              <a:rPr lang="en-US" smtClean="0"/>
              <a:pPr/>
              <a:t>12/17/2014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828A76-8FA1-4437-9979-E569E6362B4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591898-A28D-46A9-94BE-BF79FCF1A329}" type="datetimeFigureOut">
              <a:rPr lang="en-US" smtClean="0"/>
              <a:pPr/>
              <a:t>12/17/2014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828A76-8FA1-4437-9979-E569E6362B4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591898-A28D-46A9-94BE-BF79FCF1A329}" type="datetimeFigureOut">
              <a:rPr lang="en-US" smtClean="0"/>
              <a:pPr/>
              <a:t>12/17/2014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828A76-8FA1-4437-9979-E569E6362B4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591898-A28D-46A9-94BE-BF79FCF1A329}" type="datetimeFigureOut">
              <a:rPr lang="en-US" smtClean="0"/>
              <a:pPr/>
              <a:t>12/17/2014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6828A76-8FA1-4437-9979-E569E6362B4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591898-A28D-46A9-94BE-BF79FCF1A329}" type="datetimeFigureOut">
              <a:rPr lang="en-US" smtClean="0"/>
              <a:pPr/>
              <a:t>12/17/2014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828A76-8FA1-4437-9979-E569E6362B4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91898-A28D-46A9-94BE-BF79FCF1A329}" type="datetimeFigureOut">
              <a:rPr lang="en-US" smtClean="0"/>
              <a:pPr/>
              <a:t>12/17/2014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6828A76-8FA1-4437-9979-E569E6362B4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591898-A28D-46A9-94BE-BF79FCF1A329}" type="datetimeFigureOut">
              <a:rPr lang="en-US" smtClean="0"/>
              <a:pPr/>
              <a:t>12/17/2014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828A76-8FA1-4437-9979-E569E6362B4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591898-A28D-46A9-94BE-BF79FCF1A329}" type="datetimeFigureOut">
              <a:rPr lang="en-US" smtClean="0"/>
              <a:pPr/>
              <a:t>12/17/2014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828A76-8FA1-4437-9979-E569E6362B4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591898-A28D-46A9-94BE-BF79FCF1A329}" type="datetimeFigureOut">
              <a:rPr lang="en-US" smtClean="0"/>
              <a:pPr/>
              <a:t>12/17/2014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28A76-8FA1-4437-9979-E569E6362B4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4" r:id="rId12"/>
    <p:sldLayoutId id="214748370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1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457200"/>
            <a:ext cx="7772400" cy="1143000"/>
          </a:xfrm>
        </p:spPr>
        <p:txBody>
          <a:bodyPr>
            <a:normAutofit fontScale="90000"/>
          </a:bodyPr>
          <a:lstStyle/>
          <a:p>
            <a:r>
              <a:rPr lang="en-US" b="1" dirty="0">
                <a:solidFill>
                  <a:srgbClr val="C00000"/>
                </a:solidFill>
                <a:latin typeface="Arial" charset="0"/>
              </a:rPr>
              <a:t>The United States Constitution</a:t>
            </a:r>
            <a:endParaRPr lang="en-US" b="1" dirty="0">
              <a:solidFill>
                <a:srgbClr val="C00000"/>
              </a:solidFill>
            </a:endParaRPr>
          </a:p>
        </p:txBody>
      </p:sp>
      <p:sp>
        <p:nvSpPr>
          <p:cNvPr id="3075" name="Rectangle 3"/>
          <p:cNvSpPr>
            <a:spLocks noGrp="1" noChangeArrowheads="1"/>
          </p:cNvSpPr>
          <p:nvPr>
            <p:ph type="body" sz="half" idx="2"/>
          </p:nvPr>
        </p:nvSpPr>
        <p:spPr>
          <a:xfrm>
            <a:off x="7620000" y="5943600"/>
            <a:ext cx="838200" cy="152400"/>
          </a:xfrm>
        </p:spPr>
        <p:txBody>
          <a:bodyPr>
            <a:normAutofit fontScale="25000" lnSpcReduction="20000"/>
          </a:bodyPr>
          <a:lstStyle/>
          <a:p>
            <a:endParaRPr lang="en-US" sz="2400" b="1"/>
          </a:p>
        </p:txBody>
      </p:sp>
      <p:pic>
        <p:nvPicPr>
          <p:cNvPr id="3076" name="Picture 4"/>
          <p:cNvPicPr>
            <a:picLocks noGrp="1" noChangeAspect="1" noChangeArrowheads="1"/>
          </p:cNvPicPr>
          <p:nvPr>
            <p:ph type="clipArt" sz="half" idx="1"/>
          </p:nvPr>
        </p:nvPicPr>
        <p:blipFill>
          <a:blip r:embed="rId3" cstate="print"/>
          <a:srcRect/>
          <a:stretch>
            <a:fillRect/>
          </a:stretch>
        </p:blipFill>
        <p:spPr>
          <a:xfrm>
            <a:off x="838200" y="1676400"/>
            <a:ext cx="7543800" cy="4740275"/>
          </a:xfrm>
          <a:noFill/>
          <a:ln/>
        </p:spPr>
      </p:pic>
    </p:spTree>
    <p:extLst>
      <p:ext uri="{BB962C8B-B14F-4D97-AF65-F5344CB8AC3E}">
        <p14:creationId xmlns:p14="http://schemas.microsoft.com/office/powerpoint/2010/main" val="4147717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b="1" dirty="0" smtClean="0">
                <a:solidFill>
                  <a:srgbClr val="C00000"/>
                </a:solidFill>
                <a:latin typeface="Arial" panose="020B0604020202020204" pitchFamily="34" charset="0"/>
                <a:cs typeface="Arial" panose="020B0604020202020204" pitchFamily="34" charset="0"/>
              </a:rPr>
              <a:t>Inspection Authority</a:t>
            </a:r>
          </a:p>
        </p:txBody>
      </p:sp>
      <p:sp>
        <p:nvSpPr>
          <p:cNvPr id="7171" name="Rectangle 3"/>
          <p:cNvSpPr>
            <a:spLocks noGrp="1" noChangeArrowheads="1"/>
          </p:cNvSpPr>
          <p:nvPr>
            <p:ph type="body" idx="1"/>
          </p:nvPr>
        </p:nvSpPr>
        <p:spPr>
          <a:xfrm>
            <a:off x="457200" y="1371600"/>
            <a:ext cx="8229600" cy="4525963"/>
          </a:xfrm>
        </p:spPr>
        <p:txBody>
          <a:bodyPr>
            <a:noAutofit/>
          </a:bodyPr>
          <a:lstStyle/>
          <a:p>
            <a:pPr eaLnBrk="1" hangingPunct="1"/>
            <a:r>
              <a:rPr lang="en-US" altLang="en-US" sz="3600" dirty="0" smtClean="0">
                <a:latin typeface="Arial" panose="020B0604020202020204" pitchFamily="34" charset="0"/>
                <a:cs typeface="Arial" panose="020B0604020202020204" pitchFamily="34" charset="0"/>
              </a:rPr>
              <a:t>C.G.S. 29-305(b) (continued)</a:t>
            </a:r>
          </a:p>
          <a:p>
            <a:pPr lvl="1"/>
            <a:r>
              <a:rPr lang="en-US" sz="3200" dirty="0"/>
              <a:t>except residential buildings designed to be occupied by one or two families which shall be inspected, upon complaint or request of an owner or occupant, only for the purpose of determining whether the requirements specified in said codes relative to smoke detection and warning equipment have been satisfied. </a:t>
            </a:r>
            <a:endParaRPr lang="en-US" alt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2412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b="1" dirty="0" smtClean="0">
                <a:solidFill>
                  <a:srgbClr val="C00000"/>
                </a:solidFill>
                <a:latin typeface="Arial" panose="020B0604020202020204" pitchFamily="34" charset="0"/>
                <a:cs typeface="Arial" panose="020B0604020202020204" pitchFamily="34" charset="0"/>
              </a:rPr>
              <a:t>Inspection Authority</a:t>
            </a:r>
          </a:p>
        </p:txBody>
      </p:sp>
      <p:sp>
        <p:nvSpPr>
          <p:cNvPr id="7171" name="Rectangle 3"/>
          <p:cNvSpPr>
            <a:spLocks noGrp="1" noChangeArrowheads="1"/>
          </p:cNvSpPr>
          <p:nvPr>
            <p:ph type="body" idx="1"/>
          </p:nvPr>
        </p:nvSpPr>
        <p:spPr>
          <a:xfrm>
            <a:off x="457200" y="1371600"/>
            <a:ext cx="8229600" cy="4525963"/>
          </a:xfrm>
        </p:spPr>
        <p:txBody>
          <a:bodyPr>
            <a:noAutofit/>
          </a:bodyPr>
          <a:lstStyle/>
          <a:p>
            <a:pPr eaLnBrk="1" hangingPunct="1"/>
            <a:r>
              <a:rPr lang="en-US" altLang="en-US" sz="3600" dirty="0" smtClean="0">
                <a:latin typeface="Arial" panose="020B0604020202020204" pitchFamily="34" charset="0"/>
                <a:cs typeface="Arial" panose="020B0604020202020204" pitchFamily="34" charset="0"/>
              </a:rPr>
              <a:t>C.G.S. 29-305(d) </a:t>
            </a:r>
          </a:p>
          <a:p>
            <a:pPr lvl="1"/>
            <a:r>
              <a:rPr lang="en-US" sz="3200" dirty="0" smtClean="0"/>
              <a:t>Upon receipt by the local fire marshal of information from an authentic source that any other building or facility within the local fire marshal’s jurisdiction is hazardous to life safety from fire, the local fire marshal shall inspect such building or facility.</a:t>
            </a:r>
            <a:endParaRPr lang="en-US" alt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0322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b="1" dirty="0" smtClean="0">
                <a:solidFill>
                  <a:srgbClr val="C00000"/>
                </a:solidFill>
                <a:latin typeface="Arial" panose="020B0604020202020204" pitchFamily="34" charset="0"/>
                <a:cs typeface="Arial" panose="020B0604020202020204" pitchFamily="34" charset="0"/>
              </a:rPr>
              <a:t>Inspection Authority</a:t>
            </a:r>
          </a:p>
        </p:txBody>
      </p:sp>
      <p:sp>
        <p:nvSpPr>
          <p:cNvPr id="7171" name="Rectangle 3"/>
          <p:cNvSpPr>
            <a:spLocks noGrp="1" noChangeArrowheads="1"/>
          </p:cNvSpPr>
          <p:nvPr>
            <p:ph type="body" idx="1"/>
          </p:nvPr>
        </p:nvSpPr>
        <p:spPr>
          <a:xfrm>
            <a:off x="457200" y="1371600"/>
            <a:ext cx="8229600" cy="4525963"/>
          </a:xfrm>
        </p:spPr>
        <p:txBody>
          <a:bodyPr>
            <a:noAutofit/>
          </a:bodyPr>
          <a:lstStyle/>
          <a:p>
            <a:pPr eaLnBrk="1" hangingPunct="1"/>
            <a:r>
              <a:rPr lang="en-US" altLang="en-US" sz="3600" dirty="0" smtClean="0">
                <a:latin typeface="Arial" panose="020B0604020202020204" pitchFamily="34" charset="0"/>
                <a:cs typeface="Arial" panose="020B0604020202020204" pitchFamily="34" charset="0"/>
              </a:rPr>
              <a:t>C.G.S. 29-305(d) </a:t>
            </a:r>
          </a:p>
          <a:p>
            <a:pPr lvl="1"/>
            <a:r>
              <a:rPr lang="en-US" sz="2600" dirty="0" smtClean="0"/>
              <a:t>Such </a:t>
            </a:r>
            <a:r>
              <a:rPr lang="en-US" sz="2600" dirty="0"/>
              <a:t>local fire marshal or a designee </a:t>
            </a:r>
            <a:r>
              <a:rPr lang="en-US" sz="2600" b="1" dirty="0"/>
              <a:t>shall have the right of entry</a:t>
            </a:r>
            <a:r>
              <a:rPr lang="en-US" sz="2600" dirty="0"/>
              <a:t> at all reasonable hours into or upon any premises within the local fire marshal’s jurisdiction for the performance of the fire marshal’s duties except that occupied dwellings and habitations, exclusive of common use passageways and rooms in tenement houses, hotels and rooming houses, may only be entered for inspections between the hours of 9:00 a.m. and 5:00 p.m., except in the event of any emergency requiring immediate attention for life safety, or in the interests of public </a:t>
            </a:r>
            <a:r>
              <a:rPr lang="en-US" sz="2600" dirty="0" smtClean="0"/>
              <a:t>safety.</a:t>
            </a:r>
            <a:endParaRPr lang="en-US" alt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1584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b="1" dirty="0" smtClean="0">
                <a:solidFill>
                  <a:srgbClr val="C00000"/>
                </a:solidFill>
                <a:latin typeface="Arial" panose="020B0604020202020204" pitchFamily="34" charset="0"/>
                <a:cs typeface="Arial" panose="020B0604020202020204" pitchFamily="34" charset="0"/>
              </a:rPr>
              <a:t>Area Inspection Programs</a:t>
            </a:r>
          </a:p>
        </p:txBody>
      </p:sp>
      <p:sp>
        <p:nvSpPr>
          <p:cNvPr id="7171" name="Rectangle 3"/>
          <p:cNvSpPr>
            <a:spLocks noGrp="1" noChangeArrowheads="1"/>
          </p:cNvSpPr>
          <p:nvPr>
            <p:ph type="body" idx="1"/>
          </p:nvPr>
        </p:nvSpPr>
        <p:spPr>
          <a:xfrm>
            <a:off x="457200" y="1371600"/>
            <a:ext cx="8229600" cy="4525963"/>
          </a:xfrm>
        </p:spPr>
        <p:txBody>
          <a:bodyPr>
            <a:noAutofit/>
          </a:bodyPr>
          <a:lstStyle/>
          <a:p>
            <a:pPr marL="0" indent="0" eaLnBrk="1" hangingPunct="1">
              <a:buNone/>
            </a:pPr>
            <a:r>
              <a:rPr lang="en-US" altLang="en-US" sz="3600" dirty="0" smtClean="0">
                <a:latin typeface="Arial" panose="020B0604020202020204" pitchFamily="34" charset="0"/>
                <a:cs typeface="Arial" panose="020B0604020202020204" pitchFamily="34" charset="0"/>
              </a:rPr>
              <a:t>The U.S. Supreme Court has held:</a:t>
            </a:r>
          </a:p>
          <a:p>
            <a:pPr marL="0" indent="0" eaLnBrk="1" hangingPunct="1">
              <a:buNone/>
            </a:pPr>
            <a:r>
              <a:rPr lang="en-US" altLang="en-US" sz="3600" dirty="0" smtClean="0">
                <a:latin typeface="Arial" panose="020B0604020202020204" pitchFamily="34" charset="0"/>
                <a:cs typeface="Arial" panose="020B0604020202020204" pitchFamily="34" charset="0"/>
              </a:rPr>
              <a:t>Validly enacted and properly </a:t>
            </a:r>
            <a:r>
              <a:rPr lang="en-US" altLang="en-US" sz="3600" dirty="0" smtClean="0">
                <a:latin typeface="Arial" panose="020B0604020202020204" pitchFamily="34" charset="0"/>
                <a:cs typeface="Arial" panose="020B0604020202020204" pitchFamily="34" charset="0"/>
              </a:rPr>
              <a:t>conducted </a:t>
            </a:r>
            <a:r>
              <a:rPr lang="en-US" altLang="en-US" sz="3600" dirty="0" smtClean="0">
                <a:latin typeface="Arial" panose="020B0604020202020204" pitchFamily="34" charset="0"/>
                <a:cs typeface="Arial" panose="020B0604020202020204" pitchFamily="34" charset="0"/>
              </a:rPr>
              <a:t>area code inspection programs are </a:t>
            </a:r>
            <a:r>
              <a:rPr lang="en-US" altLang="en-US" sz="3600" b="1" dirty="0" smtClean="0">
                <a:latin typeface="Arial" panose="020B0604020202020204" pitchFamily="34" charset="0"/>
                <a:cs typeface="Arial" panose="020B0604020202020204" pitchFamily="34" charset="0"/>
              </a:rPr>
              <a:t>reasonable searches.</a:t>
            </a:r>
            <a:endParaRPr lang="en-US" alt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0255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914400" y="228600"/>
            <a:ext cx="7543800" cy="2590800"/>
          </a:xfrm>
        </p:spPr>
        <p:txBody>
          <a:bodyPr/>
          <a:lstStyle/>
          <a:p>
            <a:r>
              <a:rPr lang="en-US" b="1">
                <a:latin typeface="Arial Black" pitchFamily="34" charset="0"/>
              </a:rPr>
              <a:t>Warrantless searches are presumed</a:t>
            </a:r>
          </a:p>
        </p:txBody>
      </p:sp>
      <p:sp>
        <p:nvSpPr>
          <p:cNvPr id="14339" name="Rectangle 3"/>
          <p:cNvSpPr>
            <a:spLocks noGrp="1" noChangeArrowheads="1"/>
          </p:cNvSpPr>
          <p:nvPr>
            <p:ph type="subTitle" idx="1"/>
          </p:nvPr>
        </p:nvSpPr>
        <p:spPr>
          <a:xfrm>
            <a:off x="609600" y="5029200"/>
            <a:ext cx="8077200" cy="615950"/>
          </a:xfrm>
        </p:spPr>
        <p:txBody>
          <a:bodyPr>
            <a:noAutofit/>
          </a:bodyPr>
          <a:lstStyle/>
          <a:p>
            <a:r>
              <a:rPr lang="en-US" sz="6600" b="1" dirty="0">
                <a:solidFill>
                  <a:srgbClr val="C00000"/>
                </a:solidFill>
                <a:latin typeface="Arial Black" pitchFamily="34" charset="0"/>
              </a:rPr>
              <a:t>UNREASONABLE</a:t>
            </a:r>
          </a:p>
        </p:txBody>
      </p:sp>
      <p:pic>
        <p:nvPicPr>
          <p:cNvPr id="14340" name="Picture 4"/>
          <p:cNvPicPr>
            <a:picLocks noChangeAspect="1" noChangeArrowheads="1"/>
          </p:cNvPicPr>
          <p:nvPr/>
        </p:nvPicPr>
        <p:blipFill>
          <a:blip r:embed="rId3" cstate="print"/>
          <a:srcRect/>
          <a:stretch>
            <a:fillRect/>
          </a:stretch>
        </p:blipFill>
        <p:spPr bwMode="auto">
          <a:xfrm>
            <a:off x="3810000" y="2362200"/>
            <a:ext cx="1533525" cy="2362200"/>
          </a:xfrm>
          <a:prstGeom prst="rect">
            <a:avLst/>
          </a:prstGeom>
          <a:noFill/>
          <a:ln w="12700" cap="sq">
            <a:noFill/>
            <a:miter lim="800000"/>
            <a:headEnd/>
            <a:tailEnd/>
          </a:ln>
          <a:effectLst/>
        </p:spPr>
      </p:pic>
    </p:spTree>
    <p:extLst>
      <p:ext uri="{BB962C8B-B14F-4D97-AF65-F5344CB8AC3E}">
        <p14:creationId xmlns:p14="http://schemas.microsoft.com/office/powerpoint/2010/main" val="521188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b="1" dirty="0" smtClean="0">
                <a:solidFill>
                  <a:srgbClr val="C00000"/>
                </a:solidFill>
              </a:rPr>
              <a:t>Exceptions to Warrant Requirement </a:t>
            </a:r>
            <a:endParaRPr lang="en-US" b="1" dirty="0">
              <a:solidFill>
                <a:srgbClr val="C00000"/>
              </a:solidFill>
            </a:endParaRPr>
          </a:p>
        </p:txBody>
      </p:sp>
      <p:sp>
        <p:nvSpPr>
          <p:cNvPr id="15363" name="Rectangle 3"/>
          <p:cNvSpPr>
            <a:spLocks noGrp="1" noChangeArrowheads="1"/>
          </p:cNvSpPr>
          <p:nvPr>
            <p:ph idx="1"/>
          </p:nvPr>
        </p:nvSpPr>
        <p:spPr>
          <a:xfrm>
            <a:off x="1219200" y="1600200"/>
            <a:ext cx="7772400" cy="4953000"/>
          </a:xfrm>
        </p:spPr>
        <p:txBody>
          <a:bodyPr>
            <a:normAutofit/>
          </a:bodyPr>
          <a:lstStyle/>
          <a:p>
            <a:pPr>
              <a:lnSpc>
                <a:spcPct val="90000"/>
              </a:lnSpc>
            </a:pPr>
            <a:r>
              <a:rPr lang="en-US" sz="3600" b="1" dirty="0">
                <a:solidFill>
                  <a:srgbClr val="FF0000"/>
                </a:solidFill>
              </a:rPr>
              <a:t>Consent</a:t>
            </a:r>
          </a:p>
          <a:p>
            <a:pPr>
              <a:lnSpc>
                <a:spcPct val="90000"/>
              </a:lnSpc>
            </a:pPr>
            <a:r>
              <a:rPr lang="en-US" sz="3600" b="1" dirty="0" smtClean="0">
                <a:solidFill>
                  <a:srgbClr val="FF0000"/>
                </a:solidFill>
              </a:rPr>
              <a:t>Plain view</a:t>
            </a:r>
          </a:p>
          <a:p>
            <a:pPr>
              <a:lnSpc>
                <a:spcPct val="90000"/>
              </a:lnSpc>
            </a:pPr>
            <a:r>
              <a:rPr lang="en-US" sz="3600" b="1" dirty="0">
                <a:solidFill>
                  <a:srgbClr val="FF0000"/>
                </a:solidFill>
              </a:rPr>
              <a:t>Exigency</a:t>
            </a:r>
          </a:p>
          <a:p>
            <a:pPr>
              <a:lnSpc>
                <a:spcPct val="90000"/>
              </a:lnSpc>
            </a:pPr>
            <a:r>
              <a:rPr lang="en-US" sz="3600" b="1" u="sng" dirty="0" smtClean="0"/>
              <a:t>Terry </a:t>
            </a:r>
            <a:r>
              <a:rPr lang="en-US" sz="3600" b="1" dirty="0" smtClean="0"/>
              <a:t>(stop &amp; frisk)</a:t>
            </a:r>
            <a:endParaRPr lang="en-US" sz="3600" b="1" dirty="0"/>
          </a:p>
          <a:p>
            <a:pPr>
              <a:lnSpc>
                <a:spcPct val="90000"/>
              </a:lnSpc>
            </a:pPr>
            <a:r>
              <a:rPr lang="en-US" sz="3600" b="1" dirty="0"/>
              <a:t>Search </a:t>
            </a:r>
            <a:r>
              <a:rPr lang="en-US" sz="3600" b="1" dirty="0" smtClean="0"/>
              <a:t>incident to arrest</a:t>
            </a:r>
            <a:endParaRPr lang="en-US" sz="3600" b="1" dirty="0"/>
          </a:p>
          <a:p>
            <a:pPr>
              <a:lnSpc>
                <a:spcPct val="90000"/>
              </a:lnSpc>
            </a:pPr>
            <a:r>
              <a:rPr lang="en-US" sz="3600" b="1" dirty="0" smtClean="0"/>
              <a:t>Automobile</a:t>
            </a:r>
            <a:endParaRPr lang="en-US" sz="3600" b="1" dirty="0"/>
          </a:p>
          <a:p>
            <a:pPr>
              <a:lnSpc>
                <a:spcPct val="90000"/>
              </a:lnSpc>
            </a:pPr>
            <a:r>
              <a:rPr lang="en-US" sz="3600" b="1" dirty="0" smtClean="0"/>
              <a:t>Inventory </a:t>
            </a:r>
            <a:endParaRPr lang="en-US" sz="3600" b="1" dirty="0"/>
          </a:p>
          <a:p>
            <a:pPr>
              <a:lnSpc>
                <a:spcPct val="90000"/>
              </a:lnSpc>
            </a:pPr>
            <a:endParaRPr lang="en-US" sz="3600" b="1" dirty="0"/>
          </a:p>
        </p:txBody>
      </p:sp>
      <p:pic>
        <p:nvPicPr>
          <p:cNvPr id="15364" name="Picture 4"/>
          <p:cNvPicPr>
            <a:picLocks noChangeAspect="1" noChangeArrowheads="1"/>
          </p:cNvPicPr>
          <p:nvPr/>
        </p:nvPicPr>
        <p:blipFill>
          <a:blip r:embed="rId3" cstate="print"/>
          <a:srcRect/>
          <a:stretch>
            <a:fillRect/>
          </a:stretch>
        </p:blipFill>
        <p:spPr bwMode="auto">
          <a:xfrm>
            <a:off x="6781800" y="1600200"/>
            <a:ext cx="1422400" cy="1828800"/>
          </a:xfrm>
          <a:prstGeom prst="rect">
            <a:avLst/>
          </a:prstGeom>
          <a:noFill/>
          <a:ln w="12700" cap="sq">
            <a:noFill/>
            <a:miter lim="800000"/>
            <a:headEnd/>
            <a:tailEnd/>
          </a:ln>
          <a:effectLst/>
        </p:spPr>
      </p:pic>
      <p:pic>
        <p:nvPicPr>
          <p:cNvPr id="15365" name="Picture 5"/>
          <p:cNvPicPr>
            <a:picLocks noChangeAspect="1" noChangeArrowheads="1"/>
          </p:cNvPicPr>
          <p:nvPr/>
        </p:nvPicPr>
        <p:blipFill>
          <a:blip r:embed="rId4" cstate="print"/>
          <a:srcRect/>
          <a:stretch>
            <a:fillRect/>
          </a:stretch>
        </p:blipFill>
        <p:spPr bwMode="auto">
          <a:xfrm>
            <a:off x="6629400" y="4114800"/>
            <a:ext cx="1676400" cy="2124075"/>
          </a:xfrm>
          <a:prstGeom prst="rect">
            <a:avLst/>
          </a:prstGeom>
          <a:noFill/>
          <a:ln w="12700" cap="sq">
            <a:noFill/>
            <a:miter lim="800000"/>
            <a:headEnd/>
            <a:tailEnd/>
          </a:ln>
          <a:effectLst/>
        </p:spPr>
      </p:pic>
    </p:spTree>
    <p:extLst>
      <p:ext uri="{BB962C8B-B14F-4D97-AF65-F5344CB8AC3E}">
        <p14:creationId xmlns:p14="http://schemas.microsoft.com/office/powerpoint/2010/main" val="294358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363">
                                            <p:txEl>
                                              <p:pRg st="4" end="4"/>
                                            </p:txEl>
                                          </p:spTgt>
                                        </p:tgtEl>
                                        <p:attrNameLst>
                                          <p:attrName>style.visibility</p:attrName>
                                        </p:attrNameLst>
                                      </p:cBhvr>
                                      <p:to>
                                        <p:strVal val="visible"/>
                                      </p:to>
                                    </p:set>
                                    <p:anim calcmode="lin" valueType="num">
                                      <p:cBhvr additive="base">
                                        <p:cTn id="31" dur="500" fill="hold"/>
                                        <p:tgtEl>
                                          <p:spTgt spid="153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3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363">
                                            <p:txEl>
                                              <p:pRg st="5" end="5"/>
                                            </p:txEl>
                                          </p:spTgt>
                                        </p:tgtEl>
                                        <p:attrNameLst>
                                          <p:attrName>style.visibility</p:attrName>
                                        </p:attrNameLst>
                                      </p:cBhvr>
                                      <p:to>
                                        <p:strVal val="visible"/>
                                      </p:to>
                                    </p:set>
                                    <p:anim calcmode="lin" valueType="num">
                                      <p:cBhvr additive="base">
                                        <p:cTn id="37" dur="500" fill="hold"/>
                                        <p:tgtEl>
                                          <p:spTgt spid="1536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536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5363">
                                            <p:txEl>
                                              <p:pRg st="6" end="6"/>
                                            </p:txEl>
                                          </p:spTgt>
                                        </p:tgtEl>
                                        <p:attrNameLst>
                                          <p:attrName>style.visibility</p:attrName>
                                        </p:attrNameLst>
                                      </p:cBhvr>
                                      <p:to>
                                        <p:strVal val="visible"/>
                                      </p:to>
                                    </p:set>
                                    <p:anim calcmode="lin" valueType="num">
                                      <p:cBhvr additive="base">
                                        <p:cTn id="43" dur="500" fill="hold"/>
                                        <p:tgtEl>
                                          <p:spTgt spid="1536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536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609600" y="1447800"/>
            <a:ext cx="5486400" cy="4622804"/>
          </a:xfrm>
          <a:prstGeom prst="rect">
            <a:avLst/>
          </a:prstGeom>
          <a:noFill/>
          <a:ln w="12700" cap="sq">
            <a:noFill/>
            <a:miter lim="800000"/>
            <a:headEnd type="none" w="sm" len="sm"/>
            <a:tailEnd type="none" w="sm" len="sm"/>
          </a:ln>
          <a:effectLst/>
        </p:spPr>
        <p:txBody>
          <a:bodyPr wrap="square">
            <a:spAutoFit/>
          </a:bodyPr>
          <a:lstStyle/>
          <a:p>
            <a:pPr>
              <a:lnSpc>
                <a:spcPct val="90000"/>
              </a:lnSpc>
              <a:spcBef>
                <a:spcPct val="50000"/>
              </a:spcBef>
              <a:buClr>
                <a:schemeClr val="accent2"/>
              </a:buClr>
              <a:buSzPct val="80000"/>
              <a:buFont typeface="Wingdings" pitchFamily="2" charset="2"/>
              <a:buChar char="l"/>
            </a:pPr>
            <a:r>
              <a:rPr lang="en-US" sz="3200" b="1" dirty="0">
                <a:latin typeface="Arial" charset="0"/>
              </a:rPr>
              <a:t>Voluntary</a:t>
            </a:r>
          </a:p>
          <a:p>
            <a:pPr>
              <a:lnSpc>
                <a:spcPct val="90000"/>
              </a:lnSpc>
              <a:spcBef>
                <a:spcPct val="50000"/>
              </a:spcBef>
              <a:buClr>
                <a:schemeClr val="accent2"/>
              </a:buClr>
              <a:buSzPct val="80000"/>
              <a:buFont typeface="Wingdings" pitchFamily="2" charset="2"/>
              <a:buChar char="l"/>
            </a:pPr>
            <a:r>
              <a:rPr lang="en-US" sz="3200" b="1" dirty="0">
                <a:latin typeface="Arial" charset="0"/>
              </a:rPr>
              <a:t>Not the result of 	duress  </a:t>
            </a:r>
            <a:r>
              <a:rPr lang="en-US" sz="3200" b="1" dirty="0" smtClean="0">
                <a:latin typeface="Arial" charset="0"/>
              </a:rPr>
              <a:t> 	or </a:t>
            </a:r>
            <a:r>
              <a:rPr lang="en-US" sz="3200" b="1" dirty="0">
                <a:latin typeface="Arial" charset="0"/>
              </a:rPr>
              <a:t>coercion</a:t>
            </a:r>
          </a:p>
          <a:p>
            <a:pPr>
              <a:lnSpc>
                <a:spcPct val="90000"/>
              </a:lnSpc>
              <a:spcBef>
                <a:spcPct val="50000"/>
              </a:spcBef>
              <a:buClr>
                <a:schemeClr val="accent2"/>
              </a:buClr>
              <a:buSzPct val="80000"/>
              <a:buFont typeface="Wingdings" pitchFamily="2" charset="2"/>
              <a:buChar char="l"/>
            </a:pPr>
            <a:r>
              <a:rPr lang="en-US" sz="3200" b="1" dirty="0">
                <a:latin typeface="Arial" charset="0"/>
              </a:rPr>
              <a:t>Saying yes freely</a:t>
            </a:r>
          </a:p>
          <a:p>
            <a:pPr>
              <a:lnSpc>
                <a:spcPct val="90000"/>
              </a:lnSpc>
              <a:spcBef>
                <a:spcPct val="50000"/>
              </a:spcBef>
              <a:buClr>
                <a:schemeClr val="accent2"/>
              </a:buClr>
              <a:buSzPct val="80000"/>
              <a:buFont typeface="Wingdings" pitchFamily="2" charset="2"/>
              <a:buChar char="l"/>
            </a:pPr>
            <a:r>
              <a:rPr lang="en-US" sz="3200" b="1" dirty="0">
                <a:latin typeface="Arial" charset="0"/>
              </a:rPr>
              <a:t>More than mere         	acquiescence</a:t>
            </a:r>
          </a:p>
          <a:p>
            <a:pPr>
              <a:lnSpc>
                <a:spcPct val="90000"/>
              </a:lnSpc>
              <a:spcBef>
                <a:spcPct val="50000"/>
              </a:spcBef>
              <a:buClr>
                <a:schemeClr val="accent2"/>
              </a:buClr>
              <a:buSzPct val="80000"/>
              <a:buFont typeface="Wingdings" pitchFamily="2" charset="2"/>
              <a:buChar char="l"/>
            </a:pPr>
            <a:r>
              <a:rPr lang="en-US" sz="3200" b="1" dirty="0">
                <a:latin typeface="Arial" charset="0"/>
              </a:rPr>
              <a:t>Burden of proof on     	State</a:t>
            </a:r>
          </a:p>
        </p:txBody>
      </p:sp>
      <p:pic>
        <p:nvPicPr>
          <p:cNvPr id="50179" name="Picture 3"/>
          <p:cNvPicPr>
            <a:picLocks noGrp="1" noChangeAspect="1" noChangeArrowheads="1"/>
          </p:cNvPicPr>
          <p:nvPr>
            <p:ph type="body" sz="half" idx="4294967295"/>
          </p:nvPr>
        </p:nvPicPr>
        <p:blipFill>
          <a:blip r:embed="rId3" cstate="print"/>
          <a:srcRect/>
          <a:stretch>
            <a:fillRect/>
          </a:stretch>
        </p:blipFill>
        <p:spPr>
          <a:xfrm>
            <a:off x="6015038" y="2362200"/>
            <a:ext cx="3128962" cy="3733800"/>
          </a:xfrm>
          <a:noFill/>
          <a:ln/>
        </p:spPr>
      </p:pic>
      <p:sp>
        <p:nvSpPr>
          <p:cNvPr id="50180" name="Rectangle 4"/>
          <p:cNvSpPr>
            <a:spLocks noGrp="1" noChangeArrowheads="1"/>
          </p:cNvSpPr>
          <p:nvPr>
            <p:ph type="title" idx="4294967295"/>
          </p:nvPr>
        </p:nvSpPr>
        <p:spPr>
          <a:xfrm>
            <a:off x="0" y="457200"/>
            <a:ext cx="9144000" cy="866775"/>
          </a:xfrm>
        </p:spPr>
        <p:txBody>
          <a:bodyPr>
            <a:noAutofit/>
          </a:bodyPr>
          <a:lstStyle/>
          <a:p>
            <a:r>
              <a:rPr lang="en-US" sz="5400" b="1" dirty="0">
                <a:solidFill>
                  <a:srgbClr val="C00000"/>
                </a:solidFill>
                <a:latin typeface="Arial" panose="020B0604020202020204" pitchFamily="34" charset="0"/>
                <a:cs typeface="Arial" panose="020B0604020202020204" pitchFamily="34" charset="0"/>
              </a:rPr>
              <a:t>Consent</a:t>
            </a:r>
          </a:p>
        </p:txBody>
      </p:sp>
    </p:spTree>
    <p:extLst>
      <p:ext uri="{BB962C8B-B14F-4D97-AF65-F5344CB8AC3E}">
        <p14:creationId xmlns:p14="http://schemas.microsoft.com/office/powerpoint/2010/main" val="1817238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b="1" dirty="0">
                <a:solidFill>
                  <a:srgbClr val="C00000"/>
                </a:solidFill>
                <a:latin typeface="Arial" charset="0"/>
              </a:rPr>
              <a:t>Factors to Show Consent</a:t>
            </a:r>
          </a:p>
        </p:txBody>
      </p:sp>
      <p:sp>
        <p:nvSpPr>
          <p:cNvPr id="51203" name="Rectangle 3"/>
          <p:cNvSpPr>
            <a:spLocks noGrp="1" noChangeArrowheads="1"/>
          </p:cNvSpPr>
          <p:nvPr>
            <p:ph idx="1"/>
          </p:nvPr>
        </p:nvSpPr>
        <p:spPr>
          <a:xfrm>
            <a:off x="1219200" y="1371600"/>
            <a:ext cx="7924800" cy="4953000"/>
          </a:xfrm>
        </p:spPr>
        <p:txBody>
          <a:bodyPr>
            <a:noAutofit/>
          </a:bodyPr>
          <a:lstStyle/>
          <a:p>
            <a:pPr lvl="1"/>
            <a:r>
              <a:rPr lang="en-US" altLang="en-US" sz="2400" dirty="0">
                <a:latin typeface="Arial" panose="020B0604020202020204" pitchFamily="34" charset="0"/>
                <a:cs typeface="Arial" panose="020B0604020202020204" pitchFamily="34" charset="0"/>
              </a:rPr>
              <a:t>Knowledge of constitutional rights in general</a:t>
            </a:r>
          </a:p>
          <a:p>
            <a:pPr lvl="1"/>
            <a:r>
              <a:rPr lang="en-US" altLang="en-US" sz="2400" dirty="0">
                <a:latin typeface="Arial" panose="020B0604020202020204" pitchFamily="34" charset="0"/>
                <a:cs typeface="Arial" panose="020B0604020202020204" pitchFamily="34" charset="0"/>
              </a:rPr>
              <a:t>Knowledge of the right to refuse consent</a:t>
            </a:r>
          </a:p>
          <a:p>
            <a:pPr lvl="1"/>
            <a:r>
              <a:rPr lang="en-US" altLang="en-US" sz="2400" dirty="0">
                <a:latin typeface="Arial" panose="020B0604020202020204" pitchFamily="34" charset="0"/>
                <a:cs typeface="Arial" panose="020B0604020202020204" pitchFamily="34" charset="0"/>
              </a:rPr>
              <a:t>Sufficient age and maturity to make an independent decision</a:t>
            </a:r>
          </a:p>
          <a:p>
            <a:pPr lvl="1"/>
            <a:r>
              <a:rPr lang="en-US" altLang="en-US" sz="2400" dirty="0">
                <a:latin typeface="Arial" panose="020B0604020202020204" pitchFamily="34" charset="0"/>
                <a:cs typeface="Arial" panose="020B0604020202020204" pitchFamily="34" charset="0"/>
              </a:rPr>
              <a:t>Intelligence to understand the significance of consent</a:t>
            </a:r>
          </a:p>
          <a:p>
            <a:pPr lvl="1"/>
            <a:r>
              <a:rPr lang="en-US" altLang="en-US" sz="2400" dirty="0">
                <a:latin typeface="Arial" panose="020B0604020202020204" pitchFamily="34" charset="0"/>
                <a:cs typeface="Arial" panose="020B0604020202020204" pitchFamily="34" charset="0"/>
              </a:rPr>
              <a:t>Education in or experience with the workings of the criminal justice system</a:t>
            </a:r>
          </a:p>
          <a:p>
            <a:pPr lvl="1"/>
            <a:r>
              <a:rPr lang="en-US" altLang="en-US" sz="2400" dirty="0">
                <a:latin typeface="Arial" panose="020B0604020202020204" pitchFamily="34" charset="0"/>
                <a:cs typeface="Arial" panose="020B0604020202020204" pitchFamily="34" charset="0"/>
              </a:rPr>
              <a:t>Cooperation with </a:t>
            </a:r>
            <a:r>
              <a:rPr lang="en-US" altLang="en-US" sz="2400" dirty="0" smtClean="0">
                <a:latin typeface="Arial" panose="020B0604020202020204" pitchFamily="34" charset="0"/>
                <a:cs typeface="Arial" panose="020B0604020202020204" pitchFamily="34" charset="0"/>
              </a:rPr>
              <a:t>inspectors</a:t>
            </a:r>
            <a:endParaRPr lang="en-US" altLang="en-US" sz="2400" dirty="0">
              <a:latin typeface="Arial" panose="020B0604020202020204" pitchFamily="34" charset="0"/>
              <a:cs typeface="Arial" panose="020B0604020202020204" pitchFamily="34" charset="0"/>
            </a:endParaRPr>
          </a:p>
          <a:p>
            <a:pPr lvl="1"/>
            <a:r>
              <a:rPr lang="en-US" altLang="en-US" sz="2400" dirty="0" smtClean="0">
                <a:latin typeface="Arial" panose="020B0604020202020204" pitchFamily="34" charset="0"/>
                <a:cs typeface="Arial" panose="020B0604020202020204" pitchFamily="34" charset="0"/>
              </a:rPr>
              <a:t>Length </a:t>
            </a:r>
            <a:r>
              <a:rPr lang="en-US" altLang="en-US" sz="2400" dirty="0">
                <a:latin typeface="Arial" panose="020B0604020202020204" pitchFamily="34" charset="0"/>
                <a:cs typeface="Arial" panose="020B0604020202020204" pitchFamily="34" charset="0"/>
              </a:rPr>
              <a:t>of detention and nature of questioning regarding consent</a:t>
            </a:r>
          </a:p>
          <a:p>
            <a:pPr lvl="1"/>
            <a:r>
              <a:rPr lang="en-US" altLang="en-US" sz="2400" dirty="0">
                <a:latin typeface="Arial" panose="020B0604020202020204" pitchFamily="34" charset="0"/>
                <a:cs typeface="Arial" panose="020B0604020202020204" pitchFamily="34" charset="0"/>
              </a:rPr>
              <a:t>Coercive </a:t>
            </a:r>
            <a:r>
              <a:rPr lang="en-US" altLang="en-US" sz="2400" dirty="0" smtClean="0">
                <a:latin typeface="Arial" panose="020B0604020202020204" pitchFamily="34" charset="0"/>
                <a:cs typeface="Arial" panose="020B0604020202020204" pitchFamily="34" charset="0"/>
              </a:rPr>
              <a:t>governmental behavior </a:t>
            </a:r>
            <a:r>
              <a:rPr lang="en-US" altLang="en-US" sz="2400" dirty="0">
                <a:latin typeface="Arial" panose="020B0604020202020204" pitchFamily="34" charset="0"/>
                <a:cs typeface="Arial" panose="020B0604020202020204" pitchFamily="34" charset="0"/>
              </a:rPr>
              <a:t>surrounding the incident</a:t>
            </a:r>
          </a:p>
        </p:txBody>
      </p:sp>
      <p:sp>
        <p:nvSpPr>
          <p:cNvPr id="51204" name="AutoShape 4"/>
          <p:cNvSpPr>
            <a:spLocks noChangeArrowheads="1"/>
          </p:cNvSpPr>
          <p:nvPr/>
        </p:nvSpPr>
        <p:spPr bwMode="auto">
          <a:xfrm>
            <a:off x="6934200" y="2362200"/>
            <a:ext cx="1371600" cy="609600"/>
          </a:xfrm>
          <a:prstGeom prst="wedgeEllipseCallout">
            <a:avLst>
              <a:gd name="adj1" fmla="val -12500"/>
              <a:gd name="adj2" fmla="val 70051"/>
            </a:avLst>
          </a:prstGeom>
          <a:noFill/>
          <a:ln w="12700" cap="sq">
            <a:noFill/>
            <a:miter lim="800000"/>
            <a:headEnd/>
            <a:tailEnd/>
          </a:ln>
          <a:effectLst/>
        </p:spPr>
        <p:txBody>
          <a:bodyPr/>
          <a:lstStyle/>
          <a:p>
            <a:pPr algn="ctr">
              <a:spcBef>
                <a:spcPct val="20000"/>
              </a:spcBef>
              <a:buClr>
                <a:schemeClr val="tx2"/>
              </a:buClr>
              <a:buSzPct val="90000"/>
              <a:buFont typeface="Symbol" pitchFamily="18" charset="2"/>
              <a:buNone/>
            </a:pPr>
            <a:endParaRPr lang="en-US" sz="3200" b="1">
              <a:latin typeface="Arial" charset="0"/>
            </a:endParaRPr>
          </a:p>
        </p:txBody>
      </p:sp>
      <p:sp>
        <p:nvSpPr>
          <p:cNvPr id="51205" name="AutoShape 5"/>
          <p:cNvSpPr>
            <a:spLocks noChangeArrowheads="1"/>
          </p:cNvSpPr>
          <p:nvPr/>
        </p:nvSpPr>
        <p:spPr bwMode="auto">
          <a:xfrm>
            <a:off x="7543800" y="1752600"/>
            <a:ext cx="1295400" cy="1295400"/>
          </a:xfrm>
          <a:prstGeom prst="wedgeEllipseCallout">
            <a:avLst>
              <a:gd name="adj1" fmla="val -43750"/>
              <a:gd name="adj2" fmla="val 70000"/>
            </a:avLst>
          </a:prstGeom>
          <a:noFill/>
          <a:ln w="12700" cap="sq">
            <a:noFill/>
            <a:miter lim="800000"/>
            <a:headEnd/>
            <a:tailEnd/>
          </a:ln>
          <a:effectLst/>
        </p:spPr>
        <p:txBody>
          <a:bodyPr/>
          <a:lstStyle/>
          <a:p>
            <a:pPr algn="ctr">
              <a:spcBef>
                <a:spcPct val="20000"/>
              </a:spcBef>
              <a:buClr>
                <a:schemeClr val="tx2"/>
              </a:buClr>
              <a:buSzPct val="90000"/>
              <a:buFont typeface="Symbol" pitchFamily="18" charset="2"/>
              <a:buChar char="¨"/>
            </a:pPr>
            <a:endParaRPr lang="en-US" sz="3200" b="1">
              <a:latin typeface="Arial" charset="0"/>
            </a:endParaRPr>
          </a:p>
        </p:txBody>
      </p:sp>
      <p:sp>
        <p:nvSpPr>
          <p:cNvPr id="51206" name="AutoShape 6"/>
          <p:cNvSpPr>
            <a:spLocks noChangeArrowheads="1"/>
          </p:cNvSpPr>
          <p:nvPr/>
        </p:nvSpPr>
        <p:spPr bwMode="auto">
          <a:xfrm flipV="1">
            <a:off x="6934200" y="2286000"/>
            <a:ext cx="1447800" cy="762000"/>
          </a:xfrm>
          <a:prstGeom prst="wedgeEllipseCallout">
            <a:avLst>
              <a:gd name="adj1" fmla="val -13051"/>
              <a:gd name="adj2" fmla="val -61667"/>
            </a:avLst>
          </a:prstGeom>
          <a:noFill/>
          <a:ln w="12700" cap="sq">
            <a:noFill/>
            <a:miter lim="800000"/>
            <a:headEnd/>
            <a:tailEnd/>
          </a:ln>
          <a:effectLst/>
        </p:spPr>
        <p:txBody>
          <a:bodyPr rot="10800000"/>
          <a:lstStyle/>
          <a:p>
            <a:pPr algn="ctr">
              <a:spcBef>
                <a:spcPct val="20000"/>
              </a:spcBef>
              <a:buClr>
                <a:schemeClr val="tx2"/>
              </a:buClr>
              <a:buSzPct val="90000"/>
              <a:buFont typeface="Symbol" pitchFamily="18" charset="2"/>
              <a:buChar char="¨"/>
            </a:pPr>
            <a:endParaRPr lang="en-US" sz="3200" b="1">
              <a:latin typeface="Arial" charset="0"/>
            </a:endParaRPr>
          </a:p>
        </p:txBody>
      </p:sp>
      <p:pic>
        <p:nvPicPr>
          <p:cNvPr id="51207" name="Picture 7"/>
          <p:cNvPicPr>
            <a:picLocks noChangeAspect="1" noChangeArrowheads="1"/>
          </p:cNvPicPr>
          <p:nvPr/>
        </p:nvPicPr>
        <p:blipFill>
          <a:blip r:embed="rId3" cstate="print"/>
          <a:srcRect/>
          <a:stretch>
            <a:fillRect/>
          </a:stretch>
        </p:blipFill>
        <p:spPr bwMode="auto">
          <a:xfrm>
            <a:off x="228600" y="944562"/>
            <a:ext cx="1449388" cy="1722438"/>
          </a:xfrm>
          <a:prstGeom prst="rect">
            <a:avLst/>
          </a:prstGeom>
          <a:noFill/>
          <a:ln w="12700" cap="sq">
            <a:noFill/>
            <a:miter lim="800000"/>
            <a:headEnd/>
            <a:tailEnd/>
          </a:ln>
          <a:effectLst/>
        </p:spPr>
      </p:pic>
    </p:spTree>
    <p:extLst>
      <p:ext uri="{BB962C8B-B14F-4D97-AF65-F5344CB8AC3E}">
        <p14:creationId xmlns:p14="http://schemas.microsoft.com/office/powerpoint/2010/main" val="200990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anim calcmode="lin" valueType="num">
                                      <p:cBhvr additive="base">
                                        <p:cTn id="11" dur="500" fill="hold"/>
                                        <p:tgtEl>
                                          <p:spTgt spid="5120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120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1203">
                                            <p:txEl>
                                              <p:pRg st="2" end="2"/>
                                            </p:txEl>
                                          </p:spTgt>
                                        </p:tgtEl>
                                        <p:attrNameLst>
                                          <p:attrName>style.visibility</p:attrName>
                                        </p:attrNameLst>
                                      </p:cBhvr>
                                      <p:to>
                                        <p:strVal val="visible"/>
                                      </p:to>
                                    </p:set>
                                    <p:anim calcmode="lin" valueType="num">
                                      <p:cBhvr additive="base">
                                        <p:cTn id="15" dur="500" fill="hold"/>
                                        <p:tgtEl>
                                          <p:spTgt spid="5120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120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1203">
                                            <p:txEl>
                                              <p:pRg st="3" end="3"/>
                                            </p:txEl>
                                          </p:spTgt>
                                        </p:tgtEl>
                                        <p:attrNameLst>
                                          <p:attrName>style.visibility</p:attrName>
                                        </p:attrNameLst>
                                      </p:cBhvr>
                                      <p:to>
                                        <p:strVal val="visible"/>
                                      </p:to>
                                    </p:set>
                                    <p:anim calcmode="lin" valueType="num">
                                      <p:cBhvr additive="base">
                                        <p:cTn id="19" dur="500" fill="hold"/>
                                        <p:tgtEl>
                                          <p:spTgt spid="5120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0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1203">
                                            <p:txEl>
                                              <p:pRg st="4" end="4"/>
                                            </p:txEl>
                                          </p:spTgt>
                                        </p:tgtEl>
                                        <p:attrNameLst>
                                          <p:attrName>style.visibility</p:attrName>
                                        </p:attrNameLst>
                                      </p:cBhvr>
                                      <p:to>
                                        <p:strVal val="visible"/>
                                      </p:to>
                                    </p:set>
                                    <p:anim calcmode="lin" valueType="num">
                                      <p:cBhvr additive="base">
                                        <p:cTn id="23" dur="500" fill="hold"/>
                                        <p:tgtEl>
                                          <p:spTgt spid="5120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120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1203">
                                            <p:txEl>
                                              <p:pRg st="5" end="5"/>
                                            </p:txEl>
                                          </p:spTgt>
                                        </p:tgtEl>
                                        <p:attrNameLst>
                                          <p:attrName>style.visibility</p:attrName>
                                        </p:attrNameLst>
                                      </p:cBhvr>
                                      <p:to>
                                        <p:strVal val="visible"/>
                                      </p:to>
                                    </p:set>
                                    <p:anim calcmode="lin" valueType="num">
                                      <p:cBhvr additive="base">
                                        <p:cTn id="27" dur="500" fill="hold"/>
                                        <p:tgtEl>
                                          <p:spTgt spid="5120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1203">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1203">
                                            <p:txEl>
                                              <p:pRg st="6" end="6"/>
                                            </p:txEl>
                                          </p:spTgt>
                                        </p:tgtEl>
                                        <p:attrNameLst>
                                          <p:attrName>style.visibility</p:attrName>
                                        </p:attrNameLst>
                                      </p:cBhvr>
                                      <p:to>
                                        <p:strVal val="visible"/>
                                      </p:to>
                                    </p:set>
                                    <p:anim calcmode="lin" valueType="num">
                                      <p:cBhvr additive="base">
                                        <p:cTn id="31" dur="500" fill="hold"/>
                                        <p:tgtEl>
                                          <p:spTgt spid="5120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03">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51203">
                                            <p:txEl>
                                              <p:pRg st="7" end="7"/>
                                            </p:txEl>
                                          </p:spTgt>
                                        </p:tgtEl>
                                        <p:attrNameLst>
                                          <p:attrName>style.visibility</p:attrName>
                                        </p:attrNameLst>
                                      </p:cBhvr>
                                      <p:to>
                                        <p:strVal val="visible"/>
                                      </p:to>
                                    </p:set>
                                    <p:anim calcmode="lin" valueType="num">
                                      <p:cBhvr additive="base">
                                        <p:cTn id="35" dur="500" fill="hold"/>
                                        <p:tgtEl>
                                          <p:spTgt spid="51203">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120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417638"/>
          </a:xfrm>
        </p:spPr>
        <p:txBody>
          <a:bodyPr/>
          <a:lstStyle/>
          <a:p>
            <a:r>
              <a:rPr lang="en-US" b="1" dirty="0" smtClean="0">
                <a:solidFill>
                  <a:srgbClr val="C00000"/>
                </a:solidFill>
                <a:latin typeface="Arial" panose="020B0604020202020204" pitchFamily="34" charset="0"/>
                <a:cs typeface="Arial" panose="020B0604020202020204" pitchFamily="34" charset="0"/>
              </a:rPr>
              <a:t>Written Consent</a:t>
            </a:r>
            <a:endParaRPr lang="en-US" b="1" dirty="0">
              <a:solidFill>
                <a:srgbClr val="C00000"/>
              </a:solidFill>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6125" b="10396"/>
          <a:stretch/>
        </p:blipFill>
        <p:spPr>
          <a:xfrm>
            <a:off x="1823050" y="990600"/>
            <a:ext cx="5415950" cy="5857981"/>
          </a:xfrm>
        </p:spPr>
      </p:pic>
    </p:spTree>
    <p:extLst>
      <p:ext uri="{BB962C8B-B14F-4D97-AF65-F5344CB8AC3E}">
        <p14:creationId xmlns:p14="http://schemas.microsoft.com/office/powerpoint/2010/main" val="486860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b="1" dirty="0">
                <a:solidFill>
                  <a:srgbClr val="C00000"/>
                </a:solidFill>
                <a:latin typeface="Arial" charset="0"/>
              </a:rPr>
              <a:t>Consent Considerations</a:t>
            </a:r>
          </a:p>
        </p:txBody>
      </p:sp>
      <p:sp>
        <p:nvSpPr>
          <p:cNvPr id="52227" name="Rectangle 3"/>
          <p:cNvSpPr>
            <a:spLocks noGrp="1" noChangeArrowheads="1"/>
          </p:cNvSpPr>
          <p:nvPr>
            <p:ph idx="1"/>
          </p:nvPr>
        </p:nvSpPr>
        <p:spPr/>
        <p:txBody>
          <a:bodyPr/>
          <a:lstStyle/>
          <a:p>
            <a:pPr>
              <a:lnSpc>
                <a:spcPct val="90000"/>
              </a:lnSpc>
            </a:pPr>
            <a:r>
              <a:rPr lang="en-US" sz="3600" b="1">
                <a:latin typeface="Arial" charset="0"/>
              </a:rPr>
              <a:t>Consent can be withdrawn at any time</a:t>
            </a:r>
          </a:p>
          <a:p>
            <a:pPr>
              <a:lnSpc>
                <a:spcPct val="90000"/>
              </a:lnSpc>
            </a:pPr>
            <a:endParaRPr lang="en-US" sz="3600" b="1">
              <a:latin typeface="Arial" charset="0"/>
            </a:endParaRPr>
          </a:p>
          <a:p>
            <a:pPr>
              <a:lnSpc>
                <a:spcPct val="90000"/>
              </a:lnSpc>
            </a:pPr>
            <a:r>
              <a:rPr lang="en-US" sz="3600" b="1">
                <a:latin typeface="Arial" charset="0"/>
              </a:rPr>
              <a:t>Consent can be limited</a:t>
            </a:r>
          </a:p>
          <a:p>
            <a:pPr>
              <a:lnSpc>
                <a:spcPct val="90000"/>
              </a:lnSpc>
            </a:pPr>
            <a:endParaRPr lang="en-US" sz="3600" b="1">
              <a:latin typeface="Arial" charset="0"/>
            </a:endParaRPr>
          </a:p>
          <a:p>
            <a:pPr>
              <a:lnSpc>
                <a:spcPct val="90000"/>
              </a:lnSpc>
            </a:pPr>
            <a:r>
              <a:rPr lang="en-US" sz="3600" b="1">
                <a:latin typeface="Arial" charset="0"/>
              </a:rPr>
              <a:t>Consent can’t be forced – as threat to get warrant</a:t>
            </a:r>
          </a:p>
        </p:txBody>
      </p:sp>
      <p:pic>
        <p:nvPicPr>
          <p:cNvPr id="52228" name="Picture 4"/>
          <p:cNvPicPr>
            <a:picLocks noChangeAspect="1" noChangeArrowheads="1"/>
          </p:cNvPicPr>
          <p:nvPr/>
        </p:nvPicPr>
        <p:blipFill>
          <a:blip r:embed="rId3" cstate="print"/>
          <a:srcRect/>
          <a:stretch>
            <a:fillRect/>
          </a:stretch>
        </p:blipFill>
        <p:spPr bwMode="auto">
          <a:xfrm>
            <a:off x="7239000" y="2667000"/>
            <a:ext cx="1449388" cy="1722438"/>
          </a:xfrm>
          <a:prstGeom prst="rect">
            <a:avLst/>
          </a:prstGeom>
          <a:noFill/>
          <a:ln w="12700" cap="sq">
            <a:noFill/>
            <a:miter lim="800000"/>
            <a:headEnd/>
            <a:tailEnd/>
          </a:ln>
          <a:effectLst/>
        </p:spPr>
      </p:pic>
    </p:spTree>
    <p:extLst>
      <p:ext uri="{BB962C8B-B14F-4D97-AF65-F5344CB8AC3E}">
        <p14:creationId xmlns:p14="http://schemas.microsoft.com/office/powerpoint/2010/main" val="354668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227">
                                            <p:txEl>
                                              <p:pRg st="2" end="2"/>
                                            </p:txEl>
                                          </p:spTgt>
                                        </p:tgtEl>
                                        <p:attrNameLst>
                                          <p:attrName>style.visibility</p:attrName>
                                        </p:attrNameLst>
                                      </p:cBhvr>
                                      <p:to>
                                        <p:strVal val="visible"/>
                                      </p:to>
                                    </p:set>
                                    <p:anim calcmode="lin" valueType="num">
                                      <p:cBhvr additive="base">
                                        <p:cTn id="13" dur="500" fill="hold"/>
                                        <p:tgtEl>
                                          <p:spTgt spid="5222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22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2227">
                                            <p:txEl>
                                              <p:pRg st="4" end="4"/>
                                            </p:txEl>
                                          </p:spTgt>
                                        </p:tgtEl>
                                        <p:attrNameLst>
                                          <p:attrName>style.visibility</p:attrName>
                                        </p:attrNameLst>
                                      </p:cBhvr>
                                      <p:to>
                                        <p:strVal val="visible"/>
                                      </p:to>
                                    </p:set>
                                    <p:anim calcmode="lin" valueType="num">
                                      <p:cBhvr additive="base">
                                        <p:cTn id="19" dur="500" fill="hold"/>
                                        <p:tgtEl>
                                          <p:spTgt spid="5222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22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p:cNvSpPr>
            <a:spLocks noGrp="1" noChangeArrowheads="1"/>
          </p:cNvSpPr>
          <p:nvPr>
            <p:ph type="title"/>
          </p:nvPr>
        </p:nvSpPr>
        <p:spPr>
          <a:xfrm>
            <a:off x="762000" y="152400"/>
            <a:ext cx="7772400" cy="1066800"/>
          </a:xfrm>
        </p:spPr>
        <p:txBody>
          <a:bodyPr/>
          <a:lstStyle/>
          <a:p>
            <a:r>
              <a:rPr lang="en-US" b="1" dirty="0">
                <a:solidFill>
                  <a:srgbClr val="C00000"/>
                </a:solidFill>
                <a:latin typeface="Arial" panose="020B0604020202020204" pitchFamily="34" charset="0"/>
                <a:cs typeface="Arial" panose="020B0604020202020204" pitchFamily="34" charset="0"/>
              </a:rPr>
              <a:t>Fourth Amendment</a:t>
            </a:r>
          </a:p>
        </p:txBody>
      </p:sp>
      <p:sp>
        <p:nvSpPr>
          <p:cNvPr id="6147" name="Rectangle 1027"/>
          <p:cNvSpPr>
            <a:spLocks noGrp="1" noChangeArrowheads="1"/>
          </p:cNvSpPr>
          <p:nvPr>
            <p:ph type="body" idx="1"/>
          </p:nvPr>
        </p:nvSpPr>
        <p:spPr>
          <a:xfrm>
            <a:off x="457200" y="1143000"/>
            <a:ext cx="8153400" cy="5334000"/>
          </a:xfrm>
        </p:spPr>
        <p:txBody>
          <a:bodyPr>
            <a:normAutofit/>
          </a:bodyPr>
          <a:lstStyle/>
          <a:p>
            <a:pPr algn="just"/>
            <a:r>
              <a:rPr lang="en-US" b="1" dirty="0">
                <a:latin typeface="Arial"/>
                <a:cs typeface="Arial"/>
              </a:rPr>
              <a:t>The right of the people to be secure in their persons, houses, papers, and effects against unreasonable searches and seizures, shall not be violated and no warrants shall issue, but upon probable cause, supported by oath or affirmation, and particularly describing the place to be searched, and the persons or things to be seized.</a:t>
            </a:r>
          </a:p>
        </p:txBody>
      </p:sp>
    </p:spTree>
    <p:extLst>
      <p:ext uri="{BB962C8B-B14F-4D97-AF65-F5344CB8AC3E}">
        <p14:creationId xmlns:p14="http://schemas.microsoft.com/office/powerpoint/2010/main" val="10093303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304800"/>
            <a:ext cx="7772400" cy="914400"/>
          </a:xfrm>
        </p:spPr>
        <p:txBody>
          <a:bodyPr/>
          <a:lstStyle/>
          <a:p>
            <a:r>
              <a:rPr lang="en-US" b="1" dirty="0">
                <a:solidFill>
                  <a:srgbClr val="C00000"/>
                </a:solidFill>
                <a:latin typeface="Arial" charset="0"/>
              </a:rPr>
              <a:t>Third Party Consent</a:t>
            </a:r>
          </a:p>
        </p:txBody>
      </p:sp>
      <p:sp>
        <p:nvSpPr>
          <p:cNvPr id="54275" name="Rectangle 3"/>
          <p:cNvSpPr>
            <a:spLocks noGrp="1" noChangeArrowheads="1"/>
          </p:cNvSpPr>
          <p:nvPr>
            <p:ph idx="1"/>
          </p:nvPr>
        </p:nvSpPr>
        <p:spPr>
          <a:xfrm>
            <a:off x="381000" y="1143000"/>
            <a:ext cx="8458200" cy="5257800"/>
          </a:xfrm>
        </p:spPr>
        <p:txBody>
          <a:bodyPr/>
          <a:lstStyle/>
          <a:p>
            <a:r>
              <a:rPr lang="en-US" sz="3600" b="1">
                <a:latin typeface="Arial" charset="0"/>
              </a:rPr>
              <a:t>Mutual or joint use</a:t>
            </a:r>
          </a:p>
          <a:p>
            <a:endParaRPr lang="en-US" sz="3600" b="1">
              <a:latin typeface="Arial" charset="0"/>
            </a:endParaRPr>
          </a:p>
          <a:p>
            <a:r>
              <a:rPr lang="en-US" sz="3600" b="1">
                <a:latin typeface="Arial" charset="0"/>
              </a:rPr>
              <a:t>Common authority</a:t>
            </a:r>
          </a:p>
          <a:p>
            <a:endParaRPr lang="en-US" sz="3600" b="1">
              <a:latin typeface="Arial" charset="0"/>
            </a:endParaRPr>
          </a:p>
          <a:p>
            <a:r>
              <a:rPr lang="en-US" sz="3600" b="1">
                <a:latin typeface="Arial" charset="0"/>
              </a:rPr>
              <a:t>Sharing assumes the </a:t>
            </a:r>
          </a:p>
          <a:p>
            <a:pPr>
              <a:buFontTx/>
              <a:buNone/>
            </a:pPr>
            <a:r>
              <a:rPr lang="en-US" sz="3600" b="1">
                <a:latin typeface="Arial" charset="0"/>
              </a:rPr>
              <a:t>	    risk sharer will consent</a:t>
            </a:r>
          </a:p>
          <a:p>
            <a:pPr>
              <a:buFontTx/>
              <a:buNone/>
            </a:pPr>
            <a:endParaRPr lang="en-US" sz="3600" b="1">
              <a:latin typeface="Arial" charset="0"/>
            </a:endParaRPr>
          </a:p>
          <a:p>
            <a:r>
              <a:rPr lang="en-US" sz="3600" b="1" u="sng">
                <a:latin typeface="Arial" charset="0"/>
              </a:rPr>
              <a:t>United States v. Matlock</a:t>
            </a:r>
          </a:p>
        </p:txBody>
      </p:sp>
      <p:pic>
        <p:nvPicPr>
          <p:cNvPr id="54276" name="Picture 4"/>
          <p:cNvPicPr>
            <a:picLocks noChangeAspect="1" noChangeArrowheads="1"/>
          </p:cNvPicPr>
          <p:nvPr/>
        </p:nvPicPr>
        <p:blipFill>
          <a:blip r:embed="rId3" cstate="print"/>
          <a:srcRect/>
          <a:stretch>
            <a:fillRect/>
          </a:stretch>
        </p:blipFill>
        <p:spPr bwMode="auto">
          <a:xfrm>
            <a:off x="6400800" y="1447800"/>
            <a:ext cx="2514600" cy="2667000"/>
          </a:xfrm>
          <a:prstGeom prst="rect">
            <a:avLst/>
          </a:prstGeom>
          <a:noFill/>
          <a:ln w="12700" cap="sq">
            <a:noFill/>
            <a:miter lim="800000"/>
            <a:headEnd/>
            <a:tailEnd/>
          </a:ln>
          <a:effectLst/>
        </p:spPr>
      </p:pic>
    </p:spTree>
    <p:extLst>
      <p:ext uri="{BB962C8B-B14F-4D97-AF65-F5344CB8AC3E}">
        <p14:creationId xmlns:p14="http://schemas.microsoft.com/office/powerpoint/2010/main" val="25440853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304800"/>
            <a:ext cx="7772400" cy="1143000"/>
          </a:xfrm>
        </p:spPr>
        <p:txBody>
          <a:bodyPr>
            <a:normAutofit fontScale="90000"/>
          </a:bodyPr>
          <a:lstStyle/>
          <a:p>
            <a:r>
              <a:rPr lang="en-US" b="1" dirty="0">
                <a:solidFill>
                  <a:srgbClr val="C00000"/>
                </a:solidFill>
                <a:latin typeface="Arial" charset="0"/>
              </a:rPr>
              <a:t>Third Party </a:t>
            </a:r>
            <a:r>
              <a:rPr lang="en-US" b="1" dirty="0" smtClean="0">
                <a:solidFill>
                  <a:srgbClr val="C00000"/>
                </a:solidFill>
                <a:latin typeface="Arial" charset="0"/>
              </a:rPr>
              <a:t>Consent:</a:t>
            </a:r>
            <a:br>
              <a:rPr lang="en-US" b="1" dirty="0" smtClean="0">
                <a:solidFill>
                  <a:srgbClr val="C00000"/>
                </a:solidFill>
                <a:latin typeface="Arial" charset="0"/>
              </a:rPr>
            </a:br>
            <a:r>
              <a:rPr lang="en-US" b="1" dirty="0" smtClean="0">
                <a:solidFill>
                  <a:srgbClr val="C00000"/>
                </a:solidFill>
                <a:latin typeface="Arial" charset="0"/>
              </a:rPr>
              <a:t>“Apparent Authority”</a:t>
            </a:r>
            <a:endParaRPr lang="en-US" b="1" dirty="0">
              <a:solidFill>
                <a:srgbClr val="C00000"/>
              </a:solidFill>
              <a:latin typeface="Arial" charset="0"/>
            </a:endParaRPr>
          </a:p>
        </p:txBody>
      </p:sp>
      <p:sp>
        <p:nvSpPr>
          <p:cNvPr id="54275" name="Rectangle 3"/>
          <p:cNvSpPr>
            <a:spLocks noGrp="1" noChangeArrowheads="1"/>
          </p:cNvSpPr>
          <p:nvPr>
            <p:ph idx="1"/>
          </p:nvPr>
        </p:nvSpPr>
        <p:spPr>
          <a:xfrm>
            <a:off x="381000" y="1600200"/>
            <a:ext cx="8458200" cy="4800600"/>
          </a:xfrm>
        </p:spPr>
        <p:txBody>
          <a:bodyPr>
            <a:normAutofit/>
          </a:bodyPr>
          <a:lstStyle/>
          <a:p>
            <a:r>
              <a:rPr lang="en-US" sz="3600" dirty="0" smtClean="0">
                <a:latin typeface="Arial" charset="0"/>
              </a:rPr>
              <a:t>Warrantless entry is valid when based on consent of third party who the government official, at time of entry, reasonably believe possesses common authority over the premises but in fact does not.</a:t>
            </a:r>
          </a:p>
          <a:p>
            <a:r>
              <a:rPr lang="en-US" sz="3600" dirty="0" smtClean="0">
                <a:latin typeface="Arial" charset="0"/>
              </a:rPr>
              <a:t>Based on reasonably objective belief.</a:t>
            </a:r>
          </a:p>
          <a:p>
            <a:r>
              <a:rPr lang="en-US" sz="3600" dirty="0" smtClean="0">
                <a:latin typeface="Arial" charset="0"/>
              </a:rPr>
              <a:t>Each case judged on its own facts.</a:t>
            </a:r>
          </a:p>
          <a:p>
            <a:endParaRPr lang="en-US" sz="3600" dirty="0">
              <a:latin typeface="Arial" charset="0"/>
            </a:endParaRPr>
          </a:p>
        </p:txBody>
      </p:sp>
    </p:spTree>
    <p:extLst>
      <p:ext uri="{BB962C8B-B14F-4D97-AF65-F5344CB8AC3E}">
        <p14:creationId xmlns:p14="http://schemas.microsoft.com/office/powerpoint/2010/main" val="42675298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b="1" dirty="0">
                <a:solidFill>
                  <a:srgbClr val="C00000"/>
                </a:solidFill>
                <a:latin typeface="Arial" panose="020B0604020202020204" pitchFamily="34" charset="0"/>
                <a:cs typeface="Arial" panose="020B0604020202020204" pitchFamily="34" charset="0"/>
              </a:rPr>
              <a:t>Third Party Consent</a:t>
            </a:r>
          </a:p>
        </p:txBody>
      </p:sp>
      <p:sp>
        <p:nvSpPr>
          <p:cNvPr id="55299" name="Rectangle 3"/>
          <p:cNvSpPr>
            <a:spLocks noGrp="1" noChangeArrowheads="1"/>
          </p:cNvSpPr>
          <p:nvPr>
            <p:ph idx="1"/>
          </p:nvPr>
        </p:nvSpPr>
        <p:spPr/>
        <p:txBody>
          <a:bodyPr/>
          <a:lstStyle/>
          <a:p>
            <a:r>
              <a:rPr lang="en-US" sz="3600" b="1"/>
              <a:t>Not from Landlord (even with a right of entry clause in the lease)</a:t>
            </a:r>
          </a:p>
          <a:p>
            <a:r>
              <a:rPr lang="en-US" sz="3600" b="1"/>
              <a:t>Not from a non-resident owner</a:t>
            </a:r>
          </a:p>
        </p:txBody>
      </p:sp>
      <p:pic>
        <p:nvPicPr>
          <p:cNvPr id="55300" name="Picture 4"/>
          <p:cNvPicPr>
            <a:picLocks noChangeAspect="1" noChangeArrowheads="1"/>
          </p:cNvPicPr>
          <p:nvPr/>
        </p:nvPicPr>
        <p:blipFill>
          <a:blip r:embed="rId3" cstate="print"/>
          <a:srcRect/>
          <a:stretch>
            <a:fillRect/>
          </a:stretch>
        </p:blipFill>
        <p:spPr bwMode="auto">
          <a:xfrm>
            <a:off x="3200400" y="4038600"/>
            <a:ext cx="3048000" cy="2171700"/>
          </a:xfrm>
          <a:prstGeom prst="rect">
            <a:avLst/>
          </a:prstGeom>
          <a:noFill/>
          <a:ln w="12700" cap="sq">
            <a:noFill/>
            <a:miter lim="800000"/>
            <a:headEnd/>
            <a:tailEnd/>
          </a:ln>
          <a:effectLst/>
        </p:spPr>
      </p:pic>
    </p:spTree>
    <p:extLst>
      <p:ext uri="{BB962C8B-B14F-4D97-AF65-F5344CB8AC3E}">
        <p14:creationId xmlns:p14="http://schemas.microsoft.com/office/powerpoint/2010/main" val="8056417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a:bodyPr>
          <a:lstStyle/>
          <a:p>
            <a:r>
              <a:rPr lang="en-US" sz="5400" b="1" dirty="0">
                <a:solidFill>
                  <a:srgbClr val="C00000"/>
                </a:solidFill>
                <a:latin typeface="Arial" panose="020B0604020202020204" pitchFamily="34" charset="0"/>
                <a:cs typeface="Arial" panose="020B0604020202020204" pitchFamily="34" charset="0"/>
              </a:rPr>
              <a:t>Third Party Consent</a:t>
            </a:r>
          </a:p>
        </p:txBody>
      </p:sp>
      <p:sp>
        <p:nvSpPr>
          <p:cNvPr id="56323" name="Rectangle 3"/>
          <p:cNvSpPr>
            <a:spLocks noGrp="1" noChangeArrowheads="1"/>
          </p:cNvSpPr>
          <p:nvPr>
            <p:ph idx="1"/>
          </p:nvPr>
        </p:nvSpPr>
        <p:spPr/>
        <p:txBody>
          <a:bodyPr/>
          <a:lstStyle/>
          <a:p>
            <a:pPr>
              <a:buFontTx/>
              <a:buNone/>
            </a:pPr>
            <a:endParaRPr lang="en-US" sz="4000" dirty="0"/>
          </a:p>
          <a:p>
            <a:pPr>
              <a:buFontTx/>
              <a:buNone/>
            </a:pPr>
            <a:r>
              <a:rPr lang="en-US" sz="5400" dirty="0"/>
              <a:t>Not from a</a:t>
            </a:r>
          </a:p>
          <a:p>
            <a:pPr>
              <a:buFontTx/>
              <a:buNone/>
            </a:pPr>
            <a:r>
              <a:rPr lang="en-US" sz="5400" dirty="0"/>
              <a:t>Hotel clerk</a:t>
            </a:r>
          </a:p>
        </p:txBody>
      </p:sp>
      <p:pic>
        <p:nvPicPr>
          <p:cNvPr id="56324" name="Picture 4"/>
          <p:cNvPicPr>
            <a:picLocks noChangeAspect="1" noChangeArrowheads="1"/>
          </p:cNvPicPr>
          <p:nvPr/>
        </p:nvPicPr>
        <p:blipFill>
          <a:blip r:embed="rId3" cstate="print"/>
          <a:srcRect/>
          <a:stretch>
            <a:fillRect/>
          </a:stretch>
        </p:blipFill>
        <p:spPr bwMode="auto">
          <a:xfrm>
            <a:off x="4114800" y="2286000"/>
            <a:ext cx="3581400" cy="2362200"/>
          </a:xfrm>
          <a:prstGeom prst="rect">
            <a:avLst/>
          </a:prstGeom>
          <a:noFill/>
          <a:ln w="12700" cap="sq">
            <a:noFill/>
            <a:miter lim="800000"/>
            <a:headEnd/>
            <a:tailEnd/>
          </a:ln>
          <a:effectLst/>
        </p:spPr>
      </p:pic>
    </p:spTree>
    <p:extLst>
      <p:ext uri="{BB962C8B-B14F-4D97-AF65-F5344CB8AC3E}">
        <p14:creationId xmlns:p14="http://schemas.microsoft.com/office/powerpoint/2010/main" val="36803659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9600" y="609600"/>
            <a:ext cx="8001000" cy="838200"/>
          </a:xfrm>
        </p:spPr>
        <p:txBody>
          <a:bodyPr>
            <a:noAutofit/>
          </a:bodyPr>
          <a:lstStyle/>
          <a:p>
            <a:pPr eaLnBrk="1" hangingPunct="1"/>
            <a:r>
              <a:rPr lang="en-US" altLang="en-US" b="1" dirty="0" smtClean="0">
                <a:solidFill>
                  <a:srgbClr val="C00000"/>
                </a:solidFill>
                <a:latin typeface="Arial" charset="0"/>
              </a:rPr>
              <a:t>Plain View</a:t>
            </a:r>
            <a:r>
              <a:rPr lang="en-US" altLang="en-US" b="1" dirty="0" smtClean="0">
                <a:solidFill>
                  <a:srgbClr val="C00000"/>
                </a:solidFill>
                <a:latin typeface="Courier New" pitchFamily="49" charset="0"/>
              </a:rPr>
              <a:t/>
            </a:r>
            <a:br>
              <a:rPr lang="en-US" altLang="en-US" b="1" dirty="0" smtClean="0">
                <a:solidFill>
                  <a:srgbClr val="C00000"/>
                </a:solidFill>
                <a:latin typeface="Courier New" pitchFamily="49" charset="0"/>
              </a:rPr>
            </a:br>
            <a:endParaRPr lang="en-US" altLang="en-US" b="1" dirty="0" smtClean="0">
              <a:solidFill>
                <a:srgbClr val="C00000"/>
              </a:solidFill>
              <a:latin typeface="Courier New" pitchFamily="49" charset="0"/>
            </a:endParaRPr>
          </a:p>
        </p:txBody>
      </p:sp>
      <p:sp>
        <p:nvSpPr>
          <p:cNvPr id="33795" name="Rectangle 3"/>
          <p:cNvSpPr>
            <a:spLocks noGrp="1" noChangeArrowheads="1"/>
          </p:cNvSpPr>
          <p:nvPr>
            <p:ph type="body" sz="half" idx="1"/>
          </p:nvPr>
        </p:nvSpPr>
        <p:spPr>
          <a:xfrm>
            <a:off x="457200" y="1447800"/>
            <a:ext cx="8229600" cy="4724400"/>
          </a:xfrm>
        </p:spPr>
        <p:txBody>
          <a:bodyPr>
            <a:normAutofit/>
          </a:bodyPr>
          <a:lstStyle/>
          <a:p>
            <a:pPr eaLnBrk="1" hangingPunct="1"/>
            <a:r>
              <a:rPr lang="en-US" altLang="en-US" sz="3600" dirty="0" smtClean="0">
                <a:latin typeface="Arial" charset="0"/>
              </a:rPr>
              <a:t>“Lawful Initial Entry”</a:t>
            </a:r>
          </a:p>
          <a:p>
            <a:pPr lvl="1"/>
            <a:r>
              <a:rPr lang="en-US" altLang="en-US" sz="3600" dirty="0" smtClean="0">
                <a:latin typeface="Arial" charset="0"/>
              </a:rPr>
              <a:t>Entry onto property was lawful, or condition is visible from a public area.</a:t>
            </a:r>
          </a:p>
          <a:p>
            <a:pPr eaLnBrk="1" hangingPunct="1"/>
            <a:r>
              <a:rPr lang="en-US" altLang="en-US" sz="3600" dirty="0" smtClean="0">
                <a:latin typeface="Arial" charset="0"/>
              </a:rPr>
              <a:t>“Immediately Apparent”</a:t>
            </a:r>
          </a:p>
          <a:p>
            <a:pPr lvl="1"/>
            <a:r>
              <a:rPr lang="en-US" altLang="en-US" dirty="0" smtClean="0">
                <a:latin typeface="Arial" charset="0"/>
              </a:rPr>
              <a:t>At time of viewing, there is probable cause to associate the property in plain view with illegal activity without further investigation.</a:t>
            </a:r>
          </a:p>
          <a:p>
            <a:pPr eaLnBrk="1" hangingPunct="1">
              <a:buFontTx/>
              <a:buNone/>
            </a:pPr>
            <a:endParaRPr lang="en-US" altLang="en-US" sz="3600" dirty="0" smtClean="0">
              <a:latin typeface="Courier New" pitchFamily="49" charset="0"/>
            </a:endParaRPr>
          </a:p>
        </p:txBody>
      </p:sp>
      <p:pic>
        <p:nvPicPr>
          <p:cNvPr id="33796" name="Picture 4"/>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9525000" y="-304800"/>
            <a:ext cx="2952750" cy="3487738"/>
          </a:xfrm>
          <a:noFill/>
        </p:spPr>
      </p:pic>
    </p:spTree>
    <p:extLst>
      <p:ext uri="{BB962C8B-B14F-4D97-AF65-F5344CB8AC3E}">
        <p14:creationId xmlns:p14="http://schemas.microsoft.com/office/powerpoint/2010/main" val="368099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eaLnBrk="1" hangingPunct="1"/>
            <a:r>
              <a:rPr lang="en-US" altLang="en-US" sz="3600" b="1" dirty="0" smtClean="0">
                <a:solidFill>
                  <a:srgbClr val="C00000"/>
                </a:solidFill>
                <a:latin typeface="Arial" panose="020B0604020202020204" pitchFamily="34" charset="0"/>
                <a:cs typeface="Arial" panose="020B0604020202020204" pitchFamily="34" charset="0"/>
              </a:rPr>
              <a:t>Reasonable Expectation of Privacy</a:t>
            </a:r>
          </a:p>
        </p:txBody>
      </p:sp>
      <p:sp>
        <p:nvSpPr>
          <p:cNvPr id="17411" name="Rectangle 3"/>
          <p:cNvSpPr>
            <a:spLocks noGrp="1" noChangeArrowheads="1"/>
          </p:cNvSpPr>
          <p:nvPr>
            <p:ph type="body" idx="1"/>
          </p:nvPr>
        </p:nvSpPr>
        <p:spPr/>
        <p:txBody>
          <a:bodyPr/>
          <a:lstStyle/>
          <a:p>
            <a:pPr eaLnBrk="1" hangingPunct="1"/>
            <a:r>
              <a:rPr lang="en-US" altLang="en-US" sz="2800" b="1" smtClean="0"/>
              <a:t>Hallway of apartment building</a:t>
            </a:r>
          </a:p>
          <a:p>
            <a:pPr lvl="1" eaLnBrk="1" hangingPunct="1"/>
            <a:r>
              <a:rPr lang="en-US" altLang="en-US" sz="2400" b="1" smtClean="0"/>
              <a:t>Mutual use and control by tenants</a:t>
            </a:r>
          </a:p>
          <a:p>
            <a:pPr lvl="2" eaLnBrk="1" hangingPunct="1">
              <a:buFontTx/>
              <a:buNone/>
            </a:pPr>
            <a:r>
              <a:rPr lang="en-US" altLang="en-US" sz="2000" b="1" smtClean="0"/>
              <a:t> </a:t>
            </a:r>
            <a:r>
              <a:rPr lang="en-US" altLang="en-US" b="1" smtClean="0"/>
              <a:t>And owner</a:t>
            </a:r>
          </a:p>
          <a:p>
            <a:pPr lvl="1" eaLnBrk="1" hangingPunct="1"/>
            <a:r>
              <a:rPr lang="en-US" altLang="en-US" sz="2400" b="1" smtClean="0"/>
              <a:t>Multi-family dwelling</a:t>
            </a:r>
          </a:p>
          <a:p>
            <a:pPr lvl="1" eaLnBrk="1" hangingPunct="1"/>
            <a:r>
              <a:rPr lang="en-US" altLang="en-US" sz="2400" b="1" smtClean="0"/>
              <a:t>Visitors</a:t>
            </a:r>
          </a:p>
          <a:p>
            <a:pPr lvl="1" eaLnBrk="1" hangingPunct="1"/>
            <a:r>
              <a:rPr lang="en-US" altLang="en-US" sz="2400" b="1" smtClean="0"/>
              <a:t>Delivery people</a:t>
            </a:r>
          </a:p>
          <a:p>
            <a:pPr lvl="1" eaLnBrk="1" hangingPunct="1"/>
            <a:r>
              <a:rPr lang="en-US" altLang="en-US" sz="2400" b="1" smtClean="0"/>
              <a:t>Trades people</a:t>
            </a:r>
          </a:p>
          <a:p>
            <a:pPr lvl="1" eaLnBrk="1" hangingPunct="1"/>
            <a:endParaRPr lang="en-US" altLang="en-US" sz="2400" b="1" smtClean="0"/>
          </a:p>
          <a:p>
            <a:pPr eaLnBrk="1" hangingPunct="1"/>
            <a:r>
              <a:rPr lang="en-US" altLang="en-US" sz="2800" b="1" smtClean="0"/>
              <a:t>Common hallway - no expectation of privacy</a:t>
            </a:r>
          </a:p>
        </p:txBody>
      </p:sp>
      <p:pic>
        <p:nvPicPr>
          <p:cNvPr id="17412" name="Picture 4" descr="BL00045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3048000"/>
            <a:ext cx="2906713"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20692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r>
              <a:rPr lang="en-US" sz="3600" b="1" dirty="0">
                <a:solidFill>
                  <a:srgbClr val="C00000"/>
                </a:solidFill>
                <a:latin typeface="Arial" panose="020B0604020202020204" pitchFamily="34" charset="0"/>
                <a:cs typeface="Arial" panose="020B0604020202020204" pitchFamily="34" charset="0"/>
              </a:rPr>
              <a:t>Reasonable Expectation of Privacy</a:t>
            </a:r>
          </a:p>
        </p:txBody>
      </p:sp>
      <p:sp>
        <p:nvSpPr>
          <p:cNvPr id="36867" name="Rectangle 3"/>
          <p:cNvSpPr>
            <a:spLocks noGrp="1" noChangeArrowheads="1"/>
          </p:cNvSpPr>
          <p:nvPr>
            <p:ph idx="1"/>
          </p:nvPr>
        </p:nvSpPr>
        <p:spPr>
          <a:xfrm>
            <a:off x="838200" y="1524000"/>
            <a:ext cx="7772400" cy="4495800"/>
          </a:xfrm>
        </p:spPr>
        <p:txBody>
          <a:bodyPr/>
          <a:lstStyle/>
          <a:p>
            <a:r>
              <a:rPr lang="en-US" dirty="0">
                <a:latin typeface="Arial" panose="020B0604020202020204" pitchFamily="34" charset="0"/>
                <a:cs typeface="Arial" panose="020B0604020202020204" pitchFamily="34" charset="0"/>
              </a:rPr>
              <a:t>Common porch area – no privacy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Even tenants wouldn’t have a reasonable </a:t>
            </a:r>
            <a:r>
              <a:rPr lang="en-US" dirty="0" smtClean="0">
                <a:latin typeface="Arial" panose="020B0604020202020204" pitchFamily="34" charset="0"/>
                <a:cs typeface="Arial" panose="020B0604020202020204" pitchFamily="34" charset="0"/>
              </a:rPr>
              <a:t>expectation </a:t>
            </a:r>
            <a:r>
              <a:rPr lang="en-US" dirty="0">
                <a:latin typeface="Arial" panose="020B0604020202020204" pitchFamily="34" charset="0"/>
                <a:cs typeface="Arial" panose="020B0604020202020204" pitchFamily="34" charset="0"/>
              </a:rPr>
              <a:t>of privacy</a:t>
            </a:r>
          </a:p>
          <a:p>
            <a:pPr>
              <a:buFontTx/>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Non-tenant can’t claim reasonable expectation of privacy</a:t>
            </a:r>
          </a:p>
          <a:p>
            <a:endParaRPr lang="en-US" dirty="0"/>
          </a:p>
        </p:txBody>
      </p:sp>
    </p:spTree>
    <p:extLst>
      <p:ext uri="{BB962C8B-B14F-4D97-AF65-F5344CB8AC3E}">
        <p14:creationId xmlns:p14="http://schemas.microsoft.com/office/powerpoint/2010/main" val="33358380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1066800" y="228600"/>
            <a:ext cx="6934200" cy="2362200"/>
          </a:xfrm>
        </p:spPr>
        <p:txBody>
          <a:bodyPr/>
          <a:lstStyle/>
          <a:p>
            <a:r>
              <a:rPr lang="en-US" b="1" dirty="0">
                <a:solidFill>
                  <a:srgbClr val="C00000"/>
                </a:solidFill>
                <a:latin typeface="Arial" panose="020B0604020202020204" pitchFamily="34" charset="0"/>
                <a:cs typeface="Arial" panose="020B0604020202020204" pitchFamily="34" charset="0"/>
              </a:rPr>
              <a:t>Fourth Amendment Doesn’t Protect</a:t>
            </a:r>
          </a:p>
        </p:txBody>
      </p:sp>
      <p:sp>
        <p:nvSpPr>
          <p:cNvPr id="37891" name="Rectangle 3"/>
          <p:cNvSpPr>
            <a:spLocks noGrp="1" noChangeArrowheads="1"/>
          </p:cNvSpPr>
          <p:nvPr>
            <p:ph type="subTitle" idx="1"/>
          </p:nvPr>
        </p:nvSpPr>
        <p:spPr>
          <a:xfrm>
            <a:off x="990600" y="2514600"/>
            <a:ext cx="6400800" cy="3733800"/>
          </a:xfrm>
        </p:spPr>
        <p:txBody>
          <a:bodyPr>
            <a:normAutofit/>
          </a:bodyPr>
          <a:lstStyle/>
          <a:p>
            <a:pPr algn="l"/>
            <a:r>
              <a:rPr lang="en-US" sz="3600" b="1" dirty="0">
                <a:solidFill>
                  <a:schemeClr val="tx1"/>
                </a:solidFill>
              </a:rPr>
              <a:t>Open Fields</a:t>
            </a:r>
          </a:p>
          <a:p>
            <a:endParaRPr lang="en-US" sz="3600" b="1" dirty="0">
              <a:solidFill>
                <a:schemeClr val="tx1"/>
              </a:solidFill>
            </a:endParaRPr>
          </a:p>
          <a:p>
            <a:pPr algn="l"/>
            <a:r>
              <a:rPr lang="en-US" sz="3600" b="1" dirty="0">
                <a:solidFill>
                  <a:schemeClr val="tx1"/>
                </a:solidFill>
              </a:rPr>
              <a:t>Abandoned Property</a:t>
            </a:r>
          </a:p>
          <a:p>
            <a:endParaRPr lang="en-US" sz="3600" b="1" dirty="0">
              <a:solidFill>
                <a:schemeClr val="tx1"/>
              </a:solidFill>
            </a:endParaRPr>
          </a:p>
          <a:p>
            <a:pPr algn="l"/>
            <a:r>
              <a:rPr lang="en-US" sz="3600" b="1" dirty="0">
                <a:solidFill>
                  <a:schemeClr val="tx1"/>
                </a:solidFill>
              </a:rPr>
              <a:t>Private Party Searches</a:t>
            </a:r>
          </a:p>
        </p:txBody>
      </p:sp>
      <p:pic>
        <p:nvPicPr>
          <p:cNvPr id="37892" name="Picture 4"/>
          <p:cNvPicPr>
            <a:picLocks noChangeAspect="1" noChangeArrowheads="1"/>
          </p:cNvPicPr>
          <p:nvPr/>
        </p:nvPicPr>
        <p:blipFill>
          <a:blip r:embed="rId3" cstate="print"/>
          <a:srcRect/>
          <a:stretch>
            <a:fillRect/>
          </a:stretch>
        </p:blipFill>
        <p:spPr bwMode="auto">
          <a:xfrm>
            <a:off x="6477000" y="2895600"/>
            <a:ext cx="2438400" cy="1951038"/>
          </a:xfrm>
          <a:prstGeom prst="rect">
            <a:avLst/>
          </a:prstGeom>
          <a:noFill/>
          <a:ln w="12700" cap="sq">
            <a:noFill/>
            <a:miter lim="800000"/>
            <a:headEnd/>
            <a:tailEnd/>
          </a:ln>
          <a:effectLst/>
        </p:spPr>
      </p:pic>
    </p:spTree>
    <p:extLst>
      <p:ext uri="{BB962C8B-B14F-4D97-AF65-F5344CB8AC3E}">
        <p14:creationId xmlns:p14="http://schemas.microsoft.com/office/powerpoint/2010/main" val="90950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1">
                                            <p:txEl>
                                              <p:pRg st="2" end="2"/>
                                            </p:txEl>
                                          </p:spTgt>
                                        </p:tgtEl>
                                        <p:attrNameLst>
                                          <p:attrName>style.visibility</p:attrName>
                                        </p:attrNameLst>
                                      </p:cBhvr>
                                      <p:to>
                                        <p:strVal val="visible"/>
                                      </p:to>
                                    </p:set>
                                    <p:anim calcmode="lin" valueType="num">
                                      <p:cBhvr additive="base">
                                        <p:cTn id="13" dur="500" fill="hold"/>
                                        <p:tgtEl>
                                          <p:spTgt spid="3789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8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891">
                                            <p:txEl>
                                              <p:pRg st="4" end="4"/>
                                            </p:txEl>
                                          </p:spTgt>
                                        </p:tgtEl>
                                        <p:attrNameLst>
                                          <p:attrName>style.visibility</p:attrName>
                                        </p:attrNameLst>
                                      </p:cBhvr>
                                      <p:to>
                                        <p:strVal val="visible"/>
                                      </p:to>
                                    </p:set>
                                    <p:anim calcmode="lin" valueType="num">
                                      <p:cBhvr additive="base">
                                        <p:cTn id="19" dur="500" fill="hold"/>
                                        <p:tgtEl>
                                          <p:spTgt spid="3789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89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609600"/>
            <a:ext cx="7772400" cy="938213"/>
          </a:xfrm>
        </p:spPr>
        <p:txBody>
          <a:bodyPr/>
          <a:lstStyle/>
          <a:p>
            <a:r>
              <a:rPr lang="en-US" b="1" dirty="0">
                <a:solidFill>
                  <a:srgbClr val="C00000"/>
                </a:solidFill>
                <a:latin typeface="Arial" panose="020B0604020202020204" pitchFamily="34" charset="0"/>
                <a:cs typeface="Arial" panose="020B0604020202020204" pitchFamily="34" charset="0"/>
              </a:rPr>
              <a:t>Curtilage or Open Field</a:t>
            </a:r>
          </a:p>
        </p:txBody>
      </p:sp>
      <p:sp>
        <p:nvSpPr>
          <p:cNvPr id="39939" name="Rectangle 3"/>
          <p:cNvSpPr>
            <a:spLocks noGrp="1" noChangeArrowheads="1"/>
          </p:cNvSpPr>
          <p:nvPr>
            <p:ph idx="1"/>
          </p:nvPr>
        </p:nvSpPr>
        <p:spPr>
          <a:xfrm>
            <a:off x="1219200" y="1676400"/>
            <a:ext cx="4648200" cy="5181600"/>
          </a:xfrm>
        </p:spPr>
        <p:txBody>
          <a:bodyPr/>
          <a:lstStyle/>
          <a:p>
            <a:pPr marL="609600" indent="-609600">
              <a:buFont typeface="Symbol" pitchFamily="18" charset="2"/>
              <a:buAutoNum type="arabicPeriod"/>
            </a:pPr>
            <a:r>
              <a:rPr lang="en-US" sz="3600" b="1"/>
              <a:t>Distance from the house</a:t>
            </a:r>
          </a:p>
          <a:p>
            <a:pPr marL="609600" indent="-609600">
              <a:buFont typeface="Symbol" pitchFamily="18" charset="2"/>
              <a:buAutoNum type="arabicPeriod"/>
            </a:pPr>
            <a:r>
              <a:rPr lang="en-US" sz="3600" b="1"/>
              <a:t>Fenced in area around the house</a:t>
            </a:r>
          </a:p>
          <a:p>
            <a:pPr marL="609600" indent="-609600">
              <a:buFont typeface="Symbol" pitchFamily="18" charset="2"/>
              <a:buAutoNum type="arabicPeriod"/>
            </a:pPr>
            <a:r>
              <a:rPr lang="en-US" sz="3600" b="1" i="1" u="sng"/>
              <a:t>Associated with the intimate activities of the house</a:t>
            </a:r>
          </a:p>
          <a:p>
            <a:pPr marL="609600" indent="-609600">
              <a:buFont typeface="Symbol" pitchFamily="18" charset="2"/>
              <a:buAutoNum type="arabicPeriod"/>
            </a:pPr>
            <a:r>
              <a:rPr lang="en-US" sz="3600" b="1"/>
              <a:t>No privacy fences</a:t>
            </a:r>
          </a:p>
        </p:txBody>
      </p:sp>
      <p:pic>
        <p:nvPicPr>
          <p:cNvPr id="39940" name="Picture 4" descr="j0127527"/>
          <p:cNvPicPr>
            <a:picLocks noChangeAspect="1" noChangeArrowheads="1"/>
          </p:cNvPicPr>
          <p:nvPr/>
        </p:nvPicPr>
        <p:blipFill>
          <a:blip r:embed="rId3" cstate="print"/>
          <a:srcRect/>
          <a:stretch>
            <a:fillRect/>
          </a:stretch>
        </p:blipFill>
        <p:spPr bwMode="auto">
          <a:xfrm>
            <a:off x="5867400" y="1606550"/>
            <a:ext cx="3276600" cy="3644900"/>
          </a:xfrm>
          <a:prstGeom prst="rect">
            <a:avLst/>
          </a:prstGeom>
          <a:noFill/>
        </p:spPr>
      </p:pic>
    </p:spTree>
    <p:extLst>
      <p:ext uri="{BB962C8B-B14F-4D97-AF65-F5344CB8AC3E}">
        <p14:creationId xmlns:p14="http://schemas.microsoft.com/office/powerpoint/2010/main" val="40198503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r>
              <a:rPr lang="en-US" sz="4800" b="1" dirty="0">
                <a:solidFill>
                  <a:srgbClr val="C00000"/>
                </a:solidFill>
                <a:latin typeface="Arial" panose="020B0604020202020204" pitchFamily="34" charset="0"/>
                <a:cs typeface="Arial" panose="020B0604020202020204" pitchFamily="34" charset="0"/>
              </a:rPr>
              <a:t>Curtilage</a:t>
            </a:r>
          </a:p>
        </p:txBody>
      </p:sp>
      <p:pic>
        <p:nvPicPr>
          <p:cNvPr id="40963" name="Picture 3"/>
          <p:cNvPicPr>
            <a:picLocks noGrp="1" noChangeAspect="1" noChangeArrowheads="1"/>
          </p:cNvPicPr>
          <p:nvPr>
            <p:ph sz="half" idx="1"/>
          </p:nvPr>
        </p:nvPicPr>
        <p:blipFill>
          <a:blip r:embed="rId3" cstate="print"/>
          <a:srcRect/>
          <a:stretch>
            <a:fillRect/>
          </a:stretch>
        </p:blipFill>
        <p:spPr>
          <a:xfrm>
            <a:off x="6629400" y="2590800"/>
            <a:ext cx="2066925" cy="2232025"/>
          </a:xfrm>
          <a:noFill/>
          <a:ln/>
        </p:spPr>
      </p:pic>
      <p:sp>
        <p:nvSpPr>
          <p:cNvPr id="40964" name="Rectangle 4"/>
          <p:cNvSpPr>
            <a:spLocks noGrp="1" noChangeArrowheads="1"/>
          </p:cNvSpPr>
          <p:nvPr>
            <p:ph sz="half" idx="2"/>
          </p:nvPr>
        </p:nvSpPr>
        <p:spPr>
          <a:xfrm>
            <a:off x="1143000" y="1600200"/>
            <a:ext cx="5410200" cy="5029200"/>
          </a:xfrm>
        </p:spPr>
        <p:txBody>
          <a:bodyPr>
            <a:normAutofit/>
          </a:bodyPr>
          <a:lstStyle/>
          <a:p>
            <a:r>
              <a:rPr lang="en-US" dirty="0">
                <a:latin typeface="Arial" panose="020B0604020202020204" pitchFamily="34" charset="0"/>
                <a:cs typeface="Arial" panose="020B0604020202020204" pitchFamily="34" charset="0"/>
              </a:rPr>
              <a:t>Vehicles in fenced back yard could not be ticketed</a:t>
            </a:r>
          </a:p>
          <a:p>
            <a:pPr lvl="1"/>
            <a:r>
              <a:rPr lang="en-US" dirty="0">
                <a:latin typeface="Arial" panose="020B0604020202020204" pitchFamily="34" charset="0"/>
                <a:cs typeface="Arial" panose="020B0604020202020204" pitchFamily="34" charset="0"/>
              </a:rPr>
              <a:t>Close to house</a:t>
            </a:r>
          </a:p>
          <a:p>
            <a:pPr lvl="1"/>
            <a:r>
              <a:rPr lang="en-US" dirty="0">
                <a:latin typeface="Arial" panose="020B0604020202020204" pitchFamily="34" charset="0"/>
                <a:cs typeface="Arial" panose="020B0604020202020204" pitchFamily="34" charset="0"/>
              </a:rPr>
              <a:t>6 foot fence with “keep out”</a:t>
            </a:r>
          </a:p>
          <a:p>
            <a:pPr lvl="1"/>
            <a:r>
              <a:rPr lang="en-US" dirty="0">
                <a:latin typeface="Arial" panose="020B0604020202020204" pitchFamily="34" charset="0"/>
                <a:cs typeface="Arial" panose="020B0604020202020204" pitchFamily="34" charset="0"/>
              </a:rPr>
              <a:t>Fence shut: no view from street</a:t>
            </a:r>
          </a:p>
          <a:p>
            <a:pPr lvl="1"/>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Vehicles in front on open driveway could be ticketed</a:t>
            </a:r>
          </a:p>
          <a:p>
            <a:pPr lvl="1"/>
            <a:r>
              <a:rPr lang="en-US" dirty="0">
                <a:latin typeface="Arial" panose="020B0604020202020204" pitchFamily="34" charset="0"/>
                <a:cs typeface="Arial" panose="020B0604020202020204" pitchFamily="34" charset="0"/>
              </a:rPr>
              <a:t>Diminished expectation of privacy</a:t>
            </a:r>
          </a:p>
          <a:p>
            <a:pPr lvl="2"/>
            <a:r>
              <a:rPr lang="en-US" u="sng" dirty="0">
                <a:latin typeface="Arial" panose="020B0604020202020204" pitchFamily="34" charset="0"/>
                <a:cs typeface="Arial" panose="020B0604020202020204" pitchFamily="34" charset="0"/>
              </a:rPr>
              <a:t>State v. </a:t>
            </a:r>
            <a:r>
              <a:rPr lang="en-US" u="sng" dirty="0" err="1">
                <a:latin typeface="Arial" panose="020B0604020202020204" pitchFamily="34" charset="0"/>
                <a:cs typeface="Arial" panose="020B0604020202020204" pitchFamily="34" charset="0"/>
              </a:rPr>
              <a:t>Brucuglio</a:t>
            </a:r>
            <a:endParaRPr lang="en-US"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3400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r>
              <a:rPr lang="en-US" altLang="en-US" sz="4000" b="1" dirty="0" smtClean="0">
                <a:solidFill>
                  <a:srgbClr val="C00000"/>
                </a:solidFill>
                <a:latin typeface="Arial Black" panose="020B0A04020102020204" pitchFamily="34" charset="0"/>
              </a:rPr>
              <a:t>The Constitution of the State of Connecticut</a:t>
            </a:r>
          </a:p>
        </p:txBody>
      </p:sp>
      <p:sp>
        <p:nvSpPr>
          <p:cNvPr id="6148" name="Rectangle 4"/>
          <p:cNvSpPr>
            <a:spLocks noGrp="1" noChangeArrowheads="1" noTextEdit="1"/>
          </p:cNvSpPr>
          <p:nvPr>
            <p:ph type="clipArt" sz="half" idx="2"/>
          </p:nvPr>
        </p:nvSpPr>
        <p:spPr/>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828800"/>
            <a:ext cx="7391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44521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fontScale="90000"/>
          </a:bodyPr>
          <a:lstStyle/>
          <a:p>
            <a:r>
              <a:rPr lang="en-US" b="1" dirty="0">
                <a:solidFill>
                  <a:srgbClr val="C00000"/>
                </a:solidFill>
                <a:latin typeface="Arial" panose="020B0604020202020204" pitchFamily="34" charset="0"/>
                <a:cs typeface="Arial" panose="020B0604020202020204" pitchFamily="34" charset="0"/>
              </a:rPr>
              <a:t>Emergency (Exigent) Searches</a:t>
            </a:r>
          </a:p>
        </p:txBody>
      </p:sp>
      <p:sp>
        <p:nvSpPr>
          <p:cNvPr id="78851" name="Rectangle 3"/>
          <p:cNvSpPr>
            <a:spLocks noGrp="1" noChangeArrowheads="1"/>
          </p:cNvSpPr>
          <p:nvPr>
            <p:ph idx="1"/>
          </p:nvPr>
        </p:nvSpPr>
        <p:spPr/>
        <p:txBody>
          <a:bodyPr/>
          <a:lstStyle/>
          <a:p>
            <a:r>
              <a:rPr lang="en-US" sz="3600" b="1"/>
              <a:t>Emergency doctrine – danger to life</a:t>
            </a:r>
          </a:p>
          <a:p>
            <a:endParaRPr lang="en-US" sz="3600" b="1"/>
          </a:p>
          <a:p>
            <a:r>
              <a:rPr lang="en-US" sz="3600" b="1"/>
              <a:t>Escape</a:t>
            </a:r>
          </a:p>
          <a:p>
            <a:endParaRPr lang="en-US" sz="3600" b="1"/>
          </a:p>
          <a:p>
            <a:r>
              <a:rPr lang="en-US" sz="3600" b="1"/>
              <a:t>Destruction of evidence</a:t>
            </a:r>
          </a:p>
          <a:p>
            <a:pPr lvl="2"/>
            <a:r>
              <a:rPr lang="en-US" b="1" u="sng"/>
              <a:t>State v. Guertin</a:t>
            </a:r>
          </a:p>
        </p:txBody>
      </p:sp>
      <p:sp>
        <p:nvSpPr>
          <p:cNvPr id="78852" name="WordArt 4"/>
          <p:cNvSpPr>
            <a:spLocks noChangeArrowheads="1" noChangeShapeType="1" noTextEdit="1"/>
          </p:cNvSpPr>
          <p:nvPr/>
        </p:nvSpPr>
        <p:spPr bwMode="auto">
          <a:xfrm>
            <a:off x="6477000" y="2971800"/>
            <a:ext cx="1352550" cy="1143000"/>
          </a:xfrm>
          <a:prstGeom prst="rect">
            <a:avLst/>
          </a:prstGeom>
        </p:spPr>
        <p:txBody>
          <a:bodyPr wrap="none" fromWordArt="1">
            <a:prstTxWarp prst="textPlain">
              <a:avLst>
                <a:gd name="adj" fmla="val 50000"/>
              </a:avLst>
            </a:prstTxWarp>
          </a:bodyPr>
          <a:lstStyle/>
          <a:p>
            <a:pPr algn="ctr"/>
            <a:r>
              <a:rPr lang="en-US" sz="3600" kern="10">
                <a:ln w="9525" cap="sq">
                  <a:noFill/>
                  <a:round/>
                  <a:headEnd/>
                  <a:tailEnd/>
                </a:ln>
                <a:solidFill>
                  <a:srgbClr val="FF0000"/>
                </a:solidFill>
                <a:effectLst>
                  <a:outerShdw dist="35921" dir="2700000" algn="ctr" rotWithShape="0">
                    <a:srgbClr val="C0C0C0"/>
                  </a:outerShdw>
                </a:effectLst>
                <a:latin typeface="Impact"/>
              </a:rPr>
              <a:t>911</a:t>
            </a:r>
          </a:p>
        </p:txBody>
      </p:sp>
    </p:spTree>
    <p:extLst>
      <p:ext uri="{BB962C8B-B14F-4D97-AF65-F5344CB8AC3E}">
        <p14:creationId xmlns:p14="http://schemas.microsoft.com/office/powerpoint/2010/main" val="89881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additive="base">
                                        <p:cTn id="7" dur="500" fill="hold"/>
                                        <p:tgtEl>
                                          <p:spTgt spid="788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88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8851">
                                            <p:txEl>
                                              <p:pRg st="2" end="2"/>
                                            </p:txEl>
                                          </p:spTgt>
                                        </p:tgtEl>
                                        <p:attrNameLst>
                                          <p:attrName>style.visibility</p:attrName>
                                        </p:attrNameLst>
                                      </p:cBhvr>
                                      <p:to>
                                        <p:strVal val="visible"/>
                                      </p:to>
                                    </p:set>
                                    <p:anim calcmode="lin" valueType="num">
                                      <p:cBhvr additive="base">
                                        <p:cTn id="13" dur="500" fill="hold"/>
                                        <p:tgtEl>
                                          <p:spTgt spid="7885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88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8851">
                                            <p:txEl>
                                              <p:pRg st="4" end="4"/>
                                            </p:txEl>
                                          </p:spTgt>
                                        </p:tgtEl>
                                        <p:attrNameLst>
                                          <p:attrName>style.visibility</p:attrName>
                                        </p:attrNameLst>
                                      </p:cBhvr>
                                      <p:to>
                                        <p:strVal val="visible"/>
                                      </p:to>
                                    </p:set>
                                    <p:anim calcmode="lin" valueType="num">
                                      <p:cBhvr additive="base">
                                        <p:cTn id="19" dur="500" fill="hold"/>
                                        <p:tgtEl>
                                          <p:spTgt spid="7885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8851">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8851">
                                            <p:txEl>
                                              <p:pRg st="5" end="5"/>
                                            </p:txEl>
                                          </p:spTgt>
                                        </p:tgtEl>
                                        <p:attrNameLst>
                                          <p:attrName>style.visibility</p:attrName>
                                        </p:attrNameLst>
                                      </p:cBhvr>
                                      <p:to>
                                        <p:strVal val="visible"/>
                                      </p:to>
                                    </p:set>
                                    <p:anim calcmode="lin" valueType="num">
                                      <p:cBhvr additive="base">
                                        <p:cTn id="23" dur="500" fill="hold"/>
                                        <p:tgtEl>
                                          <p:spTgt spid="78851">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885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b="1" dirty="0">
                <a:solidFill>
                  <a:srgbClr val="C00000"/>
                </a:solidFill>
                <a:latin typeface="Arial" panose="020B0604020202020204" pitchFamily="34" charset="0"/>
                <a:cs typeface="Arial" panose="020B0604020202020204" pitchFamily="34" charset="0"/>
              </a:rPr>
              <a:t>Emergency Doctrine</a:t>
            </a:r>
          </a:p>
        </p:txBody>
      </p:sp>
      <p:sp>
        <p:nvSpPr>
          <p:cNvPr id="80899" name="Rectangle 3"/>
          <p:cNvSpPr>
            <a:spLocks noGrp="1" noChangeArrowheads="1"/>
          </p:cNvSpPr>
          <p:nvPr>
            <p:ph idx="1"/>
          </p:nvPr>
        </p:nvSpPr>
        <p:spPr/>
        <p:txBody>
          <a:bodyPr/>
          <a:lstStyle/>
          <a:p>
            <a:r>
              <a:rPr lang="en-US" sz="2800" b="1" u="sng"/>
              <a:t>State v. Klauss</a:t>
            </a:r>
            <a:r>
              <a:rPr lang="en-US" sz="2800" b="1"/>
              <a:t> – shotgun pumped</a:t>
            </a:r>
          </a:p>
          <a:p>
            <a:endParaRPr lang="en-US" sz="2800" b="1"/>
          </a:p>
          <a:p>
            <a:r>
              <a:rPr lang="en-US" sz="2800" b="1"/>
              <a:t>Reasonable belief a person needs immediate aid</a:t>
            </a:r>
          </a:p>
          <a:p>
            <a:endParaRPr lang="en-US" sz="2800" b="1"/>
          </a:p>
          <a:p>
            <a:r>
              <a:rPr lang="en-US" sz="2800" b="1"/>
              <a:t>Not probable cause standard</a:t>
            </a:r>
          </a:p>
          <a:p>
            <a:endParaRPr lang="en-US" sz="2800" b="1"/>
          </a:p>
          <a:p>
            <a:r>
              <a:rPr lang="en-US" sz="2800" b="1"/>
              <a:t>Imminent and substantial threat</a:t>
            </a:r>
          </a:p>
        </p:txBody>
      </p:sp>
      <p:pic>
        <p:nvPicPr>
          <p:cNvPr id="80900" name="Picture 4"/>
          <p:cNvPicPr>
            <a:picLocks noChangeAspect="1" noChangeArrowheads="1"/>
          </p:cNvPicPr>
          <p:nvPr/>
        </p:nvPicPr>
        <p:blipFill>
          <a:blip r:embed="rId3" cstate="print"/>
          <a:srcRect/>
          <a:stretch>
            <a:fillRect/>
          </a:stretch>
        </p:blipFill>
        <p:spPr bwMode="auto">
          <a:xfrm>
            <a:off x="7010400" y="3952875"/>
            <a:ext cx="1828800" cy="1762125"/>
          </a:xfrm>
          <a:prstGeom prst="rect">
            <a:avLst/>
          </a:prstGeom>
          <a:noFill/>
          <a:ln w="12700" cap="sq">
            <a:noFill/>
            <a:miter lim="800000"/>
            <a:headEnd/>
            <a:tailEnd/>
          </a:ln>
          <a:effectLst/>
        </p:spPr>
      </p:pic>
    </p:spTree>
    <p:extLst>
      <p:ext uri="{BB962C8B-B14F-4D97-AF65-F5344CB8AC3E}">
        <p14:creationId xmlns:p14="http://schemas.microsoft.com/office/powerpoint/2010/main" val="226792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0899">
                                            <p:txEl>
                                              <p:pRg st="2" end="2"/>
                                            </p:txEl>
                                          </p:spTgt>
                                        </p:tgtEl>
                                        <p:attrNameLst>
                                          <p:attrName>style.visibility</p:attrName>
                                        </p:attrNameLst>
                                      </p:cBhvr>
                                      <p:to>
                                        <p:strVal val="visible"/>
                                      </p:to>
                                    </p:set>
                                    <p:anim calcmode="lin" valueType="num">
                                      <p:cBhvr additive="base">
                                        <p:cTn id="13" dur="500" fill="hold"/>
                                        <p:tgtEl>
                                          <p:spTgt spid="8089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08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0899">
                                            <p:txEl>
                                              <p:pRg st="4" end="4"/>
                                            </p:txEl>
                                          </p:spTgt>
                                        </p:tgtEl>
                                        <p:attrNameLst>
                                          <p:attrName>style.visibility</p:attrName>
                                        </p:attrNameLst>
                                      </p:cBhvr>
                                      <p:to>
                                        <p:strVal val="visible"/>
                                      </p:to>
                                    </p:set>
                                    <p:anim calcmode="lin" valueType="num">
                                      <p:cBhvr additive="base">
                                        <p:cTn id="19" dur="500" fill="hold"/>
                                        <p:tgtEl>
                                          <p:spTgt spid="8089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08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0899">
                                            <p:txEl>
                                              <p:pRg st="6" end="6"/>
                                            </p:txEl>
                                          </p:spTgt>
                                        </p:tgtEl>
                                        <p:attrNameLst>
                                          <p:attrName>style.visibility</p:attrName>
                                        </p:attrNameLst>
                                      </p:cBhvr>
                                      <p:to>
                                        <p:strVal val="visible"/>
                                      </p:to>
                                    </p:set>
                                    <p:anim calcmode="lin" valueType="num">
                                      <p:cBhvr additive="base">
                                        <p:cTn id="25" dur="500" fill="hold"/>
                                        <p:tgtEl>
                                          <p:spTgt spid="80899">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089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latin typeface="Arial" panose="020B0604020202020204" pitchFamily="34" charset="0"/>
                <a:cs typeface="Arial" panose="020B0604020202020204" pitchFamily="34" charset="0"/>
              </a:rPr>
              <a:t>“No” is not a bad word.</a:t>
            </a:r>
            <a:br>
              <a:rPr lang="en-US" b="1" dirty="0" smtClean="0">
                <a:solidFill>
                  <a:srgbClr val="C00000"/>
                </a:solidFill>
                <a:latin typeface="Arial" panose="020B0604020202020204" pitchFamily="34" charset="0"/>
                <a:cs typeface="Arial" panose="020B0604020202020204" pitchFamily="34" charset="0"/>
              </a:rPr>
            </a:br>
            <a:r>
              <a:rPr lang="en-US" b="1" dirty="0" smtClean="0">
                <a:solidFill>
                  <a:srgbClr val="C00000"/>
                </a:solidFill>
                <a:latin typeface="Arial" panose="020B0604020202020204" pitchFamily="34" charset="0"/>
                <a:cs typeface="Arial" panose="020B0604020202020204" pitchFamily="34" charset="0"/>
              </a:rPr>
              <a:t>“Why?” is a fair question.</a:t>
            </a:r>
            <a:endParaRPr lang="en-US"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US" dirty="0" smtClean="0"/>
              <a:t>Be prepared to answer questions about your authority in a respectful and professional manner. </a:t>
            </a:r>
            <a:endParaRPr lang="en-US" dirty="0"/>
          </a:p>
        </p:txBody>
      </p:sp>
    </p:spTree>
    <p:extLst>
      <p:ext uri="{BB962C8B-B14F-4D97-AF65-F5344CB8AC3E}">
        <p14:creationId xmlns:p14="http://schemas.microsoft.com/office/powerpoint/2010/main" val="954063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b="1" dirty="0" smtClean="0">
                <a:solidFill>
                  <a:srgbClr val="C00000"/>
                </a:solidFill>
                <a:latin typeface="Arial" panose="020B0604020202020204" pitchFamily="34" charset="0"/>
                <a:cs typeface="Arial" panose="020B0604020202020204" pitchFamily="34" charset="0"/>
              </a:rPr>
              <a:t>Connecticut Constitution</a:t>
            </a:r>
          </a:p>
        </p:txBody>
      </p:sp>
      <p:sp>
        <p:nvSpPr>
          <p:cNvPr id="7171" name="Rectangle 3"/>
          <p:cNvSpPr>
            <a:spLocks noGrp="1" noChangeArrowheads="1"/>
          </p:cNvSpPr>
          <p:nvPr>
            <p:ph type="body" idx="1"/>
          </p:nvPr>
        </p:nvSpPr>
        <p:spPr>
          <a:xfrm>
            <a:off x="457200" y="1371600"/>
            <a:ext cx="8229600" cy="4525963"/>
          </a:xfrm>
        </p:spPr>
        <p:txBody>
          <a:bodyPr>
            <a:noAutofit/>
          </a:bodyPr>
          <a:lstStyle/>
          <a:p>
            <a:pPr eaLnBrk="1" hangingPunct="1"/>
            <a:r>
              <a:rPr lang="en-US" altLang="en-US" sz="3600" dirty="0" smtClean="0">
                <a:latin typeface="Arial" panose="020B0604020202020204" pitchFamily="34" charset="0"/>
                <a:cs typeface="Arial" panose="020B0604020202020204" pitchFamily="34" charset="0"/>
              </a:rPr>
              <a:t>Article First, section 7</a:t>
            </a:r>
          </a:p>
          <a:p>
            <a:pPr lvl="1" eaLnBrk="1" hangingPunct="1"/>
            <a:r>
              <a:rPr lang="en-US" altLang="en-US" sz="3200" dirty="0" smtClean="0">
                <a:latin typeface="Arial" panose="020B0604020202020204" pitchFamily="34" charset="0"/>
                <a:cs typeface="Arial" panose="020B0604020202020204" pitchFamily="34" charset="0"/>
              </a:rPr>
              <a:t>“The people shall be secure in their persons, houses, papers and possessions from unreasonable searches or seizures; And no warrant to search any place, or to seize any person or things, shall issue without describing them as nearly as may be, nor without probable cause supported by oath or affirmation.”</a:t>
            </a:r>
          </a:p>
        </p:txBody>
      </p:sp>
    </p:spTree>
    <p:extLst>
      <p:ext uri="{BB962C8B-B14F-4D97-AF65-F5344CB8AC3E}">
        <p14:creationId xmlns:p14="http://schemas.microsoft.com/office/powerpoint/2010/main" val="2093971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57200"/>
            <a:ext cx="7772400" cy="1143000"/>
          </a:xfrm>
        </p:spPr>
        <p:txBody>
          <a:bodyPr>
            <a:normAutofit fontScale="90000"/>
          </a:bodyPr>
          <a:lstStyle/>
          <a:p>
            <a:r>
              <a:rPr lang="en-US" sz="5400" b="1" dirty="0">
                <a:solidFill>
                  <a:srgbClr val="C00000"/>
                </a:solidFill>
                <a:latin typeface="Arial" panose="020B0604020202020204" pitchFamily="34" charset="0"/>
                <a:cs typeface="Arial" panose="020B0604020202020204" pitchFamily="34" charset="0"/>
              </a:rPr>
              <a:t>Suppression of Evidence</a:t>
            </a:r>
          </a:p>
        </p:txBody>
      </p:sp>
      <p:sp>
        <p:nvSpPr>
          <p:cNvPr id="11267" name="Rectangle 3"/>
          <p:cNvSpPr>
            <a:spLocks noGrp="1" noChangeArrowheads="1"/>
          </p:cNvSpPr>
          <p:nvPr>
            <p:ph type="body" sz="half" idx="1"/>
          </p:nvPr>
        </p:nvSpPr>
        <p:spPr>
          <a:xfrm>
            <a:off x="1219200" y="1752600"/>
            <a:ext cx="4114800" cy="4876800"/>
          </a:xfrm>
        </p:spPr>
        <p:txBody>
          <a:bodyPr/>
          <a:lstStyle/>
          <a:p>
            <a:pPr>
              <a:lnSpc>
                <a:spcPct val="90000"/>
              </a:lnSpc>
            </a:pPr>
            <a:r>
              <a:rPr lang="en-US" sz="3600" b="1" dirty="0"/>
              <a:t>Sanction for violation of the constitution</a:t>
            </a:r>
          </a:p>
          <a:p>
            <a:pPr>
              <a:lnSpc>
                <a:spcPct val="90000"/>
              </a:lnSpc>
            </a:pPr>
            <a:r>
              <a:rPr lang="en-US" sz="3600" b="1" dirty="0" smtClean="0"/>
              <a:t>Applied </a:t>
            </a:r>
            <a:r>
              <a:rPr lang="en-US" sz="3600" b="1" dirty="0"/>
              <a:t>to federal </a:t>
            </a:r>
            <a:r>
              <a:rPr lang="en-US" sz="3600" b="1" dirty="0" smtClean="0"/>
              <a:t>officers since 1914</a:t>
            </a:r>
            <a:endParaRPr lang="en-US" sz="3600" b="1" dirty="0"/>
          </a:p>
          <a:p>
            <a:pPr>
              <a:lnSpc>
                <a:spcPct val="90000"/>
              </a:lnSpc>
            </a:pPr>
            <a:r>
              <a:rPr lang="en-US" sz="3600" b="1" dirty="0" smtClean="0"/>
              <a:t>In 1960 </a:t>
            </a:r>
            <a:r>
              <a:rPr lang="en-US" sz="3600" b="1" dirty="0"/>
              <a:t>– </a:t>
            </a:r>
            <a:r>
              <a:rPr lang="en-US" sz="3600" b="1" dirty="0" smtClean="0"/>
              <a:t>“silver platter” </a:t>
            </a:r>
            <a:r>
              <a:rPr lang="en-US" sz="3600" b="1" dirty="0"/>
              <a:t>taken away</a:t>
            </a:r>
          </a:p>
        </p:txBody>
      </p:sp>
      <p:pic>
        <p:nvPicPr>
          <p:cNvPr id="11268" name="Picture 4" descr="AG00172_"/>
          <p:cNvPicPr>
            <a:picLocks noGrp="1" noChangeAspect="1" noChangeArrowheads="1" noCrop="1"/>
          </p:cNvPicPr>
          <p:nvPr>
            <p:ph type="clipArt" sz="half" idx="2"/>
          </p:nvPr>
        </p:nvPicPr>
        <p:blipFill>
          <a:blip r:embed="rId3" cstate="print"/>
          <a:srcRect/>
          <a:stretch>
            <a:fillRect/>
          </a:stretch>
        </p:blipFill>
        <p:spPr>
          <a:xfrm>
            <a:off x="5410200" y="2470150"/>
            <a:ext cx="3048000" cy="3271838"/>
          </a:xfrm>
          <a:noFill/>
          <a:ln/>
        </p:spPr>
      </p:pic>
    </p:spTree>
    <p:extLst>
      <p:ext uri="{BB962C8B-B14F-4D97-AF65-F5344CB8AC3E}">
        <p14:creationId xmlns:p14="http://schemas.microsoft.com/office/powerpoint/2010/main" val="1946368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81000"/>
            <a:ext cx="8229600" cy="1143000"/>
          </a:xfrm>
        </p:spPr>
        <p:txBody>
          <a:bodyPr>
            <a:noAutofit/>
          </a:bodyPr>
          <a:lstStyle/>
          <a:p>
            <a:r>
              <a:rPr lang="en-US" sz="4800" b="1" dirty="0">
                <a:solidFill>
                  <a:srgbClr val="C00000"/>
                </a:solidFill>
                <a:latin typeface="Arial" panose="020B0604020202020204" pitchFamily="34" charset="0"/>
                <a:cs typeface="Arial" panose="020B0604020202020204" pitchFamily="34" charset="0"/>
              </a:rPr>
              <a:t>The Exclusionary </a:t>
            </a:r>
            <a:r>
              <a:rPr lang="en-US" sz="4800" b="1" dirty="0" smtClean="0">
                <a:solidFill>
                  <a:srgbClr val="C00000"/>
                </a:solidFill>
                <a:latin typeface="Arial" panose="020B0604020202020204" pitchFamily="34" charset="0"/>
                <a:cs typeface="Arial" panose="020B0604020202020204" pitchFamily="34" charset="0"/>
              </a:rPr>
              <a:t>Rule</a:t>
            </a:r>
            <a:br>
              <a:rPr lang="en-US" sz="4800" b="1" dirty="0" smtClean="0">
                <a:solidFill>
                  <a:srgbClr val="C00000"/>
                </a:solidFill>
                <a:latin typeface="Arial" panose="020B0604020202020204" pitchFamily="34" charset="0"/>
                <a:cs typeface="Arial" panose="020B0604020202020204" pitchFamily="34" charset="0"/>
              </a:rPr>
            </a:br>
            <a:r>
              <a:rPr lang="en-US" sz="4800" b="1" dirty="0" smtClean="0">
                <a:solidFill>
                  <a:srgbClr val="C00000"/>
                </a:solidFill>
                <a:latin typeface="Arial" panose="020B0604020202020204" pitchFamily="34" charset="0"/>
                <a:cs typeface="Arial" panose="020B0604020202020204" pitchFamily="34" charset="0"/>
              </a:rPr>
              <a:t>1914-1961</a:t>
            </a:r>
            <a:endParaRPr lang="en-US" sz="4800" b="1" dirty="0">
              <a:solidFill>
                <a:srgbClr val="C00000"/>
              </a:solidFill>
              <a:latin typeface="Arial" panose="020B0604020202020204" pitchFamily="34" charset="0"/>
              <a:cs typeface="Arial" panose="020B0604020202020204" pitchFamily="34" charset="0"/>
            </a:endParaRPr>
          </a:p>
        </p:txBody>
      </p:sp>
      <p:sp>
        <p:nvSpPr>
          <p:cNvPr id="12291" name="Rectangle 3"/>
          <p:cNvSpPr>
            <a:spLocks noGrp="1" noChangeArrowheads="1"/>
          </p:cNvSpPr>
          <p:nvPr>
            <p:ph type="body" idx="1"/>
          </p:nvPr>
        </p:nvSpPr>
        <p:spPr/>
        <p:txBody>
          <a:bodyPr/>
          <a:lstStyle/>
          <a:p>
            <a:pPr lvl="1">
              <a:lnSpc>
                <a:spcPct val="90000"/>
              </a:lnSpc>
              <a:buFontTx/>
              <a:buNone/>
            </a:pPr>
            <a:endParaRPr lang="en-US" sz="3200" b="1" dirty="0"/>
          </a:p>
          <a:p>
            <a:pPr lvl="1">
              <a:lnSpc>
                <a:spcPct val="90000"/>
              </a:lnSpc>
              <a:buFontTx/>
              <a:buNone/>
            </a:pPr>
            <a:r>
              <a:rPr lang="en-US" sz="4400" b="1" dirty="0"/>
              <a:t>1961 – </a:t>
            </a:r>
            <a:r>
              <a:rPr lang="en-US" sz="4400" b="1" u="sng" dirty="0" err="1"/>
              <a:t>Mapp</a:t>
            </a:r>
            <a:r>
              <a:rPr lang="en-US" sz="4400" b="1" u="sng" dirty="0"/>
              <a:t> v. Ohio</a:t>
            </a:r>
          </a:p>
          <a:p>
            <a:pPr lvl="3">
              <a:lnSpc>
                <a:spcPct val="90000"/>
              </a:lnSpc>
            </a:pPr>
            <a:r>
              <a:rPr lang="en-US" sz="3200" b="1" dirty="0"/>
              <a:t>Deter illegal police behavior</a:t>
            </a:r>
          </a:p>
          <a:p>
            <a:pPr lvl="4">
              <a:lnSpc>
                <a:spcPct val="90000"/>
              </a:lnSpc>
            </a:pPr>
            <a:r>
              <a:rPr lang="en-US" sz="3200" b="1" dirty="0"/>
              <a:t>Really only works with intentional or reckless misconduct</a:t>
            </a:r>
          </a:p>
          <a:p>
            <a:pPr lvl="3">
              <a:lnSpc>
                <a:spcPct val="90000"/>
              </a:lnSpc>
            </a:pPr>
            <a:r>
              <a:rPr lang="en-US" sz="3200" b="1" dirty="0"/>
              <a:t>Enhance the imperative of judicial integrity ?</a:t>
            </a:r>
          </a:p>
          <a:p>
            <a:pPr>
              <a:lnSpc>
                <a:spcPct val="90000"/>
              </a:lnSpc>
            </a:pPr>
            <a:endParaRPr lang="en-US" dirty="0"/>
          </a:p>
        </p:txBody>
      </p:sp>
    </p:spTree>
    <p:extLst>
      <p:ext uri="{BB962C8B-B14F-4D97-AF65-F5344CB8AC3E}">
        <p14:creationId xmlns:p14="http://schemas.microsoft.com/office/powerpoint/2010/main" val="4004099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b="1" dirty="0" smtClean="0">
                <a:solidFill>
                  <a:srgbClr val="C00000"/>
                </a:solidFill>
                <a:latin typeface="Arial" panose="020B0604020202020204" pitchFamily="34" charset="0"/>
                <a:cs typeface="Arial" panose="020B0604020202020204" pitchFamily="34" charset="0"/>
              </a:rPr>
              <a:t>NO GOOD FAITH EXCEPTION </a:t>
            </a:r>
          </a:p>
        </p:txBody>
      </p:sp>
      <p:sp>
        <p:nvSpPr>
          <p:cNvPr id="10243" name="Rectangle 3"/>
          <p:cNvSpPr>
            <a:spLocks noGrp="1" noChangeArrowheads="1"/>
          </p:cNvSpPr>
          <p:nvPr>
            <p:ph type="body" idx="1"/>
          </p:nvPr>
        </p:nvSpPr>
        <p:spPr/>
        <p:txBody>
          <a:bodyPr>
            <a:normAutofit/>
          </a:bodyPr>
          <a:lstStyle/>
          <a:p>
            <a:pPr eaLnBrk="1" hangingPunct="1"/>
            <a:r>
              <a:rPr lang="en-US" altLang="en-US" sz="3600" b="1" dirty="0" smtClean="0">
                <a:latin typeface="Arial" panose="020B0604020202020204" pitchFamily="34" charset="0"/>
                <a:cs typeface="Arial" panose="020B0604020202020204" pitchFamily="34" charset="0"/>
              </a:rPr>
              <a:t>Federal rule</a:t>
            </a:r>
          </a:p>
          <a:p>
            <a:pPr lvl="1" eaLnBrk="1" hangingPunct="1"/>
            <a:r>
              <a:rPr lang="en-US" altLang="en-US" sz="3200" dirty="0" smtClean="0">
                <a:latin typeface="Arial" panose="020B0604020202020204" pitchFamily="34" charset="0"/>
                <a:cs typeface="Arial" panose="020B0604020202020204" pitchFamily="34" charset="0"/>
              </a:rPr>
              <a:t>Suppression is not required if officers, in good faith, rely on a finding of probable cause made by a neutral and detached magistrate.</a:t>
            </a:r>
          </a:p>
          <a:p>
            <a:pPr eaLnBrk="1" hangingPunct="1"/>
            <a:r>
              <a:rPr lang="en-US" altLang="en-US" sz="3600" b="1" dirty="0" smtClean="0">
                <a:latin typeface="Arial" panose="020B0604020202020204" pitchFamily="34" charset="0"/>
                <a:cs typeface="Arial" panose="020B0604020202020204" pitchFamily="34" charset="0"/>
              </a:rPr>
              <a:t>Connecticut rule</a:t>
            </a:r>
          </a:p>
          <a:p>
            <a:pPr lvl="1" eaLnBrk="1" hangingPunct="1"/>
            <a:r>
              <a:rPr lang="en-US" altLang="en-US" sz="3200" dirty="0" smtClean="0">
                <a:latin typeface="Arial" panose="020B0604020202020204" pitchFamily="34" charset="0"/>
                <a:cs typeface="Arial" panose="020B0604020202020204" pitchFamily="34" charset="0"/>
              </a:rPr>
              <a:t>The good faith exception </a:t>
            </a:r>
            <a:r>
              <a:rPr lang="en-US" altLang="en-US" sz="3200" b="1" dirty="0" smtClean="0">
                <a:latin typeface="Arial" panose="020B0604020202020204" pitchFamily="34" charset="0"/>
                <a:cs typeface="Arial" panose="020B0604020202020204" pitchFamily="34" charset="0"/>
              </a:rPr>
              <a:t>does not apply </a:t>
            </a:r>
            <a:r>
              <a:rPr lang="en-US" altLang="en-US" sz="3200" dirty="0" smtClean="0">
                <a:latin typeface="Arial" panose="020B0604020202020204" pitchFamily="34" charset="0"/>
                <a:cs typeface="Arial" panose="020B0604020202020204" pitchFamily="34" charset="0"/>
              </a:rPr>
              <a:t>in Connecticut.</a:t>
            </a:r>
          </a:p>
        </p:txBody>
      </p:sp>
    </p:spTree>
    <p:extLst>
      <p:ext uri="{BB962C8B-B14F-4D97-AF65-F5344CB8AC3E}">
        <p14:creationId xmlns:p14="http://schemas.microsoft.com/office/powerpoint/2010/main" val="86519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b="1" dirty="0" smtClean="0">
                <a:solidFill>
                  <a:srgbClr val="C00000"/>
                </a:solidFill>
                <a:latin typeface="Arial" panose="020B0604020202020204" pitchFamily="34" charset="0"/>
                <a:cs typeface="Arial" panose="020B0604020202020204" pitchFamily="34" charset="0"/>
              </a:rPr>
              <a:t>Inspection Authority</a:t>
            </a:r>
          </a:p>
        </p:txBody>
      </p:sp>
      <p:sp>
        <p:nvSpPr>
          <p:cNvPr id="7171" name="Rectangle 3"/>
          <p:cNvSpPr>
            <a:spLocks noGrp="1" noChangeArrowheads="1"/>
          </p:cNvSpPr>
          <p:nvPr>
            <p:ph type="body" idx="1"/>
          </p:nvPr>
        </p:nvSpPr>
        <p:spPr>
          <a:xfrm>
            <a:off x="457200" y="1371600"/>
            <a:ext cx="8229600" cy="4525963"/>
          </a:xfrm>
        </p:spPr>
        <p:txBody>
          <a:bodyPr>
            <a:noAutofit/>
          </a:bodyPr>
          <a:lstStyle/>
          <a:p>
            <a:pPr eaLnBrk="1" hangingPunct="1"/>
            <a:r>
              <a:rPr lang="en-US" altLang="en-US" sz="3600" dirty="0" smtClean="0">
                <a:latin typeface="Arial" panose="020B0604020202020204" pitchFamily="34" charset="0"/>
                <a:cs typeface="Arial" panose="020B0604020202020204" pitchFamily="34" charset="0"/>
              </a:rPr>
              <a:t>C.G.S. 29-305(a)</a:t>
            </a:r>
          </a:p>
          <a:p>
            <a:pPr lvl="1"/>
            <a:r>
              <a:rPr lang="en-US" sz="3200" dirty="0"/>
              <a:t>Each local fire marshal and the State Fire Marshal, for the purpose of satisfying themselves that all pertinent statutes and regulations are complied with, </a:t>
            </a:r>
            <a:r>
              <a:rPr lang="en-US" sz="3200" b="1" dirty="0"/>
              <a:t>may inspect </a:t>
            </a:r>
            <a:r>
              <a:rPr lang="en-US" sz="3200" dirty="0"/>
              <a:t>in the interests of public safety all buildings, facilities, processes, equipment, systems and other areas regulated by the Fire Safety </a:t>
            </a:r>
            <a:r>
              <a:rPr lang="en-US" sz="3200" dirty="0" smtClean="0"/>
              <a:t>Code </a:t>
            </a:r>
            <a:r>
              <a:rPr lang="en-US" sz="3200" dirty="0"/>
              <a:t>and the State Fire Prevention </a:t>
            </a:r>
            <a:r>
              <a:rPr lang="en-US" sz="3200" dirty="0" smtClean="0"/>
              <a:t>Code</a:t>
            </a:r>
            <a:r>
              <a:rPr lang="en-US" sz="3200" baseline="30000" dirty="0"/>
              <a:t> </a:t>
            </a:r>
            <a:r>
              <a:rPr lang="en-US" sz="3200" dirty="0" smtClean="0"/>
              <a:t>within </a:t>
            </a:r>
            <a:r>
              <a:rPr lang="en-US" sz="3200" dirty="0"/>
              <a:t>their respective jurisdictions.</a:t>
            </a:r>
            <a:endParaRPr lang="en-US" altLang="en-US" sz="3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968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b="1" dirty="0" smtClean="0">
                <a:solidFill>
                  <a:srgbClr val="C00000"/>
                </a:solidFill>
                <a:latin typeface="Arial" panose="020B0604020202020204" pitchFamily="34" charset="0"/>
                <a:cs typeface="Arial" panose="020B0604020202020204" pitchFamily="34" charset="0"/>
              </a:rPr>
              <a:t>Inspection Authority</a:t>
            </a:r>
          </a:p>
        </p:txBody>
      </p:sp>
      <p:sp>
        <p:nvSpPr>
          <p:cNvPr id="7171" name="Rectangle 3"/>
          <p:cNvSpPr>
            <a:spLocks noGrp="1" noChangeArrowheads="1"/>
          </p:cNvSpPr>
          <p:nvPr>
            <p:ph type="body" idx="1"/>
          </p:nvPr>
        </p:nvSpPr>
        <p:spPr>
          <a:xfrm>
            <a:off x="457200" y="1371600"/>
            <a:ext cx="8229600" cy="4525963"/>
          </a:xfrm>
        </p:spPr>
        <p:txBody>
          <a:bodyPr>
            <a:noAutofit/>
          </a:bodyPr>
          <a:lstStyle/>
          <a:p>
            <a:pPr eaLnBrk="1" hangingPunct="1"/>
            <a:r>
              <a:rPr lang="en-US" altLang="en-US" sz="3600" dirty="0" smtClean="0">
                <a:latin typeface="Arial" panose="020B0604020202020204" pitchFamily="34" charset="0"/>
                <a:cs typeface="Arial" panose="020B0604020202020204" pitchFamily="34" charset="0"/>
              </a:rPr>
              <a:t>C.G.S. 29-305(b)</a:t>
            </a:r>
          </a:p>
          <a:p>
            <a:pPr lvl="1"/>
            <a:r>
              <a:rPr lang="en-US" sz="3200" dirty="0"/>
              <a:t>Each local fire marshal </a:t>
            </a:r>
            <a:r>
              <a:rPr lang="en-US" sz="3200" b="1" dirty="0"/>
              <a:t>shall inspect </a:t>
            </a:r>
            <a:r>
              <a:rPr lang="en-US" sz="3200" dirty="0"/>
              <a:t>or cause to be inspected, at least once each calendar year or as often as prescribed by the State Fire Marshal </a:t>
            </a:r>
            <a:r>
              <a:rPr lang="en-US" sz="3200" dirty="0" smtClean="0"/>
              <a:t>… </a:t>
            </a:r>
            <a:r>
              <a:rPr lang="en-US" sz="3200" dirty="0"/>
              <a:t>in the interests of public safety, all buildings and facilities of public service and all occupancies regulated by the Fire Safety Code within the local fire marshal’s </a:t>
            </a:r>
            <a:r>
              <a:rPr lang="en-US" sz="3200" dirty="0" smtClean="0"/>
              <a:t>jurisdiction…</a:t>
            </a:r>
            <a:endParaRPr lang="en-US" altLang="en-US" sz="3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48599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rca:RCAuthoringProperties xmlns:rca="urn:sharePointPublishingRcaProperties">
  <rca:Converter rca:guid="6dfdc5b4-2a28-4a06-b0c6-ad3901e3a807">
    <rca:property rca:type="InheritParentSettings">False</rca:property>
    <rca:property rca:type="SelectedPageLayout">44</rca:property>
    <rca:property rca:type="SelectedPageField">f55c4d88-1f2e-4ad9-aaa8-819af4ee7ee8</rca:property>
    <rca:property rca:type="SelectedStylesField">a932ec3f-94c1-48b1-b6dc-41aaa6eb7e54</rca:property>
    <rca:property rca:type="CreatePageWithSourceDocument">False</rca:property>
    <rca:property rca:type="AllowChangeLocationConfig">True</rca:property>
    <rca:property rca:type="ConfiguredPageLocation">http://spdas.ct.gov/best</rca:property>
    <rca:property rca:type="CreateSynchronously">True</rca:property>
    <rca:property rca:type="AllowChangeProcessingConfig">True</rca:property>
    <rca:property rca:type="ConverterSpecificSettings"/>
  </rca:Converter>
</rca:RCAuthoring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A14E74A407B67A4995D6DF5113811DD2" ma:contentTypeVersion="1" ma:contentTypeDescription="Create a new document." ma:contentTypeScope="" ma:versionID="13729000ad4ed0e90ac13b6efd947656">
  <xsd:schema xmlns:xsd="http://www.w3.org/2001/XMLSchema" xmlns:xs="http://www.w3.org/2001/XMLSchema" xmlns:p="http://schemas.microsoft.com/office/2006/metadata/properties" xmlns:ns2="cab01c95-1b49-42b7-a546-6473b513887b" xmlns:ns3="f3650817-4eb7-46dd-8f78-04c1fc01aed0" targetNamespace="http://schemas.microsoft.com/office/2006/metadata/properties" ma:root="true" ma:fieldsID="03595e2dbb6ba3ec196c0c721436ea84" ns2:_="" ns3:_="">
    <xsd:import namespace="cab01c95-1b49-42b7-a546-6473b513887b"/>
    <xsd:import namespace="f3650817-4eb7-46dd-8f78-04c1fc01aed0"/>
    <xsd:element name="properties">
      <xsd:complexType>
        <xsd:sequence>
          <xsd:element name="documentManagement">
            <xsd:complexType>
              <xsd:all>
                <xsd:element ref="ns2:_dlc_DocId" minOccurs="0"/>
                <xsd:element ref="ns2:_dlc_DocIdUrl" minOccurs="0"/>
                <xsd:element ref="ns2:_dlc_DocIdPersistId" minOccurs="0"/>
                <xsd:element ref="ns3:Content_x0020_Autho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b01c95-1b49-42b7-a546-6473b51388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3650817-4eb7-46dd-8f78-04c1fc01aed0" elementFormDefault="qualified">
    <xsd:import namespace="http://schemas.microsoft.com/office/2006/documentManagement/types"/>
    <xsd:import namespace="http://schemas.microsoft.com/office/infopath/2007/PartnerControls"/>
    <xsd:element name="Content_x0020_Author" ma:index="11" nillable="true" ma:displayName="Content Author" ma:internalName="Content_x0020_Autho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Content_x0020_Author xmlns="f3650817-4eb7-46dd-8f78-04c1fc01aed0" xsi:nil="true"/>
    <_dlc_DocId xmlns="cab01c95-1b49-42b7-a546-6473b513887b">NHMAXNHNP54T-1116875371-5205</_dlc_DocId>
    <_dlc_DocIdUrl xmlns="cab01c95-1b49-42b7-a546-6473b513887b">
      <Url>http://spdas.ct.gov/webteam/_layouts/DocIdRedir.aspx?ID=NHMAXNHNP54T-1116875371-5205</Url>
      <Description>NHMAXNHNP54T-1116875371-5205</Description>
    </_dlc_DocIdUrl>
  </documentManagement>
</p:properties>
</file>

<file path=customXml/itemProps1.xml><?xml version="1.0" encoding="utf-8"?>
<ds:datastoreItem xmlns:ds="http://schemas.openxmlformats.org/officeDocument/2006/customXml" ds:itemID="{81CAD6C1-D7BB-4177-A7BD-99C871200D7B}"/>
</file>

<file path=customXml/itemProps2.xml><?xml version="1.0" encoding="utf-8"?>
<ds:datastoreItem xmlns:ds="http://schemas.openxmlformats.org/officeDocument/2006/customXml" ds:itemID="{9173970C-F5F5-4DAD-B340-140214E4C5D2}"/>
</file>

<file path=customXml/itemProps3.xml><?xml version="1.0" encoding="utf-8"?>
<ds:datastoreItem xmlns:ds="http://schemas.openxmlformats.org/officeDocument/2006/customXml" ds:itemID="{B6CDA953-1DD6-461B-BC58-0808FF6533EE}"/>
</file>

<file path=customXml/itemProps4.xml><?xml version="1.0" encoding="utf-8"?>
<ds:datastoreItem xmlns:ds="http://schemas.openxmlformats.org/officeDocument/2006/customXml" ds:itemID="{92F71909-0F74-477A-A85C-0063C91EE0D0}"/>
</file>

<file path=customXml/itemProps5.xml><?xml version="1.0" encoding="utf-8"?>
<ds:datastoreItem xmlns:ds="http://schemas.openxmlformats.org/officeDocument/2006/customXml" ds:itemID="{367CA3D0-D95E-44A6-88C9-67056E869603}"/>
</file>

<file path=docProps/app.xml><?xml version="1.0" encoding="utf-8"?>
<Properties xmlns="http://schemas.openxmlformats.org/officeDocument/2006/extended-properties" xmlns:vt="http://schemas.openxmlformats.org/officeDocument/2006/docPropsVTypes">
  <Template>Trek</Template>
  <TotalTime>1353</TotalTime>
  <Words>2432</Words>
  <Application>Microsoft Office PowerPoint</Application>
  <PresentationFormat>On-screen Show (4:3)</PresentationFormat>
  <Paragraphs>253</Paragraphs>
  <Slides>32</Slides>
  <Notes>28</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The United States Constitution</vt:lpstr>
      <vt:lpstr>Fourth Amendment</vt:lpstr>
      <vt:lpstr>The Constitution of the State of Connecticut</vt:lpstr>
      <vt:lpstr>Connecticut Constitution</vt:lpstr>
      <vt:lpstr>Suppression of Evidence</vt:lpstr>
      <vt:lpstr>The Exclusionary Rule 1914-1961</vt:lpstr>
      <vt:lpstr>NO GOOD FAITH EXCEPTION </vt:lpstr>
      <vt:lpstr>Inspection Authority</vt:lpstr>
      <vt:lpstr>Inspection Authority</vt:lpstr>
      <vt:lpstr>Inspection Authority</vt:lpstr>
      <vt:lpstr>Inspection Authority</vt:lpstr>
      <vt:lpstr>Inspection Authority</vt:lpstr>
      <vt:lpstr>Area Inspection Programs</vt:lpstr>
      <vt:lpstr>Warrantless searches are presumed</vt:lpstr>
      <vt:lpstr>Exceptions to Warrant Requirement </vt:lpstr>
      <vt:lpstr>Consent</vt:lpstr>
      <vt:lpstr>Factors to Show Consent</vt:lpstr>
      <vt:lpstr>Written Consent</vt:lpstr>
      <vt:lpstr>Consent Considerations</vt:lpstr>
      <vt:lpstr>Third Party Consent</vt:lpstr>
      <vt:lpstr>Third Party Consent: “Apparent Authority”</vt:lpstr>
      <vt:lpstr>Third Party Consent</vt:lpstr>
      <vt:lpstr>Third Party Consent</vt:lpstr>
      <vt:lpstr>Plain View </vt:lpstr>
      <vt:lpstr>Reasonable Expectation of Privacy</vt:lpstr>
      <vt:lpstr>Reasonable Expectation of Privacy</vt:lpstr>
      <vt:lpstr>Fourth Amendment Doesn’t Protect</vt:lpstr>
      <vt:lpstr>Curtilage or Open Field</vt:lpstr>
      <vt:lpstr>Curtilage</vt:lpstr>
      <vt:lpstr>Emergency (Exigent) Searches</vt:lpstr>
      <vt:lpstr>Emergency Doctrine</vt:lpstr>
      <vt:lpstr>“No” is not a bad word. “Why?” is a fair question.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Judith Rothschild Dicine, Esq.</dc:creator>
  <cp:lastModifiedBy>csaouser</cp:lastModifiedBy>
  <cp:revision>139</cp:revision>
  <dcterms:created xsi:type="dcterms:W3CDTF">2012-12-04T15:01:34Z</dcterms:created>
  <dcterms:modified xsi:type="dcterms:W3CDTF">2014-12-17T21:05:13Z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0x010100A14E74A407B67A4995D6DF5113811DD2</vt:lpwstr>
  </property>
  <property fmtid="{D5CDD505-2E9C-101B-9397-08002B2CF9AE}" pid="3" name="_dlc_DocIdItemGuid">
    <vt:lpwstr>ad77ca64-23f4-40b9-aa05-4f191171a5f0</vt:lpwstr>
  </property>
</Properties>
</file>