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s/slide18.xml" ContentType="application/vnd.openxmlformats-officedocument.presentationml.slide+xml"/>
  <Override PartName="/ppt/slides/slide29.xml" ContentType="application/vnd.openxmlformats-officedocument.presentationml.slide+xml"/>
  <Override PartName="/ppt/slides/slide16.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Override PartName="/ppt/slides/slide13.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17.xml" ContentType="application/vnd.openxmlformats-officedocument.presentationml.slide+xml"/>
  <Override PartName="/ppt/slides/slide5.xml" ContentType="application/vnd.openxmlformats-officedocument.presentationml.slide+xml"/>
  <Override PartName="/ppt/slides/slide7.xml" ContentType="application/vnd.openxmlformats-officedocument.presentationml.slide+xml"/>
  <Override PartName="/ppt/slides/slide4.xml" ContentType="application/vnd.openxmlformats-officedocument.presentationml.slide+xml"/>
  <Override PartName="/ppt/slides/slide6.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1.xml" ContentType="application/vnd.openxmlformats-officedocument.presentationml.slideLayout+xml"/>
  <Override PartName="/ppt/slideLayouts/slideLayout8.xml" ContentType="application/vnd.openxmlformats-officedocument.presentationml.slideLayout+xml"/>
  <Override PartName="/ppt/handoutMasters/handoutMaster1.xml" ContentType="application/vnd.openxmlformats-officedocument.presentationml.handoutMaster+xml"/>
  <Override PartName="/ppt/theme/theme1.xml" ContentType="application/vnd.openxmlformats-officedocument.theme+xml"/>
  <Override PartName="/ppt/theme/theme2.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4.xml" ContentType="application/vnd.openxmlformats-officedocument.customXml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5.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handoutMasterIdLst>
    <p:handoutMasterId r:id="rId31"/>
  </p:handoutMasterIdLst>
  <p:sldIdLst>
    <p:sldId id="259" r:id="rId2"/>
    <p:sldId id="257" r:id="rId3"/>
    <p:sldId id="256" r:id="rId4"/>
    <p:sldId id="258" r:id="rId5"/>
    <p:sldId id="260" r:id="rId6"/>
    <p:sldId id="261" r:id="rId7"/>
    <p:sldId id="262" r:id="rId8"/>
    <p:sldId id="263" r:id="rId9"/>
    <p:sldId id="264" r:id="rId10"/>
    <p:sldId id="265" r:id="rId11"/>
    <p:sldId id="266" r:id="rId12"/>
    <p:sldId id="267" r:id="rId13"/>
    <p:sldId id="268" r:id="rId14"/>
    <p:sldId id="271" r:id="rId15"/>
    <p:sldId id="269" r:id="rId16"/>
    <p:sldId id="272" r:id="rId17"/>
    <p:sldId id="270"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6" d="100"/>
          <a:sy n="106" d="100"/>
        </p:scale>
        <p:origin x="-9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ustomXml" Target="../customXml/item4.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38"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37" Type="http://schemas.openxmlformats.org/officeDocument/2006/relationships/customXml" Target="../customXml/item2.xml"/><Relationship Id="rId40" Type="http://schemas.openxmlformats.org/officeDocument/2006/relationships/customXml" Target="../customXml/item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customXml" Target="../customXml/item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D1A67B6-040B-4D25-BEC4-D2D0A3BB819E}" type="datetimeFigureOut">
              <a:rPr lang="en-US" smtClean="0"/>
              <a:t>12/23/2014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4E44E62-C11C-486D-98C0-587FC8437894}" type="slidenum">
              <a:rPr lang="en-US" smtClean="0"/>
              <a:t>‹#›</a:t>
            </a:fld>
            <a:endParaRPr lang="en-US"/>
          </a:p>
        </p:txBody>
      </p:sp>
    </p:spTree>
    <p:extLst>
      <p:ext uri="{BB962C8B-B14F-4D97-AF65-F5344CB8AC3E}">
        <p14:creationId xmlns:p14="http://schemas.microsoft.com/office/powerpoint/2010/main" val="1908294641"/>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8" name="Date Placeholder 27"/>
          <p:cNvSpPr>
            <a:spLocks noGrp="1"/>
          </p:cNvSpPr>
          <p:nvPr>
            <p:ph type="dt" sz="half" idx="10"/>
          </p:nvPr>
        </p:nvSpPr>
        <p:spPr/>
        <p:txBody>
          <a:bodyPr/>
          <a:lstStyle>
            <a:extLst/>
          </a:lstStyle>
          <a:p>
            <a:fld id="{331C78F3-6AEE-4258-8C89-3CA98DD7D5E8}" type="datetimeFigureOut">
              <a:rPr lang="en-US" smtClean="0"/>
              <a:t>12/23/2014</a:t>
            </a:fld>
            <a:endParaRPr lang="en-US"/>
          </a:p>
        </p:txBody>
      </p:sp>
      <p:sp>
        <p:nvSpPr>
          <p:cNvPr id="17" name="Footer Placeholder 16"/>
          <p:cNvSpPr>
            <a:spLocks noGrp="1"/>
          </p:cNvSpPr>
          <p:nvPr>
            <p:ph type="ftr" sz="quarter" idx="11"/>
          </p:nvPr>
        </p:nvSpPr>
        <p:spPr/>
        <p:txBody>
          <a:bodyPr/>
          <a:lstStyle>
            <a:extLst/>
          </a:lstStyle>
          <a:p>
            <a:endParaRPr lang="en-US"/>
          </a:p>
        </p:txBody>
      </p:sp>
      <p:sp>
        <p:nvSpPr>
          <p:cNvPr id="29" name="Slide Number Placeholder 28"/>
          <p:cNvSpPr>
            <a:spLocks noGrp="1"/>
          </p:cNvSpPr>
          <p:nvPr>
            <p:ph type="sldNum" sz="quarter" idx="12"/>
          </p:nvPr>
        </p:nvSpPr>
        <p:spPr/>
        <p:txBody>
          <a:bodyPr/>
          <a:lstStyle>
            <a:extLst/>
          </a:lstStyle>
          <a:p>
            <a:fld id="{07C89320-10C9-44DF-A608-EB7C5BA7453F}" type="slidenum">
              <a:rPr lang="en-US" smtClean="0"/>
              <a:t>‹#›</a:t>
            </a:fld>
            <a:endParaRPr lang="en-US"/>
          </a:p>
        </p:txBody>
      </p:sp>
      <p:sp>
        <p:nvSpPr>
          <p:cNvPr id="32" name="Rectangle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9" name="Rectangle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Rectangle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Rectangle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42" name="Rectangle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Title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56" name="Rectangle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5" name="Rectangle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6" name="Rectangle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7" name="Rectangle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31C78F3-6AEE-4258-8C89-3CA98DD7D5E8}" type="datetimeFigureOut">
              <a:rPr lang="en-US" smtClean="0"/>
              <a:t>12/23/2014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07C89320-10C9-44DF-A608-EB7C5BA7453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981200" cy="5851525"/>
          </a:xfrm>
        </p:spPr>
        <p:txBody>
          <a:bodyPr vert="eaVert" anchor="ct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274639"/>
            <a:ext cx="58674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31C78F3-6AEE-4258-8C89-3CA98DD7D5E8}" type="datetimeFigureOut">
              <a:rPr lang="en-US" smtClean="0"/>
              <a:t>12/23/2014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07C89320-10C9-44DF-A608-EB7C5BA7453F}"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31C78F3-6AEE-4258-8C89-3CA98DD7D5E8}" type="datetimeFigureOut">
              <a:rPr lang="en-US" smtClean="0"/>
              <a:t>12/23/2014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07C89320-10C9-44DF-A608-EB7C5BA7453F}"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4" name="Freeform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5" name="Freeform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3" name="Freeform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6" name="Freeform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7" name="Freeform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8" name="Freeform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9" name="Freeform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0" name="Freeform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1" name="Freeform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2" name="Freeform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3" name="Freeform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4" name="Freeform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5" name="Freeform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6" name="Freeform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7" name="Freeform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3" name="Text Placeholder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331C78F3-6AEE-4258-8C89-3CA98DD7D5E8}" type="datetimeFigureOut">
              <a:rPr lang="en-US" smtClean="0"/>
              <a:t>12/23/2014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07C89320-10C9-44DF-A608-EB7C5BA7453F}" type="slidenum">
              <a:rPr lang="en-US" smtClean="0"/>
              <a:t>‹#›</a:t>
            </a:fld>
            <a:endParaRPr lang="en-US"/>
          </a:p>
        </p:txBody>
      </p:sp>
      <p:sp>
        <p:nvSpPr>
          <p:cNvPr id="7" name="Rectangle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en-US" smtClean="0"/>
              <a:t>Click to edit Master title style</a:t>
            </a:r>
            <a:endParaRPr kumimoji="0" lang="en-US"/>
          </a:p>
        </p:txBody>
      </p:sp>
      <p:sp>
        <p:nvSpPr>
          <p:cNvPr id="8" name="Rectangle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Rectangle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Rectangle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12064"/>
            <a:ext cx="8229600" cy="9144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331C78F3-6AEE-4258-8C89-3CA98DD7D5E8}" type="datetimeFigureOut">
              <a:rPr lang="en-US" smtClean="0"/>
              <a:t>12/23/2014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07C89320-10C9-44DF-A608-EB7C5BA7453F}"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5" name="Rectangle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504824" y="512064"/>
            <a:ext cx="7772400" cy="914400"/>
          </a:xfrm>
        </p:spPr>
        <p:txBody>
          <a:bodyPr anchor="t"/>
          <a:lstStyle>
            <a:lvl1pPr>
              <a:defRPr sz="400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331C78F3-6AEE-4258-8C89-3CA98DD7D5E8}" type="datetimeFigureOut">
              <a:rPr lang="en-US" smtClean="0"/>
              <a:t>12/23/2014</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07C89320-10C9-44DF-A608-EB7C5BA7453F}" type="slidenum">
              <a:rPr lang="en-US" smtClean="0"/>
              <a:t>‹#›</a:t>
            </a:fld>
            <a:endParaRPr lang="en-US"/>
          </a:p>
        </p:txBody>
      </p:sp>
      <p:sp>
        <p:nvSpPr>
          <p:cNvPr id="16" name="Rectangle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Rectangle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Rectangle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9" name="Rectangle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Rectangle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Rectangle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Rectangle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9" name="Rectangle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Rectangle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914400"/>
          </a:xfrm>
        </p:spPr>
        <p:txBody>
          <a:bodyPr/>
          <a:lstStyle>
            <a:lvl1pPr>
              <a:defRPr sz="4000" cap="none" baseline="0"/>
            </a:lvl1pPr>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331C78F3-6AEE-4258-8C89-3CA98DD7D5E8}" type="datetimeFigureOut">
              <a:rPr lang="en-US" smtClean="0"/>
              <a:t>12/23/2014</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07C89320-10C9-44DF-A608-EB7C5BA7453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331C78F3-6AEE-4258-8C89-3CA98DD7D5E8}" type="datetimeFigureOut">
              <a:rPr lang="en-US" smtClean="0"/>
              <a:t>12/23/2014</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07C89320-10C9-44DF-A608-EB7C5BA7453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273050"/>
            <a:ext cx="8229600" cy="1162050"/>
          </a:xfrm>
        </p:spPr>
        <p:txBody>
          <a:bodyPr anchor="ctr"/>
          <a:lstStyle>
            <a:lvl1pPr algn="l">
              <a:buNone/>
              <a:defRPr sz="3600" b="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331C78F3-6AEE-4258-8C89-3CA98DD7D5E8}" type="datetimeFigureOut">
              <a:rPr lang="en-US" smtClean="0"/>
              <a:t>12/23/2014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07C89320-10C9-44DF-A608-EB7C5BA7453F}"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cxnSp>
        <p:nvCxnSpPr>
          <p:cNvPr id="9" name="Straight Connector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Group 9"/>
          <p:cNvGrpSpPr/>
          <p:nvPr/>
        </p:nvGrpSpPr>
        <p:grpSpPr>
          <a:xfrm rot="5400000">
            <a:off x="8514581" y="1219200"/>
            <a:ext cx="132763" cy="128466"/>
            <a:chOff x="6668087" y="1297746"/>
            <a:chExt cx="161840" cy="156602"/>
          </a:xfrm>
        </p:grpSpPr>
        <p:cxnSp>
          <p:nvCxnSpPr>
            <p:cNvPr id="15" name="Straight Connector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en-US" smtClean="0"/>
              <a:t>Click icon to add picture</a:t>
            </a:r>
            <a:endParaRPr kumimoji="0" lang="en-US"/>
          </a:p>
        </p:txBody>
      </p:sp>
      <p:sp>
        <p:nvSpPr>
          <p:cNvPr id="4" name="Text Placeholder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grpSp>
        <p:nvGrpSpPr>
          <p:cNvPr id="14" name="Group 13"/>
          <p:cNvGrpSpPr/>
          <p:nvPr/>
        </p:nvGrpSpPr>
        <p:grpSpPr>
          <a:xfrm rot="5400000">
            <a:off x="8666981" y="1371600"/>
            <a:ext cx="132763" cy="128466"/>
            <a:chOff x="6668087" y="1297746"/>
            <a:chExt cx="161840" cy="156602"/>
          </a:xfrm>
        </p:grpSpPr>
        <p:cxnSp>
          <p:nvCxnSpPr>
            <p:cNvPr id="11" name="Straight Connector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Group 17"/>
          <p:cNvGrpSpPr/>
          <p:nvPr/>
        </p:nvGrpSpPr>
        <p:grpSpPr>
          <a:xfrm rot="5400000">
            <a:off x="8320088" y="1474763"/>
            <a:ext cx="132763" cy="128466"/>
            <a:chOff x="6668087" y="1297746"/>
            <a:chExt cx="161840" cy="156602"/>
          </a:xfrm>
        </p:grpSpPr>
        <p:cxnSp>
          <p:nvCxnSpPr>
            <p:cNvPr id="19" name="Straight Connector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Date Placeholder 4"/>
          <p:cNvSpPr>
            <a:spLocks noGrp="1"/>
          </p:cNvSpPr>
          <p:nvPr>
            <p:ph type="dt" sz="half" idx="10"/>
          </p:nvPr>
        </p:nvSpPr>
        <p:spPr>
          <a:xfrm>
            <a:off x="6477000" y="55499"/>
            <a:ext cx="2133600" cy="365125"/>
          </a:xfrm>
        </p:spPr>
        <p:txBody>
          <a:bodyPr/>
          <a:lstStyle>
            <a:extLst/>
          </a:lstStyle>
          <a:p>
            <a:fld id="{331C78F3-6AEE-4258-8C89-3CA98DD7D5E8}" type="datetimeFigureOut">
              <a:rPr lang="en-US" smtClean="0"/>
              <a:t>12/23/2014</a:t>
            </a:fld>
            <a:endParaRPr lang="en-US"/>
          </a:p>
        </p:txBody>
      </p:sp>
      <p:sp>
        <p:nvSpPr>
          <p:cNvPr id="6" name="Footer Placeholder 5"/>
          <p:cNvSpPr>
            <a:spLocks noGrp="1"/>
          </p:cNvSpPr>
          <p:nvPr>
            <p:ph type="ftr" sz="quarter" idx="11"/>
          </p:nvPr>
        </p:nvSpPr>
        <p:spPr>
          <a:xfrm>
            <a:off x="914400" y="55499"/>
            <a:ext cx="5562600" cy="365125"/>
          </a:xfrm>
        </p:spPr>
        <p:txBody>
          <a:bodyPr/>
          <a:lstStyle>
            <a:extLst/>
          </a:lstStyle>
          <a:p>
            <a:endParaRPr lang="en-US"/>
          </a:p>
        </p:txBody>
      </p:sp>
      <p:sp>
        <p:nvSpPr>
          <p:cNvPr id="7" name="Slide Number Placeholder 6"/>
          <p:cNvSpPr>
            <a:spLocks noGrp="1"/>
          </p:cNvSpPr>
          <p:nvPr>
            <p:ph type="sldNum" sz="quarter" idx="12"/>
          </p:nvPr>
        </p:nvSpPr>
        <p:spPr>
          <a:xfrm>
            <a:off x="8610600" y="55499"/>
            <a:ext cx="457200" cy="365125"/>
          </a:xfrm>
        </p:spPr>
        <p:txBody>
          <a:bodyPr/>
          <a:lstStyle>
            <a:extLst/>
          </a:lstStyle>
          <a:p>
            <a:fld id="{07C89320-10C9-44DF-A608-EB7C5BA7453F}"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Rectangle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ectangle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ectangle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Rectangle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Rectangle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7" name="Rectangle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Title Placeholder 21"/>
          <p:cNvSpPr>
            <a:spLocks noGrp="1"/>
          </p:cNvSpPr>
          <p:nvPr>
            <p:ph type="title"/>
          </p:nvPr>
        </p:nvSpPr>
        <p:spPr>
          <a:xfrm>
            <a:off x="914400" y="512064"/>
            <a:ext cx="7772400" cy="914400"/>
          </a:xfrm>
          <a:prstGeom prst="rect">
            <a:avLst/>
          </a:prstGeom>
        </p:spPr>
        <p:txBody>
          <a:bodyPr vert="horz" anchor="t">
            <a:noAutofit/>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331C78F3-6AEE-4258-8C89-3CA98DD7D5E8}" type="datetimeFigureOut">
              <a:rPr lang="en-US" smtClean="0"/>
              <a:t>12/23/2014</a:t>
            </a:fld>
            <a:endParaRPr lang="en-US"/>
          </a:p>
        </p:txBody>
      </p:sp>
      <p:sp>
        <p:nvSpPr>
          <p:cNvPr id="3" name="Footer Placeholder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en-US"/>
          </a:p>
        </p:txBody>
      </p:sp>
      <p:sp>
        <p:nvSpPr>
          <p:cNvPr id="23" name="Slide Number Placeholder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07C89320-10C9-44DF-A608-EB7C5BA7453F}"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sz="6000" dirty="0" smtClean="0"/>
              <a:t>ARREST WARRANT</a:t>
            </a:r>
            <a:br>
              <a:rPr lang="en-US" sz="6000" dirty="0" smtClean="0"/>
            </a:br>
            <a:r>
              <a:rPr lang="en-US" sz="6000" dirty="0" smtClean="0"/>
              <a:t>PREPARATION</a:t>
            </a:r>
            <a:endParaRPr lang="en-US" sz="6000" dirty="0"/>
          </a:p>
        </p:txBody>
      </p:sp>
      <p:pic>
        <p:nvPicPr>
          <p:cNvPr id="4102" name="Picture 6" descr="C:\Users\Patrice\AppData\Local\Microsoft\Windows\INetCache\IE\9EZUTWMU\6260723020_d9076a0068[1].jpg"/>
          <p:cNvPicPr>
            <a:picLocks noChangeAspect="1" noChangeArrowheads="1"/>
          </p:cNvPicPr>
          <p:nvPr/>
        </p:nvPicPr>
        <p:blipFill>
          <a:blip r:embed="rId2" cstate="print"/>
          <a:srcRect/>
          <a:stretch>
            <a:fillRect/>
          </a:stretch>
        </p:blipFill>
        <p:spPr bwMode="auto">
          <a:xfrm>
            <a:off x="1905000" y="2819400"/>
            <a:ext cx="5372100" cy="3594100"/>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pPr algn="ctr"/>
            <a:r>
              <a:rPr lang="en-US" dirty="0" smtClean="0"/>
              <a:t>INFORMATION</a:t>
            </a:r>
            <a:endParaRPr lang="en-US" dirty="0"/>
          </a:p>
        </p:txBody>
      </p:sp>
      <p:sp>
        <p:nvSpPr>
          <p:cNvPr id="8" name="Content Placeholder 7"/>
          <p:cNvSpPr>
            <a:spLocks noGrp="1"/>
          </p:cNvSpPr>
          <p:nvPr>
            <p:ph idx="1"/>
          </p:nvPr>
        </p:nvSpPr>
        <p:spPr/>
        <p:txBody>
          <a:bodyPr/>
          <a:lstStyle/>
          <a:p>
            <a:r>
              <a:rPr lang="en-US" dirty="0" smtClean="0"/>
              <a:t>SUBSEQUENT  COUNTS  ARE  FILLED  IN  THE  SAME  WAY.</a:t>
            </a:r>
          </a:p>
          <a:p>
            <a:endParaRPr lang="en-US" dirty="0" smtClean="0"/>
          </a:p>
          <a:p>
            <a:r>
              <a:rPr lang="en-US" dirty="0" smtClean="0"/>
              <a:t>WARRANTS  WITH  MORE  THAN  THREE  COUNTS  ARE  CONTINUED  ON  ADDITIONAL  INFORMATION  PAGES.</a:t>
            </a:r>
          </a:p>
          <a:p>
            <a:endParaRPr lang="en-US" dirty="0" smtClean="0"/>
          </a:p>
          <a:p>
            <a:r>
              <a:rPr lang="en-US" dirty="0" smtClean="0"/>
              <a:t>REMAINING  SECTIONS  ARE  LEFT  BLANK.</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fade">
                                      <p:cBhvr>
                                        <p:cTn id="7" dur="20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xEl>
                                              <p:pRg st="2" end="2"/>
                                            </p:txEl>
                                          </p:spTgt>
                                        </p:tgtEl>
                                        <p:attrNameLst>
                                          <p:attrName>style.visibility</p:attrName>
                                        </p:attrNameLst>
                                      </p:cBhvr>
                                      <p:to>
                                        <p:strVal val="visible"/>
                                      </p:to>
                                    </p:set>
                                    <p:animEffect transition="in" filter="fade">
                                      <p:cBhvr>
                                        <p:cTn id="12" dur="2000"/>
                                        <p:tgtEl>
                                          <p:spTgt spid="8">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xEl>
                                              <p:pRg st="4" end="4"/>
                                            </p:txEl>
                                          </p:spTgt>
                                        </p:tgtEl>
                                        <p:attrNameLst>
                                          <p:attrName>style.visibility</p:attrName>
                                        </p:attrNameLst>
                                      </p:cBhvr>
                                      <p:to>
                                        <p:strVal val="visible"/>
                                      </p:to>
                                    </p:set>
                                    <p:animEffect transition="in" filter="fade">
                                      <p:cBhvr>
                                        <p:cTn id="17" dur="20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ARREST WARRANT</a:t>
            </a:r>
            <a:endParaRPr lang="en-US" dirty="0"/>
          </a:p>
        </p:txBody>
      </p:sp>
      <p:sp>
        <p:nvSpPr>
          <p:cNvPr id="3" name="Content Placeholder 2"/>
          <p:cNvSpPr>
            <a:spLocks noGrp="1"/>
          </p:cNvSpPr>
          <p:nvPr>
            <p:ph idx="1"/>
          </p:nvPr>
        </p:nvSpPr>
        <p:spPr/>
        <p:txBody>
          <a:bodyPr/>
          <a:lstStyle/>
          <a:p>
            <a:r>
              <a:rPr lang="en-US" dirty="0" smtClean="0"/>
              <a:t>THE  REVERSE SIDE OF THE INFORMATION  IS  THE  ARREST  WARRANT.  </a:t>
            </a:r>
          </a:p>
          <a:p>
            <a:endParaRPr lang="en-US" dirty="0" smtClean="0"/>
          </a:p>
          <a:p>
            <a:r>
              <a:rPr lang="en-US" dirty="0" smtClean="0"/>
              <a:t>IT  AUTHORIZES  “ANY  PROPER  OFFICER  OF  THE  STATE  OF  CONNECTICUT”  TO  ARREST  THE  BODY  OF  THE  ACCUSED.</a:t>
            </a:r>
          </a:p>
          <a:p>
            <a:endParaRPr lang="en-US" dirty="0" smtClean="0"/>
          </a:p>
          <a:p>
            <a:r>
              <a:rPr lang="en-US" dirty="0" smtClean="0"/>
              <a:t>YOU  COMPLETE ONLY THE  AGENCY  NAME  AND  THE  NAME  OF  THE  ACCUSED</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ARREST WARRANT APPLICATION</a:t>
            </a:r>
            <a:endParaRPr lang="en-US" dirty="0"/>
          </a:p>
        </p:txBody>
      </p:sp>
      <p:sp>
        <p:nvSpPr>
          <p:cNvPr id="4" name="Text Placeholder 3"/>
          <p:cNvSpPr>
            <a:spLocks noGrp="1"/>
          </p:cNvSpPr>
          <p:nvPr>
            <p:ph type="body" idx="1"/>
          </p:nvPr>
        </p:nvSpPr>
        <p:spPr/>
        <p:txBody>
          <a:bodyPr/>
          <a:lstStyle/>
          <a:p>
            <a:r>
              <a:rPr lang="en-US" dirty="0" smtClean="0"/>
              <a:t>FORM</a:t>
            </a:r>
            <a:endParaRPr lang="en-US" dirty="0"/>
          </a:p>
        </p:txBody>
      </p:sp>
      <p:sp>
        <p:nvSpPr>
          <p:cNvPr id="6" name="Text Placeholder 5"/>
          <p:cNvSpPr>
            <a:spLocks noGrp="1"/>
          </p:cNvSpPr>
          <p:nvPr>
            <p:ph type="body" sz="half" idx="3"/>
          </p:nvPr>
        </p:nvSpPr>
        <p:spPr/>
        <p:txBody>
          <a:bodyPr/>
          <a:lstStyle/>
          <a:p>
            <a:r>
              <a:rPr lang="en-US" dirty="0" smtClean="0"/>
              <a:t>COMPLETION</a:t>
            </a:r>
            <a:endParaRPr lang="en-US" dirty="0"/>
          </a:p>
        </p:txBody>
      </p:sp>
      <p:sp>
        <p:nvSpPr>
          <p:cNvPr id="5" name="Content Placeholder 4"/>
          <p:cNvSpPr>
            <a:spLocks noGrp="1"/>
          </p:cNvSpPr>
          <p:nvPr>
            <p:ph sz="quarter" idx="2"/>
          </p:nvPr>
        </p:nvSpPr>
        <p:spPr/>
        <p:txBody>
          <a:bodyPr/>
          <a:lstStyle/>
          <a:p>
            <a:r>
              <a:rPr lang="en-US" dirty="0" smtClean="0"/>
              <a:t>AGENCY  NAME</a:t>
            </a:r>
          </a:p>
          <a:p>
            <a:endParaRPr lang="en-US" dirty="0" smtClean="0"/>
          </a:p>
          <a:p>
            <a:r>
              <a:rPr lang="en-US" dirty="0" smtClean="0"/>
              <a:t>NAME</a:t>
            </a:r>
          </a:p>
          <a:p>
            <a:endParaRPr lang="en-US" dirty="0" smtClean="0"/>
          </a:p>
          <a:p>
            <a:r>
              <a:rPr lang="en-US" dirty="0" smtClean="0"/>
              <a:t>RESIDENCE</a:t>
            </a:r>
          </a:p>
          <a:p>
            <a:endParaRPr lang="en-US" dirty="0" smtClean="0"/>
          </a:p>
          <a:p>
            <a:r>
              <a:rPr lang="en-US" dirty="0" smtClean="0"/>
              <a:t>COURT  TO  BE  HELD  AT</a:t>
            </a:r>
            <a:endParaRPr lang="en-US" dirty="0"/>
          </a:p>
        </p:txBody>
      </p:sp>
      <p:sp>
        <p:nvSpPr>
          <p:cNvPr id="7" name="Content Placeholder 6"/>
          <p:cNvSpPr>
            <a:spLocks noGrp="1"/>
          </p:cNvSpPr>
          <p:nvPr>
            <p:ph sz="quarter" idx="4"/>
          </p:nvPr>
        </p:nvSpPr>
        <p:spPr/>
        <p:txBody>
          <a:bodyPr/>
          <a:lstStyle/>
          <a:p>
            <a:r>
              <a:rPr lang="en-US" dirty="0" smtClean="0"/>
              <a:t>YOUR  DEPARTMENT</a:t>
            </a:r>
          </a:p>
          <a:p>
            <a:endParaRPr lang="en-US" dirty="0" smtClean="0"/>
          </a:p>
          <a:p>
            <a:r>
              <a:rPr lang="en-US" dirty="0" smtClean="0"/>
              <a:t>LAST,  FIRST,  MI  OF   ACCUSED.</a:t>
            </a:r>
          </a:p>
          <a:p>
            <a:r>
              <a:rPr lang="en-US" dirty="0" smtClean="0"/>
              <a:t>TOWN/ CITY  OF  ACCUSED</a:t>
            </a:r>
          </a:p>
          <a:p>
            <a:r>
              <a:rPr lang="en-US" dirty="0" smtClean="0"/>
              <a:t>LOCATION  OF  COURT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APPLICATION FOR ARREST WARRANT</a:t>
            </a:r>
            <a:endParaRPr lang="en-US" dirty="0"/>
          </a:p>
        </p:txBody>
      </p:sp>
      <p:sp>
        <p:nvSpPr>
          <p:cNvPr id="7" name="Content Placeholder 6"/>
          <p:cNvSpPr>
            <a:spLocks noGrp="1"/>
          </p:cNvSpPr>
          <p:nvPr>
            <p:ph idx="1"/>
          </p:nvPr>
        </p:nvSpPr>
        <p:spPr/>
        <p:txBody>
          <a:bodyPr>
            <a:normAutofit/>
          </a:bodyPr>
          <a:lstStyle/>
          <a:p>
            <a:pPr>
              <a:buNone/>
            </a:pPr>
            <a:r>
              <a:rPr lang="en-US" dirty="0" smtClean="0"/>
              <a:t>To:  A Judge of the Superior Court</a:t>
            </a:r>
          </a:p>
          <a:p>
            <a:pPr>
              <a:buNone/>
            </a:pPr>
            <a:endParaRPr lang="en-US" dirty="0" smtClean="0"/>
          </a:p>
          <a:p>
            <a:pPr>
              <a:buNone/>
            </a:pPr>
            <a:r>
              <a:rPr lang="en-US" dirty="0" smtClean="0"/>
              <a:t>	The undersigned hereby applies for a warrant for the arrest of the above-named accused on the basis of the facts set forth in the:</a:t>
            </a:r>
          </a:p>
          <a:p>
            <a:pPr>
              <a:buNone/>
            </a:pPr>
            <a:r>
              <a:rPr lang="en-US" dirty="0" smtClean="0"/>
              <a:t>               Affidavit  Below.</a:t>
            </a:r>
          </a:p>
          <a:p>
            <a:pPr>
              <a:buNone/>
            </a:pPr>
            <a:endParaRPr lang="en-US" dirty="0" smtClean="0"/>
          </a:p>
          <a:p>
            <a:pPr>
              <a:buNone/>
            </a:pPr>
            <a:r>
              <a:rPr lang="en-US" dirty="0" smtClean="0"/>
              <a:t>	           Affidavit  Attached.</a:t>
            </a:r>
            <a:endParaRPr lang="en-US" dirty="0"/>
          </a:p>
        </p:txBody>
      </p:sp>
      <p:sp>
        <p:nvSpPr>
          <p:cNvPr id="8" name="Rectangle 7"/>
          <p:cNvSpPr/>
          <p:nvPr/>
        </p:nvSpPr>
        <p:spPr>
          <a:xfrm>
            <a:off x="1524000" y="4419600"/>
            <a:ext cx="381000"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524000" y="5486400"/>
            <a:ext cx="457200"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APPLICATION FOR ARREST WARRANT</a:t>
            </a:r>
            <a:endParaRPr lang="en-US" dirty="0"/>
          </a:p>
        </p:txBody>
      </p:sp>
      <p:sp>
        <p:nvSpPr>
          <p:cNvPr id="3" name="Content Placeholder 2"/>
          <p:cNvSpPr>
            <a:spLocks noGrp="1"/>
          </p:cNvSpPr>
          <p:nvPr>
            <p:ph idx="1"/>
          </p:nvPr>
        </p:nvSpPr>
        <p:spPr/>
        <p:txBody>
          <a:bodyPr/>
          <a:lstStyle/>
          <a:p>
            <a:pPr>
              <a:buNone/>
            </a:pPr>
            <a:endParaRPr lang="en-US" dirty="0" smtClean="0"/>
          </a:p>
          <a:p>
            <a:pPr>
              <a:buNone/>
            </a:pPr>
            <a:r>
              <a:rPr lang="en-US" dirty="0" smtClean="0"/>
              <a:t>The  checkboxes  should  be  marked especially </a:t>
            </a:r>
          </a:p>
          <a:p>
            <a:pPr>
              <a:buNone/>
            </a:pPr>
            <a:r>
              <a:rPr lang="en-US" dirty="0" smtClean="0"/>
              <a:t>	when  there  are  pages  you  want  the  judge  to  include  in  the  finding  of  probable  cause.</a:t>
            </a:r>
          </a:p>
          <a:p>
            <a:pPr>
              <a:buNone/>
            </a:pPr>
            <a:endParaRPr lang="en-US" dirty="0" smtClean="0"/>
          </a:p>
          <a:p>
            <a:pPr>
              <a:buNone/>
            </a:pPr>
            <a:r>
              <a:rPr lang="en-US" dirty="0" smtClean="0"/>
              <a:t>You  are  directing  the  reader  to   look  beyond  the  “4  Corners”  of  the  warrant.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smtClean="0"/>
              <a:t>APPLICATION FOR ARREST WARRANT</a:t>
            </a:r>
            <a:endParaRPr lang="en-US" dirty="0"/>
          </a:p>
        </p:txBody>
      </p:sp>
      <p:sp>
        <p:nvSpPr>
          <p:cNvPr id="5" name="Content Placeholder 4"/>
          <p:cNvSpPr>
            <a:spLocks noGrp="1"/>
          </p:cNvSpPr>
          <p:nvPr>
            <p:ph idx="1"/>
          </p:nvPr>
        </p:nvSpPr>
        <p:spPr/>
        <p:txBody>
          <a:bodyPr>
            <a:normAutofit lnSpcReduction="10000"/>
          </a:bodyPr>
          <a:lstStyle/>
          <a:p>
            <a:pPr>
              <a:buNone/>
            </a:pPr>
            <a:endParaRPr lang="en-US" dirty="0" smtClean="0"/>
          </a:p>
          <a:p>
            <a:pPr>
              <a:buNone/>
            </a:pPr>
            <a:r>
              <a:rPr lang="en-US" dirty="0" smtClean="0"/>
              <a:t>DATE:</a:t>
            </a:r>
          </a:p>
          <a:p>
            <a:pPr>
              <a:buNone/>
            </a:pPr>
            <a:endParaRPr lang="en-US" dirty="0" smtClean="0"/>
          </a:p>
          <a:p>
            <a:pPr>
              <a:buNone/>
            </a:pPr>
            <a:r>
              <a:rPr lang="en-US" dirty="0" smtClean="0"/>
              <a:t>SIGNED (Prosecuting authority)</a:t>
            </a:r>
          </a:p>
          <a:p>
            <a:pPr>
              <a:buNone/>
            </a:pPr>
            <a:endParaRPr lang="en-US" dirty="0" smtClean="0"/>
          </a:p>
          <a:p>
            <a:pPr>
              <a:buNone/>
            </a:pPr>
            <a:r>
              <a:rPr lang="en-US" dirty="0" smtClean="0"/>
              <a:t>Type/print name of prosecuting authority</a:t>
            </a:r>
          </a:p>
          <a:p>
            <a:pPr>
              <a:buNone/>
            </a:pPr>
            <a:endParaRPr lang="en-US" dirty="0" smtClean="0"/>
          </a:p>
          <a:p>
            <a:pPr>
              <a:buNone/>
            </a:pPr>
            <a:r>
              <a:rPr lang="en-US" dirty="0" smtClean="0"/>
              <a:t>Not for applicant to fill out.  For  reviewing prosecutor.</a:t>
            </a:r>
          </a:p>
          <a:p>
            <a:pPr>
              <a:buNone/>
            </a:pPr>
            <a:endParaRPr lang="en-US" dirty="0" smtClean="0"/>
          </a:p>
          <a:p>
            <a:pPr>
              <a:buNone/>
            </a:pP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AFFIDAVIT</a:t>
            </a:r>
            <a:endParaRPr lang="en-US" dirty="0"/>
          </a:p>
        </p:txBody>
      </p:sp>
      <p:sp>
        <p:nvSpPr>
          <p:cNvPr id="3" name="Content Placeholder 2"/>
          <p:cNvSpPr>
            <a:spLocks noGrp="1"/>
          </p:cNvSpPr>
          <p:nvPr>
            <p:ph idx="1"/>
          </p:nvPr>
        </p:nvSpPr>
        <p:spPr/>
        <p:txBody>
          <a:bodyPr/>
          <a:lstStyle/>
          <a:p>
            <a:endParaRPr lang="en-US" dirty="0" smtClean="0"/>
          </a:p>
          <a:p>
            <a:r>
              <a:rPr lang="en-US" dirty="0" smtClean="0"/>
              <a:t>This is the narrative portion of the arrest warrant application which establishes  probable cause.</a:t>
            </a:r>
          </a:p>
          <a:p>
            <a:endParaRPr lang="en-US" dirty="0" smtClean="0"/>
          </a:p>
          <a:p>
            <a:r>
              <a:rPr lang="en-US" dirty="0" smtClean="0"/>
              <a:t>Probable cause is reason to believe that an offense has been committed and that the accused committed it.</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AFFIDAVIT</a:t>
            </a:r>
            <a:endParaRPr lang="en-US" dirty="0"/>
          </a:p>
        </p:txBody>
      </p:sp>
      <p:sp>
        <p:nvSpPr>
          <p:cNvPr id="3" name="Content Placeholder 2"/>
          <p:cNvSpPr>
            <a:spLocks noGrp="1"/>
          </p:cNvSpPr>
          <p:nvPr>
            <p:ph idx="1"/>
          </p:nvPr>
        </p:nvSpPr>
        <p:spPr/>
        <p:txBody>
          <a:bodyPr/>
          <a:lstStyle/>
          <a:p>
            <a:r>
              <a:rPr lang="en-US" dirty="0" smtClean="0"/>
              <a:t>“The undersigned affiant, being duly sworn, deposes and says:”</a:t>
            </a:r>
          </a:p>
          <a:p>
            <a:endParaRPr lang="en-US" dirty="0" smtClean="0"/>
          </a:p>
          <a:p>
            <a:r>
              <a:rPr lang="en-US" dirty="0" smtClean="0"/>
              <a:t>You  are  the  affiant  (author) of  the narrative  of  the warrant.  You  must  swear  to  the  content  and  accuracy  of  the information  contained  in  the  body  of  the  warrant.</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AFFIDAVIT</a:t>
            </a:r>
            <a:endParaRPr lang="en-US" dirty="0"/>
          </a:p>
        </p:txBody>
      </p:sp>
      <p:sp>
        <p:nvSpPr>
          <p:cNvPr id="3" name="Content Placeholder 2"/>
          <p:cNvSpPr>
            <a:spLocks noGrp="1"/>
          </p:cNvSpPr>
          <p:nvPr>
            <p:ph idx="1"/>
          </p:nvPr>
        </p:nvSpPr>
        <p:spPr/>
        <p:txBody>
          <a:bodyPr/>
          <a:lstStyle/>
          <a:p>
            <a:r>
              <a:rPr lang="en-US" dirty="0" smtClean="0"/>
              <a:t>1</a:t>
            </a:r>
            <a:r>
              <a:rPr lang="en-US" baseline="30000" dirty="0" smtClean="0"/>
              <a:t>ST</a:t>
            </a:r>
            <a:r>
              <a:rPr lang="en-US" dirty="0" smtClean="0"/>
              <a:t>  Paragraph:  YOUR  CREDENTIALS</a:t>
            </a:r>
          </a:p>
          <a:p>
            <a:pPr lvl="1"/>
            <a:endParaRPr lang="en-US" dirty="0" smtClean="0"/>
          </a:p>
          <a:p>
            <a:pPr lvl="1"/>
            <a:r>
              <a:rPr lang="en-US" dirty="0" smtClean="0"/>
              <a:t>I,  [YOUR  NAME], AM  A(N)  [YOUR  POSITION/TITLE], AND A DULY AUTHORIZED REPRESENTATIVE THEREOF, HAVE BEEN EMPLOYED BY THE [NAME OF THE DEPARTMENT YOU WORK FOR]  FOR  [TIME ON THE  JOB.]</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AFFIDAVIT</a:t>
            </a:r>
            <a:endParaRPr lang="en-US" dirty="0"/>
          </a:p>
        </p:txBody>
      </p:sp>
      <p:sp>
        <p:nvSpPr>
          <p:cNvPr id="3" name="Content Placeholder 2"/>
          <p:cNvSpPr>
            <a:spLocks noGrp="1"/>
          </p:cNvSpPr>
          <p:nvPr>
            <p:ph idx="1"/>
          </p:nvPr>
        </p:nvSpPr>
        <p:spPr/>
        <p:txBody>
          <a:bodyPr/>
          <a:lstStyle/>
          <a:p>
            <a:r>
              <a:rPr lang="en-US" dirty="0" smtClean="0"/>
              <a:t>2</a:t>
            </a:r>
            <a:r>
              <a:rPr lang="en-US" baseline="30000" dirty="0" smtClean="0"/>
              <a:t>ND</a:t>
            </a:r>
            <a:r>
              <a:rPr lang="en-US" dirty="0" smtClean="0"/>
              <a:t>  Paragraph:  BASIS  OF  KNOWLEDGE</a:t>
            </a:r>
          </a:p>
          <a:p>
            <a:endParaRPr lang="en-US" dirty="0" smtClean="0"/>
          </a:p>
          <a:p>
            <a:r>
              <a:rPr lang="en-US" dirty="0" smtClean="0"/>
              <a:t>The facts and circumstances reported in this affidavit are the result of personal knowledge and observations of this affiant [AND ADDITIONAL  REPRESENTATIVES  OF  THIS DEPARTMENT]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pPr algn="ctr"/>
            <a:r>
              <a:rPr lang="en-US" dirty="0" smtClean="0"/>
              <a:t>ARREST WARRANT PREPARATION</a:t>
            </a:r>
            <a:endParaRPr lang="en-US" dirty="0"/>
          </a:p>
        </p:txBody>
      </p:sp>
      <p:sp>
        <p:nvSpPr>
          <p:cNvPr id="7" name="Text Placeholder 6"/>
          <p:cNvSpPr>
            <a:spLocks noGrp="1"/>
          </p:cNvSpPr>
          <p:nvPr>
            <p:ph type="body" idx="1"/>
          </p:nvPr>
        </p:nvSpPr>
        <p:spPr/>
        <p:txBody>
          <a:bodyPr/>
          <a:lstStyle/>
          <a:p>
            <a:r>
              <a:rPr lang="en-US" dirty="0" smtClean="0"/>
              <a:t>YOU’VE BEGGED	</a:t>
            </a:r>
            <a:endParaRPr lang="en-US" dirty="0"/>
          </a:p>
        </p:txBody>
      </p:sp>
      <p:sp>
        <p:nvSpPr>
          <p:cNvPr id="9" name="Text Placeholder 8"/>
          <p:cNvSpPr>
            <a:spLocks noGrp="1"/>
          </p:cNvSpPr>
          <p:nvPr>
            <p:ph type="body" sz="half" idx="3"/>
          </p:nvPr>
        </p:nvSpPr>
        <p:spPr/>
        <p:txBody>
          <a:bodyPr/>
          <a:lstStyle/>
          <a:p>
            <a:r>
              <a:rPr lang="en-US" dirty="0" smtClean="0"/>
              <a:t>YOU’VE PRAYED</a:t>
            </a:r>
            <a:endParaRPr lang="en-US" dirty="0"/>
          </a:p>
        </p:txBody>
      </p:sp>
      <p:pic>
        <p:nvPicPr>
          <p:cNvPr id="2050" name="Picture 2" descr="C:\Users\Patrice\AppData\Local\Microsoft\Windows\INetCache\IE\9EZUTWMU\2864994208_e0d90301d2_z[1].jpg"/>
          <p:cNvPicPr>
            <a:picLocks noGrp="1" noChangeAspect="1" noChangeArrowheads="1"/>
          </p:cNvPicPr>
          <p:nvPr>
            <p:ph sz="quarter" idx="2"/>
          </p:nvPr>
        </p:nvPicPr>
        <p:blipFill>
          <a:blip r:embed="rId2" cstate="print"/>
          <a:srcRect/>
          <a:stretch>
            <a:fillRect/>
          </a:stretch>
        </p:blipFill>
        <p:spPr bwMode="auto">
          <a:xfrm>
            <a:off x="457200" y="3090869"/>
            <a:ext cx="4040188" cy="2695563"/>
          </a:xfrm>
          <a:prstGeom prst="rect">
            <a:avLst/>
          </a:prstGeom>
          <a:noFill/>
        </p:spPr>
      </p:pic>
      <p:pic>
        <p:nvPicPr>
          <p:cNvPr id="2051" name="Picture 3" descr="C:\Users\Patrice\AppData\Local\Microsoft\Windows\INetCache\IE\9EZUTWMU\praying-hands-1381582628wU2[1].jpg"/>
          <p:cNvPicPr>
            <a:picLocks noGrp="1" noChangeAspect="1" noChangeArrowheads="1"/>
          </p:cNvPicPr>
          <p:nvPr>
            <p:ph sz="quarter" idx="4"/>
          </p:nvPr>
        </p:nvPicPr>
        <p:blipFill>
          <a:blip r:embed="rId3" cstate="print"/>
          <a:srcRect/>
          <a:stretch>
            <a:fillRect/>
          </a:stretch>
        </p:blipFill>
        <p:spPr bwMode="auto">
          <a:xfrm>
            <a:off x="4645025" y="3101250"/>
            <a:ext cx="4041775" cy="2674801"/>
          </a:xfrm>
          <a:prstGeom prst="rect">
            <a:avLst/>
          </a:prstGeom>
          <a:noFill/>
        </p:spPr>
      </p:pic>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AFFIDAVIT</a:t>
            </a:r>
            <a:endParaRPr lang="en-US" dirty="0"/>
          </a:p>
        </p:txBody>
      </p:sp>
      <p:sp>
        <p:nvSpPr>
          <p:cNvPr id="3" name="Content Placeholder 2"/>
          <p:cNvSpPr>
            <a:spLocks noGrp="1"/>
          </p:cNvSpPr>
          <p:nvPr>
            <p:ph idx="1"/>
          </p:nvPr>
        </p:nvSpPr>
        <p:spPr/>
        <p:txBody>
          <a:bodyPr/>
          <a:lstStyle/>
          <a:p>
            <a:r>
              <a:rPr lang="en-US" dirty="0" smtClean="0"/>
              <a:t>3</a:t>
            </a:r>
            <a:r>
              <a:rPr lang="en-US" baseline="30000" dirty="0" smtClean="0"/>
              <a:t>RD</a:t>
            </a:r>
            <a:r>
              <a:rPr lang="en-US" dirty="0" smtClean="0"/>
              <a:t>  Paragraph:    INITIAL INSPECTION</a:t>
            </a:r>
          </a:p>
          <a:p>
            <a:endParaRPr lang="en-US" dirty="0" smtClean="0"/>
          </a:p>
          <a:p>
            <a:r>
              <a:rPr lang="en-US" dirty="0" smtClean="0"/>
              <a:t>On, [DATE AND TIME OF INITIAL INSPECTION], I did inspect the premises of [ADDRESS AND DESCRIPTION OF THE PROPERTY.]  the inspection was made pursuant to [A COMPLAINT/STATUTORILY REQUIRED INSPECTION.]</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AFFIDAVIT</a:t>
            </a:r>
            <a:endParaRPr lang="en-US" dirty="0"/>
          </a:p>
        </p:txBody>
      </p:sp>
      <p:sp>
        <p:nvSpPr>
          <p:cNvPr id="3" name="Content Placeholder 2"/>
          <p:cNvSpPr>
            <a:spLocks noGrp="1"/>
          </p:cNvSpPr>
          <p:nvPr>
            <p:ph idx="1"/>
          </p:nvPr>
        </p:nvSpPr>
        <p:spPr/>
        <p:txBody>
          <a:bodyPr>
            <a:normAutofit lnSpcReduction="10000"/>
          </a:bodyPr>
          <a:lstStyle/>
          <a:p>
            <a:r>
              <a:rPr lang="en-US" dirty="0" smtClean="0"/>
              <a:t>4</a:t>
            </a:r>
            <a:r>
              <a:rPr lang="en-US" baseline="30000" dirty="0" smtClean="0"/>
              <a:t>th</a:t>
            </a:r>
            <a:r>
              <a:rPr lang="en-US" dirty="0" smtClean="0"/>
              <a:t>  Paragraph:  OWNERSHIP</a:t>
            </a:r>
          </a:p>
          <a:p>
            <a:endParaRPr lang="en-US" dirty="0" smtClean="0"/>
          </a:p>
          <a:p>
            <a:r>
              <a:rPr lang="en-US" dirty="0" smtClean="0"/>
              <a:t>On, [DATE], The owner of the property was determined to be  [OWNER’S  NAME  OR  LLC NAME].  The information was obtained by  [DEED  OR  CONCORD WEBSITE  OF  THE  OFFICE  OF  THE  SECRETARY  OF  STATE].  A copy of the [DEED  OR  CONCORD INFORMATION]  is attached to this affidavit and incorporated herein.  </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AFFIDAVIT</a:t>
            </a:r>
            <a:endParaRPr lang="en-US" dirty="0"/>
          </a:p>
        </p:txBody>
      </p:sp>
      <p:sp>
        <p:nvSpPr>
          <p:cNvPr id="3" name="Content Placeholder 2"/>
          <p:cNvSpPr>
            <a:spLocks noGrp="1"/>
          </p:cNvSpPr>
          <p:nvPr>
            <p:ph idx="1"/>
          </p:nvPr>
        </p:nvSpPr>
        <p:spPr/>
        <p:txBody>
          <a:bodyPr/>
          <a:lstStyle/>
          <a:p>
            <a:r>
              <a:rPr lang="en-US" dirty="0" smtClean="0"/>
              <a:t>5</a:t>
            </a:r>
            <a:r>
              <a:rPr lang="en-US" baseline="30000" dirty="0" smtClean="0"/>
              <a:t>TH</a:t>
            </a:r>
            <a:r>
              <a:rPr lang="en-US" dirty="0" smtClean="0"/>
              <a:t>  Paragraph:  ABATEMENT  ORDER</a:t>
            </a:r>
          </a:p>
          <a:p>
            <a:endParaRPr lang="en-US" dirty="0" smtClean="0"/>
          </a:p>
          <a:p>
            <a:r>
              <a:rPr lang="en-US" dirty="0" smtClean="0"/>
              <a:t>On, [DATE  OF  ABATEMENT  ORDER], a Connecticut State Fire Safety Code Abatement Order  with a compliance time of [GIVE  THE  TIME  FRAME]*, was sent via [PROVIDE  THE  MEANS  OF  SERVICE  ON  THE  OWNER] to the owner of record.</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AFFIDAVIT</a:t>
            </a:r>
            <a:endParaRPr lang="en-US" dirty="0"/>
          </a:p>
        </p:txBody>
      </p:sp>
      <p:sp>
        <p:nvSpPr>
          <p:cNvPr id="3" name="Content Placeholder 2"/>
          <p:cNvSpPr>
            <a:spLocks noGrp="1"/>
          </p:cNvSpPr>
          <p:nvPr>
            <p:ph idx="1"/>
          </p:nvPr>
        </p:nvSpPr>
        <p:spPr/>
        <p:txBody>
          <a:bodyPr/>
          <a:lstStyle/>
          <a:p>
            <a:r>
              <a:rPr lang="en-US" dirty="0" smtClean="0"/>
              <a:t>6</a:t>
            </a:r>
            <a:r>
              <a:rPr lang="en-US" baseline="30000" dirty="0" smtClean="0"/>
              <a:t>TH</a:t>
            </a:r>
            <a:r>
              <a:rPr lang="en-US" dirty="0" smtClean="0"/>
              <a:t>  Paragraph:  </a:t>
            </a:r>
          </a:p>
          <a:p>
            <a:endParaRPr lang="en-US" dirty="0" smtClean="0"/>
          </a:p>
          <a:p>
            <a:r>
              <a:rPr lang="en-US" dirty="0" smtClean="0"/>
              <a:t>This portion of the affidavit can include work done by the owner, contact made with the owner, extensions of time requested, modifications sought, or any information you believe should be considered for probable cause.</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AFFIDAVIT</a:t>
            </a:r>
            <a:endParaRPr lang="en-US" dirty="0"/>
          </a:p>
        </p:txBody>
      </p:sp>
      <p:sp>
        <p:nvSpPr>
          <p:cNvPr id="3" name="Content Placeholder 2"/>
          <p:cNvSpPr>
            <a:spLocks noGrp="1"/>
          </p:cNvSpPr>
          <p:nvPr>
            <p:ph idx="1"/>
          </p:nvPr>
        </p:nvSpPr>
        <p:spPr/>
        <p:txBody>
          <a:bodyPr/>
          <a:lstStyle/>
          <a:p>
            <a:r>
              <a:rPr lang="en-US" dirty="0" smtClean="0"/>
              <a:t>7</a:t>
            </a:r>
            <a:r>
              <a:rPr lang="en-US" baseline="30000" dirty="0" smtClean="0"/>
              <a:t>TH</a:t>
            </a:r>
            <a:r>
              <a:rPr lang="en-US" dirty="0" smtClean="0"/>
              <a:t>  Paragraph:  RE-INSPECTION</a:t>
            </a:r>
          </a:p>
          <a:p>
            <a:endParaRPr lang="en-US" dirty="0" smtClean="0"/>
          </a:p>
          <a:p>
            <a:r>
              <a:rPr lang="en-US" dirty="0" smtClean="0"/>
              <a:t>On, [DATE (after the expiration of the time allowed in the abatement order) OF THE RE-INSPECTION], I* re-inspected the property at [ADDRESS OF THE PROPERTY.]  At that time, it was determined that the following fire code violations still existed:</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AFFIDAVIT</a:t>
            </a:r>
            <a:endParaRPr lang="en-US" dirty="0"/>
          </a:p>
        </p:txBody>
      </p:sp>
      <p:sp>
        <p:nvSpPr>
          <p:cNvPr id="3" name="Content Placeholder 2"/>
          <p:cNvSpPr>
            <a:spLocks noGrp="1"/>
          </p:cNvSpPr>
          <p:nvPr>
            <p:ph idx="1"/>
          </p:nvPr>
        </p:nvSpPr>
        <p:spPr/>
        <p:txBody>
          <a:bodyPr>
            <a:normAutofit fontScale="92500"/>
          </a:bodyPr>
          <a:lstStyle/>
          <a:p>
            <a:r>
              <a:rPr lang="en-US" dirty="0" smtClean="0"/>
              <a:t>7</a:t>
            </a:r>
            <a:r>
              <a:rPr lang="en-US" baseline="30000" dirty="0" smtClean="0"/>
              <a:t>th</a:t>
            </a:r>
            <a:r>
              <a:rPr lang="en-US" dirty="0" smtClean="0"/>
              <a:t>  Paragraph (Continued):  LIST  							   VIOLATIONS</a:t>
            </a:r>
          </a:p>
          <a:p>
            <a:endParaRPr lang="en-US" dirty="0" smtClean="0"/>
          </a:p>
          <a:p>
            <a:r>
              <a:rPr lang="en-US" dirty="0" smtClean="0"/>
              <a:t>Provide a list of each of the outstanding violations.  Each entry should include the CSFSC/NFPA section violated, a layman’s description of the violation, the description and location of the violation, [you may include the corrective action needed,] and the time provided to comply in the abatement order.</a:t>
            </a:r>
          </a:p>
          <a:p>
            <a:endParaRPr lang="en-US" dirty="0" smtClean="0"/>
          </a:p>
          <a:p>
            <a:endParaRPr lang="en-US" dirty="0" smtClean="0"/>
          </a:p>
          <a:p>
            <a:endParaRPr lang="en-US" dirty="0" smtClean="0"/>
          </a:p>
          <a:p>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AFFIDAVIT</a:t>
            </a:r>
            <a:endParaRPr lang="en-US" dirty="0"/>
          </a:p>
        </p:txBody>
      </p:sp>
      <p:sp>
        <p:nvSpPr>
          <p:cNvPr id="3" name="Content Placeholder 2"/>
          <p:cNvSpPr>
            <a:spLocks noGrp="1"/>
          </p:cNvSpPr>
          <p:nvPr>
            <p:ph idx="1"/>
          </p:nvPr>
        </p:nvSpPr>
        <p:spPr/>
        <p:txBody>
          <a:bodyPr/>
          <a:lstStyle/>
          <a:p>
            <a:r>
              <a:rPr lang="en-US" dirty="0" smtClean="0"/>
              <a:t>8</a:t>
            </a:r>
            <a:r>
              <a:rPr lang="en-US" baseline="30000" dirty="0" smtClean="0"/>
              <a:t>TH</a:t>
            </a:r>
            <a:r>
              <a:rPr lang="en-US" dirty="0" smtClean="0"/>
              <a:t> Paragraph:</a:t>
            </a:r>
          </a:p>
          <a:p>
            <a:endParaRPr lang="en-US" dirty="0" smtClean="0"/>
          </a:p>
          <a:p>
            <a:r>
              <a:rPr lang="en-US" dirty="0" smtClean="0"/>
              <a:t>Said violations place the occupants of the premises at risk of physical injury.</a:t>
            </a:r>
          </a:p>
          <a:p>
            <a:endParaRPr lang="en-US" dirty="0" smtClean="0"/>
          </a:p>
          <a:p>
            <a:endParaRPr lang="en-US" dirty="0" smtClean="0"/>
          </a:p>
          <a:p>
            <a:r>
              <a:rPr lang="en-US" dirty="0" smtClean="0"/>
              <a:t>Include this paragraph if the statement applies to your inspection.</a:t>
            </a: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AFFIDAVIT</a:t>
            </a:r>
            <a:endParaRPr lang="en-US" dirty="0"/>
          </a:p>
        </p:txBody>
      </p:sp>
      <p:sp>
        <p:nvSpPr>
          <p:cNvPr id="3" name="Content Placeholder 2"/>
          <p:cNvSpPr>
            <a:spLocks noGrp="1"/>
          </p:cNvSpPr>
          <p:nvPr>
            <p:ph idx="1"/>
          </p:nvPr>
        </p:nvSpPr>
        <p:spPr/>
        <p:txBody>
          <a:bodyPr>
            <a:normAutofit lnSpcReduction="10000"/>
          </a:bodyPr>
          <a:lstStyle/>
          <a:p>
            <a:r>
              <a:rPr lang="en-US" dirty="0" smtClean="0"/>
              <a:t>9</a:t>
            </a:r>
            <a:r>
              <a:rPr lang="en-US" baseline="30000" dirty="0" smtClean="0"/>
              <a:t>TH</a:t>
            </a:r>
            <a:r>
              <a:rPr lang="en-US" dirty="0" smtClean="0"/>
              <a:t> Paragraph:  CONCLUSION</a:t>
            </a:r>
          </a:p>
          <a:p>
            <a:endParaRPr lang="en-US" dirty="0" smtClean="0"/>
          </a:p>
          <a:p>
            <a:r>
              <a:rPr lang="en-US" dirty="0" smtClean="0"/>
              <a:t>Wherefore, I believe cause exists that a warrant should issue for [NAME OF THE OWNER/MEMBER/MANAGER OF THE LLC], owner of the property located at [PROVIDE THE ADDRESS OF THE PROPERTY,] in violation of Connecticut General Statute Section(s):  [LIST THE SECTIONS FOR EACH COUNT].</a:t>
            </a:r>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ARREST WARRANT</a:t>
            </a:r>
            <a:endParaRPr lang="en-US" dirty="0"/>
          </a:p>
        </p:txBody>
      </p:sp>
      <p:sp>
        <p:nvSpPr>
          <p:cNvPr id="3" name="Content Placeholder 2"/>
          <p:cNvSpPr>
            <a:spLocks noGrp="1"/>
          </p:cNvSpPr>
          <p:nvPr>
            <p:ph idx="1"/>
          </p:nvPr>
        </p:nvSpPr>
        <p:spPr/>
        <p:txBody>
          <a:bodyPr/>
          <a:lstStyle/>
          <a:p>
            <a:endParaRPr lang="en-US" dirty="0" smtClean="0"/>
          </a:p>
          <a:p>
            <a:r>
              <a:rPr lang="en-US" dirty="0" smtClean="0"/>
              <a:t>Remember that the affidavit is discoverable.</a:t>
            </a:r>
          </a:p>
          <a:p>
            <a:endParaRPr lang="en-US" dirty="0" smtClean="0"/>
          </a:p>
          <a:p>
            <a:r>
              <a:rPr lang="en-US" dirty="0" smtClean="0"/>
              <a:t>It is available to be seen by the accused, their attorney, and the general public.</a:t>
            </a:r>
          </a:p>
          <a:p>
            <a:endParaRPr lang="en-US" dirty="0" smtClean="0"/>
          </a:p>
          <a:p>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ARREST WARRANT</a:t>
            </a:r>
            <a:endParaRPr lang="en-US" dirty="0"/>
          </a:p>
        </p:txBody>
      </p:sp>
      <p:sp>
        <p:nvSpPr>
          <p:cNvPr id="3" name="Content Placeholder 2"/>
          <p:cNvSpPr>
            <a:spLocks noGrp="1"/>
          </p:cNvSpPr>
          <p:nvPr>
            <p:ph idx="1"/>
          </p:nvPr>
        </p:nvSpPr>
        <p:spPr/>
        <p:txBody>
          <a:bodyPr>
            <a:normAutofit/>
          </a:bodyPr>
          <a:lstStyle/>
          <a:p>
            <a:pPr algn="ctr">
              <a:buNone/>
            </a:pPr>
            <a:r>
              <a:rPr lang="en-US" sz="4000" dirty="0" smtClean="0"/>
              <a:t>NO  MORE</a:t>
            </a:r>
          </a:p>
          <a:p>
            <a:pPr algn="ctr">
              <a:buNone/>
            </a:pPr>
            <a:endParaRPr lang="en-US" sz="4000" dirty="0" smtClean="0"/>
          </a:p>
          <a:p>
            <a:pPr algn="ctr">
              <a:buNone/>
            </a:pPr>
            <a:endParaRPr lang="en-US" sz="4000" dirty="0"/>
          </a:p>
        </p:txBody>
      </p:sp>
      <p:pic>
        <p:nvPicPr>
          <p:cNvPr id="5137" name="Picture 17" descr="C:\Users\Patrice\AppData\Local\Microsoft\Windows\INetCache\IE\9EZUTWMU\bang-head1[1].jpg"/>
          <p:cNvPicPr>
            <a:picLocks noChangeAspect="1" noChangeArrowheads="1"/>
          </p:cNvPicPr>
          <p:nvPr/>
        </p:nvPicPr>
        <p:blipFill>
          <a:blip r:embed="rId2" cstate="print"/>
          <a:srcRect/>
          <a:stretch>
            <a:fillRect/>
          </a:stretch>
        </p:blipFill>
        <p:spPr bwMode="auto">
          <a:xfrm>
            <a:off x="3048000" y="2438400"/>
            <a:ext cx="3637026" cy="42291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US"/>
          </a:p>
        </p:txBody>
      </p:sp>
      <p:sp>
        <p:nvSpPr>
          <p:cNvPr id="5" name="Text Placeholder 4"/>
          <p:cNvSpPr>
            <a:spLocks noGrp="1"/>
          </p:cNvSpPr>
          <p:nvPr>
            <p:ph type="body" idx="1"/>
          </p:nvPr>
        </p:nvSpPr>
        <p:spPr/>
        <p:txBody>
          <a:bodyPr/>
          <a:lstStyle/>
          <a:p>
            <a:endParaRPr lang="en-US"/>
          </a:p>
        </p:txBody>
      </p:sp>
      <p:sp>
        <p:nvSpPr>
          <p:cNvPr id="7" name="Text Placeholder 6"/>
          <p:cNvSpPr>
            <a:spLocks noGrp="1"/>
          </p:cNvSpPr>
          <p:nvPr>
            <p:ph type="body" sz="half" idx="3"/>
          </p:nvPr>
        </p:nvSpPr>
        <p:spPr/>
        <p:txBody>
          <a:bodyPr/>
          <a:lstStyle/>
          <a:p>
            <a:endParaRPr lang="en-US"/>
          </a:p>
        </p:txBody>
      </p:sp>
      <p:sp>
        <p:nvSpPr>
          <p:cNvPr id="6" name="Content Placeholder 5"/>
          <p:cNvSpPr>
            <a:spLocks noGrp="1"/>
          </p:cNvSpPr>
          <p:nvPr>
            <p:ph sz="quarter" idx="2"/>
          </p:nvPr>
        </p:nvSpPr>
        <p:spPr/>
        <p:txBody>
          <a:bodyPr/>
          <a:lstStyle/>
          <a:p>
            <a:endParaRPr lang="en-US"/>
          </a:p>
        </p:txBody>
      </p:sp>
      <p:sp>
        <p:nvSpPr>
          <p:cNvPr id="8" name="Content Placeholder 7"/>
          <p:cNvSpPr>
            <a:spLocks noGrp="1"/>
          </p:cNvSpPr>
          <p:nvPr>
            <p:ph sz="quarter" idx="4"/>
          </p:nvPr>
        </p:nvSpPr>
        <p:spPr/>
        <p:txBody>
          <a:bodyPr/>
          <a:lstStyle/>
          <a:p>
            <a:endParaRPr lang="en-US"/>
          </a:p>
        </p:txBody>
      </p:sp>
      <p:pic>
        <p:nvPicPr>
          <p:cNvPr id="1026" name="Picture 2" descr="C:\Users\Patrice\AppData\Local\Microsoft\Windows\INetCache\IE\7NC11CD9\bang_head_here[1].gif"/>
          <p:cNvPicPr>
            <a:picLocks noChangeAspect="1" noChangeArrowheads="1"/>
          </p:cNvPicPr>
          <p:nvPr/>
        </p:nvPicPr>
        <p:blipFill>
          <a:blip r:embed="rId2" cstate="print"/>
          <a:srcRect/>
          <a:stretch>
            <a:fillRect/>
          </a:stretch>
        </p:blipFill>
        <p:spPr bwMode="auto">
          <a:xfrm>
            <a:off x="1752600" y="228600"/>
            <a:ext cx="5324475" cy="6450221"/>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p:txBody>
          <a:bodyPr/>
          <a:lstStyle/>
          <a:p>
            <a:pPr algn="ctr"/>
            <a:r>
              <a:rPr lang="en-US" dirty="0" smtClean="0"/>
              <a:t>3 PARTS OF CRIMINAL APPLICATION FOR AN ARREST WARRANT:</a:t>
            </a:r>
            <a:endParaRPr lang="en-US" dirty="0"/>
          </a:p>
        </p:txBody>
      </p:sp>
      <p:sp>
        <p:nvSpPr>
          <p:cNvPr id="16" name="Content Placeholder 15"/>
          <p:cNvSpPr>
            <a:spLocks noGrp="1"/>
          </p:cNvSpPr>
          <p:nvPr>
            <p:ph idx="1"/>
          </p:nvPr>
        </p:nvSpPr>
        <p:spPr>
          <a:xfrm>
            <a:off x="990600" y="2819400"/>
            <a:ext cx="7696200" cy="3536160"/>
          </a:xfrm>
        </p:spPr>
        <p:txBody>
          <a:bodyPr/>
          <a:lstStyle/>
          <a:p>
            <a:pPr marL="582930" indent="-514350">
              <a:buAutoNum type="arabicPeriod"/>
            </a:pPr>
            <a:r>
              <a:rPr lang="en-US" dirty="0" smtClean="0"/>
              <a:t>INFORMATION  SHEET</a:t>
            </a:r>
          </a:p>
          <a:p>
            <a:pPr marL="582930" indent="-514350">
              <a:buNone/>
            </a:pPr>
            <a:r>
              <a:rPr lang="en-US" dirty="0" smtClean="0"/>
              <a:t>  </a:t>
            </a:r>
          </a:p>
          <a:p>
            <a:pPr marL="582930" indent="-514350">
              <a:buNone/>
            </a:pPr>
            <a:r>
              <a:rPr lang="en-US" dirty="0" smtClean="0"/>
              <a:t>2.   ARREST  WARRANT</a:t>
            </a:r>
          </a:p>
          <a:p>
            <a:pPr marL="582930" indent="-514350">
              <a:buNone/>
            </a:pPr>
            <a:endParaRPr lang="en-US" dirty="0" smtClean="0"/>
          </a:p>
          <a:p>
            <a:pPr marL="582930" indent="-514350">
              <a:buNone/>
            </a:pPr>
            <a:r>
              <a:rPr lang="en-US" dirty="0" smtClean="0"/>
              <a:t>3.    THE  AFFIDAVIT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THE INFORMATION</a:t>
            </a:r>
            <a:endParaRPr lang="en-US" dirty="0"/>
          </a:p>
        </p:txBody>
      </p:sp>
      <p:sp>
        <p:nvSpPr>
          <p:cNvPr id="3" name="Content Placeholder 2"/>
          <p:cNvSpPr>
            <a:spLocks noGrp="1"/>
          </p:cNvSpPr>
          <p:nvPr>
            <p:ph idx="1"/>
          </p:nvPr>
        </p:nvSpPr>
        <p:spPr/>
        <p:txBody>
          <a:bodyPr>
            <a:normAutofit fontScale="92500" lnSpcReduction="20000"/>
          </a:bodyPr>
          <a:lstStyle/>
          <a:p>
            <a:pPr>
              <a:buNone/>
            </a:pPr>
            <a:r>
              <a:rPr lang="en-US" dirty="0" smtClean="0"/>
              <a:t>THE  INFORMATION  ADVISES INTERESTED PARTIES OF:</a:t>
            </a:r>
          </a:p>
          <a:p>
            <a:pPr>
              <a:buNone/>
            </a:pPr>
            <a:endParaRPr lang="en-US" dirty="0" smtClean="0"/>
          </a:p>
          <a:p>
            <a:pPr>
              <a:buNone/>
            </a:pPr>
            <a:r>
              <a:rPr lang="en-US" dirty="0" smtClean="0"/>
              <a:t>		 THE NAME OF THE ACCUSED</a:t>
            </a:r>
          </a:p>
          <a:p>
            <a:pPr>
              <a:buNone/>
            </a:pPr>
            <a:r>
              <a:rPr lang="en-US" dirty="0" smtClean="0"/>
              <a:t>		</a:t>
            </a:r>
          </a:p>
          <a:p>
            <a:pPr>
              <a:buNone/>
            </a:pPr>
            <a:r>
              <a:rPr lang="en-US" dirty="0" smtClean="0"/>
              <a:t>		THE  NUMBER AND DESCRIPTION OF</a:t>
            </a:r>
          </a:p>
          <a:p>
            <a:pPr>
              <a:buNone/>
            </a:pPr>
            <a:r>
              <a:rPr lang="en-US" dirty="0" smtClean="0"/>
              <a:t>			THE CHARGES</a:t>
            </a:r>
          </a:p>
          <a:p>
            <a:pPr>
              <a:buNone/>
            </a:pPr>
            <a:endParaRPr lang="en-US" dirty="0" smtClean="0"/>
          </a:p>
          <a:p>
            <a:pPr>
              <a:buNone/>
            </a:pPr>
            <a:r>
              <a:rPr lang="en-US" dirty="0" smtClean="0"/>
              <a:t>		ALLOWS COURT PERSONNEL TO MAKE </a:t>
            </a:r>
          </a:p>
          <a:p>
            <a:pPr>
              <a:buNone/>
            </a:pPr>
            <a:r>
              <a:rPr lang="en-US" dirty="0" smtClean="0"/>
              <a:t>			NOTATIONS.</a:t>
            </a:r>
          </a:p>
          <a:p>
            <a:pPr>
              <a:buNone/>
            </a:pP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THE INFORMATION</a:t>
            </a:r>
            <a:endParaRPr lang="en-US" dirty="0"/>
          </a:p>
        </p:txBody>
      </p:sp>
      <p:sp>
        <p:nvSpPr>
          <p:cNvPr id="4" name="Text Placeholder 3"/>
          <p:cNvSpPr>
            <a:spLocks noGrp="1"/>
          </p:cNvSpPr>
          <p:nvPr>
            <p:ph type="body" idx="1"/>
          </p:nvPr>
        </p:nvSpPr>
        <p:spPr/>
        <p:txBody>
          <a:bodyPr/>
          <a:lstStyle/>
          <a:p>
            <a:r>
              <a:rPr lang="en-US" dirty="0" smtClean="0"/>
              <a:t>FORM	</a:t>
            </a:r>
            <a:endParaRPr lang="en-US" dirty="0"/>
          </a:p>
        </p:txBody>
      </p:sp>
      <p:sp>
        <p:nvSpPr>
          <p:cNvPr id="6" name="Text Placeholder 5"/>
          <p:cNvSpPr>
            <a:spLocks noGrp="1"/>
          </p:cNvSpPr>
          <p:nvPr>
            <p:ph type="body" sz="half" idx="3"/>
          </p:nvPr>
        </p:nvSpPr>
        <p:spPr/>
        <p:txBody>
          <a:bodyPr/>
          <a:lstStyle/>
          <a:p>
            <a:r>
              <a:rPr lang="en-US" dirty="0" smtClean="0"/>
              <a:t>COMPLETION</a:t>
            </a:r>
            <a:endParaRPr lang="en-US" dirty="0"/>
          </a:p>
        </p:txBody>
      </p:sp>
      <p:sp>
        <p:nvSpPr>
          <p:cNvPr id="5" name="Content Placeholder 4"/>
          <p:cNvSpPr>
            <a:spLocks noGrp="1"/>
          </p:cNvSpPr>
          <p:nvPr>
            <p:ph sz="quarter" idx="2"/>
          </p:nvPr>
        </p:nvSpPr>
        <p:spPr/>
        <p:txBody>
          <a:bodyPr>
            <a:normAutofit lnSpcReduction="10000"/>
          </a:bodyPr>
          <a:lstStyle/>
          <a:p>
            <a:pPr>
              <a:buNone/>
            </a:pPr>
            <a:r>
              <a:rPr lang="en-US" dirty="0" smtClean="0"/>
              <a:t>CASE NUMBER</a:t>
            </a:r>
          </a:p>
          <a:p>
            <a:pPr>
              <a:buNone/>
            </a:pPr>
            <a:endParaRPr lang="en-US" dirty="0" smtClean="0"/>
          </a:p>
          <a:p>
            <a:pPr>
              <a:buNone/>
            </a:pPr>
            <a:r>
              <a:rPr lang="en-US" dirty="0" smtClean="0"/>
              <a:t>AGENCY NAME</a:t>
            </a:r>
          </a:p>
          <a:p>
            <a:pPr>
              <a:buNone/>
            </a:pPr>
            <a:endParaRPr lang="en-US" dirty="0" smtClean="0"/>
          </a:p>
          <a:p>
            <a:pPr>
              <a:buNone/>
            </a:pPr>
            <a:r>
              <a:rPr lang="en-US" dirty="0" smtClean="0"/>
              <a:t>STATE OF CONNECTICUT VS</a:t>
            </a:r>
          </a:p>
          <a:p>
            <a:pPr>
              <a:buNone/>
            </a:pPr>
            <a:endParaRPr lang="en-US" dirty="0" smtClean="0"/>
          </a:p>
          <a:p>
            <a:pPr>
              <a:buNone/>
            </a:pPr>
            <a:r>
              <a:rPr lang="en-US" dirty="0" smtClean="0"/>
              <a:t>DATE OF BIRTH**	</a:t>
            </a:r>
          </a:p>
          <a:p>
            <a:pPr>
              <a:buNone/>
            </a:pPr>
            <a:endParaRPr lang="en-US" dirty="0" smtClean="0"/>
          </a:p>
          <a:p>
            <a:pPr>
              <a:buNone/>
            </a:pPr>
            <a:r>
              <a:rPr lang="en-US" dirty="0" smtClean="0"/>
              <a:t>TO BE HELD AT	</a:t>
            </a:r>
            <a:endParaRPr lang="en-US" dirty="0"/>
          </a:p>
        </p:txBody>
      </p:sp>
      <p:sp>
        <p:nvSpPr>
          <p:cNvPr id="7" name="Content Placeholder 6"/>
          <p:cNvSpPr>
            <a:spLocks noGrp="1"/>
          </p:cNvSpPr>
          <p:nvPr>
            <p:ph sz="quarter" idx="4"/>
          </p:nvPr>
        </p:nvSpPr>
        <p:spPr/>
        <p:txBody>
          <a:bodyPr>
            <a:normAutofit lnSpcReduction="10000"/>
          </a:bodyPr>
          <a:lstStyle/>
          <a:p>
            <a:pPr>
              <a:buNone/>
            </a:pPr>
            <a:r>
              <a:rPr lang="en-US" dirty="0" smtClean="0"/>
              <a:t>LEAVE  BLANK</a:t>
            </a:r>
          </a:p>
          <a:p>
            <a:pPr>
              <a:buNone/>
            </a:pPr>
            <a:endParaRPr lang="en-US" dirty="0" smtClean="0"/>
          </a:p>
          <a:p>
            <a:pPr>
              <a:buNone/>
            </a:pPr>
            <a:r>
              <a:rPr lang="en-US" dirty="0" smtClean="0"/>
              <a:t>YOUR  DEPARTMENT</a:t>
            </a:r>
          </a:p>
          <a:p>
            <a:pPr>
              <a:buNone/>
            </a:pPr>
            <a:endParaRPr lang="en-US" dirty="0" smtClean="0"/>
          </a:p>
          <a:p>
            <a:pPr>
              <a:buNone/>
            </a:pPr>
            <a:r>
              <a:rPr lang="en-US" dirty="0" smtClean="0"/>
              <a:t>NAME  OF THE ACCUSED</a:t>
            </a:r>
          </a:p>
          <a:p>
            <a:pPr>
              <a:buNone/>
            </a:pPr>
            <a:endParaRPr lang="en-US" dirty="0" smtClean="0"/>
          </a:p>
          <a:p>
            <a:pPr>
              <a:buNone/>
            </a:pPr>
            <a:r>
              <a:rPr lang="en-US" dirty="0" smtClean="0"/>
              <a:t>VERIFIED?</a:t>
            </a:r>
          </a:p>
          <a:p>
            <a:pPr>
              <a:buNone/>
            </a:pPr>
            <a:endParaRPr lang="en-US" dirty="0" smtClean="0"/>
          </a:p>
          <a:p>
            <a:pPr>
              <a:buNone/>
            </a:pPr>
            <a:r>
              <a:rPr lang="en-US" dirty="0" smtClean="0"/>
              <a:t>TOWN OF HOUSING COURT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20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fade">
                                      <p:cBhvr>
                                        <p:cTn id="12" dur="2000"/>
                                        <p:tgtEl>
                                          <p:spTgt spid="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4" end="4"/>
                                            </p:txEl>
                                          </p:spTgt>
                                        </p:tgtEl>
                                        <p:attrNameLst>
                                          <p:attrName>style.visibility</p:attrName>
                                        </p:attrNameLst>
                                      </p:cBhvr>
                                      <p:to>
                                        <p:strVal val="visible"/>
                                      </p:to>
                                    </p:set>
                                    <p:animEffect transition="in" filter="fade">
                                      <p:cBhvr>
                                        <p:cTn id="17" dur="2000"/>
                                        <p:tgtEl>
                                          <p:spTgt spid="5">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6" end="6"/>
                                            </p:txEl>
                                          </p:spTgt>
                                        </p:tgtEl>
                                        <p:attrNameLst>
                                          <p:attrName>style.visibility</p:attrName>
                                        </p:attrNameLst>
                                      </p:cBhvr>
                                      <p:to>
                                        <p:strVal val="visible"/>
                                      </p:to>
                                    </p:set>
                                    <p:animEffect transition="in" filter="fade">
                                      <p:cBhvr>
                                        <p:cTn id="22" dur="2000"/>
                                        <p:tgtEl>
                                          <p:spTgt spid="5">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8" end="8"/>
                                            </p:txEl>
                                          </p:spTgt>
                                        </p:tgtEl>
                                        <p:attrNameLst>
                                          <p:attrName>style.visibility</p:attrName>
                                        </p:attrNameLst>
                                      </p:cBhvr>
                                      <p:to>
                                        <p:strVal val="visible"/>
                                      </p:to>
                                    </p:set>
                                    <p:animEffect transition="in" filter="fade">
                                      <p:cBhvr>
                                        <p:cTn id="27" dur="2000"/>
                                        <p:tgtEl>
                                          <p:spTgt spid="5">
                                            <p:txEl>
                                              <p:pRg st="8" end="8"/>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7">
                                            <p:txEl>
                                              <p:pRg st="0" end="0"/>
                                            </p:txEl>
                                          </p:spTgt>
                                        </p:tgtEl>
                                        <p:attrNameLst>
                                          <p:attrName>style.visibility</p:attrName>
                                        </p:attrNameLst>
                                      </p:cBhvr>
                                      <p:to>
                                        <p:strVal val="visible"/>
                                      </p:to>
                                    </p:set>
                                    <p:animEffect transition="in" filter="fade">
                                      <p:cBhvr>
                                        <p:cTn id="32" dur="2000"/>
                                        <p:tgtEl>
                                          <p:spTgt spid="7">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7">
                                            <p:txEl>
                                              <p:pRg st="2" end="2"/>
                                            </p:txEl>
                                          </p:spTgt>
                                        </p:tgtEl>
                                        <p:attrNameLst>
                                          <p:attrName>style.visibility</p:attrName>
                                        </p:attrNameLst>
                                      </p:cBhvr>
                                      <p:to>
                                        <p:strVal val="visible"/>
                                      </p:to>
                                    </p:set>
                                    <p:animEffect transition="in" filter="fade">
                                      <p:cBhvr>
                                        <p:cTn id="37" dur="2000"/>
                                        <p:tgtEl>
                                          <p:spTgt spid="7">
                                            <p:txEl>
                                              <p:pRg st="2" end="2"/>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7">
                                            <p:txEl>
                                              <p:pRg st="4" end="4"/>
                                            </p:txEl>
                                          </p:spTgt>
                                        </p:tgtEl>
                                        <p:attrNameLst>
                                          <p:attrName>style.visibility</p:attrName>
                                        </p:attrNameLst>
                                      </p:cBhvr>
                                      <p:to>
                                        <p:strVal val="visible"/>
                                      </p:to>
                                    </p:set>
                                    <p:animEffect transition="in" filter="fade">
                                      <p:cBhvr>
                                        <p:cTn id="42" dur="2000"/>
                                        <p:tgtEl>
                                          <p:spTgt spid="7">
                                            <p:txEl>
                                              <p:pRg st="4" end="4"/>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7">
                                            <p:txEl>
                                              <p:pRg st="6" end="6"/>
                                            </p:txEl>
                                          </p:spTgt>
                                        </p:tgtEl>
                                        <p:attrNameLst>
                                          <p:attrName>style.visibility</p:attrName>
                                        </p:attrNameLst>
                                      </p:cBhvr>
                                      <p:to>
                                        <p:strVal val="visible"/>
                                      </p:to>
                                    </p:set>
                                    <p:animEffect transition="in" filter="fade">
                                      <p:cBhvr>
                                        <p:cTn id="47" dur="2000"/>
                                        <p:tgtEl>
                                          <p:spTgt spid="7">
                                            <p:txEl>
                                              <p:pRg st="6" end="6"/>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7">
                                            <p:txEl>
                                              <p:pRg st="8" end="8"/>
                                            </p:txEl>
                                          </p:spTgt>
                                        </p:tgtEl>
                                        <p:attrNameLst>
                                          <p:attrName>style.visibility</p:attrName>
                                        </p:attrNameLst>
                                      </p:cBhvr>
                                      <p:to>
                                        <p:strVal val="visible"/>
                                      </p:to>
                                    </p:set>
                                    <p:animEffect transition="in" filter="fade">
                                      <p:cBhvr>
                                        <p:cTn id="52" dur="2000"/>
                                        <p:tgtEl>
                                          <p:spTgt spid="7">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7"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THE INFORMATION</a:t>
            </a:r>
            <a:endParaRPr lang="en-US" dirty="0"/>
          </a:p>
        </p:txBody>
      </p:sp>
      <p:sp>
        <p:nvSpPr>
          <p:cNvPr id="3" name="Text Placeholder 2"/>
          <p:cNvSpPr>
            <a:spLocks noGrp="1"/>
          </p:cNvSpPr>
          <p:nvPr>
            <p:ph type="body" idx="1"/>
          </p:nvPr>
        </p:nvSpPr>
        <p:spPr/>
        <p:txBody>
          <a:bodyPr/>
          <a:lstStyle/>
          <a:p>
            <a:r>
              <a:rPr lang="en-US" dirty="0" smtClean="0"/>
              <a:t>FORM</a:t>
            </a:r>
            <a:endParaRPr lang="en-US" dirty="0"/>
          </a:p>
        </p:txBody>
      </p:sp>
      <p:sp>
        <p:nvSpPr>
          <p:cNvPr id="4" name="Text Placeholder 3"/>
          <p:cNvSpPr>
            <a:spLocks noGrp="1"/>
          </p:cNvSpPr>
          <p:nvPr>
            <p:ph type="body" sz="half" idx="3"/>
          </p:nvPr>
        </p:nvSpPr>
        <p:spPr/>
        <p:txBody>
          <a:bodyPr/>
          <a:lstStyle/>
          <a:p>
            <a:r>
              <a:rPr lang="en-US" dirty="0" smtClean="0"/>
              <a:t>COMPLETION</a:t>
            </a:r>
            <a:endParaRPr lang="en-US" dirty="0"/>
          </a:p>
        </p:txBody>
      </p:sp>
      <p:sp>
        <p:nvSpPr>
          <p:cNvPr id="5" name="Content Placeholder 4"/>
          <p:cNvSpPr>
            <a:spLocks noGrp="1"/>
          </p:cNvSpPr>
          <p:nvPr>
            <p:ph sz="quarter" idx="2"/>
          </p:nvPr>
        </p:nvSpPr>
        <p:spPr/>
        <p:txBody>
          <a:bodyPr/>
          <a:lstStyle/>
          <a:p>
            <a:pPr>
              <a:buNone/>
            </a:pPr>
            <a:r>
              <a:rPr lang="en-US" dirty="0" smtClean="0"/>
              <a:t>GA  NUMBER</a:t>
            </a:r>
          </a:p>
          <a:p>
            <a:pPr>
              <a:buNone/>
            </a:pPr>
            <a:endParaRPr lang="en-US" dirty="0" smtClean="0"/>
          </a:p>
          <a:p>
            <a:pPr>
              <a:buNone/>
            </a:pPr>
            <a:endParaRPr lang="en-US" dirty="0" smtClean="0"/>
          </a:p>
          <a:p>
            <a:pPr>
              <a:buNone/>
            </a:pPr>
            <a:endParaRPr lang="en-US" dirty="0" smtClean="0"/>
          </a:p>
          <a:p>
            <a:pPr>
              <a:buNone/>
            </a:pPr>
            <a:endParaRPr lang="en-US" dirty="0" smtClean="0"/>
          </a:p>
          <a:p>
            <a:pPr>
              <a:buNone/>
            </a:pPr>
            <a:r>
              <a:rPr lang="en-US" dirty="0" smtClean="0"/>
              <a:t>COURT  DATE</a:t>
            </a:r>
            <a:endParaRPr lang="en-US" dirty="0"/>
          </a:p>
        </p:txBody>
      </p:sp>
      <p:sp>
        <p:nvSpPr>
          <p:cNvPr id="6" name="Content Placeholder 5"/>
          <p:cNvSpPr>
            <a:spLocks noGrp="1"/>
          </p:cNvSpPr>
          <p:nvPr>
            <p:ph sz="quarter" idx="4"/>
          </p:nvPr>
        </p:nvSpPr>
        <p:spPr/>
        <p:txBody>
          <a:bodyPr/>
          <a:lstStyle/>
          <a:p>
            <a:pPr>
              <a:buNone/>
            </a:pPr>
            <a:r>
              <a:rPr lang="en-US" dirty="0" smtClean="0"/>
              <a:t>HOUSING COURTS MAY NOT  HAVE   A  GA  NUMBER</a:t>
            </a:r>
          </a:p>
          <a:p>
            <a:pPr>
              <a:buNone/>
            </a:pPr>
            <a:endParaRPr lang="en-US" dirty="0" smtClean="0"/>
          </a:p>
          <a:p>
            <a:pPr>
              <a:buNone/>
            </a:pPr>
            <a:endParaRPr lang="en-US" dirty="0" smtClean="0"/>
          </a:p>
          <a:p>
            <a:pPr>
              <a:buNone/>
            </a:pPr>
            <a:endParaRPr lang="en-US" dirty="0" smtClean="0"/>
          </a:p>
          <a:p>
            <a:pPr>
              <a:buNone/>
            </a:pPr>
            <a:r>
              <a:rPr lang="en-US" dirty="0" smtClean="0"/>
              <a:t>LEAVE  BLANK:  NOT  ASSIGNED BY THE  WARRANT  AUTHOR</a:t>
            </a:r>
          </a:p>
          <a:p>
            <a:pPr>
              <a:buNone/>
            </a:pPr>
            <a:endParaRPr lang="en-US" dirty="0" smtClean="0"/>
          </a:p>
          <a:p>
            <a:pPr>
              <a:buNone/>
            </a:pP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ox(in)">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5">
                                            <p:txEl>
                                              <p:pRg st="5" end="5"/>
                                            </p:txEl>
                                          </p:spTgt>
                                        </p:tgtEl>
                                        <p:attrNameLst>
                                          <p:attrName>style.visibility</p:attrName>
                                        </p:attrNameLst>
                                      </p:cBhvr>
                                      <p:to>
                                        <p:strVal val="visible"/>
                                      </p:to>
                                    </p:set>
                                    <p:animEffect transition="in" filter="box(in)">
                                      <p:cBhvr>
                                        <p:cTn id="12"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INFORMATION</a:t>
            </a:r>
            <a:endParaRPr lang="en-US" dirty="0"/>
          </a:p>
        </p:txBody>
      </p:sp>
      <p:sp>
        <p:nvSpPr>
          <p:cNvPr id="3" name="Text Placeholder 2"/>
          <p:cNvSpPr>
            <a:spLocks noGrp="1"/>
          </p:cNvSpPr>
          <p:nvPr>
            <p:ph type="body" idx="1"/>
          </p:nvPr>
        </p:nvSpPr>
        <p:spPr/>
        <p:txBody>
          <a:bodyPr/>
          <a:lstStyle/>
          <a:p>
            <a:r>
              <a:rPr lang="en-US" dirty="0" smtClean="0"/>
              <a:t>FORM</a:t>
            </a:r>
            <a:endParaRPr lang="en-US" dirty="0"/>
          </a:p>
        </p:txBody>
      </p:sp>
      <p:sp>
        <p:nvSpPr>
          <p:cNvPr id="4" name="Text Placeholder 3"/>
          <p:cNvSpPr>
            <a:spLocks noGrp="1"/>
          </p:cNvSpPr>
          <p:nvPr>
            <p:ph type="body" sz="half" idx="3"/>
          </p:nvPr>
        </p:nvSpPr>
        <p:spPr/>
        <p:txBody>
          <a:bodyPr/>
          <a:lstStyle/>
          <a:p>
            <a:r>
              <a:rPr lang="en-US" dirty="0" smtClean="0"/>
              <a:t>COMPLETION</a:t>
            </a:r>
            <a:endParaRPr lang="en-US" dirty="0"/>
          </a:p>
        </p:txBody>
      </p:sp>
      <p:sp>
        <p:nvSpPr>
          <p:cNvPr id="5" name="Content Placeholder 4"/>
          <p:cNvSpPr>
            <a:spLocks noGrp="1"/>
          </p:cNvSpPr>
          <p:nvPr>
            <p:ph sz="quarter" idx="2"/>
          </p:nvPr>
        </p:nvSpPr>
        <p:spPr/>
        <p:txBody>
          <a:bodyPr>
            <a:normAutofit/>
          </a:bodyPr>
          <a:lstStyle/>
          <a:p>
            <a:pPr>
              <a:buNone/>
            </a:pPr>
            <a:r>
              <a:rPr lang="en-US" dirty="0" smtClean="0"/>
              <a:t>COUNT  ONE:             OFFENSE</a:t>
            </a:r>
          </a:p>
          <a:p>
            <a:pPr>
              <a:buNone/>
            </a:pPr>
            <a:endParaRPr lang="en-US" dirty="0" smtClean="0"/>
          </a:p>
          <a:p>
            <a:pPr>
              <a:buNone/>
            </a:pPr>
            <a:endParaRPr lang="en-US" dirty="0" smtClean="0"/>
          </a:p>
          <a:p>
            <a:pPr>
              <a:buNone/>
            </a:pPr>
            <a:endParaRPr lang="en-US" dirty="0" smtClean="0"/>
          </a:p>
          <a:p>
            <a:pPr>
              <a:buNone/>
            </a:pPr>
            <a:r>
              <a:rPr lang="en-US" dirty="0" smtClean="0"/>
              <a:t>AT (TOWN)</a:t>
            </a:r>
          </a:p>
          <a:p>
            <a:pPr>
              <a:buNone/>
            </a:pPr>
            <a:endParaRPr lang="en-US" dirty="0" smtClean="0"/>
          </a:p>
          <a:p>
            <a:pPr>
              <a:buNone/>
            </a:pPr>
            <a:r>
              <a:rPr lang="en-US" dirty="0" smtClean="0"/>
              <a:t>ON OR ABOUT (DATE)</a:t>
            </a:r>
            <a:endParaRPr lang="en-US" dirty="0"/>
          </a:p>
        </p:txBody>
      </p:sp>
      <p:sp>
        <p:nvSpPr>
          <p:cNvPr id="6" name="Content Placeholder 5"/>
          <p:cNvSpPr>
            <a:spLocks noGrp="1"/>
          </p:cNvSpPr>
          <p:nvPr>
            <p:ph sz="quarter" idx="4"/>
          </p:nvPr>
        </p:nvSpPr>
        <p:spPr/>
        <p:txBody>
          <a:bodyPr/>
          <a:lstStyle/>
          <a:p>
            <a:pPr>
              <a:buNone/>
            </a:pPr>
            <a:endParaRPr lang="en-US" dirty="0" smtClean="0"/>
          </a:p>
          <a:p>
            <a:pPr>
              <a:buNone/>
            </a:pPr>
            <a:r>
              <a:rPr lang="en-US" dirty="0" smtClean="0"/>
              <a:t>NON-COMPLYING ILLUMINATION/REAR EXIT  STAIRS</a:t>
            </a:r>
          </a:p>
          <a:p>
            <a:pPr>
              <a:buNone/>
            </a:pPr>
            <a:endParaRPr lang="en-US" dirty="0" smtClean="0"/>
          </a:p>
          <a:p>
            <a:pPr>
              <a:buNone/>
            </a:pPr>
            <a:r>
              <a:rPr lang="en-US" dirty="0" smtClean="0"/>
              <a:t>PROPERTY LOCATION</a:t>
            </a:r>
          </a:p>
          <a:p>
            <a:pPr>
              <a:buNone/>
            </a:pPr>
            <a:endParaRPr lang="en-US" dirty="0" smtClean="0"/>
          </a:p>
          <a:p>
            <a:pPr>
              <a:buNone/>
            </a:pPr>
            <a:r>
              <a:rPr lang="en-US" dirty="0" smtClean="0"/>
              <a:t>RE-INSPECTION  DATE</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20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4" end="4"/>
                                            </p:txEl>
                                          </p:spTgt>
                                        </p:tgtEl>
                                        <p:attrNameLst>
                                          <p:attrName>style.visibility</p:attrName>
                                        </p:attrNameLst>
                                      </p:cBhvr>
                                      <p:to>
                                        <p:strVal val="visible"/>
                                      </p:to>
                                    </p:set>
                                    <p:animEffect transition="in" filter="fade">
                                      <p:cBhvr>
                                        <p:cTn id="12" dur="2000"/>
                                        <p:tgtEl>
                                          <p:spTgt spid="5">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6" end="6"/>
                                            </p:txEl>
                                          </p:spTgt>
                                        </p:tgtEl>
                                        <p:attrNameLst>
                                          <p:attrName>style.visibility</p:attrName>
                                        </p:attrNameLst>
                                      </p:cBhvr>
                                      <p:to>
                                        <p:strVal val="visible"/>
                                      </p:to>
                                    </p:set>
                                    <p:animEffect transition="in" filter="fade">
                                      <p:cBhvr>
                                        <p:cTn id="17" dur="20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INFORMATION</a:t>
            </a:r>
            <a:endParaRPr lang="en-US" dirty="0"/>
          </a:p>
        </p:txBody>
      </p:sp>
      <p:sp>
        <p:nvSpPr>
          <p:cNvPr id="3" name="Text Placeholder 2"/>
          <p:cNvSpPr>
            <a:spLocks noGrp="1"/>
          </p:cNvSpPr>
          <p:nvPr>
            <p:ph type="body" idx="1"/>
          </p:nvPr>
        </p:nvSpPr>
        <p:spPr/>
        <p:txBody>
          <a:bodyPr/>
          <a:lstStyle/>
          <a:p>
            <a:r>
              <a:rPr lang="en-US" dirty="0" smtClean="0"/>
              <a:t>FORM</a:t>
            </a:r>
            <a:endParaRPr lang="en-US" dirty="0"/>
          </a:p>
        </p:txBody>
      </p:sp>
      <p:sp>
        <p:nvSpPr>
          <p:cNvPr id="4" name="Text Placeholder 3"/>
          <p:cNvSpPr>
            <a:spLocks noGrp="1"/>
          </p:cNvSpPr>
          <p:nvPr>
            <p:ph type="body" sz="half" idx="3"/>
          </p:nvPr>
        </p:nvSpPr>
        <p:spPr/>
        <p:txBody>
          <a:bodyPr/>
          <a:lstStyle/>
          <a:p>
            <a:r>
              <a:rPr lang="en-US" dirty="0" smtClean="0"/>
              <a:t>COMPLETION</a:t>
            </a:r>
            <a:endParaRPr lang="en-US" dirty="0"/>
          </a:p>
        </p:txBody>
      </p:sp>
      <p:sp>
        <p:nvSpPr>
          <p:cNvPr id="5" name="Content Placeholder 4"/>
          <p:cNvSpPr>
            <a:spLocks noGrp="1"/>
          </p:cNvSpPr>
          <p:nvPr>
            <p:ph sz="quarter" idx="2"/>
          </p:nvPr>
        </p:nvSpPr>
        <p:spPr/>
        <p:txBody>
          <a:bodyPr/>
          <a:lstStyle/>
          <a:p>
            <a:endParaRPr lang="en-US" dirty="0" smtClean="0"/>
          </a:p>
          <a:p>
            <a:pPr>
              <a:buNone/>
            </a:pPr>
            <a:r>
              <a:rPr lang="en-US" dirty="0" smtClean="0"/>
              <a:t>IN  VIOLATION  OF  GENERAL  STATUTE NUMBER</a:t>
            </a:r>
            <a:endParaRPr lang="en-US" dirty="0"/>
          </a:p>
        </p:txBody>
      </p:sp>
      <p:sp>
        <p:nvSpPr>
          <p:cNvPr id="6" name="Content Placeholder 5"/>
          <p:cNvSpPr>
            <a:spLocks noGrp="1"/>
          </p:cNvSpPr>
          <p:nvPr>
            <p:ph sz="quarter" idx="4"/>
          </p:nvPr>
        </p:nvSpPr>
        <p:spPr/>
        <p:txBody>
          <a:bodyPr/>
          <a:lstStyle/>
          <a:p>
            <a:pPr>
              <a:buNone/>
            </a:pPr>
            <a:endParaRPr lang="en-US" dirty="0" smtClean="0"/>
          </a:p>
          <a:p>
            <a:pPr>
              <a:buNone/>
            </a:pPr>
            <a:r>
              <a:rPr lang="en-US" dirty="0" smtClean="0"/>
              <a:t>29-295   </a:t>
            </a:r>
          </a:p>
          <a:p>
            <a:pPr>
              <a:buNone/>
            </a:pPr>
            <a:r>
              <a:rPr lang="en-US" dirty="0" smtClean="0"/>
              <a:t>THE  SECTION OF THE CT  GENERAL   STATUTES  THAT  HAS  BEEN  VIOLATED.</a:t>
            </a:r>
          </a:p>
          <a:p>
            <a:pPr>
              <a:buNone/>
            </a:pPr>
            <a:endParaRPr lang="en-US" dirty="0" smtClean="0"/>
          </a:p>
          <a:p>
            <a:pPr>
              <a:buNone/>
            </a:pPr>
            <a:r>
              <a:rPr lang="en-US" dirty="0" smtClean="0"/>
              <a:t>NOT  THE  CSFSC  OR  NFPA</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fade">
                                      <p:cBhvr>
                                        <p:cTn id="7" dur="2000"/>
                                        <p:tgtEl>
                                          <p:spTgt spid="5">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fade">
                                      <p:cBhvr>
                                        <p:cTn id="12" dur="2000"/>
                                        <p:tgtEl>
                                          <p:spTgt spid="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fade">
                                      <p:cBhvr>
                                        <p:cTn id="17" dur="2000"/>
                                        <p:tgtEl>
                                          <p:spTgt spid="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
                                            <p:txEl>
                                              <p:pRg st="4" end="4"/>
                                            </p:txEl>
                                          </p:spTgt>
                                        </p:tgtEl>
                                        <p:attrNameLst>
                                          <p:attrName>style.visibility</p:attrName>
                                        </p:attrNameLst>
                                      </p:cBhvr>
                                      <p:to>
                                        <p:strVal val="visible"/>
                                      </p:to>
                                    </p:set>
                                    <p:animEffect transition="in" filter="fade">
                                      <p:cBhvr>
                                        <p:cTn id="22" dur="2000"/>
                                        <p:tgtEl>
                                          <p:spTgt spid="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mso-contentType ?>
<rca:RCAuthoringProperties xmlns:rca="urn:sharePointPublishingRcaProperties">
  <rca:Converter rca:guid="6dfdc5b4-2a28-4a06-b0c6-ad3901e3a807">
    <rca:property rca:type="InheritParentSettings">False</rca:property>
    <rca:property rca:type="SelectedPageLayout">44</rca:property>
    <rca:property rca:type="SelectedPageField">f55c4d88-1f2e-4ad9-aaa8-819af4ee7ee8</rca:property>
    <rca:property rca:type="SelectedStylesField">a932ec3f-94c1-48b1-b6dc-41aaa6eb7e54</rca:property>
    <rca:property rca:type="CreatePageWithSourceDocument">False</rca:property>
    <rca:property rca:type="AllowChangeLocationConfig">True</rca:property>
    <rca:property rca:type="ConfiguredPageLocation">http://spdas.ct.gov/best</rca:property>
    <rca:property rca:type="CreateSynchronously">True</rca:property>
    <rca:property rca:type="AllowChangeProcessingConfig">True</rca:property>
    <rca:property rca:type="ConverterSpecificSettings"/>
  </rca:Converter>
</rca:RCAuthoringProperties>
</file>

<file path=customXml/item3.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4.xml><?xml version="1.0" encoding="utf-8"?>
<ct:contentTypeSchema xmlns:ct="http://schemas.microsoft.com/office/2006/metadata/contentType" xmlns:ma="http://schemas.microsoft.com/office/2006/metadata/properties/metaAttributes" ct:_="" ma:_="" ma:contentTypeName="Document" ma:contentTypeID="0x010100A14E74A407B67A4995D6DF5113811DD2" ma:contentTypeVersion="1" ma:contentTypeDescription="Create a new document." ma:contentTypeScope="" ma:versionID="13729000ad4ed0e90ac13b6efd947656">
  <xsd:schema xmlns:xsd="http://www.w3.org/2001/XMLSchema" xmlns:xs="http://www.w3.org/2001/XMLSchema" xmlns:p="http://schemas.microsoft.com/office/2006/metadata/properties" xmlns:ns2="cab01c95-1b49-42b7-a546-6473b513887b" xmlns:ns3="f3650817-4eb7-46dd-8f78-04c1fc01aed0" targetNamespace="http://schemas.microsoft.com/office/2006/metadata/properties" ma:root="true" ma:fieldsID="03595e2dbb6ba3ec196c0c721436ea84" ns2:_="" ns3:_="">
    <xsd:import namespace="cab01c95-1b49-42b7-a546-6473b513887b"/>
    <xsd:import namespace="f3650817-4eb7-46dd-8f78-04c1fc01aed0"/>
    <xsd:element name="properties">
      <xsd:complexType>
        <xsd:sequence>
          <xsd:element name="documentManagement">
            <xsd:complexType>
              <xsd:all>
                <xsd:element ref="ns2:_dlc_DocId" minOccurs="0"/>
                <xsd:element ref="ns2:_dlc_DocIdUrl" minOccurs="0"/>
                <xsd:element ref="ns2:_dlc_DocIdPersistId" minOccurs="0"/>
                <xsd:element ref="ns3:Content_x0020_Autho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ab01c95-1b49-42b7-a546-6473b513887b"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f3650817-4eb7-46dd-8f78-04c1fc01aed0" elementFormDefault="qualified">
    <xsd:import namespace="http://schemas.microsoft.com/office/2006/documentManagement/types"/>
    <xsd:import namespace="http://schemas.microsoft.com/office/infopath/2007/PartnerControls"/>
    <xsd:element name="Content_x0020_Author" ma:index="11" nillable="true" ma:displayName="Content Author" ma:internalName="Content_x0020_Author">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5.xml><?xml version="1.0" encoding="utf-8"?>
<p:properties xmlns:p="http://schemas.microsoft.com/office/2006/metadata/properties" xmlns:xsi="http://www.w3.org/2001/XMLSchema-instance" xmlns:pc="http://schemas.microsoft.com/office/infopath/2007/PartnerControls">
  <documentManagement>
    <Content_x0020_Author xmlns="f3650817-4eb7-46dd-8f78-04c1fc01aed0" xsi:nil="true"/>
    <_dlc_DocId xmlns="cab01c95-1b49-42b7-a546-6473b513887b">NHMAXNHNP54T-1116875371-5189</_dlc_DocId>
    <_dlc_DocIdUrl xmlns="cab01c95-1b49-42b7-a546-6473b513887b">
      <Url>http://spdas.ct.gov/webteam/_layouts/DocIdRedir.aspx?ID=NHMAXNHNP54T-1116875371-5189</Url>
      <Description>NHMAXNHNP54T-1116875371-5189</Description>
    </_dlc_DocIdUrl>
  </documentManagement>
</p:properties>
</file>

<file path=customXml/itemProps1.xml><?xml version="1.0" encoding="utf-8"?>
<ds:datastoreItem xmlns:ds="http://schemas.openxmlformats.org/officeDocument/2006/customXml" ds:itemID="{9737958B-CCB3-415E-8F9E-4FA1AA70B6DB}"/>
</file>

<file path=customXml/itemProps2.xml><?xml version="1.0" encoding="utf-8"?>
<ds:datastoreItem xmlns:ds="http://schemas.openxmlformats.org/officeDocument/2006/customXml" ds:itemID="{DFC10784-5DA0-4424-A26D-1D6A5CFE6E87}"/>
</file>

<file path=customXml/itemProps3.xml><?xml version="1.0" encoding="utf-8"?>
<ds:datastoreItem xmlns:ds="http://schemas.openxmlformats.org/officeDocument/2006/customXml" ds:itemID="{16709C2A-9BC2-4047-AA04-D49D86AFE8D6}"/>
</file>

<file path=customXml/itemProps4.xml><?xml version="1.0" encoding="utf-8"?>
<ds:datastoreItem xmlns:ds="http://schemas.openxmlformats.org/officeDocument/2006/customXml" ds:itemID="{BBBF73AE-0973-4EEF-9277-1178AC0610EC}"/>
</file>

<file path=customXml/itemProps5.xml><?xml version="1.0" encoding="utf-8"?>
<ds:datastoreItem xmlns:ds="http://schemas.openxmlformats.org/officeDocument/2006/customXml" ds:itemID="{532187D4-2276-4EB3-8CDA-80C1ED6D2146}"/>
</file>

<file path=docProps/app.xml><?xml version="1.0" encoding="utf-8"?>
<Properties xmlns="http://schemas.openxmlformats.org/officeDocument/2006/extended-properties" xmlns:vt="http://schemas.openxmlformats.org/officeDocument/2006/docPropsVTypes">
  <Template>Metro</Template>
  <TotalTime>144</TotalTime>
  <Words>842</Words>
  <Application>Microsoft Office PowerPoint</Application>
  <PresentationFormat>On-screen Show (4:3)</PresentationFormat>
  <Paragraphs>191</Paragraphs>
  <Slides>29</Slides>
  <Notes>0</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Metro</vt:lpstr>
      <vt:lpstr>ARREST WARRANT PREPARATION</vt:lpstr>
      <vt:lpstr>ARREST WARRANT PREPARATION</vt:lpstr>
      <vt:lpstr>PowerPoint Presentation</vt:lpstr>
      <vt:lpstr>3 PARTS OF CRIMINAL APPLICATION FOR AN ARREST WARRANT:</vt:lpstr>
      <vt:lpstr>THE INFORMATION</vt:lpstr>
      <vt:lpstr>THE INFORMATION</vt:lpstr>
      <vt:lpstr>THE INFORMATION</vt:lpstr>
      <vt:lpstr>INFORMATION</vt:lpstr>
      <vt:lpstr>INFORMATION</vt:lpstr>
      <vt:lpstr>INFORMATION</vt:lpstr>
      <vt:lpstr>ARREST WARRANT</vt:lpstr>
      <vt:lpstr>ARREST WARRANT APPLICATION</vt:lpstr>
      <vt:lpstr>APPLICATION FOR ARREST WARRANT</vt:lpstr>
      <vt:lpstr>APPLICATION FOR ARREST WARRANT</vt:lpstr>
      <vt:lpstr>APPLICATION FOR ARREST WARRANT</vt:lpstr>
      <vt:lpstr>AFFIDAVIT</vt:lpstr>
      <vt:lpstr>AFFIDAVIT</vt:lpstr>
      <vt:lpstr>AFFIDAVIT</vt:lpstr>
      <vt:lpstr>AFFIDAVIT</vt:lpstr>
      <vt:lpstr>AFFIDAVIT</vt:lpstr>
      <vt:lpstr>AFFIDAVIT</vt:lpstr>
      <vt:lpstr>AFFIDAVIT</vt:lpstr>
      <vt:lpstr>AFFIDAVIT</vt:lpstr>
      <vt:lpstr>AFFIDAVIT</vt:lpstr>
      <vt:lpstr>AFFIDAVIT</vt:lpstr>
      <vt:lpstr>AFFIDAVIT</vt:lpstr>
      <vt:lpstr>AFFIDAVIT</vt:lpstr>
      <vt:lpstr>ARREST WARRANT</vt:lpstr>
      <vt:lpstr>ARREST WARRANT</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ARREST WARRANT PREPARATION</dc:title>
  <dc:creator>Patrice</dc:creator>
  <cp:lastModifiedBy>DCJUSER</cp:lastModifiedBy>
  <cp:revision>16</cp:revision>
  <dcterms:created xsi:type="dcterms:W3CDTF">2014-12-17T20:01:33Z</dcterms:created>
  <dcterms:modified xsi:type="dcterms:W3CDTF">2014-12-23T17:32:51Z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0x010100A14E74A407B67A4995D6DF5113811DD2</vt:lpwstr>
  </property>
  <property fmtid="{D5CDD505-2E9C-101B-9397-08002B2CF9AE}" pid="3" name="_dlc_DocIdItemGuid">
    <vt:lpwstr>43e67f6b-1230-4dfa-999f-49633598fcf7</vt:lpwstr>
  </property>
</Properties>
</file>