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7"/>
  </p:notesMasterIdLst>
  <p:handoutMasterIdLst>
    <p:handoutMasterId r:id="rId28"/>
  </p:handoutMasterIdLst>
  <p:sldIdLst>
    <p:sldId id="256" r:id="rId3"/>
    <p:sldId id="283" r:id="rId4"/>
    <p:sldId id="269" r:id="rId5"/>
    <p:sldId id="257" r:id="rId6"/>
    <p:sldId id="259" r:id="rId7"/>
    <p:sldId id="264" r:id="rId8"/>
    <p:sldId id="276" r:id="rId9"/>
    <p:sldId id="277" r:id="rId10"/>
    <p:sldId id="278" r:id="rId11"/>
    <p:sldId id="279" r:id="rId12"/>
    <p:sldId id="261" r:id="rId13"/>
    <p:sldId id="263" r:id="rId14"/>
    <p:sldId id="270" r:id="rId15"/>
    <p:sldId id="265" r:id="rId16"/>
    <p:sldId id="280" r:id="rId17"/>
    <p:sldId id="275" r:id="rId18"/>
    <p:sldId id="266" r:id="rId19"/>
    <p:sldId id="268" r:id="rId20"/>
    <p:sldId id="271" r:id="rId21"/>
    <p:sldId id="272" r:id="rId22"/>
    <p:sldId id="273" r:id="rId23"/>
    <p:sldId id="260" r:id="rId24"/>
    <p:sldId id="281" r:id="rId25"/>
    <p:sldId id="282" r:id="rId2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5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32FEE-FE2C-40D0-8EDF-9AFDBD8363C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18A08-FE83-4A72-846F-687957982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71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E36BA4A-8567-4F23-B20C-7E7EBC0D9B1B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3BB1796-458C-488D-BF91-49287D6C5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67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Decline</a:t>
            </a:r>
            <a:r>
              <a:rPr lang="en-US" baseline="0" dirty="0"/>
              <a:t> in principal tenure from 1988 to 2016, declining tenure impacts sustainable change and growth, negatively impacting student growth.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B1796-458C-488D-BF91-49287D6C5B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52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Research confirms it takes nearly 50 hours of professional learning</a:t>
            </a:r>
            <a:r>
              <a:rPr lang="en-US" baseline="0" dirty="0"/>
              <a:t> </a:t>
            </a:r>
            <a:r>
              <a:rPr lang="en-US" dirty="0"/>
              <a:t>to re</a:t>
            </a:r>
          </a:p>
          <a:p>
            <a:r>
              <a:rPr lang="en-US" dirty="0" err="1"/>
              <a:t>alize</a:t>
            </a:r>
            <a:r>
              <a:rPr lang="en-US" dirty="0"/>
              <a:t> any substantive</a:t>
            </a:r>
            <a:r>
              <a:rPr lang="en-US" baseline="0" dirty="0"/>
              <a:t> change in teacher instructional practice (Darling Hammond, 2009) limit new instructional behaviors and focus high leverage.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B1796-458C-488D-BF91-49287D6C5B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8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16C5-2ECA-4BBE-9285-8A95F1B02CD6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EB8F-AF65-487F-8089-4561526B3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4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16C5-2ECA-4BBE-9285-8A95F1B02CD6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EB8F-AF65-487F-8089-4561526B3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16C5-2ECA-4BBE-9285-8A95F1B02CD6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EB8F-AF65-487F-8089-4561526B3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7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13" y="395288"/>
            <a:ext cx="11211169" cy="900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6508" y="1546227"/>
            <a:ext cx="5511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877" y="1546227"/>
            <a:ext cx="5511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Future Management Systems 2012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342BE-6831-49CD-8AFF-1FA43F068B82}" type="slidenum">
              <a:rPr lang="en-GB"/>
              <a:pPr>
                <a:defRPr/>
              </a:pPr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0311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5428-3E5B-4E79-8BAD-CF09363C46F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359F-E23F-458D-B550-DB1BACFD6F4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542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5428-3E5B-4E79-8BAD-CF09363C46F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359F-E23F-458D-B550-DB1BACFD6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1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5428-3E5B-4E79-8BAD-CF09363C46F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359F-E23F-458D-B550-DB1BACFD6F4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216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5428-3E5B-4E79-8BAD-CF09363C46F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359F-E23F-458D-B550-DB1BACFD6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09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5428-3E5B-4E79-8BAD-CF09363C46F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359F-E23F-458D-B550-DB1BACFD6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99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5428-3E5B-4E79-8BAD-CF09363C46F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359F-E23F-458D-B550-DB1BACFD6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65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5428-3E5B-4E79-8BAD-CF09363C46F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359F-E23F-458D-B550-DB1BACFD6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5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16C5-2ECA-4BBE-9285-8A95F1B02CD6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EB8F-AF65-487F-8089-4561526B3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52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3075428-3E5B-4E79-8BAD-CF09363C46F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BA359F-E23F-458D-B550-DB1BACFD6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84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5428-3E5B-4E79-8BAD-CF09363C46F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359F-E23F-458D-B550-DB1BACFD6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08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5428-3E5B-4E79-8BAD-CF09363C46F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359F-E23F-458D-B550-DB1BACFD6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17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5428-3E5B-4E79-8BAD-CF09363C46F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359F-E23F-458D-B550-DB1BACFD6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0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16C5-2ECA-4BBE-9285-8A95F1B02CD6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EB8F-AF65-487F-8089-4561526B3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3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16C5-2ECA-4BBE-9285-8A95F1B02CD6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EB8F-AF65-487F-8089-4561526B3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57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16C5-2ECA-4BBE-9285-8A95F1B02CD6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EB8F-AF65-487F-8089-4561526B3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7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16C5-2ECA-4BBE-9285-8A95F1B02CD6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EB8F-AF65-487F-8089-4561526B3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43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16C5-2ECA-4BBE-9285-8A95F1B02CD6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EB8F-AF65-487F-8089-4561526B3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0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16C5-2ECA-4BBE-9285-8A95F1B02CD6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EB8F-AF65-487F-8089-4561526B3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1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16C5-2ECA-4BBE-9285-8A95F1B02CD6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EB8F-AF65-487F-8089-4561526B3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8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316C5-2ECA-4BBE-9285-8A95F1B02CD6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7EB8F-AF65-487F-8089-4561526B3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37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3075428-3E5B-4E79-8BAD-CF09363C46F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3BA359F-E23F-458D-B550-DB1BACFD6F4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31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ddugas@eastconn.org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Leadership for Learning:</a:t>
            </a:r>
            <a:br>
              <a:rPr lang="en-US" dirty="0"/>
            </a:br>
            <a:r>
              <a:rPr lang="en-US" dirty="0"/>
              <a:t>Partners in Achievement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Diane Dugas, EASTCONN Director of Leading and Learning</a:t>
            </a:r>
          </a:p>
          <a:p>
            <a:r>
              <a:rPr lang="en-US" dirty="0"/>
              <a:t>EES Presentation </a:t>
            </a:r>
          </a:p>
          <a:p>
            <a:r>
              <a:rPr lang="en-US" dirty="0"/>
              <a:t>June 2, 2022</a:t>
            </a:r>
          </a:p>
        </p:txBody>
      </p:sp>
    </p:spTree>
    <p:extLst>
      <p:ext uri="{BB962C8B-B14F-4D97-AF65-F5344CB8AC3E}">
        <p14:creationId xmlns:p14="http://schemas.microsoft.com/office/powerpoint/2010/main" val="227294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428875" y="893763"/>
            <a:ext cx="976312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00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Wallace Foundation Synthesis of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Lato"/>
              </a:rPr>
              <a:t>Identifies four interrelated domains of behaviors and practices that integrate instruction, people, and organizational skills to produce school outcomes.  </a:t>
            </a:r>
          </a:p>
          <a:p>
            <a:r>
              <a:rPr lang="en-US" i="1" dirty="0">
                <a:solidFill>
                  <a:srgbClr val="000000"/>
                </a:solidFill>
                <a:latin typeface="Lato"/>
              </a:rPr>
              <a:t>1. Engaging in instructionally focused interactions with teachers, </a:t>
            </a:r>
            <a:endParaRPr lang="en-US" dirty="0">
              <a:solidFill>
                <a:srgbClr val="000000"/>
              </a:solidFill>
              <a:latin typeface="Lato"/>
            </a:endParaRPr>
          </a:p>
          <a:p>
            <a:r>
              <a:rPr lang="en-US" i="1" dirty="0">
                <a:solidFill>
                  <a:srgbClr val="000000"/>
                </a:solidFill>
                <a:latin typeface="Lato"/>
              </a:rPr>
              <a:t>2. Building a productive climate, </a:t>
            </a:r>
            <a:endParaRPr lang="en-US" dirty="0">
              <a:solidFill>
                <a:srgbClr val="000000"/>
              </a:solidFill>
              <a:latin typeface="Lato"/>
            </a:endParaRPr>
          </a:p>
          <a:p>
            <a:r>
              <a:rPr lang="en-US" i="1" dirty="0">
                <a:solidFill>
                  <a:srgbClr val="000000"/>
                </a:solidFill>
                <a:latin typeface="Lato"/>
              </a:rPr>
              <a:t>3. Facilitating collaboration and professional learning communities, </a:t>
            </a:r>
            <a:r>
              <a:rPr lang="en-US" dirty="0">
                <a:solidFill>
                  <a:srgbClr val="000000"/>
                </a:solidFill>
                <a:latin typeface="Lato"/>
              </a:rPr>
              <a:t>and </a:t>
            </a:r>
          </a:p>
          <a:p>
            <a:r>
              <a:rPr lang="en-US" i="1" dirty="0">
                <a:solidFill>
                  <a:srgbClr val="000000"/>
                </a:solidFill>
                <a:latin typeface="Lato"/>
              </a:rPr>
              <a:t>4. Managing personnel and resources strategically </a:t>
            </a:r>
            <a:endParaRPr lang="en-US" dirty="0">
              <a:solidFill>
                <a:srgbClr val="000000"/>
              </a:solidFill>
              <a:latin typeface="Lat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09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Skills and Behaviors to Improve School Outcomes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290" y="1991208"/>
            <a:ext cx="8091949" cy="401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78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65" y="344129"/>
            <a:ext cx="11198941" cy="6282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110082">
            <a:off x="5574891" y="3485535"/>
            <a:ext cx="9144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Equity</a:t>
            </a:r>
          </a:p>
        </p:txBody>
      </p:sp>
    </p:spTree>
    <p:extLst>
      <p:ext uri="{BB962C8B-B14F-4D97-AF65-F5344CB8AC3E}">
        <p14:creationId xmlns:p14="http://schemas.microsoft.com/office/powerpoint/2010/main" val="1547947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Teams: Partners in Inquiry, Learning and Continuous Achievement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7" y="1966298"/>
            <a:ext cx="5157787" cy="1357005"/>
          </a:xfrm>
        </p:spPr>
        <p:txBody>
          <a:bodyPr>
            <a:normAutofit/>
          </a:bodyPr>
          <a:lstStyle/>
          <a:p>
            <a:r>
              <a:rPr lang="en-US" dirty="0"/>
              <a:t>Other leaders who need supervision and evaluation to ensure results: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8" y="3038167"/>
            <a:ext cx="5157787" cy="31514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Assistant Superintendent</a:t>
            </a:r>
          </a:p>
          <a:p>
            <a:r>
              <a:rPr lang="en-US" dirty="0"/>
              <a:t>Director of Curriculum</a:t>
            </a:r>
          </a:p>
          <a:p>
            <a:r>
              <a:rPr lang="en-US" dirty="0"/>
              <a:t>Director of Pupil Services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Nested Structures and Systems: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Leadership Induction</a:t>
            </a:r>
          </a:p>
          <a:p>
            <a:r>
              <a:rPr lang="en-US" dirty="0"/>
              <a:t>Modeling Collaboration</a:t>
            </a:r>
          </a:p>
          <a:p>
            <a:r>
              <a:rPr lang="en-US" dirty="0"/>
              <a:t>Explicit Modeling Leadership Meetings</a:t>
            </a:r>
          </a:p>
          <a:p>
            <a:r>
              <a:rPr lang="en-US" dirty="0"/>
              <a:t>Shared Leadership of Professional Learning</a:t>
            </a:r>
          </a:p>
          <a:p>
            <a:r>
              <a:rPr lang="en-US" dirty="0"/>
              <a:t>Strategic Focus/Coherence and Simplicity</a:t>
            </a:r>
          </a:p>
          <a:p>
            <a:r>
              <a:rPr lang="en-US" dirty="0"/>
              <a:t>Leadership for Learning Frameworks – articulate the organizational structure</a:t>
            </a:r>
          </a:p>
          <a:p>
            <a:r>
              <a:rPr lang="en-US" dirty="0"/>
              <a:t>Leadership capacity to give effective feedback</a:t>
            </a:r>
          </a:p>
          <a:p>
            <a:r>
              <a:rPr lang="en-US" dirty="0"/>
              <a:t>Improve Data Analysis/Celebrate results</a:t>
            </a:r>
          </a:p>
        </p:txBody>
      </p:sp>
      <p:pic>
        <p:nvPicPr>
          <p:cNvPr id="8" name="Picture 7" descr="the new code – Nesting HTML Elemen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032" y="534273"/>
            <a:ext cx="1553804" cy="10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16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look like in practice?</a:t>
            </a:r>
          </a:p>
        </p:txBody>
      </p:sp>
      <p:pic>
        <p:nvPicPr>
          <p:cNvPr id="4" name="Content Placeholder 3" descr="Back Through the Looking Glass – a Retrospective on 2014 (with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56" y="1846263"/>
            <a:ext cx="8581813" cy="4022725"/>
          </a:xfrm>
        </p:spPr>
      </p:pic>
    </p:spTree>
    <p:extLst>
      <p:ext uri="{BB962C8B-B14F-4D97-AF65-F5344CB8AC3E}">
        <p14:creationId xmlns:p14="http://schemas.microsoft.com/office/powerpoint/2010/main" val="1852132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807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40704" y="661653"/>
            <a:ext cx="5486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4" indent="-173034">
              <a:spcAft>
                <a:spcPts val="400"/>
              </a:spcAft>
              <a:buFont typeface="Arial" charset="0"/>
              <a:buChar char="•"/>
              <a:defRPr/>
            </a:pPr>
            <a:r>
              <a:rPr lang="en-US" sz="2000" b="1" dirty="0">
                <a:latin typeface="Calibri"/>
                <a:cs typeface="Arial" panose="020B0604020202020204" pitchFamily="34" charset="0"/>
              </a:rPr>
              <a:t>Challenges the status quo</a:t>
            </a:r>
          </a:p>
          <a:p>
            <a:pPr marL="173034" indent="-173034">
              <a:spcAft>
                <a:spcPts val="400"/>
              </a:spcAft>
              <a:buFont typeface="Arial" charset="0"/>
              <a:buChar char="•"/>
              <a:defRPr/>
            </a:pPr>
            <a:r>
              <a:rPr lang="en-US" sz="20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Builds trust through clear communication and expectations</a:t>
            </a:r>
          </a:p>
          <a:p>
            <a:pPr marL="173034" indent="-173034">
              <a:spcAft>
                <a:spcPts val="400"/>
              </a:spcAft>
              <a:buFont typeface="Arial" charset="0"/>
              <a:buChar char="•"/>
              <a:defRPr/>
            </a:pPr>
            <a:r>
              <a:rPr lang="en-US" sz="20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Builds commonly owned plans for success</a:t>
            </a:r>
          </a:p>
          <a:p>
            <a:pPr marL="173034" indent="-173034">
              <a:spcAft>
                <a:spcPts val="400"/>
              </a:spcAft>
              <a:buFont typeface="Arial" charset="0"/>
              <a:buChar char="•"/>
              <a:defRPr/>
            </a:pPr>
            <a:r>
              <a:rPr lang="en-US" sz="20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Focuses team over self</a:t>
            </a:r>
          </a:p>
          <a:p>
            <a:pPr marL="173034" indent="-173034">
              <a:spcAft>
                <a:spcPts val="400"/>
              </a:spcAft>
              <a:buFont typeface="Arial" charset="0"/>
              <a:buChar char="•"/>
              <a:defRPr/>
            </a:pPr>
            <a:r>
              <a:rPr lang="en-US" sz="20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Has a high sense of urgency for achieving sustainable results</a:t>
            </a:r>
          </a:p>
          <a:p>
            <a:pPr marL="173034" indent="-173034">
              <a:spcAft>
                <a:spcPts val="400"/>
              </a:spcAft>
              <a:buFont typeface="Arial" charset="0"/>
              <a:buChar char="•"/>
              <a:defRPr/>
            </a:pPr>
            <a:r>
              <a:rPr lang="en-US" sz="20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Commits to continuous improvement for the organization and self</a:t>
            </a:r>
          </a:p>
          <a:p>
            <a:pPr marL="173034" indent="-173034">
              <a:spcAft>
                <a:spcPts val="400"/>
              </a:spcAft>
              <a:buFont typeface="Arial" charset="0"/>
              <a:buChar char="•"/>
              <a:defRPr/>
            </a:pPr>
            <a:r>
              <a:rPr lang="en-US" sz="20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Builds external networks and partnerships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47252" y="798871"/>
            <a:ext cx="3124200" cy="20574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Competencies of High-performing Leaders</a:t>
            </a:r>
          </a:p>
          <a:p>
            <a:pPr>
              <a:defRPr/>
            </a:pPr>
            <a:r>
              <a:rPr lang="en-US" sz="11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Lyle Kirtman/Michael </a:t>
            </a:r>
            <a:r>
              <a:rPr lang="en-US" sz="11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Fullan</a:t>
            </a:r>
            <a:endParaRPr lang="en-US" sz="1100" b="1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69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 Inquiry Questions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want leaders/teachers/students to know and be able to do? (Standards, POG)</a:t>
            </a:r>
          </a:p>
          <a:p>
            <a:r>
              <a:rPr lang="en-US" dirty="0"/>
              <a:t>How will we know when they get it? (Observation/Rounds/ Student Assessment, Multiple measures of data)</a:t>
            </a:r>
          </a:p>
          <a:p>
            <a:r>
              <a:rPr lang="en-US" dirty="0"/>
              <a:t>What will we do for leaders/teachers/students who aren’t there yet? (Interventions)</a:t>
            </a:r>
          </a:p>
          <a:p>
            <a:r>
              <a:rPr lang="en-US" dirty="0"/>
              <a:t>What will we do for leaders/teachers/students who are there or get it? (Deep Learning/Application)</a:t>
            </a:r>
          </a:p>
        </p:txBody>
      </p:sp>
    </p:spTree>
    <p:extLst>
      <p:ext uri="{BB962C8B-B14F-4D97-AF65-F5344CB8AC3E}">
        <p14:creationId xmlns:p14="http://schemas.microsoft.com/office/powerpoint/2010/main" val="3582632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 Approach to Continuous Advancement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I.   Problem of Practice Question/Theory of Action</a:t>
            </a:r>
          </a:p>
          <a:p>
            <a:pPr marL="0" indent="0">
              <a:buNone/>
            </a:pPr>
            <a:r>
              <a:rPr lang="en-US" dirty="0"/>
              <a:t>II.  Target Outcomes</a:t>
            </a:r>
          </a:p>
          <a:p>
            <a:pPr marL="0" indent="0">
              <a:buNone/>
            </a:pPr>
            <a:r>
              <a:rPr lang="en-US" dirty="0"/>
              <a:t>III. Strategies and Supports: Action Plan and Professional Learning Plan</a:t>
            </a:r>
          </a:p>
          <a:p>
            <a:pPr marL="0" indent="0">
              <a:buNone/>
            </a:pPr>
            <a:r>
              <a:rPr lang="en-US" dirty="0"/>
              <a:t>IV. Evidence and Outcome/Results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Page for individual images - QuoteInspector.co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621">
            <a:off x="7363131" y="4370480"/>
            <a:ext cx="3008672" cy="200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3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Inquiry Question/Theory of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endParaRPr lang="en-US" sz="2600" dirty="0">
              <a:solidFill>
                <a:prstClr val="black"/>
              </a:solidFill>
            </a:endParaRPr>
          </a:p>
          <a:p>
            <a:pPr lvl="0"/>
            <a:r>
              <a:rPr lang="en-US" sz="2600" dirty="0">
                <a:solidFill>
                  <a:prstClr val="black"/>
                </a:solidFill>
              </a:rPr>
              <a:t>What professional experiences have you had that led you to this question?</a:t>
            </a:r>
          </a:p>
          <a:p>
            <a:pPr lvl="0"/>
            <a:r>
              <a:rPr lang="en-US" sz="2600" dirty="0">
                <a:solidFill>
                  <a:prstClr val="black"/>
                </a:solidFill>
              </a:rPr>
              <a:t>What data do you from practice that prompted this question?</a:t>
            </a:r>
          </a:p>
          <a:p>
            <a:pPr lvl="0"/>
            <a:r>
              <a:rPr lang="en-US" sz="2600" dirty="0">
                <a:solidFill>
                  <a:prstClr val="black"/>
                </a:solidFill>
              </a:rPr>
              <a:t>How does your question align with the district and school strategic goals?</a:t>
            </a:r>
          </a:p>
          <a:p>
            <a:pPr lvl="0"/>
            <a:r>
              <a:rPr lang="en-US" sz="2600" dirty="0">
                <a:solidFill>
                  <a:prstClr val="black"/>
                </a:solidFill>
              </a:rPr>
              <a:t>What research supports your question/TOA? What professional learning will help to inform your inquiry?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4" name="Picture 3" descr="Inquiry Based Learn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825625"/>
            <a:ext cx="53118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4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Why is leadership development important?</a:t>
            </a:r>
          </a:p>
          <a:p>
            <a:r>
              <a:rPr lang="en-US" sz="2800" dirty="0"/>
              <a:t>How does central office support the capacity of leaders to lead transformation advancements?</a:t>
            </a:r>
          </a:p>
          <a:p>
            <a:r>
              <a:rPr lang="en-US" sz="2800" dirty="0"/>
              <a:t>What does effective leadership learning look like?</a:t>
            </a:r>
          </a:p>
        </p:txBody>
      </p:sp>
    </p:spTree>
    <p:extLst>
      <p:ext uri="{BB962C8B-B14F-4D97-AF65-F5344CB8AC3E}">
        <p14:creationId xmlns:p14="http://schemas.microsoft.com/office/powerpoint/2010/main" val="4095300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Target Outcomes</a:t>
            </a:r>
            <a:br>
              <a:rPr lang="en-US" dirty="0"/>
            </a:br>
            <a:r>
              <a:rPr lang="en-US" dirty="0"/>
              <a:t>III. Strategies and Supports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statement of professional goals, strategies, and supports for improving practice and student learning</a:t>
            </a:r>
          </a:p>
          <a:p>
            <a:pPr lvl="1"/>
            <a:r>
              <a:rPr lang="en-US" dirty="0"/>
              <a:t>Identify goals for teacher growth and development of learners</a:t>
            </a:r>
          </a:p>
          <a:p>
            <a:pPr lvl="1"/>
            <a:r>
              <a:rPr lang="en-US" dirty="0"/>
              <a:t>State your professional goals for your own growth and development </a:t>
            </a:r>
          </a:p>
          <a:p>
            <a:pPr lvl="1"/>
            <a:r>
              <a:rPr lang="en-US" dirty="0"/>
              <a:t>What is the action plan?</a:t>
            </a:r>
          </a:p>
          <a:p>
            <a:pPr lvl="1"/>
            <a:r>
              <a:rPr lang="en-US" dirty="0"/>
              <a:t>What high leverage, research based strategies, structures, systems will you apply?</a:t>
            </a:r>
          </a:p>
          <a:p>
            <a:pPr lvl="1"/>
            <a:r>
              <a:rPr lang="en-US" dirty="0"/>
              <a:t>What supports are needed (from central office, others) to implement?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764161" cy="448627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 descr="File:PDCA Process.pn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17" y="2109557"/>
            <a:ext cx="60960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26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Evidence and Outcomes/Results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were results measured?</a:t>
            </a:r>
          </a:p>
          <a:p>
            <a:r>
              <a:rPr lang="en-US" dirty="0"/>
              <a:t>What impact did your learning have on the outcomes/results?</a:t>
            </a:r>
          </a:p>
          <a:p>
            <a:r>
              <a:rPr lang="en-US" dirty="0"/>
              <a:t>What impact did your intentional leadership have on the outcomes/results?</a:t>
            </a:r>
          </a:p>
        </p:txBody>
      </p:sp>
      <p:pic>
        <p:nvPicPr>
          <p:cNvPr id="4" name="Picture 3" descr="Results for 2019 survey of online learning in Canadian post-secondar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23" y="3309169"/>
            <a:ext cx="9728200" cy="303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1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i="1" dirty="0">
              <a:solidFill>
                <a:srgbClr val="1695D2"/>
              </a:solidFill>
              <a:latin typeface="Lato"/>
            </a:endParaRPr>
          </a:p>
          <a:p>
            <a:pPr marL="0" indent="0" algn="ctr">
              <a:buNone/>
            </a:pPr>
            <a:endParaRPr lang="en-US" i="1" dirty="0">
              <a:solidFill>
                <a:srgbClr val="1695D2"/>
              </a:solidFill>
              <a:latin typeface="Lato"/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rgbClr val="1695D2"/>
                </a:solidFill>
                <a:latin typeface="Lato"/>
              </a:rPr>
              <a:t>Principals </a:t>
            </a:r>
            <a:r>
              <a:rPr lang="en-US" b="1" i="1" dirty="0">
                <a:solidFill>
                  <a:srgbClr val="1695D2"/>
                </a:solidFill>
                <a:latin typeface="Lato"/>
              </a:rPr>
              <a:t>really </a:t>
            </a:r>
            <a:r>
              <a:rPr lang="en-US" i="1" dirty="0">
                <a:solidFill>
                  <a:srgbClr val="1695D2"/>
                </a:solidFill>
                <a:latin typeface="Lato"/>
              </a:rPr>
              <a:t>matter. Indeed, given not just the magnitude but the scope of principal effects, which are felt across a potentially large student body and faculty in a school, it is difficult to envision an investment with a higher ceiling on its potential return than a successful effort to improve principal leadership. </a:t>
            </a:r>
          </a:p>
          <a:p>
            <a:pPr marL="0" indent="0" algn="ctr">
              <a:buNone/>
            </a:pPr>
            <a:endParaRPr lang="en-US" i="1" dirty="0">
              <a:solidFill>
                <a:srgbClr val="1695D2"/>
              </a:solidFill>
              <a:latin typeface="Lato"/>
            </a:endParaRPr>
          </a:p>
          <a:p>
            <a:pPr marL="0" lvl="0" indent="0" algn="ctr">
              <a:buClr>
                <a:srgbClr val="E48312"/>
              </a:buClr>
              <a:buNone/>
            </a:pPr>
            <a:r>
              <a:rPr lang="en-US" sz="1100" dirty="0">
                <a:solidFill>
                  <a:srgbClr val="000000"/>
                </a:solidFill>
                <a:latin typeface="Lato"/>
              </a:rPr>
              <a:t>How Principals Affect Students and Schools, Wallace Foundation, February 2021</a:t>
            </a:r>
            <a:r>
              <a:rPr lang="en-US" sz="2800" dirty="0">
                <a:solidFill>
                  <a:srgbClr val="000000"/>
                </a:solidFill>
                <a:latin typeface="Lato"/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  <a:p>
            <a:pPr marL="0" lvl="0" indent="0" algn="ctr">
              <a:buClr>
                <a:srgbClr val="E48312"/>
              </a:buClr>
              <a:buNone/>
            </a:pPr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0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unity Association Life: Can Condo Staff be used for personal task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74" y="924232"/>
            <a:ext cx="10058400" cy="43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01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Diane Dugas</a:t>
            </a:r>
          </a:p>
          <a:p>
            <a:pPr algn="ctr"/>
            <a:r>
              <a:rPr lang="en-US" dirty="0"/>
              <a:t>EASTCONN Director of Leading and Learning</a:t>
            </a:r>
          </a:p>
          <a:p>
            <a:pPr algn="ctr"/>
            <a:r>
              <a:rPr lang="en-US" dirty="0"/>
              <a:t>EASTCONN </a:t>
            </a:r>
            <a:r>
              <a:rPr lang="en-US"/>
              <a:t>Schools Superintendent 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ddugas@eastconn.org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860-324-9491</a:t>
            </a:r>
          </a:p>
        </p:txBody>
      </p:sp>
    </p:spTree>
    <p:extLst>
      <p:ext uri="{BB962C8B-B14F-4D97-AF65-F5344CB8AC3E}">
        <p14:creationId xmlns:p14="http://schemas.microsoft.com/office/powerpoint/2010/main" val="58345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Wallace Foundation Findings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0684" y="2133601"/>
            <a:ext cx="6243484" cy="310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9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solidFill>
                <a:srgbClr val="000000"/>
              </a:solidFill>
              <a:latin typeface="Lato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Lato"/>
              </a:rPr>
              <a:t>Leaders</a:t>
            </a:r>
            <a:r>
              <a:rPr lang="en-US" sz="2800" dirty="0">
                <a:solidFill>
                  <a:srgbClr val="000000"/>
                </a:solidFill>
                <a:latin typeface="Lato"/>
              </a:rPr>
              <a:t> do not create value directly. They deliver results indirectly, by </a:t>
            </a:r>
            <a:r>
              <a:rPr lang="en-US" sz="2800" dirty="0">
                <a:solidFill>
                  <a:srgbClr val="FF0000"/>
                </a:solidFill>
                <a:latin typeface="Lato"/>
              </a:rPr>
              <a:t>enabling others to achieve more</a:t>
            </a:r>
            <a:r>
              <a:rPr lang="en-US" sz="2800" dirty="0">
                <a:solidFill>
                  <a:srgbClr val="000000"/>
                </a:solidFill>
                <a:latin typeface="Lato"/>
              </a:rPr>
              <a:t>. It is normally impossible to separate the contributions of the leader and the team members. This suggests that, rather than thinking in terms of either/or, </a:t>
            </a:r>
            <a:r>
              <a:rPr lang="en-US" sz="2800" dirty="0">
                <a:solidFill>
                  <a:srgbClr val="FF0000"/>
                </a:solidFill>
                <a:latin typeface="Lato"/>
              </a:rPr>
              <a:t>we need a balance of investments in developing great principals and great teachers.</a:t>
            </a:r>
          </a:p>
          <a:p>
            <a:pPr marL="0" indent="0" algn="ctr">
              <a:buNone/>
            </a:pPr>
            <a:r>
              <a:rPr lang="en-US" sz="1100" dirty="0">
                <a:solidFill>
                  <a:schemeClr val="tx1"/>
                </a:solidFill>
                <a:latin typeface="Lato"/>
              </a:rPr>
              <a:t>How Principals Affect Students and Schools, Wallace Foundation, February 2021</a:t>
            </a:r>
            <a:r>
              <a:rPr lang="en-US" sz="2800" dirty="0">
                <a:solidFill>
                  <a:schemeClr val="tx1"/>
                </a:solidFill>
                <a:latin typeface="Lato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40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22555" y="1354650"/>
            <a:ext cx="10058400" cy="4022725"/>
          </a:xfrm>
        </p:spPr>
        <p:txBody>
          <a:bodyPr/>
          <a:lstStyle/>
          <a:p>
            <a:pPr marL="0" indent="0" algn="ctr">
              <a:buNone/>
            </a:pPr>
            <a:endParaRPr lang="en-US" i="1" dirty="0">
              <a:solidFill>
                <a:srgbClr val="1695D2"/>
              </a:solidFill>
              <a:latin typeface="Lato"/>
            </a:endParaRPr>
          </a:p>
          <a:p>
            <a:pPr marL="0" indent="0" algn="ctr">
              <a:buNone/>
            </a:pPr>
            <a:endParaRPr lang="en-US" i="1" dirty="0">
              <a:solidFill>
                <a:srgbClr val="1695D2"/>
              </a:solidFill>
              <a:latin typeface="Lato"/>
            </a:endParaRPr>
          </a:p>
          <a:p>
            <a:pPr marL="0" indent="0" algn="ctr">
              <a:buNone/>
            </a:pPr>
            <a:r>
              <a:rPr lang="en-US" sz="2800" i="1" dirty="0">
                <a:solidFill>
                  <a:srgbClr val="1695D2"/>
                </a:solidFill>
                <a:latin typeface="Lato"/>
              </a:rPr>
              <a:t>Replacing a principal at the 25th percentile in effectiveness with one at the 75th percentile can increase annual student learning in math and reading by almost three months. </a:t>
            </a:r>
          </a:p>
          <a:p>
            <a:pPr marL="0" lvl="0" indent="0" algn="ctr">
              <a:buClr>
                <a:srgbClr val="E48312"/>
              </a:buClr>
              <a:buNone/>
            </a:pPr>
            <a:r>
              <a:rPr lang="en-US" sz="1100" dirty="0">
                <a:solidFill>
                  <a:schemeClr val="tx1"/>
                </a:solidFill>
                <a:latin typeface="Lato"/>
              </a:rPr>
              <a:t>How Principals Affect Students and Schools, Wallace Foundation, February 2021</a:t>
            </a:r>
            <a:r>
              <a:rPr lang="en-US" sz="2800" dirty="0">
                <a:solidFill>
                  <a:schemeClr val="tx1"/>
                </a:solidFill>
                <a:latin typeface="Lato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4642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Principal Facts: Why Leadership Supervision and Evaluation is so Important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3599" y="1769806"/>
            <a:ext cx="7718323" cy="447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40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49681" y="658761"/>
            <a:ext cx="8977312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65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14400" y="441786"/>
            <a:ext cx="10285413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12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04108" y="708487"/>
            <a:ext cx="10501312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327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</TotalTime>
  <Words>846</Words>
  <Application>Microsoft Office PowerPoint</Application>
  <PresentationFormat>Widescreen</PresentationFormat>
  <Paragraphs>98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Lato</vt:lpstr>
      <vt:lpstr>1_Office Theme</vt:lpstr>
      <vt:lpstr>Retrospect</vt:lpstr>
      <vt:lpstr>Leadership for Learning: Partners in Achievement</vt:lpstr>
      <vt:lpstr>Essential Questions:</vt:lpstr>
      <vt:lpstr>Wallace Foundation Findings</vt:lpstr>
      <vt:lpstr>PowerPoint Presentation</vt:lpstr>
      <vt:lpstr>PowerPoint Presentation</vt:lpstr>
      <vt:lpstr>Principal Facts: Why Leadership Supervision and Evaluation is so Important</vt:lpstr>
      <vt:lpstr>PowerPoint Presentation</vt:lpstr>
      <vt:lpstr>PowerPoint Presentation</vt:lpstr>
      <vt:lpstr>PowerPoint Presentation</vt:lpstr>
      <vt:lpstr>PowerPoint Presentation</vt:lpstr>
      <vt:lpstr>Wallace Foundation Synthesis of Literature</vt:lpstr>
      <vt:lpstr>Principal Skills and Behaviors to Improve School Outcomes</vt:lpstr>
      <vt:lpstr>PowerPoint Presentation</vt:lpstr>
      <vt:lpstr>Leadership Teams: Partners in Inquiry, Learning and Continuous Achievement</vt:lpstr>
      <vt:lpstr>What does it look like in practice?</vt:lpstr>
      <vt:lpstr>PowerPoint Presentation</vt:lpstr>
      <vt:lpstr>Driving Inquiry Questions </vt:lpstr>
      <vt:lpstr>Portfolio Approach to Continuous Advancement </vt:lpstr>
      <vt:lpstr>I. Inquiry Question/Theory of Action</vt:lpstr>
      <vt:lpstr>II. Target Outcomes III. Strategies and Supports</vt:lpstr>
      <vt:lpstr>IV. Evidence and Outcomes/Results</vt:lpstr>
      <vt:lpstr>PowerPoint Presentation</vt:lpstr>
      <vt:lpstr>PowerPoint Presentation</vt:lpstr>
      <vt:lpstr>Thank you</vt:lpstr>
    </vt:vector>
  </TitlesOfParts>
  <Company>EASTCONN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Dugas</dc:creator>
  <cp:lastModifiedBy>Fuller, Sharon</cp:lastModifiedBy>
  <cp:revision>32</cp:revision>
  <cp:lastPrinted>2022-06-02T13:07:46Z</cp:lastPrinted>
  <dcterms:created xsi:type="dcterms:W3CDTF">2022-06-01T16:39:51Z</dcterms:created>
  <dcterms:modified xsi:type="dcterms:W3CDTF">2022-06-07T23:40:01Z</dcterms:modified>
</cp:coreProperties>
</file>