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57" r:id="rId4"/>
    <p:sldId id="259" r:id="rId5"/>
    <p:sldId id="261" r:id="rId6"/>
    <p:sldId id="262" r:id="rId7"/>
    <p:sldId id="263" r:id="rId8"/>
    <p:sldId id="265" r:id="rId9"/>
    <p:sldId id="266" r:id="rId10"/>
    <p:sldId id="267" r:id="rId11"/>
    <p:sldId id="268" r:id="rId12"/>
    <p:sldId id="269" r:id="rId13"/>
    <p:sldId id="270" r:id="rId14"/>
    <p:sldId id="271" r:id="rId15"/>
    <p:sldId id="273" r:id="rId16"/>
    <p:sldId id="274" r:id="rId17"/>
    <p:sldId id="276" r:id="rId18"/>
    <p:sldId id="277" r:id="rId19"/>
    <p:sldId id="278" r:id="rId20"/>
    <p:sldId id="279" r:id="rId21"/>
    <p:sldId id="280" r:id="rId22"/>
    <p:sldId id="281" r:id="rId23"/>
    <p:sldId id="282" r:id="rId24"/>
    <p:sldId id="283" r:id="rId25"/>
    <p:sldId id="284" r:id="rId26"/>
    <p:sldId id="285" r:id="rId27"/>
    <p:sldId id="287" r:id="rId28"/>
    <p:sldId id="286" r:id="rId29"/>
    <p:sldId id="288" r:id="rId30"/>
    <p:sldId id="298" r:id="rId31"/>
    <p:sldId id="289" r:id="rId32"/>
    <p:sldId id="292" r:id="rId33"/>
    <p:sldId id="290" r:id="rId34"/>
    <p:sldId id="291" r:id="rId35"/>
    <p:sldId id="293" r:id="rId36"/>
    <p:sldId id="294" r:id="rId37"/>
    <p:sldId id="295"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97" d="100"/>
          <a:sy n="97" d="100"/>
        </p:scale>
        <p:origin x="90" y="4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31E4048-A078-4415-B6CE-ED1484180534}" type="datetimeFigureOut">
              <a:rPr lang="en-US" smtClean="0"/>
              <a:t>8/26/2021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6F2E8F3-4FFB-4DDE-BA45-38384B9757C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9895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1E4048-A078-4415-B6CE-ED1484180534}" type="datetimeFigureOut">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E8F3-4FFB-4DDE-BA45-38384B9757C0}" type="slidenum">
              <a:rPr lang="en-US" smtClean="0"/>
              <a:t>‹#›</a:t>
            </a:fld>
            <a:endParaRPr lang="en-US"/>
          </a:p>
        </p:txBody>
      </p:sp>
    </p:spTree>
    <p:extLst>
      <p:ext uri="{BB962C8B-B14F-4D97-AF65-F5344CB8AC3E}">
        <p14:creationId xmlns:p14="http://schemas.microsoft.com/office/powerpoint/2010/main" val="1470114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1E4048-A078-4415-B6CE-ED1484180534}"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E8F3-4FFB-4DDE-BA45-38384B9757C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8371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1E4048-A078-4415-B6CE-ED1484180534}"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E8F3-4FFB-4DDE-BA45-38384B9757C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4031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1E4048-A078-4415-B6CE-ED1484180534}"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E8F3-4FFB-4DDE-BA45-38384B9757C0}" type="slidenum">
              <a:rPr lang="en-US" smtClean="0"/>
              <a:t>‹#›</a:t>
            </a:fld>
            <a:endParaRPr lang="en-US"/>
          </a:p>
        </p:txBody>
      </p:sp>
    </p:spTree>
    <p:extLst>
      <p:ext uri="{BB962C8B-B14F-4D97-AF65-F5344CB8AC3E}">
        <p14:creationId xmlns:p14="http://schemas.microsoft.com/office/powerpoint/2010/main" val="2504828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1E4048-A078-4415-B6CE-ED1484180534}"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E8F3-4FFB-4DDE-BA45-38384B9757C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7566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1E4048-A078-4415-B6CE-ED1484180534}"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E8F3-4FFB-4DDE-BA45-38384B9757C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9061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1E4048-A078-4415-B6CE-ED1484180534}"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E8F3-4FFB-4DDE-BA45-38384B9757C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4822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1E4048-A078-4415-B6CE-ED1484180534}"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E8F3-4FFB-4DDE-BA45-38384B9757C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4673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1E4048-A078-4415-B6CE-ED1484180534}"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E8F3-4FFB-4DDE-BA45-38384B9757C0}" type="slidenum">
              <a:rPr lang="en-US" smtClean="0"/>
              <a:t>‹#›</a:t>
            </a:fld>
            <a:endParaRPr lang="en-US"/>
          </a:p>
        </p:txBody>
      </p:sp>
    </p:spTree>
    <p:extLst>
      <p:ext uri="{BB962C8B-B14F-4D97-AF65-F5344CB8AC3E}">
        <p14:creationId xmlns:p14="http://schemas.microsoft.com/office/powerpoint/2010/main" val="2382740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1E4048-A078-4415-B6CE-ED1484180534}"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E8F3-4FFB-4DDE-BA45-38384B9757C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2443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1E4048-A078-4415-B6CE-ED1484180534}" type="datetimeFigureOut">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E8F3-4FFB-4DDE-BA45-38384B9757C0}" type="slidenum">
              <a:rPr lang="en-US" smtClean="0"/>
              <a:t>‹#›</a:t>
            </a:fld>
            <a:endParaRPr lang="en-US"/>
          </a:p>
        </p:txBody>
      </p:sp>
    </p:spTree>
    <p:extLst>
      <p:ext uri="{BB962C8B-B14F-4D97-AF65-F5344CB8AC3E}">
        <p14:creationId xmlns:p14="http://schemas.microsoft.com/office/powerpoint/2010/main" val="375881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1E4048-A078-4415-B6CE-ED1484180534}" type="datetimeFigureOut">
              <a:rPr lang="en-US" smtClean="0"/>
              <a:t>8/26/2021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E8F3-4FFB-4DDE-BA45-38384B9757C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2504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1E4048-A078-4415-B6CE-ED1484180534}" type="datetimeFigureOut">
              <a:rPr lang="en-US" smtClean="0"/>
              <a:t>8/26/2021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E8F3-4FFB-4DDE-BA45-38384B9757C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1443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1E4048-A078-4415-B6CE-ED1484180534}" type="datetimeFigureOut">
              <a:rPr lang="en-US" smtClean="0"/>
              <a:t>8/26/2021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E8F3-4FFB-4DDE-BA45-38384B9757C0}" type="slidenum">
              <a:rPr lang="en-US" smtClean="0"/>
              <a:t>‹#›</a:t>
            </a:fld>
            <a:endParaRPr lang="en-US"/>
          </a:p>
        </p:txBody>
      </p:sp>
    </p:spTree>
    <p:extLst>
      <p:ext uri="{BB962C8B-B14F-4D97-AF65-F5344CB8AC3E}">
        <p14:creationId xmlns:p14="http://schemas.microsoft.com/office/powerpoint/2010/main" val="2368143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1E4048-A078-4415-B6CE-ED1484180534}" type="datetimeFigureOut">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E8F3-4FFB-4DDE-BA45-38384B9757C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7514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1E4048-A078-4415-B6CE-ED1484180534}" type="datetimeFigureOut">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E8F3-4FFB-4DDE-BA45-38384B9757C0}" type="slidenum">
              <a:rPr lang="en-US" smtClean="0"/>
              <a:t>‹#›</a:t>
            </a:fld>
            <a:endParaRPr lang="en-US"/>
          </a:p>
        </p:txBody>
      </p:sp>
    </p:spTree>
    <p:extLst>
      <p:ext uri="{BB962C8B-B14F-4D97-AF65-F5344CB8AC3E}">
        <p14:creationId xmlns:p14="http://schemas.microsoft.com/office/powerpoint/2010/main" val="383069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31E4048-A078-4415-B6CE-ED1484180534}" type="datetimeFigureOut">
              <a:rPr lang="en-US" smtClean="0"/>
              <a:t>8/26/2021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6F2E8F3-4FFB-4DDE-BA45-38384B9757C0}" type="slidenum">
              <a:rPr lang="en-US" smtClean="0"/>
              <a:t>‹#›</a:t>
            </a:fld>
            <a:endParaRPr lang="en-US"/>
          </a:p>
        </p:txBody>
      </p:sp>
    </p:spTree>
    <p:extLst>
      <p:ext uri="{BB962C8B-B14F-4D97-AF65-F5344CB8AC3E}">
        <p14:creationId xmlns:p14="http://schemas.microsoft.com/office/powerpoint/2010/main" val="2632243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7105E-D9C8-4793-BF0A-74C35E6EBF7C}"/>
              </a:ext>
            </a:extLst>
          </p:cNvPr>
          <p:cNvSpPr>
            <a:spLocks noGrp="1"/>
          </p:cNvSpPr>
          <p:nvPr>
            <p:ph type="ctrTitle"/>
          </p:nvPr>
        </p:nvSpPr>
        <p:spPr/>
        <p:txBody>
          <a:bodyPr/>
          <a:lstStyle/>
          <a:p>
            <a:r>
              <a:rPr lang="en-US" dirty="0"/>
              <a:t>Registrars of Voters</a:t>
            </a:r>
          </a:p>
        </p:txBody>
      </p:sp>
      <p:sp>
        <p:nvSpPr>
          <p:cNvPr id="3" name="Subtitle 2">
            <a:extLst>
              <a:ext uri="{FF2B5EF4-FFF2-40B4-BE49-F238E27FC236}">
                <a16:creationId xmlns:a16="http://schemas.microsoft.com/office/drawing/2014/main" id="{7FC31510-0E52-4F1C-BE73-26029E0BBBEA}"/>
              </a:ext>
            </a:extLst>
          </p:cNvPr>
          <p:cNvSpPr>
            <a:spLocks noGrp="1"/>
          </p:cNvSpPr>
          <p:nvPr>
            <p:ph type="subTitle" idx="1"/>
          </p:nvPr>
        </p:nvSpPr>
        <p:spPr/>
        <p:txBody>
          <a:bodyPr/>
          <a:lstStyle/>
          <a:p>
            <a:r>
              <a:rPr lang="en-US" dirty="0"/>
              <a:t>Continuing Education Series Part 1</a:t>
            </a:r>
          </a:p>
          <a:p>
            <a:r>
              <a:rPr lang="en-US" dirty="0"/>
              <a:t>Legislative Update &amp; Redistricting Overview</a:t>
            </a:r>
          </a:p>
        </p:txBody>
      </p:sp>
    </p:spTree>
    <p:extLst>
      <p:ext uri="{BB962C8B-B14F-4D97-AF65-F5344CB8AC3E}">
        <p14:creationId xmlns:p14="http://schemas.microsoft.com/office/powerpoint/2010/main" val="291121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C76D4-A974-4C87-9D3F-CFE6FA417B31}"/>
              </a:ext>
            </a:extLst>
          </p:cNvPr>
          <p:cNvSpPr>
            <a:spLocks noGrp="1"/>
          </p:cNvSpPr>
          <p:nvPr>
            <p:ph type="title"/>
          </p:nvPr>
        </p:nvSpPr>
        <p:spPr/>
        <p:txBody>
          <a:bodyPr>
            <a:normAutofit fontScale="90000"/>
          </a:bodyPr>
          <a:lstStyle/>
          <a:p>
            <a:r>
              <a:rPr lang="en-US" sz="3600" dirty="0"/>
              <a:t>Information for Registrars and Local Officials</a:t>
            </a:r>
            <a:br>
              <a:rPr lang="en-US" dirty="0"/>
            </a:br>
            <a:endParaRPr lang="en-US" dirty="0"/>
          </a:p>
        </p:txBody>
      </p:sp>
      <p:sp>
        <p:nvSpPr>
          <p:cNvPr id="3" name="Content Placeholder 2">
            <a:extLst>
              <a:ext uri="{FF2B5EF4-FFF2-40B4-BE49-F238E27FC236}">
                <a16:creationId xmlns:a16="http://schemas.microsoft.com/office/drawing/2014/main" id="{80D48EB1-7219-41C2-91FE-70006605729E}"/>
              </a:ext>
            </a:extLst>
          </p:cNvPr>
          <p:cNvSpPr>
            <a:spLocks noGrp="1"/>
          </p:cNvSpPr>
          <p:nvPr>
            <p:ph idx="1"/>
          </p:nvPr>
        </p:nvSpPr>
        <p:spPr/>
        <p:txBody>
          <a:bodyPr>
            <a:normAutofit fontScale="92500" lnSpcReduction="10000"/>
          </a:bodyPr>
          <a:lstStyle/>
          <a:p>
            <a:r>
              <a:rPr lang="en-US" dirty="0"/>
              <a:t>Following the publication of the Plan of Districting, our office transmits copies of the plan to the town clerk and registrars of voters of each town in the state.  The plan is to be used by the clerks and the registrars for the development of voting districts in each town.  In addition to the plan, our office also transmits maps reflecting the various district boundary lines to each town.  Separate maps for the congressional, state senate, and state assembly districts are provided.  </a:t>
            </a:r>
          </a:p>
          <a:p>
            <a:r>
              <a:rPr lang="en-US" dirty="0"/>
              <a:t>Once the plans are transmitted to the local officials, it is their responsibility to create, eliminate or re-align their local voting districts consistent with the Plan of Districting.</a:t>
            </a:r>
          </a:p>
          <a:p>
            <a:endParaRPr lang="en-US" dirty="0"/>
          </a:p>
        </p:txBody>
      </p:sp>
    </p:spTree>
    <p:extLst>
      <p:ext uri="{BB962C8B-B14F-4D97-AF65-F5344CB8AC3E}">
        <p14:creationId xmlns:p14="http://schemas.microsoft.com/office/powerpoint/2010/main" val="2786899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E3D36-3D16-4EA5-A11B-45EB92959A14}"/>
              </a:ext>
            </a:extLst>
          </p:cNvPr>
          <p:cNvSpPr>
            <a:spLocks noGrp="1"/>
          </p:cNvSpPr>
          <p:nvPr>
            <p:ph type="title"/>
          </p:nvPr>
        </p:nvSpPr>
        <p:spPr/>
        <p:txBody>
          <a:bodyPr>
            <a:normAutofit fontScale="90000"/>
          </a:bodyPr>
          <a:lstStyle/>
          <a:p>
            <a:r>
              <a:rPr lang="en-US" sz="3600" dirty="0"/>
              <a:t>Local Impact – In General</a:t>
            </a:r>
            <a:br>
              <a:rPr lang="en-US" dirty="0"/>
            </a:br>
            <a:endParaRPr lang="en-US" dirty="0"/>
          </a:p>
        </p:txBody>
      </p:sp>
      <p:sp>
        <p:nvSpPr>
          <p:cNvPr id="3" name="Content Placeholder 2">
            <a:extLst>
              <a:ext uri="{FF2B5EF4-FFF2-40B4-BE49-F238E27FC236}">
                <a16:creationId xmlns:a16="http://schemas.microsoft.com/office/drawing/2014/main" id="{DE9D98AB-F8BA-41F4-A451-A505DB44B841}"/>
              </a:ext>
            </a:extLst>
          </p:cNvPr>
          <p:cNvSpPr>
            <a:spLocks noGrp="1"/>
          </p:cNvSpPr>
          <p:nvPr>
            <p:ph idx="1"/>
          </p:nvPr>
        </p:nvSpPr>
        <p:spPr/>
        <p:txBody>
          <a:bodyPr>
            <a:normAutofit fontScale="92500" lnSpcReduction="10000"/>
          </a:bodyPr>
          <a:lstStyle/>
          <a:p>
            <a:r>
              <a:rPr lang="en-US" dirty="0"/>
              <a:t>The legislative body of any town may divide such municipality into voting districts. (9-169)</a:t>
            </a:r>
          </a:p>
          <a:p>
            <a:r>
              <a:rPr lang="en-US" dirty="0"/>
              <a:t>The responsibility for assigning polling places to each of those districts in a municipality lies with the local registrars of voters or legislative body. (9-168)</a:t>
            </a:r>
          </a:p>
          <a:p>
            <a:r>
              <a:rPr lang="en-US" dirty="0"/>
              <a:t>Whenever a Congressional, Senatorial or Assembly district line splits a voting district in a town, by operation of law, each portion of the whole voting district becomes a new separate voting district. (Conn. Gen. Stat. §9-</a:t>
            </a:r>
            <a:r>
              <a:rPr lang="en-US" dirty="0" err="1"/>
              <a:t>169a</a:t>
            </a:r>
            <a:r>
              <a:rPr lang="en-US" dirty="0"/>
              <a:t>).  If a town is located entirely within a Congressional, Senatorial or Assembly district separate voting districts are not established.</a:t>
            </a:r>
          </a:p>
          <a:p>
            <a:endParaRPr lang="en-US" dirty="0"/>
          </a:p>
        </p:txBody>
      </p:sp>
    </p:spTree>
    <p:extLst>
      <p:ext uri="{BB962C8B-B14F-4D97-AF65-F5344CB8AC3E}">
        <p14:creationId xmlns:p14="http://schemas.microsoft.com/office/powerpoint/2010/main" val="3908816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B47A-EF29-4876-ADBD-E7C1C4EE1F80}"/>
              </a:ext>
            </a:extLst>
          </p:cNvPr>
          <p:cNvSpPr>
            <a:spLocks noGrp="1"/>
          </p:cNvSpPr>
          <p:nvPr>
            <p:ph type="title"/>
          </p:nvPr>
        </p:nvSpPr>
        <p:spPr/>
        <p:txBody>
          <a:bodyPr/>
          <a:lstStyle/>
          <a:p>
            <a:r>
              <a:rPr lang="en-US" dirty="0"/>
              <a:t>Local Impact – In General</a:t>
            </a:r>
          </a:p>
        </p:txBody>
      </p:sp>
      <p:sp>
        <p:nvSpPr>
          <p:cNvPr id="3" name="Content Placeholder 2">
            <a:extLst>
              <a:ext uri="{FF2B5EF4-FFF2-40B4-BE49-F238E27FC236}">
                <a16:creationId xmlns:a16="http://schemas.microsoft.com/office/drawing/2014/main" id="{FF7FFED6-83E7-4447-944C-1738BF210B2F}"/>
              </a:ext>
            </a:extLst>
          </p:cNvPr>
          <p:cNvSpPr>
            <a:spLocks noGrp="1"/>
          </p:cNvSpPr>
          <p:nvPr>
            <p:ph idx="1"/>
          </p:nvPr>
        </p:nvSpPr>
        <p:spPr/>
        <p:txBody>
          <a:bodyPr>
            <a:normAutofit fontScale="85000" lnSpcReduction="20000"/>
          </a:bodyPr>
          <a:lstStyle/>
          <a:p>
            <a:r>
              <a:rPr lang="en-US" dirty="0"/>
              <a:t>Registrars of voters are required to print registry lists and enrollment lists according to these new voting districts and, generally, must provide a separate polling place in each of the new voting districts.  </a:t>
            </a:r>
          </a:p>
          <a:p>
            <a:r>
              <a:rPr lang="en-US" dirty="0"/>
              <a:t>In many towns, the separate lists must be prepared before the January 2022 endorsement of town committee members, and in the remaining towns separate lists must be prepared before the March/April 2022 endorsement of delegates.</a:t>
            </a:r>
          </a:p>
          <a:p>
            <a:r>
              <a:rPr lang="en-US" dirty="0"/>
              <a:t>If the registrars wish to change the boundaries of voting districts (without crossing any Assembly, Senatorial or Congressional district lines), the municipal legislative body must approve the new lines, and the new voting district lines are effective upon adoption by the municipal legislative body. (Conn. Gen. Stat. §9-</a:t>
            </a:r>
            <a:r>
              <a:rPr lang="en-US" dirty="0" err="1"/>
              <a:t>169b</a:t>
            </a:r>
            <a:r>
              <a:rPr lang="en-US" dirty="0"/>
              <a:t>)  Whenever a state district line falls on a street, the voters are divided by the center of that street.     </a:t>
            </a:r>
          </a:p>
          <a:p>
            <a:endParaRPr lang="en-US" dirty="0"/>
          </a:p>
        </p:txBody>
      </p:sp>
    </p:spTree>
    <p:extLst>
      <p:ext uri="{BB962C8B-B14F-4D97-AF65-F5344CB8AC3E}">
        <p14:creationId xmlns:p14="http://schemas.microsoft.com/office/powerpoint/2010/main" val="663636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ACE13-DD61-4C08-AABC-7D3DA8A1B51D}"/>
              </a:ext>
            </a:extLst>
          </p:cNvPr>
          <p:cNvSpPr>
            <a:spLocks noGrp="1"/>
          </p:cNvSpPr>
          <p:nvPr>
            <p:ph type="title"/>
          </p:nvPr>
        </p:nvSpPr>
        <p:spPr/>
        <p:txBody>
          <a:bodyPr>
            <a:normAutofit fontScale="90000"/>
          </a:bodyPr>
          <a:lstStyle/>
          <a:p>
            <a:r>
              <a:rPr lang="en-US" sz="3600" dirty="0"/>
              <a:t>Generally, town can be broken into three categories with regard to redistricting:</a:t>
            </a:r>
            <a:br>
              <a:rPr lang="en-US" dirty="0"/>
            </a:br>
            <a:endParaRPr lang="en-US" dirty="0"/>
          </a:p>
        </p:txBody>
      </p:sp>
      <p:sp>
        <p:nvSpPr>
          <p:cNvPr id="3" name="Content Placeholder 2">
            <a:extLst>
              <a:ext uri="{FF2B5EF4-FFF2-40B4-BE49-F238E27FC236}">
                <a16:creationId xmlns:a16="http://schemas.microsoft.com/office/drawing/2014/main" id="{2924EBB0-5596-4137-AF3D-27487CCC29A2}"/>
              </a:ext>
            </a:extLst>
          </p:cNvPr>
          <p:cNvSpPr>
            <a:spLocks noGrp="1"/>
          </p:cNvSpPr>
          <p:nvPr>
            <p:ph idx="1"/>
          </p:nvPr>
        </p:nvSpPr>
        <p:spPr/>
        <p:txBody>
          <a:bodyPr/>
          <a:lstStyle/>
          <a:p>
            <a:r>
              <a:rPr lang="en-US" dirty="0"/>
              <a:t>1.  Towns that are located wholly within congressional, senatorial and assembly districts (approximately 70).</a:t>
            </a:r>
          </a:p>
          <a:p>
            <a:r>
              <a:rPr lang="en-US" dirty="0"/>
              <a:t>2.  Towns that are split by congressional, senatorial and assembly district lines only.</a:t>
            </a:r>
          </a:p>
          <a:p>
            <a:r>
              <a:rPr lang="en-US" dirty="0"/>
              <a:t>3.  Towns that are split by multiple congressional, senatorial and assembly districts lines and also have local voting district lines.</a:t>
            </a:r>
          </a:p>
          <a:p>
            <a:endParaRPr lang="en-US" dirty="0"/>
          </a:p>
        </p:txBody>
      </p:sp>
    </p:spTree>
    <p:extLst>
      <p:ext uri="{BB962C8B-B14F-4D97-AF65-F5344CB8AC3E}">
        <p14:creationId xmlns:p14="http://schemas.microsoft.com/office/powerpoint/2010/main" val="3129898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021FC-0697-4D4E-8343-A3AFFA5E06DD}"/>
              </a:ext>
            </a:extLst>
          </p:cNvPr>
          <p:cNvSpPr>
            <a:spLocks noGrp="1"/>
          </p:cNvSpPr>
          <p:nvPr>
            <p:ph type="title"/>
          </p:nvPr>
        </p:nvSpPr>
        <p:spPr/>
        <p:txBody>
          <a:bodyPr>
            <a:normAutofit fontScale="90000"/>
          </a:bodyPr>
          <a:lstStyle/>
          <a:p>
            <a:r>
              <a:rPr lang="en-US" sz="3600" dirty="0"/>
              <a:t>Town Committees</a:t>
            </a:r>
            <a:br>
              <a:rPr lang="en-US" dirty="0"/>
            </a:br>
            <a:endParaRPr lang="en-US" dirty="0"/>
          </a:p>
        </p:txBody>
      </p:sp>
      <p:sp>
        <p:nvSpPr>
          <p:cNvPr id="3" name="Content Placeholder 2">
            <a:extLst>
              <a:ext uri="{FF2B5EF4-FFF2-40B4-BE49-F238E27FC236}">
                <a16:creationId xmlns:a16="http://schemas.microsoft.com/office/drawing/2014/main" id="{0AF73337-8FD6-41EB-BD41-BD5095CE660C}"/>
              </a:ext>
            </a:extLst>
          </p:cNvPr>
          <p:cNvSpPr>
            <a:spLocks noGrp="1"/>
          </p:cNvSpPr>
          <p:nvPr>
            <p:ph idx="1"/>
          </p:nvPr>
        </p:nvSpPr>
        <p:spPr/>
        <p:txBody>
          <a:bodyPr/>
          <a:lstStyle/>
          <a:p>
            <a:r>
              <a:rPr lang="en-US" dirty="0"/>
              <a:t>Town committees can be selected at large or from political subdivisions.  The method for choosing the committees is defined in party rules.   </a:t>
            </a:r>
          </a:p>
          <a:p>
            <a:endParaRPr lang="en-US" dirty="0"/>
          </a:p>
        </p:txBody>
      </p:sp>
    </p:spTree>
    <p:extLst>
      <p:ext uri="{BB962C8B-B14F-4D97-AF65-F5344CB8AC3E}">
        <p14:creationId xmlns:p14="http://schemas.microsoft.com/office/powerpoint/2010/main" val="3099587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D9B2D-A331-49E8-92C9-0E30A523D5A8}"/>
              </a:ext>
            </a:extLst>
          </p:cNvPr>
          <p:cNvSpPr>
            <a:spLocks noGrp="1"/>
          </p:cNvSpPr>
          <p:nvPr>
            <p:ph type="title"/>
          </p:nvPr>
        </p:nvSpPr>
        <p:spPr/>
        <p:txBody>
          <a:bodyPr>
            <a:normAutofit fontScale="90000"/>
          </a:bodyPr>
          <a:lstStyle/>
          <a:p>
            <a:r>
              <a:rPr lang="en-US" sz="3600" dirty="0"/>
              <a:t>Election Results</a:t>
            </a:r>
            <a:br>
              <a:rPr lang="en-US" dirty="0"/>
            </a:br>
            <a:endParaRPr lang="en-US" dirty="0"/>
          </a:p>
        </p:txBody>
      </p:sp>
      <p:sp>
        <p:nvSpPr>
          <p:cNvPr id="3" name="Content Placeholder 2">
            <a:extLst>
              <a:ext uri="{FF2B5EF4-FFF2-40B4-BE49-F238E27FC236}">
                <a16:creationId xmlns:a16="http://schemas.microsoft.com/office/drawing/2014/main" id="{0146891D-3341-4362-BA9C-02D2049A1AB0}"/>
              </a:ext>
            </a:extLst>
          </p:cNvPr>
          <p:cNvSpPr>
            <a:spLocks noGrp="1"/>
          </p:cNvSpPr>
          <p:nvPr>
            <p:ph idx="1"/>
          </p:nvPr>
        </p:nvSpPr>
        <p:spPr/>
        <p:txBody>
          <a:bodyPr/>
          <a:lstStyle/>
          <a:p>
            <a:r>
              <a:rPr lang="en-US" dirty="0"/>
              <a:t>Election results must be reported and broken out by voting district and in some cases by congressional, senatorial and assembly district.</a:t>
            </a:r>
          </a:p>
          <a:p>
            <a:r>
              <a:rPr lang="en-US" dirty="0"/>
              <a:t>Delegates to the national conventions are determined by congressional district and delegates to the state conventions are determined by senatorial district.  (May </a:t>
            </a:r>
            <a:r>
              <a:rPr lang="en-US"/>
              <a:t>change subject to </a:t>
            </a:r>
            <a:r>
              <a:rPr lang="en-US" dirty="0"/>
              <a:t>party rules).</a:t>
            </a:r>
          </a:p>
          <a:p>
            <a:pPr marL="0" indent="0">
              <a:buNone/>
            </a:pPr>
            <a:endParaRPr lang="en-US" dirty="0"/>
          </a:p>
        </p:txBody>
      </p:sp>
    </p:spTree>
    <p:extLst>
      <p:ext uri="{BB962C8B-B14F-4D97-AF65-F5344CB8AC3E}">
        <p14:creationId xmlns:p14="http://schemas.microsoft.com/office/powerpoint/2010/main" val="4169434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2479D-9BC3-406D-B6D0-E368831D7A54}"/>
              </a:ext>
            </a:extLst>
          </p:cNvPr>
          <p:cNvSpPr>
            <a:spLocks noGrp="1"/>
          </p:cNvSpPr>
          <p:nvPr>
            <p:ph type="title"/>
          </p:nvPr>
        </p:nvSpPr>
        <p:spPr/>
        <p:txBody>
          <a:bodyPr/>
          <a:lstStyle/>
          <a:p>
            <a:r>
              <a:rPr lang="en-US" dirty="0"/>
              <a:t>Legislative Update</a:t>
            </a:r>
          </a:p>
        </p:txBody>
      </p:sp>
      <p:pic>
        <p:nvPicPr>
          <p:cNvPr id="2050" name="Picture 2" descr="State Capitol | building, Hartford, Connecticut, United States | Britannica">
            <a:extLst>
              <a:ext uri="{FF2B5EF4-FFF2-40B4-BE49-F238E27FC236}">
                <a16:creationId xmlns:a16="http://schemas.microsoft.com/office/drawing/2014/main" id="{13E7C24B-6666-4A48-9A9A-61761075EA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41536" y="2557463"/>
            <a:ext cx="4308928" cy="331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091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3E492-81FA-4684-BCE9-8A4F2E8E72BB}"/>
              </a:ext>
            </a:extLst>
          </p:cNvPr>
          <p:cNvSpPr>
            <a:spLocks noGrp="1"/>
          </p:cNvSpPr>
          <p:nvPr>
            <p:ph type="title"/>
          </p:nvPr>
        </p:nvSpPr>
        <p:spPr/>
        <p:txBody>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 87-91</a:t>
            </a:r>
            <a:r>
              <a:rPr lang="en-US" sz="1800" dirty="0">
                <a:effectLst/>
                <a:latin typeface="Calibri" panose="020F0502020204030204" pitchFamily="34" charset="0"/>
                <a:ea typeface="Calibri" panose="020F0502020204030204" pitchFamily="34" charset="0"/>
                <a:cs typeface="Times New Roman" panose="02020603050405020304" pitchFamily="18" charset="0"/>
              </a:rPr>
              <a:t> — ELECTRONIC SYSTEM FOR TRANSMITTING VOTER REGISTRATION APPLICATIONS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4A50A64-0B9B-480B-91CA-0B89CC112C78}"/>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Requires DMV, voter registration agencies, and public higher education institutions to use a secretary of the state-approved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NVRA</a:t>
            </a:r>
            <a:r>
              <a:rPr lang="en-US" sz="1800" dirty="0">
                <a:effectLst/>
                <a:latin typeface="Calibri" panose="020F0502020204030204" pitchFamily="34" charset="0"/>
                <a:ea typeface="Calibri" panose="020F0502020204030204" pitchFamily="34" charset="0"/>
                <a:cs typeface="Times New Roman" panose="02020603050405020304" pitchFamily="18" charset="0"/>
              </a:rPr>
              <a:t>-compliant electronic system to automatically transmit voter registration applications for qualified applicants to registrars of voters unless an applicant declines to apply for admission.  (In practice, DMV is already doing this under a memorandum of understanding (MOU) between the SOTS and DMV).  </a:t>
            </a:r>
          </a:p>
          <a:p>
            <a:endParaRPr lang="en-US" dirty="0"/>
          </a:p>
        </p:txBody>
      </p:sp>
    </p:spTree>
    <p:extLst>
      <p:ext uri="{BB962C8B-B14F-4D97-AF65-F5344CB8AC3E}">
        <p14:creationId xmlns:p14="http://schemas.microsoft.com/office/powerpoint/2010/main" val="1082546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E7741-72BB-4AD6-B5CE-DE1305714A22}"/>
              </a:ext>
            </a:extLst>
          </p:cNvPr>
          <p:cNvSpPr>
            <a:spLocks noGrp="1"/>
          </p:cNvSpPr>
          <p:nvPr>
            <p:ph type="title"/>
          </p:nvPr>
        </p:nvSpPr>
        <p:spPr/>
        <p:txBody>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 92</a:t>
            </a:r>
            <a:r>
              <a:rPr lang="en-US" sz="1800" dirty="0">
                <a:effectLst/>
                <a:latin typeface="Calibri" panose="020F0502020204030204" pitchFamily="34" charset="0"/>
                <a:ea typeface="Calibri" panose="020F0502020204030204" pitchFamily="34" charset="0"/>
                <a:cs typeface="Times New Roman" panose="02020603050405020304" pitchFamily="18" charset="0"/>
              </a:rPr>
              <a:t> — E-SIGNATURE SYSTEM FOR ELECTIONS FORMS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052C88EE-16E9-41D3-BD8B-2468AFB6692C}"/>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Requires the secretary of the state to implement an e-signature system for most elections-related forms and applications.</a:t>
            </a:r>
          </a:p>
          <a:p>
            <a:endParaRPr lang="en-US" dirty="0"/>
          </a:p>
        </p:txBody>
      </p:sp>
    </p:spTree>
    <p:extLst>
      <p:ext uri="{BB962C8B-B14F-4D97-AF65-F5344CB8AC3E}">
        <p14:creationId xmlns:p14="http://schemas.microsoft.com/office/powerpoint/2010/main" val="1725020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3B8E4-562D-41F2-87F8-E34DB7DC2912}"/>
              </a:ext>
            </a:extLst>
          </p:cNvPr>
          <p:cNvSpPr>
            <a:spLocks noGrp="1"/>
          </p:cNvSpPr>
          <p:nvPr>
            <p:ph type="title"/>
          </p:nvPr>
        </p:nvSpPr>
        <p:spPr/>
        <p:txBody>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 93</a:t>
            </a:r>
            <a:r>
              <a:rPr lang="en-US" sz="1800" dirty="0">
                <a:effectLst/>
                <a:latin typeface="Calibri" panose="020F0502020204030204" pitchFamily="34" charset="0"/>
                <a:ea typeface="Calibri" panose="020F0502020204030204" pitchFamily="34" charset="0"/>
                <a:cs typeface="Times New Roman" panose="02020603050405020304" pitchFamily="18" charset="0"/>
              </a:rPr>
              <a:t> — DISTRIBUTING VOTER REGISTRATION INFORMATION AT HIGH SCHOOLS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29A93D1-C7ED-49A4-9C7F-B93F50DFF3A2}"/>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Requires registrars of voters to annually distribute voter registration information at public high schools</a:t>
            </a:r>
          </a:p>
          <a:p>
            <a:endParaRPr lang="en-US" dirty="0"/>
          </a:p>
        </p:txBody>
      </p:sp>
    </p:spTree>
    <p:extLst>
      <p:ext uri="{BB962C8B-B14F-4D97-AF65-F5344CB8AC3E}">
        <p14:creationId xmlns:p14="http://schemas.microsoft.com/office/powerpoint/2010/main" val="2385898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7BC86-3CBF-454D-A1EC-397983B9B294}"/>
              </a:ext>
            </a:extLst>
          </p:cNvPr>
          <p:cNvSpPr>
            <a:spLocks noGrp="1"/>
          </p:cNvSpPr>
          <p:nvPr>
            <p:ph type="title"/>
          </p:nvPr>
        </p:nvSpPr>
        <p:spPr/>
        <p:txBody>
          <a:bodyPr/>
          <a:lstStyle/>
          <a:p>
            <a:r>
              <a:rPr lang="en-US" dirty="0"/>
              <a:t>Redistricting</a:t>
            </a:r>
          </a:p>
        </p:txBody>
      </p:sp>
      <p:pic>
        <p:nvPicPr>
          <p:cNvPr id="1026" name="Picture 2" descr="Steady Habits: Redistricting gives CT chance to draw a better map">
            <a:extLst>
              <a:ext uri="{FF2B5EF4-FFF2-40B4-BE49-F238E27FC236}">
                <a16:creationId xmlns:a16="http://schemas.microsoft.com/office/drawing/2014/main" id="{E1B68F25-B86F-4E28-BD71-3361AFFA250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99530" y="2557463"/>
            <a:ext cx="4392940" cy="331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492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65AE0-2AB4-4587-A300-0166B57E278D}"/>
              </a:ext>
            </a:extLst>
          </p:cNvPr>
          <p:cNvSpPr>
            <a:spLocks noGrp="1"/>
          </p:cNvSpPr>
          <p:nvPr>
            <p:ph type="title"/>
          </p:nvPr>
        </p:nvSpPr>
        <p:spPr/>
        <p:txBody>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 94</a:t>
            </a:r>
            <a:r>
              <a:rPr lang="en-US" sz="1800" dirty="0">
                <a:effectLst/>
                <a:latin typeface="Calibri" panose="020F0502020204030204" pitchFamily="34" charset="0"/>
                <a:ea typeface="Calibri" panose="020F0502020204030204" pitchFamily="34" charset="0"/>
                <a:cs typeface="Times New Roman" panose="02020603050405020304" pitchFamily="18" charset="0"/>
              </a:rPr>
              <a:t> — TIME OFF TO VOTE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3711618-6640-4284-8F7E-055638BFA8C0}"/>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Requires employers to give an employee two hours of unpaid time off for state elections and certain special elections if he or she requests it in advance</a:t>
            </a:r>
          </a:p>
          <a:p>
            <a:endParaRPr lang="en-US" dirty="0"/>
          </a:p>
        </p:txBody>
      </p:sp>
    </p:spTree>
    <p:extLst>
      <p:ext uri="{BB962C8B-B14F-4D97-AF65-F5344CB8AC3E}">
        <p14:creationId xmlns:p14="http://schemas.microsoft.com/office/powerpoint/2010/main" val="1673814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0BE8B-E9FB-4385-AF68-5F4A4063473C}"/>
              </a:ext>
            </a:extLst>
          </p:cNvPr>
          <p:cNvSpPr>
            <a:spLocks noGrp="1"/>
          </p:cNvSpPr>
          <p:nvPr>
            <p:ph type="title"/>
          </p:nvPr>
        </p:nvSpPr>
        <p:spPr/>
        <p:txBody>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 95</a:t>
            </a:r>
            <a:r>
              <a:rPr lang="en-US" sz="1800" dirty="0">
                <a:effectLst/>
                <a:latin typeface="Calibri" panose="020F0502020204030204" pitchFamily="34" charset="0"/>
                <a:ea typeface="Calibri" panose="020F0502020204030204" pitchFamily="34" charset="0"/>
                <a:cs typeface="Times New Roman" panose="02020603050405020304" pitchFamily="18" charset="0"/>
              </a:rPr>
              <a:t> — COMPETENCY TO VOTE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FAEC085-22B5-4D66-AB28-B69DAAB69BA1}"/>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bill eliminates a reference to mentally incompetent people being admitted as electors.</a:t>
            </a:r>
          </a:p>
          <a:p>
            <a:endParaRPr lang="en-US" dirty="0"/>
          </a:p>
        </p:txBody>
      </p:sp>
    </p:spTree>
    <p:extLst>
      <p:ext uri="{BB962C8B-B14F-4D97-AF65-F5344CB8AC3E}">
        <p14:creationId xmlns:p14="http://schemas.microsoft.com/office/powerpoint/2010/main" val="4048424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7B380-46D1-4A3C-ADC3-6FACC9AD2BC7}"/>
              </a:ext>
            </a:extLst>
          </p:cNvPr>
          <p:cNvSpPr>
            <a:spLocks noGrp="1"/>
          </p:cNvSpPr>
          <p:nvPr>
            <p:ph type="title"/>
          </p:nvPr>
        </p:nvSpPr>
        <p:spPr/>
        <p:txBody>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 96-98</a:t>
            </a:r>
            <a:r>
              <a:rPr lang="en-US" sz="1800" dirty="0">
                <a:effectLst/>
                <a:latin typeface="Calibri" panose="020F0502020204030204" pitchFamily="34" charset="0"/>
                <a:ea typeface="Calibri" panose="020F0502020204030204" pitchFamily="34" charset="0"/>
                <a:cs typeface="Times New Roman" panose="02020603050405020304" pitchFamily="18" charset="0"/>
              </a:rPr>
              <a:t> — VOTING RIGHTS FOR INDIVIDUALS CONVICTED OF A FELONY</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AAD3D294-6414-4E10-A1E0-463816875299}"/>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Reduces the forfeiture of convicted felons’ electoral privileges (i.e., voting rights) to only those situations where the individual is committed to confinement in an in-state or out-of-state prison.  It also restores the privileges of convicted felons who are on parole or special parole or who are confined in a community residence</a:t>
            </a:r>
          </a:p>
          <a:p>
            <a:endParaRPr lang="en-US" dirty="0"/>
          </a:p>
        </p:txBody>
      </p:sp>
    </p:spTree>
    <p:extLst>
      <p:ext uri="{BB962C8B-B14F-4D97-AF65-F5344CB8AC3E}">
        <p14:creationId xmlns:p14="http://schemas.microsoft.com/office/powerpoint/2010/main" val="363695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648D-94BC-4E38-96A1-644CB0AD38D5}"/>
              </a:ext>
            </a:extLst>
          </p:cNvPr>
          <p:cNvSpPr>
            <a:spLocks noGrp="1"/>
          </p:cNvSpPr>
          <p:nvPr>
            <p:ph type="title"/>
          </p:nvPr>
        </p:nvSpPr>
        <p:spPr/>
        <p:txBody>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 99 &amp; 100</a:t>
            </a:r>
            <a:r>
              <a:rPr lang="en-US" sz="1800" dirty="0">
                <a:effectLst/>
                <a:latin typeface="Calibri" panose="020F0502020204030204" pitchFamily="34" charset="0"/>
                <a:ea typeface="Calibri" panose="020F0502020204030204" pitchFamily="34" charset="0"/>
                <a:cs typeface="Times New Roman" panose="02020603050405020304" pitchFamily="18" charset="0"/>
              </a:rPr>
              <a:t> — ELECTION NOTICES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134DE80-8021-48B6-9C1C-2670FF3AF889}"/>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Requires town clerks to post notices for state and municipal elections on the town website.</a:t>
            </a:r>
          </a:p>
          <a:p>
            <a:endParaRPr lang="en-US" dirty="0"/>
          </a:p>
        </p:txBody>
      </p:sp>
    </p:spTree>
    <p:extLst>
      <p:ext uri="{BB962C8B-B14F-4D97-AF65-F5344CB8AC3E}">
        <p14:creationId xmlns:p14="http://schemas.microsoft.com/office/powerpoint/2010/main" val="2297441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157E6-5A4B-472A-B166-EE957A7BF40F}"/>
              </a:ext>
            </a:extLst>
          </p:cNvPr>
          <p:cNvSpPr>
            <a:spLocks noGrp="1"/>
          </p:cNvSpPr>
          <p:nvPr>
            <p:ph type="title"/>
          </p:nvPr>
        </p:nvSpPr>
        <p:spPr/>
        <p:txBody>
          <a:bodyPr>
            <a:normAutofit fontScale="90000"/>
          </a:bodyPr>
          <a:lstStyle/>
          <a:p>
            <a:pPr algn="l"/>
            <a:r>
              <a:rPr lang="en-US" sz="1800" b="1" dirty="0">
                <a:effectLst/>
                <a:latin typeface="Calibri" panose="020F0502020204030204" pitchFamily="34" charset="0"/>
                <a:ea typeface="Calibri" panose="020F0502020204030204" pitchFamily="34" charset="0"/>
                <a:cs typeface="Times New Roman" panose="02020603050405020304" pitchFamily="18" charset="0"/>
              </a:rPr>
              <a:t>§§ 99-100 &amp; 127-141 </a:t>
            </a:r>
            <a:r>
              <a:rPr lang="en-US" sz="1800" dirty="0">
                <a:effectLst/>
                <a:latin typeface="Calibri" panose="020F0502020204030204" pitchFamily="34" charset="0"/>
                <a:ea typeface="Calibri" panose="020F0502020204030204" pitchFamily="34" charset="0"/>
                <a:cs typeface="Times New Roman" panose="02020603050405020304" pitchFamily="18" charset="0"/>
              </a:rPr>
              <a:t>— EXPANDED ABSENTEE VOTING AUTHORIZATION AND UPDATED FORMS FOR ELECTIONS OCCURRING BEFORE NOVEMBER 3, 2021</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5F048CED-5E82-4157-8113-8A915FB9977C}"/>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Extends to November 2, 2021, certain changes affecting absentee voting eligibility and procedures implemented for the 2020 state election as a result of COVID-19, including by (1) expanding the reasons for which electors may vote by absentee ballot to include the COVID-19 sickness; (2) allowing municipalities to conduct certain absentee ballot pre-counting procedures; and (3) extending, generally by 48 hours, numerous deadlines and timeframes associated with processing absentee ballots and canvassing and reporting the returns.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Allows the use of absentee ballot drop boxes.</a:t>
            </a:r>
          </a:p>
          <a:p>
            <a:r>
              <a:rPr lang="en-US" sz="1800" dirty="0">
                <a:latin typeface="Calibri" panose="020F0502020204030204" pitchFamily="34" charset="0"/>
                <a:ea typeface="Calibri" panose="020F0502020204030204" pitchFamily="34" charset="0"/>
                <a:cs typeface="Times New Roman" panose="02020603050405020304" pitchFamily="18" charset="0"/>
              </a:rPr>
              <a:t>Allows for the suspension of supervised absentee balloting.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82321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63CDD-7178-4FBF-95CF-3319FA27D2F4}"/>
              </a:ext>
            </a:extLst>
          </p:cNvPr>
          <p:cNvSpPr>
            <a:spLocks noGrp="1"/>
          </p:cNvSpPr>
          <p:nvPr>
            <p:ph type="title"/>
          </p:nvPr>
        </p:nvSpPr>
        <p:spPr/>
        <p:txBody>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 101</a:t>
            </a:r>
            <a:r>
              <a:rPr lang="en-US" sz="1800" dirty="0">
                <a:effectLst/>
                <a:latin typeface="Calibri" panose="020F0502020204030204" pitchFamily="34" charset="0"/>
                <a:ea typeface="Calibri" panose="020F0502020204030204" pitchFamily="34" charset="0"/>
                <a:cs typeface="Times New Roman" panose="02020603050405020304" pitchFamily="18" charset="0"/>
              </a:rPr>
              <a:t> — ONLINE SYSTEM FOR ABSENTEE BALLOT APPLICATIONS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36D71C07-8006-424D-8BE5-152B8E39D2A2}"/>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Allows people to apply to the secretary of the state for an absentee ballot using an online system, which the secretary must establish and maintain.</a:t>
            </a:r>
          </a:p>
          <a:p>
            <a:endParaRPr lang="en-US" dirty="0"/>
          </a:p>
        </p:txBody>
      </p:sp>
    </p:spTree>
    <p:extLst>
      <p:ext uri="{BB962C8B-B14F-4D97-AF65-F5344CB8AC3E}">
        <p14:creationId xmlns:p14="http://schemas.microsoft.com/office/powerpoint/2010/main" val="2983392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624E8-7F18-4595-88D8-40867DDF02CD}"/>
              </a:ext>
            </a:extLst>
          </p:cNvPr>
          <p:cNvSpPr>
            <a:spLocks noGrp="1"/>
          </p:cNvSpPr>
          <p:nvPr>
            <p:ph type="title"/>
          </p:nvPr>
        </p:nvSpPr>
        <p:spPr/>
        <p:txBody>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 102</a:t>
            </a:r>
            <a:r>
              <a:rPr lang="en-US" sz="1800" dirty="0">
                <a:effectLst/>
                <a:latin typeface="Calibri" panose="020F0502020204030204" pitchFamily="34" charset="0"/>
                <a:ea typeface="Calibri" panose="020F0502020204030204" pitchFamily="34" charset="0"/>
                <a:cs typeface="Times New Roman" panose="02020603050405020304" pitchFamily="18" charset="0"/>
              </a:rPr>
              <a:t> — DROP BOXES FOR RETURNING ABSENTEE BALLOTS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7BAE708-C7D7-4A75-904D-ACBFDE626CFC}"/>
              </a:ext>
            </a:extLst>
          </p:cNvPr>
          <p:cNvSpPr>
            <a:spLocks noGrp="1"/>
          </p:cNvSpPr>
          <p:nvPr>
            <p:ph idx="1"/>
          </p:nvPr>
        </p:nvSpPr>
        <p:spPr/>
        <p:txBody>
          <a:bodyPr>
            <a:norm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Makes permanent the use of drop boxes for returning absentee ballots.  By law, voters may return completed absentee ballots for a state or municipal election, primary, or referendum, using the secure drop boxes beginning 29 days before a primary, election, or referendum, and each weekday thereafter until the polls close.  </a:t>
            </a:r>
            <a:endParaRPr lang="en-US" dirty="0"/>
          </a:p>
        </p:txBody>
      </p:sp>
    </p:spTree>
    <p:extLst>
      <p:ext uri="{BB962C8B-B14F-4D97-AF65-F5344CB8AC3E}">
        <p14:creationId xmlns:p14="http://schemas.microsoft.com/office/powerpoint/2010/main" val="376081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DF4F4-54DA-40D4-9D2C-E1441BCA40C7}"/>
              </a:ext>
            </a:extLst>
          </p:cNvPr>
          <p:cNvSpPr>
            <a:spLocks noGrp="1"/>
          </p:cNvSpPr>
          <p:nvPr>
            <p:ph type="title"/>
          </p:nvPr>
        </p:nvSpPr>
        <p:spPr/>
        <p:txBody>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 102</a:t>
            </a:r>
            <a:r>
              <a:rPr lang="en-US" sz="1800" dirty="0">
                <a:effectLst/>
                <a:latin typeface="Calibri" panose="020F0502020204030204" pitchFamily="34" charset="0"/>
                <a:ea typeface="Calibri" panose="020F0502020204030204" pitchFamily="34" charset="0"/>
                <a:cs typeface="Times New Roman" panose="02020603050405020304" pitchFamily="18" charset="0"/>
              </a:rPr>
              <a:t> — ABSENTEE BALLOT RETURN BY SIBLINGS AND DESIGNEES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4F3282AE-6146-4E01-923F-15185E5BA198}"/>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Expands who is eligible to return absentee ballots on behalf of a voter as an immediate family member or designee to a sibling.</a:t>
            </a:r>
          </a:p>
          <a:p>
            <a:endParaRPr lang="en-US" dirty="0"/>
          </a:p>
        </p:txBody>
      </p:sp>
    </p:spTree>
    <p:extLst>
      <p:ext uri="{BB962C8B-B14F-4D97-AF65-F5344CB8AC3E}">
        <p14:creationId xmlns:p14="http://schemas.microsoft.com/office/powerpoint/2010/main" val="2623849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07086-1DD5-41BF-BCDB-9EA86130EE2F}"/>
              </a:ext>
            </a:extLst>
          </p:cNvPr>
          <p:cNvSpPr>
            <a:spLocks noGrp="1"/>
          </p:cNvSpPr>
          <p:nvPr>
            <p:ph type="title"/>
          </p:nvPr>
        </p:nvSpPr>
        <p:spPr/>
        <p:txBody>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 103</a:t>
            </a:r>
            <a:r>
              <a:rPr lang="en-US" sz="1800" dirty="0">
                <a:effectLst/>
                <a:latin typeface="Calibri" panose="020F0502020204030204" pitchFamily="34" charset="0"/>
                <a:ea typeface="Calibri" panose="020F0502020204030204" pitchFamily="34" charset="0"/>
                <a:cs typeface="Times New Roman" panose="02020603050405020304" pitchFamily="18" charset="0"/>
              </a:rPr>
              <a:t> — PERMANENT ABSENTEE BALLOT STATUS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8A81CC0-C52C-4D75-B352-4AFE4FC00182}"/>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Makes electors suffering from a long-term illness eligible for permanent absentee ballot status, among other things</a:t>
            </a:r>
          </a:p>
          <a:p>
            <a:endParaRPr lang="en-US" dirty="0"/>
          </a:p>
        </p:txBody>
      </p:sp>
    </p:spTree>
    <p:extLst>
      <p:ext uri="{BB962C8B-B14F-4D97-AF65-F5344CB8AC3E}">
        <p14:creationId xmlns:p14="http://schemas.microsoft.com/office/powerpoint/2010/main" val="731218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1889D-ED6B-4862-95BE-96F135D6C603}"/>
              </a:ext>
            </a:extLst>
          </p:cNvPr>
          <p:cNvSpPr>
            <a:spLocks noGrp="1"/>
          </p:cNvSpPr>
          <p:nvPr>
            <p:ph type="title"/>
          </p:nvPr>
        </p:nvSpPr>
        <p:spPr/>
        <p:txBody>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 104</a:t>
            </a:r>
            <a:r>
              <a:rPr lang="en-US" sz="1800" dirty="0">
                <a:effectLst/>
                <a:latin typeface="Calibri" panose="020F0502020204030204" pitchFamily="34" charset="0"/>
                <a:ea typeface="Calibri" panose="020F0502020204030204" pitchFamily="34" charset="0"/>
                <a:cs typeface="Times New Roman" panose="02020603050405020304" pitchFamily="18" charset="0"/>
              </a:rPr>
              <a:t> — VOTER REGISTRATION INFORMATION</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52FCCDD-AA24-4C63-8C21-11A69B6774A1}"/>
              </a:ext>
            </a:extLst>
          </p:cNvPr>
          <p:cNvSpPr>
            <a:spLocks noGrp="1"/>
          </p:cNvSpPr>
          <p:nvPr>
            <p:ph idx="1"/>
          </p:nvPr>
        </p:nvSpPr>
        <p:spPr/>
        <p:txBody>
          <a:bodyPr>
            <a:normAutofit/>
          </a:bodyPr>
          <a:lstStyle/>
          <a:p>
            <a:r>
              <a:rPr lang="en-US" sz="1800" dirty="0">
                <a:latin typeface="Calibri" panose="020F0502020204030204" pitchFamily="34" charset="0"/>
                <a:cs typeface="Calibri" panose="020F0502020204030204" pitchFamily="34" charset="0"/>
              </a:rPr>
              <a:t>The bill limits disclosure of a voter’s date of birth maintained under state election law to year and month of birth unless the information is requested and used for a governmental purpose, as determined by the secretary of the state. In that case, the complete birth date must be provided. The bill specifies that “a governmental purpose” must at least include jury administration. </a:t>
            </a:r>
          </a:p>
          <a:p>
            <a:r>
              <a:rPr lang="en-US" sz="1800" dirty="0">
                <a:latin typeface="Calibri" panose="020F0502020204030204" pitchFamily="34" charset="0"/>
                <a:cs typeface="Calibri" panose="020F0502020204030204" pitchFamily="34" charset="0"/>
              </a:rPr>
              <a:t>The bill makes a voter’s name and address confidential and prohibits their disclosure from the voter registry list if the voter submits a statement signed under penalty of false statement to the secretary of the state indicating that nondisclosure is necessary for the safety of the voter or his or her family. </a:t>
            </a:r>
          </a:p>
        </p:txBody>
      </p:sp>
    </p:spTree>
    <p:extLst>
      <p:ext uri="{BB962C8B-B14F-4D97-AF65-F5344CB8AC3E}">
        <p14:creationId xmlns:p14="http://schemas.microsoft.com/office/powerpoint/2010/main" val="2720554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AE9EB-597B-44FE-A667-2BED5C45EE46}"/>
              </a:ext>
            </a:extLst>
          </p:cNvPr>
          <p:cNvSpPr>
            <a:spLocks noGrp="1"/>
          </p:cNvSpPr>
          <p:nvPr>
            <p:ph type="title"/>
          </p:nvPr>
        </p:nvSpPr>
        <p:spPr/>
        <p:txBody>
          <a:bodyPr>
            <a:normAutofit fontScale="90000"/>
          </a:bodyPr>
          <a:lstStyle/>
          <a:p>
            <a:r>
              <a:rPr lang="en-US" sz="3600" dirty="0"/>
              <a:t>Why does the General Assembly redraw Congressional and legislative district lines every 10 years?</a:t>
            </a:r>
            <a:br>
              <a:rPr lang="en-US" dirty="0"/>
            </a:br>
            <a:endParaRPr lang="en-US" dirty="0"/>
          </a:p>
        </p:txBody>
      </p:sp>
      <p:sp>
        <p:nvSpPr>
          <p:cNvPr id="3" name="Content Placeholder 2">
            <a:extLst>
              <a:ext uri="{FF2B5EF4-FFF2-40B4-BE49-F238E27FC236}">
                <a16:creationId xmlns:a16="http://schemas.microsoft.com/office/drawing/2014/main" id="{105CABA8-D454-460E-ADE2-96BE576045E4}"/>
              </a:ext>
            </a:extLst>
          </p:cNvPr>
          <p:cNvSpPr>
            <a:spLocks noGrp="1"/>
          </p:cNvSpPr>
          <p:nvPr>
            <p:ph idx="1"/>
          </p:nvPr>
        </p:nvSpPr>
        <p:spPr/>
        <p:txBody>
          <a:bodyPr>
            <a:normAutofit lnSpcReduction="10000"/>
          </a:bodyPr>
          <a:lstStyle/>
          <a:p>
            <a:r>
              <a:rPr lang="en-US" dirty="0"/>
              <a:t>The U.S. and Connecticut constitutions require it. In a 1964 case, the U.S. Supreme Court held that the U.S. Constitution’s Equal Protection Clause requires that districts have about equal populations so that everyone’s vote has equal importance (i.e., the “one person, one vote” doctrine) (Reynolds v. Sims, 377 U.S. 533 (1964)). </a:t>
            </a:r>
          </a:p>
          <a:p>
            <a:r>
              <a:rPr lang="en-US" dirty="0"/>
              <a:t>The state constitution requires that Congressional and legislative district lines be redrawn every 10 years (Conn. Const. Art. III., § 6). The districts must be based on the federal census and consistent with federal constitutional standards (Conn. Const. Art. III., § 5).</a:t>
            </a:r>
          </a:p>
          <a:p>
            <a:endParaRPr lang="en-US" dirty="0"/>
          </a:p>
          <a:p>
            <a:endParaRPr lang="en-US" dirty="0"/>
          </a:p>
        </p:txBody>
      </p:sp>
    </p:spTree>
    <p:extLst>
      <p:ext uri="{BB962C8B-B14F-4D97-AF65-F5344CB8AC3E}">
        <p14:creationId xmlns:p14="http://schemas.microsoft.com/office/powerpoint/2010/main" val="937217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1889D-ED6B-4862-95BE-96F135D6C603}"/>
              </a:ext>
            </a:extLst>
          </p:cNvPr>
          <p:cNvSpPr>
            <a:spLocks noGrp="1"/>
          </p:cNvSpPr>
          <p:nvPr>
            <p:ph type="title"/>
          </p:nvPr>
        </p:nvSpPr>
        <p:spPr/>
        <p:txBody>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 105-106</a:t>
            </a:r>
            <a:r>
              <a:rPr lang="en-US" sz="1800" dirty="0">
                <a:effectLst/>
                <a:latin typeface="Calibri" panose="020F0502020204030204" pitchFamily="34" charset="0"/>
                <a:ea typeface="Calibri" panose="020F0502020204030204" pitchFamily="34" charset="0"/>
                <a:cs typeface="Times New Roman" panose="02020603050405020304" pitchFamily="18" charset="0"/>
              </a:rPr>
              <a:t> — CONGRESSIONAL </a:t>
            </a:r>
            <a:r>
              <a:rPr lang="en-US" sz="1800" dirty="0">
                <a:latin typeface="Calibri" panose="020F0502020204030204" pitchFamily="34" charset="0"/>
                <a:ea typeface="Calibri" panose="020F0502020204030204" pitchFamily="34" charset="0"/>
                <a:cs typeface="Times New Roman" panose="02020603050405020304" pitchFamily="18" charset="0"/>
              </a:rPr>
              <a:t>SPECIAL ELECTION</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52FCCDD-AA24-4C63-8C21-11A69B6774A1}"/>
              </a:ext>
            </a:extLst>
          </p:cNvPr>
          <p:cNvSpPr>
            <a:spLocks noGrp="1"/>
          </p:cNvSpPr>
          <p:nvPr>
            <p:ph idx="1"/>
          </p:nvPr>
        </p:nvSpPr>
        <p:spPr/>
        <p:txBody>
          <a:bodyPr>
            <a:normAutofit/>
          </a:bodyPr>
          <a:lstStyle/>
          <a:p>
            <a:r>
              <a:rPr lang="en-US" sz="1800" b="0" i="0" dirty="0">
                <a:solidFill>
                  <a:srgbClr val="000000"/>
                </a:solidFill>
                <a:effectLst/>
                <a:latin typeface="Calibri" panose="020F0502020204030204" pitchFamily="34" charset="0"/>
              </a:rPr>
              <a:t>Changes the deadline by which a challenger must file a candidacy for nomination against the party-endorsed candidate in a special election for (1) judge of probate in a multi-town district or (2) a member of Congress </a:t>
            </a:r>
            <a:r>
              <a:rPr lang="en-US" sz="18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513693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DF81E-B52F-4C4F-B08E-9E9CF165C1C7}"/>
              </a:ext>
            </a:extLst>
          </p:cNvPr>
          <p:cNvSpPr>
            <a:spLocks noGrp="1"/>
          </p:cNvSpPr>
          <p:nvPr>
            <p:ph type="title"/>
          </p:nvPr>
        </p:nvSpPr>
        <p:spPr/>
        <p:txBody>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 107</a:t>
            </a:r>
            <a:r>
              <a:rPr lang="en-US" sz="1800" dirty="0">
                <a:effectLst/>
                <a:latin typeface="Calibri" panose="020F0502020204030204" pitchFamily="34" charset="0"/>
                <a:ea typeface="Calibri" panose="020F0502020204030204" pitchFamily="34" charset="0"/>
                <a:cs typeface="Times New Roman" panose="02020603050405020304" pitchFamily="18" charset="0"/>
              </a:rPr>
              <a:t> — POST-ELECTION AUDITS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7521D2E-4D03-460F-BAB6-EC992B2BFE59}"/>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Subjects centrally counted absentee ballots to post-election audits</a:t>
            </a:r>
          </a:p>
          <a:p>
            <a:endParaRPr lang="en-US" dirty="0"/>
          </a:p>
        </p:txBody>
      </p:sp>
    </p:spTree>
    <p:extLst>
      <p:ext uri="{BB962C8B-B14F-4D97-AF65-F5344CB8AC3E}">
        <p14:creationId xmlns:p14="http://schemas.microsoft.com/office/powerpoint/2010/main" val="3540419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9BB2-A7E9-4BD4-A5EB-FB1B17927AAA}"/>
              </a:ext>
            </a:extLst>
          </p:cNvPr>
          <p:cNvSpPr>
            <a:spLocks noGrp="1"/>
          </p:cNvSpPr>
          <p:nvPr>
            <p:ph type="title"/>
          </p:nvPr>
        </p:nvSpPr>
        <p:spPr/>
        <p:txBody>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 108</a:t>
            </a:r>
            <a:r>
              <a:rPr lang="en-US" sz="1800" dirty="0">
                <a:effectLst/>
                <a:latin typeface="Calibri" panose="020F0502020204030204" pitchFamily="34" charset="0"/>
                <a:ea typeface="Calibri" panose="020F0502020204030204" pitchFamily="34" charset="0"/>
                <a:cs typeface="Times New Roman" panose="02020603050405020304" pitchFamily="18" charset="0"/>
              </a:rPr>
              <a:t> — SUPERVISED ABSENTEE VOTING</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0DDEFF8A-3EC2-440F-9F19-F33BD46493BD}"/>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Authorizes the secretary of the state to suspend supervised absentee voting or mandatory supervised absentee voting in recognition of a public health or civil preparedness emergency</a:t>
            </a:r>
          </a:p>
          <a:p>
            <a:endParaRPr lang="en-US" dirty="0"/>
          </a:p>
        </p:txBody>
      </p:sp>
    </p:spTree>
    <p:extLst>
      <p:ext uri="{BB962C8B-B14F-4D97-AF65-F5344CB8AC3E}">
        <p14:creationId xmlns:p14="http://schemas.microsoft.com/office/powerpoint/2010/main" val="4043673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43215-90D2-4DE0-AE63-6F54C21A7F61}"/>
              </a:ext>
            </a:extLst>
          </p:cNvPr>
          <p:cNvSpPr>
            <a:spLocks noGrp="1"/>
          </p:cNvSpPr>
          <p:nvPr>
            <p:ph type="title"/>
          </p:nvPr>
        </p:nvSpPr>
        <p:spPr/>
        <p:txBody>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 109</a:t>
            </a:r>
            <a:r>
              <a:rPr lang="en-US" sz="1800" dirty="0">
                <a:effectLst/>
                <a:latin typeface="Calibri" panose="020F0502020204030204" pitchFamily="34" charset="0"/>
                <a:ea typeface="Calibri" panose="020F0502020204030204" pitchFamily="34" charset="0"/>
                <a:cs typeface="Times New Roman" panose="02020603050405020304" pitchFamily="18" charset="0"/>
              </a:rPr>
              <a:t> — ABSENTEE BALLOTS FOR ELECTORS WITH A VISUAL IMPAIRMENT</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A0C4C10C-8CBD-45AB-B7D6-07028D5DA49F}"/>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Requires the secretary of the state to provide electors who are unable to appear at their polling place because of a visual impairment with an electronic absentee ballot</a:t>
            </a:r>
          </a:p>
          <a:p>
            <a:endParaRPr lang="en-US" dirty="0"/>
          </a:p>
        </p:txBody>
      </p:sp>
    </p:spTree>
    <p:extLst>
      <p:ext uri="{BB962C8B-B14F-4D97-AF65-F5344CB8AC3E}">
        <p14:creationId xmlns:p14="http://schemas.microsoft.com/office/powerpoint/2010/main" val="3693537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BCF9C-85AB-4864-A84B-E433FD0A152E}"/>
              </a:ext>
            </a:extLst>
          </p:cNvPr>
          <p:cNvSpPr>
            <a:spLocks noGrp="1"/>
          </p:cNvSpPr>
          <p:nvPr>
            <p:ph type="title"/>
          </p:nvPr>
        </p:nvSpPr>
        <p:spPr/>
        <p:txBody>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 110</a:t>
            </a:r>
            <a:r>
              <a:rPr lang="en-US" sz="1800" dirty="0">
                <a:effectLst/>
                <a:latin typeface="Calibri" panose="020F0502020204030204" pitchFamily="34" charset="0"/>
                <a:ea typeface="Calibri" panose="020F0502020204030204" pitchFamily="34" charset="0"/>
                <a:cs typeface="Times New Roman" panose="02020603050405020304" pitchFamily="18" charset="0"/>
              </a:rPr>
              <a:t> — ASSISTANCE IN VOTING BOOTHS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EDR</a:t>
            </a:r>
            <a:r>
              <a:rPr lang="en-US" sz="1800" dirty="0">
                <a:effectLst/>
                <a:latin typeface="Calibri" panose="020F0502020204030204" pitchFamily="34" charset="0"/>
                <a:ea typeface="Calibri" panose="020F0502020204030204" pitchFamily="34" charset="0"/>
                <a:cs typeface="Times New Roman" panose="02020603050405020304" pitchFamily="18" charset="0"/>
              </a:rPr>
              <a:t> LOCATIONS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4D897226-6B1E-435D-AF29-7B4C66186438}"/>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Specifies that electors may receive voting assistance in voting booths at designated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EDR</a:t>
            </a:r>
            <a:r>
              <a:rPr lang="en-US" sz="1800" dirty="0">
                <a:effectLst/>
                <a:latin typeface="Calibri" panose="020F0502020204030204" pitchFamily="34" charset="0"/>
                <a:ea typeface="Calibri" panose="020F0502020204030204" pitchFamily="34" charset="0"/>
                <a:cs typeface="Times New Roman" panose="02020603050405020304" pitchFamily="18" charset="0"/>
              </a:rPr>
              <a:t> locations</a:t>
            </a:r>
          </a:p>
          <a:p>
            <a:endParaRPr lang="en-US" dirty="0"/>
          </a:p>
        </p:txBody>
      </p:sp>
    </p:spTree>
    <p:extLst>
      <p:ext uri="{BB962C8B-B14F-4D97-AF65-F5344CB8AC3E}">
        <p14:creationId xmlns:p14="http://schemas.microsoft.com/office/powerpoint/2010/main" val="30124738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C2693-6D57-4F1B-B31C-678DBAC59072}"/>
              </a:ext>
            </a:extLst>
          </p:cNvPr>
          <p:cNvSpPr>
            <a:spLocks noGrp="1"/>
          </p:cNvSpPr>
          <p:nvPr>
            <p:ph type="title"/>
          </p:nvPr>
        </p:nvSpPr>
        <p:spPr/>
        <p:txBody>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 111-114</a:t>
            </a:r>
            <a:r>
              <a:rPr lang="en-US" sz="1800" dirty="0">
                <a:effectLst/>
                <a:latin typeface="Calibri" panose="020F0502020204030204" pitchFamily="34" charset="0"/>
                <a:ea typeface="Calibri" panose="020F0502020204030204" pitchFamily="34" charset="0"/>
                <a:cs typeface="Times New Roman" panose="02020603050405020304" pitchFamily="18" charset="0"/>
              </a:rPr>
              <a:t> — POLLING PLACE CHALLENGERS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4201E78B-C1BD-46C9-AEAE-85911A8B494C}"/>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Conforms the law with current practice by eliminating provisions authorizing registrars of voters to appoint challengers as polling place officials</a:t>
            </a:r>
          </a:p>
          <a:p>
            <a:endParaRPr lang="en-US" dirty="0"/>
          </a:p>
        </p:txBody>
      </p:sp>
    </p:spTree>
    <p:extLst>
      <p:ext uri="{BB962C8B-B14F-4D97-AF65-F5344CB8AC3E}">
        <p14:creationId xmlns:p14="http://schemas.microsoft.com/office/powerpoint/2010/main" val="1010132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F06EE-B07D-4F44-A0A8-2A6ED8BB94E0}"/>
              </a:ext>
            </a:extLst>
          </p:cNvPr>
          <p:cNvSpPr>
            <a:spLocks noGrp="1"/>
          </p:cNvSpPr>
          <p:nvPr>
            <p:ph type="title"/>
          </p:nvPr>
        </p:nvSpPr>
        <p:spPr/>
        <p:txBody>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 116-121 &amp; 542</a:t>
            </a:r>
            <a:r>
              <a:rPr lang="en-US" sz="1800" dirty="0">
                <a:effectLst/>
                <a:latin typeface="Calibri" panose="020F0502020204030204" pitchFamily="34" charset="0"/>
                <a:ea typeface="Calibri" panose="020F0502020204030204" pitchFamily="34" charset="0"/>
                <a:cs typeface="Times New Roman" panose="02020603050405020304" pitchFamily="18" charset="0"/>
              </a:rPr>
              <a:t> — MUNICIPAL ELECTION DATE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8FE651A3-118B-4866-AE70-9CCA918665D9}"/>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Generally requires each municipality to hold its biennial municipal election on the Tuesday after the first Monday in November of odd-numbered years; extends existing provisions on transitioning and deferring terms of office to, and establishes new provisions for, municipalities that change their election date.</a:t>
            </a:r>
          </a:p>
          <a:p>
            <a:endParaRPr lang="en-US" dirty="0"/>
          </a:p>
        </p:txBody>
      </p:sp>
    </p:spTree>
    <p:extLst>
      <p:ext uri="{BB962C8B-B14F-4D97-AF65-F5344CB8AC3E}">
        <p14:creationId xmlns:p14="http://schemas.microsoft.com/office/powerpoint/2010/main" val="5328492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0975C-2BF1-46FF-9004-D44C322AF5D6}"/>
              </a:ext>
            </a:extLst>
          </p:cNvPr>
          <p:cNvSpPr>
            <a:spLocks noGrp="1"/>
          </p:cNvSpPr>
          <p:nvPr>
            <p:ph type="title"/>
          </p:nvPr>
        </p:nvSpPr>
        <p:spPr/>
        <p:txBody>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 126</a:t>
            </a:r>
            <a:r>
              <a:rPr lang="en-US" sz="1800" dirty="0">
                <a:effectLst/>
                <a:latin typeface="Calibri" panose="020F0502020204030204" pitchFamily="34" charset="0"/>
                <a:ea typeface="Calibri" panose="020F0502020204030204" pitchFamily="34" charset="0"/>
                <a:cs typeface="Times New Roman" panose="02020603050405020304" pitchFamily="18" charset="0"/>
              </a:rPr>
              <a:t> — TOWN COMMITTEE PRIMARIES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8BFB3D56-52D4-479E-A4C5-78F68B351566}"/>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Establishes circumstances under which town committee members who are chosen in a direct primary in certain municipalities are deemed elected without a primary</a:t>
            </a:r>
          </a:p>
          <a:p>
            <a:endParaRPr lang="en-US" dirty="0"/>
          </a:p>
        </p:txBody>
      </p:sp>
    </p:spTree>
    <p:extLst>
      <p:ext uri="{BB962C8B-B14F-4D97-AF65-F5344CB8AC3E}">
        <p14:creationId xmlns:p14="http://schemas.microsoft.com/office/powerpoint/2010/main" val="2586695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C58B8-6FE2-4BCB-9E88-87C97AC7DA80}"/>
              </a:ext>
            </a:extLst>
          </p:cNvPr>
          <p:cNvSpPr>
            <a:spLocks noGrp="1"/>
          </p:cNvSpPr>
          <p:nvPr>
            <p:ph type="title"/>
          </p:nvPr>
        </p:nvSpPr>
        <p:spPr/>
        <p:txBody>
          <a:bodyPr>
            <a:normAutofit/>
          </a:bodyPr>
          <a:lstStyle/>
          <a:p>
            <a:r>
              <a:rPr lang="en-US" sz="3200" dirty="0"/>
              <a:t>Who draws the lines? </a:t>
            </a:r>
          </a:p>
        </p:txBody>
      </p:sp>
      <p:sp>
        <p:nvSpPr>
          <p:cNvPr id="3" name="Content Placeholder 2">
            <a:extLst>
              <a:ext uri="{FF2B5EF4-FFF2-40B4-BE49-F238E27FC236}">
                <a16:creationId xmlns:a16="http://schemas.microsoft.com/office/drawing/2014/main" id="{4E11EB1A-1F2B-4C99-B556-1BDC6DF658EB}"/>
              </a:ext>
            </a:extLst>
          </p:cNvPr>
          <p:cNvSpPr>
            <a:spLocks noGrp="1"/>
          </p:cNvSpPr>
          <p:nvPr>
            <p:ph idx="1"/>
          </p:nvPr>
        </p:nvSpPr>
        <p:spPr/>
        <p:txBody>
          <a:bodyPr/>
          <a:lstStyle/>
          <a:p>
            <a:r>
              <a:rPr lang="en-US" dirty="0"/>
              <a:t>The state constitution requires that an eight-member, bipartisan committee (i.e., the Reapportionment Committee) prepare a districting plan and the General Assembly approve it with a two-thirds vote in each chamber. The committee is composed of legislators.</a:t>
            </a:r>
          </a:p>
        </p:txBody>
      </p:sp>
    </p:spTree>
    <p:extLst>
      <p:ext uri="{BB962C8B-B14F-4D97-AF65-F5344CB8AC3E}">
        <p14:creationId xmlns:p14="http://schemas.microsoft.com/office/powerpoint/2010/main" val="1440121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5F20C-FEDB-4A38-8FC1-EFFBA10ABED6}"/>
              </a:ext>
            </a:extLst>
          </p:cNvPr>
          <p:cNvSpPr>
            <a:spLocks noGrp="1"/>
          </p:cNvSpPr>
          <p:nvPr>
            <p:ph type="title"/>
          </p:nvPr>
        </p:nvSpPr>
        <p:spPr/>
        <p:txBody>
          <a:bodyPr>
            <a:normAutofit/>
          </a:bodyPr>
          <a:lstStyle/>
          <a:p>
            <a:r>
              <a:rPr lang="en-US" sz="3200" dirty="0"/>
              <a:t>Process Overview</a:t>
            </a:r>
          </a:p>
        </p:txBody>
      </p:sp>
      <p:sp>
        <p:nvSpPr>
          <p:cNvPr id="3" name="Content Placeholder 2">
            <a:extLst>
              <a:ext uri="{FF2B5EF4-FFF2-40B4-BE49-F238E27FC236}">
                <a16:creationId xmlns:a16="http://schemas.microsoft.com/office/drawing/2014/main" id="{86E59FFC-CC77-48EB-AFE1-BAEECD635F92}"/>
              </a:ext>
            </a:extLst>
          </p:cNvPr>
          <p:cNvSpPr>
            <a:spLocks noGrp="1"/>
          </p:cNvSpPr>
          <p:nvPr>
            <p:ph idx="1"/>
          </p:nvPr>
        </p:nvSpPr>
        <p:spPr/>
        <p:txBody>
          <a:bodyPr>
            <a:normAutofit fontScale="77500" lnSpcReduction="20000"/>
          </a:bodyPr>
          <a:lstStyle/>
          <a:p>
            <a:r>
              <a:rPr lang="en-US" dirty="0"/>
              <a:t>In general, by February 15 of the year following the decennial census, the top four legislative leaders must each designate two committee members. Historically, each leader has designated two legislators from his or her own party’s caucus in the Senate or House of Representatives.</a:t>
            </a:r>
          </a:p>
          <a:p>
            <a:r>
              <a:rPr lang="en-US" dirty="0"/>
              <a:t>If the General Assembly does not approve a plan by September 15 of that year, a nine-member commission (i.e., the Reapportionment Commission) is formed. The top four legislative leaders must each designate two commission members, whom the governor appoints. As with the committee, in the past each leader has designated two legislators from his or her own party’s caucus in the Senate or House of Representatives. The eight appointees select a state elector as a ninth member.</a:t>
            </a:r>
          </a:p>
          <a:p>
            <a:r>
              <a:rPr lang="en-US" dirty="0"/>
              <a:t>(For both the committee and the commission, the constitution establishes a different procedure if there are members of more than two political parties in either chamber.)</a:t>
            </a:r>
          </a:p>
          <a:p>
            <a:endParaRPr lang="en-US" dirty="0"/>
          </a:p>
        </p:txBody>
      </p:sp>
    </p:spTree>
    <p:extLst>
      <p:ext uri="{BB962C8B-B14F-4D97-AF65-F5344CB8AC3E}">
        <p14:creationId xmlns:p14="http://schemas.microsoft.com/office/powerpoint/2010/main" val="2779468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6AF87-B3C2-404F-B9FD-FA448B79C1BD}"/>
              </a:ext>
            </a:extLst>
          </p:cNvPr>
          <p:cNvSpPr>
            <a:spLocks noGrp="1"/>
          </p:cNvSpPr>
          <p:nvPr>
            <p:ph type="title"/>
          </p:nvPr>
        </p:nvSpPr>
        <p:spPr/>
        <p:txBody>
          <a:bodyPr>
            <a:normAutofit fontScale="90000"/>
          </a:bodyPr>
          <a:lstStyle/>
          <a:p>
            <a:r>
              <a:rPr lang="en-US" sz="3600" dirty="0"/>
              <a:t>When does it have to be done?</a:t>
            </a:r>
            <a:br>
              <a:rPr lang="en-US" dirty="0"/>
            </a:br>
            <a:endParaRPr lang="en-US" dirty="0"/>
          </a:p>
        </p:txBody>
      </p:sp>
      <p:sp>
        <p:nvSpPr>
          <p:cNvPr id="3" name="Content Placeholder 2">
            <a:extLst>
              <a:ext uri="{FF2B5EF4-FFF2-40B4-BE49-F238E27FC236}">
                <a16:creationId xmlns:a16="http://schemas.microsoft.com/office/drawing/2014/main" id="{956BEA16-A630-4723-81D8-79794A777349}"/>
              </a:ext>
            </a:extLst>
          </p:cNvPr>
          <p:cNvSpPr>
            <a:spLocks noGrp="1"/>
          </p:cNvSpPr>
          <p:nvPr>
            <p:ph idx="1"/>
          </p:nvPr>
        </p:nvSpPr>
        <p:spPr/>
        <p:txBody>
          <a:bodyPr/>
          <a:lstStyle/>
          <a:p>
            <a:r>
              <a:rPr lang="en-US" dirty="0"/>
              <a:t>As indicated above, the Reapportionment Committee must complete its task by September 15 of the year following the census. If the General Assembly fails to adopt a plan by that deadline, the Reapportionment Commission must prepare a plan by November 30 of that year that is certified by at least five members; the commission’s plan is not subject to General Assembly approval.</a:t>
            </a:r>
          </a:p>
          <a:p>
            <a:endParaRPr lang="en-US" dirty="0"/>
          </a:p>
        </p:txBody>
      </p:sp>
    </p:spTree>
    <p:extLst>
      <p:ext uri="{BB962C8B-B14F-4D97-AF65-F5344CB8AC3E}">
        <p14:creationId xmlns:p14="http://schemas.microsoft.com/office/powerpoint/2010/main" val="59835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BB31C-5552-4ABB-84D4-5E10A098985B}"/>
              </a:ext>
            </a:extLst>
          </p:cNvPr>
          <p:cNvSpPr>
            <a:spLocks noGrp="1"/>
          </p:cNvSpPr>
          <p:nvPr>
            <p:ph type="title"/>
          </p:nvPr>
        </p:nvSpPr>
        <p:spPr/>
        <p:txBody>
          <a:bodyPr>
            <a:normAutofit fontScale="90000"/>
          </a:bodyPr>
          <a:lstStyle/>
          <a:p>
            <a:r>
              <a:rPr lang="en-US" sz="3600" dirty="0"/>
              <a:t>What happens if the Reapportionment Commission does not agree on a plan?</a:t>
            </a:r>
            <a:br>
              <a:rPr lang="en-US" dirty="0"/>
            </a:br>
            <a:endParaRPr lang="en-US" dirty="0"/>
          </a:p>
        </p:txBody>
      </p:sp>
      <p:sp>
        <p:nvSpPr>
          <p:cNvPr id="3" name="Content Placeholder 2">
            <a:extLst>
              <a:ext uri="{FF2B5EF4-FFF2-40B4-BE49-F238E27FC236}">
                <a16:creationId xmlns:a16="http://schemas.microsoft.com/office/drawing/2014/main" id="{68D9F093-8099-4BA9-A7B5-110895EEB253}"/>
              </a:ext>
            </a:extLst>
          </p:cNvPr>
          <p:cNvSpPr>
            <a:spLocks noGrp="1"/>
          </p:cNvSpPr>
          <p:nvPr>
            <p:ph idx="1"/>
          </p:nvPr>
        </p:nvSpPr>
        <p:spPr/>
        <p:txBody>
          <a:bodyPr/>
          <a:lstStyle/>
          <a:p>
            <a:r>
              <a:rPr lang="en-US" dirty="0"/>
              <a:t>If the commission does not agree on a plan, the constitution empowers the state Supreme Court to compel the commission to complete its task. Alternatively, the court can draw the district boundaries itself, which it must do by February 15 of the second year following the decennial census.</a:t>
            </a:r>
          </a:p>
          <a:p>
            <a:endParaRPr lang="en-US" dirty="0"/>
          </a:p>
        </p:txBody>
      </p:sp>
    </p:spTree>
    <p:extLst>
      <p:ext uri="{BB962C8B-B14F-4D97-AF65-F5344CB8AC3E}">
        <p14:creationId xmlns:p14="http://schemas.microsoft.com/office/powerpoint/2010/main" val="2455577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EBB4F-F806-4015-8ABC-80F01E38D238}"/>
              </a:ext>
            </a:extLst>
          </p:cNvPr>
          <p:cNvSpPr>
            <a:spLocks noGrp="1"/>
          </p:cNvSpPr>
          <p:nvPr>
            <p:ph type="title"/>
          </p:nvPr>
        </p:nvSpPr>
        <p:spPr/>
        <p:txBody>
          <a:bodyPr>
            <a:normAutofit fontScale="90000"/>
          </a:bodyPr>
          <a:lstStyle/>
          <a:p>
            <a:r>
              <a:rPr lang="en-US" sz="3600" dirty="0"/>
              <a:t>What are the 2020 redistricting cycle deadlines under the Connecticut Constitution?</a:t>
            </a:r>
            <a:br>
              <a:rPr lang="en-US" dirty="0"/>
            </a:br>
            <a:endParaRPr lang="en-US" dirty="0"/>
          </a:p>
        </p:txBody>
      </p:sp>
      <p:sp>
        <p:nvSpPr>
          <p:cNvPr id="3" name="Content Placeholder 2">
            <a:extLst>
              <a:ext uri="{FF2B5EF4-FFF2-40B4-BE49-F238E27FC236}">
                <a16:creationId xmlns:a16="http://schemas.microsoft.com/office/drawing/2014/main" id="{0BD95F99-7C51-4379-9DC9-9774B4522187}"/>
              </a:ext>
            </a:extLst>
          </p:cNvPr>
          <p:cNvSpPr>
            <a:spLocks noGrp="1"/>
          </p:cNvSpPr>
          <p:nvPr>
            <p:ph idx="1"/>
          </p:nvPr>
        </p:nvSpPr>
        <p:spPr/>
        <p:txBody>
          <a:bodyPr>
            <a:normAutofit fontScale="62500" lnSpcReduction="20000"/>
          </a:bodyPr>
          <a:lstStyle/>
          <a:p>
            <a:r>
              <a:rPr lang="en-US" dirty="0"/>
              <a:t>Deadline Requirement</a:t>
            </a:r>
          </a:p>
          <a:p>
            <a:r>
              <a:rPr lang="en-US" dirty="0"/>
              <a:t>February 15, 2021 -  Legislative leaders appoint an eight-member Reapportionment Committee</a:t>
            </a:r>
          </a:p>
          <a:p>
            <a:r>
              <a:rPr lang="en-US" dirty="0"/>
              <a:t>September 15, 2021 - General Assembly adopts a plan of districting</a:t>
            </a:r>
          </a:p>
          <a:p>
            <a:r>
              <a:rPr lang="en-US" dirty="0"/>
              <a:t>Forthwith after September 15, 2021 - Governor appoints a Reapportionment Commission based on legislative leaders’ designations (if General Assembly fails to adopt a districting plan by September 15)</a:t>
            </a:r>
          </a:p>
          <a:p>
            <a:r>
              <a:rPr lang="en-US" dirty="0"/>
              <a:t>Within 30 days after appointment of Reapportionment Commission - Members select a state elector as the ninth member</a:t>
            </a:r>
          </a:p>
          <a:p>
            <a:r>
              <a:rPr lang="en-US" dirty="0"/>
              <a:t>November 30, 2021 -  Reapportionment Commission submits a certified plan of districting to the secretary of the state</a:t>
            </a:r>
          </a:p>
          <a:p>
            <a:r>
              <a:rPr lang="en-US" dirty="0"/>
              <a:t>Forthwith after November 30, 2021 - Secretary of the state notifies the Chief Justice of the state Supreme Court (if Reapportionment Commission fails to submit a plan by November 30)</a:t>
            </a:r>
          </a:p>
          <a:p>
            <a:r>
              <a:rPr lang="en-US" dirty="0"/>
              <a:t>February 15, 2022 - State Supreme Court files its plan of districting with the secretary of the state</a:t>
            </a:r>
          </a:p>
          <a:p>
            <a:r>
              <a:rPr lang="en-US" dirty="0"/>
              <a:t> *The secretary of the state must forthwith publish the plan at which point it has the full force of law.</a:t>
            </a:r>
          </a:p>
          <a:p>
            <a:endParaRPr lang="en-US" dirty="0"/>
          </a:p>
        </p:txBody>
      </p:sp>
    </p:spTree>
    <p:extLst>
      <p:ext uri="{BB962C8B-B14F-4D97-AF65-F5344CB8AC3E}">
        <p14:creationId xmlns:p14="http://schemas.microsoft.com/office/powerpoint/2010/main" val="785273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63129-581B-45B2-8BF3-99B962FFD3FA}"/>
              </a:ext>
            </a:extLst>
          </p:cNvPr>
          <p:cNvSpPr>
            <a:spLocks noGrp="1"/>
          </p:cNvSpPr>
          <p:nvPr>
            <p:ph type="title"/>
          </p:nvPr>
        </p:nvSpPr>
        <p:spPr/>
        <p:txBody>
          <a:bodyPr>
            <a:normAutofit fontScale="90000"/>
          </a:bodyPr>
          <a:lstStyle/>
          <a:p>
            <a:r>
              <a:rPr lang="en-US" sz="3600" dirty="0"/>
              <a:t>Role of Secretary of the State - Reapportionment</a:t>
            </a:r>
            <a:br>
              <a:rPr lang="en-US" dirty="0"/>
            </a:br>
            <a:endParaRPr lang="en-US" dirty="0"/>
          </a:p>
        </p:txBody>
      </p:sp>
      <p:sp>
        <p:nvSpPr>
          <p:cNvPr id="3" name="Content Placeholder 2">
            <a:extLst>
              <a:ext uri="{FF2B5EF4-FFF2-40B4-BE49-F238E27FC236}">
                <a16:creationId xmlns:a16="http://schemas.microsoft.com/office/drawing/2014/main" id="{C9AC10F4-30E3-4BAD-A701-7EE7D4FA055E}"/>
              </a:ext>
            </a:extLst>
          </p:cNvPr>
          <p:cNvSpPr>
            <a:spLocks noGrp="1"/>
          </p:cNvSpPr>
          <p:nvPr>
            <p:ph idx="1"/>
          </p:nvPr>
        </p:nvSpPr>
        <p:spPr/>
        <p:txBody>
          <a:bodyPr>
            <a:normAutofit fontScale="62500" lnSpcReduction="20000"/>
          </a:bodyPr>
          <a:lstStyle/>
          <a:p>
            <a:r>
              <a:rPr lang="en-US" dirty="0"/>
              <a:t>Publication and Distribution of the Plan</a:t>
            </a:r>
          </a:p>
          <a:p>
            <a:r>
              <a:rPr lang="en-US" dirty="0"/>
              <a:t>The Office of the Secretary of the State has no involvement in the development of the Plan of Apportionment.  The office’s involvement begins at the point when a proposed plan is ready to be presented to the general assembly.  It is the office’s responsibility at that point to send the proclamation reconvening the general assembly to each of the senators and representatives by registered or certified mail.  If the general assembly approves the plan, the Legislative Commissioners’ Office would be responsible for publishing the plan.  </a:t>
            </a:r>
          </a:p>
          <a:p>
            <a:r>
              <a:rPr lang="en-US" dirty="0"/>
              <a:t>If the legislature fails to approve a plan, the Constitution assigns the task to a Reapportionment Commission, which must complete its work by November 30 of the year following the census and responsibility for the publication and distribution of the plan falls to the Secretary of the State’s Office.  If the commission fails to meet its deadline, the Secretary of the State notifies the Chief Justice of the Supreme Court and the Supreme Court assumes responsibility for the plan.  The deadline for the Court is February 15.  The Office of the Secretary of the State will still be responsible for publication and distribution of any final plan at that point.   </a:t>
            </a:r>
          </a:p>
          <a:p>
            <a:endParaRPr lang="en-US" dirty="0"/>
          </a:p>
        </p:txBody>
      </p:sp>
    </p:spTree>
    <p:extLst>
      <p:ext uri="{BB962C8B-B14F-4D97-AF65-F5344CB8AC3E}">
        <p14:creationId xmlns:p14="http://schemas.microsoft.com/office/powerpoint/2010/main" val="1538943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159</TotalTime>
  <Words>2472</Words>
  <Application>Microsoft Office PowerPoint</Application>
  <PresentationFormat>Widescreen</PresentationFormat>
  <Paragraphs>97</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Garamond</vt:lpstr>
      <vt:lpstr>Organic</vt:lpstr>
      <vt:lpstr>Registrars of Voters</vt:lpstr>
      <vt:lpstr>Redistricting</vt:lpstr>
      <vt:lpstr>Why does the General Assembly redraw Congressional and legislative district lines every 10 years? </vt:lpstr>
      <vt:lpstr>Who draws the lines? </vt:lpstr>
      <vt:lpstr>Process Overview</vt:lpstr>
      <vt:lpstr>When does it have to be done? </vt:lpstr>
      <vt:lpstr>What happens if the Reapportionment Commission does not agree on a plan? </vt:lpstr>
      <vt:lpstr>What are the 2020 redistricting cycle deadlines under the Connecticut Constitution? </vt:lpstr>
      <vt:lpstr>Role of Secretary of the State - Reapportionment </vt:lpstr>
      <vt:lpstr>Information for Registrars and Local Officials </vt:lpstr>
      <vt:lpstr>Local Impact – In General </vt:lpstr>
      <vt:lpstr>Local Impact – In General</vt:lpstr>
      <vt:lpstr>Generally, town can be broken into three categories with regard to redistricting: </vt:lpstr>
      <vt:lpstr>Town Committees </vt:lpstr>
      <vt:lpstr>Election Results </vt:lpstr>
      <vt:lpstr>Legislative Update</vt:lpstr>
      <vt:lpstr>§§ 87-91 — ELECTRONIC SYSTEM FOR TRANSMITTING VOTER REGISTRATION APPLICATIONS </vt:lpstr>
      <vt:lpstr>§ 92 — E-SIGNATURE SYSTEM FOR ELECTIONS FORMS </vt:lpstr>
      <vt:lpstr>§ 93 — DISTRIBUTING VOTER REGISTRATION INFORMATION AT HIGH SCHOOLS </vt:lpstr>
      <vt:lpstr>§ 94 — TIME OFF TO VOTE </vt:lpstr>
      <vt:lpstr>§ 95 — COMPETENCY TO VOTE </vt:lpstr>
      <vt:lpstr>§§ 96-98 — VOTING RIGHTS FOR INDIVIDUALS CONVICTED OF A FELONY </vt:lpstr>
      <vt:lpstr>§§ 99 &amp; 100 — ELECTION NOTICES </vt:lpstr>
      <vt:lpstr>§§ 99-100 &amp; 127-141 — EXPANDED ABSENTEE VOTING AUTHORIZATION AND UPDATED FORMS FOR ELECTIONS OCCURRING BEFORE NOVEMBER 3, 2021 </vt:lpstr>
      <vt:lpstr>§ 101 — ONLINE SYSTEM FOR ABSENTEE BALLOT APPLICATIONS </vt:lpstr>
      <vt:lpstr>§ 102 — DROP BOXES FOR RETURNING ABSENTEE BALLOTS </vt:lpstr>
      <vt:lpstr>§ 102 — ABSENTEE BALLOT RETURN BY SIBLINGS AND DESIGNEES </vt:lpstr>
      <vt:lpstr>§ 103 — PERMANENT ABSENTEE BALLOT STATUS </vt:lpstr>
      <vt:lpstr>§ 104 — VOTER REGISTRATION INFORMATION </vt:lpstr>
      <vt:lpstr>§ 105-106 — CONGRESSIONAL SPECIAL ELECTION </vt:lpstr>
      <vt:lpstr>§ 107 — POST-ELECTION AUDITS </vt:lpstr>
      <vt:lpstr>§ 108 — SUPERVISED ABSENTEE VOTING </vt:lpstr>
      <vt:lpstr>§ 109 — ABSENTEE BALLOTS FOR ELECTORS WITH A VISUAL IMPAIRMENT </vt:lpstr>
      <vt:lpstr>§ 110 — ASSISTANCE IN VOTING BOOTHS AT EDR LOCATIONS </vt:lpstr>
      <vt:lpstr>§§ 111-114 — POLLING PLACE CHALLENGERS </vt:lpstr>
      <vt:lpstr>§§ 116-121 &amp; 542 — MUNICIPAL ELECTION DATE </vt:lpstr>
      <vt:lpstr>§ 126 — TOWN COMMITTEE PRIMARIES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Redistricting</dc:title>
  <dc:creator>Bromley, Ted</dc:creator>
  <cp:lastModifiedBy>Carini, Aida</cp:lastModifiedBy>
  <cp:revision>9</cp:revision>
  <dcterms:created xsi:type="dcterms:W3CDTF">2021-02-09T18:15:39Z</dcterms:created>
  <dcterms:modified xsi:type="dcterms:W3CDTF">2021-08-26T16:16:55Z</dcterms:modified>
</cp:coreProperties>
</file>