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61" r:id="rId3"/>
    <p:sldId id="258" r:id="rId4"/>
    <p:sldId id="263" r:id="rId5"/>
    <p:sldId id="268" r:id="rId6"/>
    <p:sldId id="267" r:id="rId7"/>
    <p:sldId id="270" r:id="rId8"/>
    <p:sldId id="272" r:id="rId9"/>
    <p:sldId id="274" r:id="rId10"/>
    <p:sldId id="273" r:id="rId11"/>
    <p:sldId id="280" r:id="rId12"/>
    <p:sldId id="277" r:id="rId13"/>
    <p:sldId id="275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69" autoAdjust="0"/>
  </p:normalViewPr>
  <p:slideViewPr>
    <p:cSldViewPr snapToGrid="0" snapToObjects="1">
      <p:cViewPr varScale="1">
        <p:scale>
          <a:sx n="61" d="100"/>
          <a:sy n="61" d="100"/>
        </p:scale>
        <p:origin x="14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DEC3F-1725-418C-8FFD-1FB2D43F6927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AAB3E-570F-47EF-AF4C-42598B92C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1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1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9BF18E-1A38-F773-2218-7461F3B87B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B4019E-F243-9B05-E4F1-6AC0BEED1D9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61E5BB-ECB1-0B7B-3D82-E00B1FC95B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28716-633A-477E-303A-E6B715B8CC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164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5A2A6-EB78-4E6A-0C8D-6EACE80D92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1A67DE5-C428-BE05-F989-7B8B857B41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02988C-D4D0-7A9C-EDFC-17369FC4A9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F214DB-804D-15C6-0A8F-1A8DFDE33C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902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7B60B-3223-824F-ADF0-432FDAD58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6C62DA1-A46B-A08C-888F-7E2B4397D8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F4208B-6783-06EB-B276-DFBEC504D7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E1856-6547-8244-575E-E55CA53725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42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401FD-5D7C-7EB7-FEB4-F2D80FE60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B524FA4-01AA-7F92-20F1-015BAEEC61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AD08EB-5EAA-7D67-6752-43449E7AF4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BC416-E152-03FA-0CD1-A3A72F3036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1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4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19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28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19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7558D7-D3DE-C086-9C2B-DF67900A50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2F3FAA-CF15-8516-58BF-E670ECD1A6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4E24C4-8DA3-D40E-C1A6-568E083085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D28CEE-9F33-338A-6CDE-DE38C8EAF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3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896277-7BD1-F53B-D2D0-49BCB20A4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FDE1EF-B57B-4D0F-31F0-EE93CE798A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1F9F06-9630-3B0E-0C80-285FA744AB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5EA91C-8F00-0DD7-4E3B-AD37484386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63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9AF4A-F0D6-0389-89E9-4893324610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25FAF9-2C47-3AA3-7865-EEB4196F05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A85EAA-F4FC-90AD-C3C9-6FCCB2F0DF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F60662-0BED-3727-10AD-7BC30B0B5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06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393718-2519-20CE-B299-200D09538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296FB11-42F3-2C57-3CD9-1C7158CA89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7794187-DF9A-1478-38ED-9BA8A52C10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8CE9C-6319-C758-FAC4-6BE0BE96F5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AAB3E-570F-47EF-AF4C-42598B92C7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97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Headline 1 here</a:t>
            </a:r>
            <a:br>
              <a:rPr lang="en-US" dirty="0"/>
            </a:br>
            <a:r>
              <a:rPr lang="en-US" dirty="0"/>
              <a:t>Headline 2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534798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71600" y="4521200"/>
            <a:ext cx="6400800" cy="428625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90077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4891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891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4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841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70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09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09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3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4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78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Subhead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599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78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3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68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7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01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AFC2-6C70-5741-9524-AA5F422D61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2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robison@uchc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orter@uchc.edu" TargetMode="External"/><Relationship Id="rId4" Type="http://schemas.openxmlformats.org/officeDocument/2006/relationships/hyperlink" Target="mailto:edillon@uch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1459" y="1501775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Implementation of NCQA Person-Centered Outcome Measures in CHCP, PCA, and ABI waivers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199"/>
            <a:ext cx="6477000" cy="1063625"/>
          </a:xfrm>
        </p:spPr>
        <p:txBody>
          <a:bodyPr>
            <a:normAutofit/>
          </a:bodyPr>
          <a:lstStyle/>
          <a:p>
            <a:r>
              <a:rPr lang="en-US" dirty="0"/>
              <a:t>Martha Porter</a:t>
            </a:r>
          </a:p>
          <a:p>
            <a:r>
              <a:rPr lang="en-US" dirty="0"/>
              <a:t>Center on Aging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371600" y="4835525"/>
            <a:ext cx="6400800" cy="428625"/>
          </a:xfrm>
        </p:spPr>
        <p:txBody>
          <a:bodyPr/>
          <a:lstStyle/>
          <a:p>
            <a:r>
              <a:rPr lang="en-US" dirty="0"/>
              <a:t>April 5, 2024</a:t>
            </a:r>
          </a:p>
        </p:txBody>
      </p:sp>
    </p:spTree>
    <p:extLst>
      <p:ext uri="{BB962C8B-B14F-4D97-AF65-F5344CB8AC3E}">
        <p14:creationId xmlns:p14="http://schemas.microsoft.com/office/powerpoint/2010/main" val="1545360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A18E9F-0375-3FA0-788E-967551BA6D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AFA9-9E11-AF34-597F-D518A277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Analyses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8F9B6-B63E-F5BE-23FE-63AD47242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4387707"/>
          </a:xfrm>
        </p:spPr>
        <p:txBody>
          <a:bodyPr>
            <a:normAutofit/>
          </a:bodyPr>
          <a:lstStyle/>
          <a:p>
            <a:r>
              <a:rPr lang="en-US" sz="3000" dirty="0"/>
              <a:t>NCQA with UConn to test all three measures</a:t>
            </a:r>
          </a:p>
          <a:p>
            <a:r>
              <a:rPr lang="en-US" sz="3000" dirty="0"/>
              <a:t>B</a:t>
            </a:r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enchmark the two process measures –</a:t>
            </a:r>
          </a:p>
          <a:p>
            <a:pPr marL="457200" lvl="1" indent="0">
              <a:buNone/>
            </a:pPr>
            <a:r>
              <a:rPr lang="en-US" sz="2800" dirty="0"/>
              <a:t>–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Goal Identification </a:t>
            </a:r>
          </a:p>
          <a:p>
            <a:pPr marL="457200" lvl="1" indent="0">
              <a:buNone/>
            </a:pPr>
            <a:r>
              <a:rPr lang="en-US" sz="2800" dirty="0"/>
              <a:t>– </a:t>
            </a:r>
            <a:r>
              <a:rPr lang="en-US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Goal Follow-up</a:t>
            </a:r>
            <a:endParaRPr lang="en-US" sz="2600" dirty="0"/>
          </a:p>
          <a:p>
            <a:r>
              <a:rPr lang="en-US" sz="3000" dirty="0"/>
              <a:t>Benchmark Measure 3 </a:t>
            </a:r>
          </a:p>
          <a:p>
            <a:pPr marL="0" indent="0">
              <a:buNone/>
            </a:pPr>
            <a:r>
              <a:rPr lang="en-US" sz="3000" dirty="0"/>
              <a:t>	– Goal attainment</a:t>
            </a:r>
          </a:p>
          <a:p>
            <a:pPr lvl="1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0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131AC9-E4D8-137E-E5BD-061FFAFAFF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5E9B-5825-0763-0046-FA90B03C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Future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2AA2-4FF6-AC6F-853D-D21791FD3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4387707"/>
          </a:xfrm>
        </p:spPr>
        <p:txBody>
          <a:bodyPr>
            <a:normAutofit/>
          </a:bodyPr>
          <a:lstStyle/>
          <a:p>
            <a:r>
              <a:rPr lang="en-US" sz="3000" dirty="0"/>
              <a:t>Share with other providers via Connie</a:t>
            </a:r>
          </a:p>
          <a:p>
            <a:r>
              <a:rPr lang="en-US" sz="3000" dirty="0"/>
              <a:t>Coordinate and support the individual in reaching their goals</a:t>
            </a:r>
          </a:p>
          <a:p>
            <a:r>
              <a:rPr lang="en-US" sz="3000" dirty="0"/>
              <a:t>Part of Value-based Payment </a:t>
            </a:r>
            <a:endParaRPr lang="en-US" sz="2600" dirty="0"/>
          </a:p>
          <a:p>
            <a:pPr lvl="1"/>
            <a:endParaRPr lang="en-US" sz="2600" dirty="0"/>
          </a:p>
          <a:p>
            <a:pPr marL="0" indent="0">
              <a:buNone/>
            </a:pPr>
            <a:r>
              <a:rPr lang="en-US" sz="3200" dirty="0"/>
              <a:t>			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71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5749D-D272-98B0-C1B9-EDACD0A668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3A279-3C4D-A4F0-CC8C-FDD1AF379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6619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kern="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“I want to view some You tube lessons and learn how to play guitar in the next 3 months.”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47CBB-21FF-AA3F-FA21-318B3A8B1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4387707"/>
          </a:xfrm>
        </p:spPr>
        <p:txBody>
          <a:bodyPr>
            <a:normAutofit/>
          </a:bodyPr>
          <a:lstStyle/>
          <a:p>
            <a:pPr lvl="1"/>
            <a:endParaRPr lang="en-US" sz="26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0E7161-0EE7-E0B3-9B8C-F0BB02A67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942" y="1904787"/>
            <a:ext cx="7640116" cy="30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274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6C7917-7C98-F8B2-A2E9-4D0030CBF5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0099-79CD-125A-5923-25607D3D5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9531"/>
            <a:ext cx="8229600" cy="1472623"/>
          </a:xfrm>
        </p:spPr>
        <p:txBody>
          <a:bodyPr>
            <a:normAutofit/>
          </a:bodyPr>
          <a:lstStyle/>
          <a:p>
            <a:r>
              <a:rPr lang="en-US" sz="2800" kern="0" dirty="0">
                <a:effectLst/>
                <a:ea typeface="Times New Roman" panose="02020603050405020304" pitchFamily="18" charset="0"/>
              </a:rPr>
              <a:t>Per son due to client's cognitive decline: </a:t>
            </a:r>
            <a:r>
              <a:rPr lang="en-US" sz="2800" kern="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br>
              <a:rPr lang="en-US" sz="2800" kern="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r>
              <a:rPr lang="en-US" sz="2800" kern="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“I would like my mom to start walking to be a little more independent in mobility.”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DBE37-F19B-50E1-523A-03067BF60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4072"/>
            <a:ext cx="8229600" cy="4058085"/>
          </a:xfrm>
        </p:spPr>
        <p:txBody>
          <a:bodyPr>
            <a:normAutofit/>
          </a:bodyPr>
          <a:lstStyle/>
          <a:p>
            <a:endParaRPr lang="en-US" sz="3000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9DF666-73BC-7E82-F972-CDCEA2FD0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90453"/>
            <a:ext cx="8373171" cy="247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049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873A40-5513-97A6-D48A-F17AED3AB5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684CB-4793-E1A4-1AE1-0CB91443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UConn Center on Aging Team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48E53-7907-62C5-5045-C6D915AEE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</a:rPr>
              <a:t>Julie Robison, PhD</a:t>
            </a:r>
          </a:p>
          <a:p>
            <a:pPr marL="0" indent="0">
              <a:buNone/>
            </a:pPr>
            <a:r>
              <a:rPr lang="en-US" sz="2200" dirty="0">
                <a:hlinkClick r:id="rId3"/>
              </a:rPr>
              <a:t>jrobison@uchc.edu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Ellis Dillon, PhD</a:t>
            </a:r>
          </a:p>
          <a:p>
            <a:pPr marL="0" indent="0">
              <a:buNone/>
            </a:pPr>
            <a:r>
              <a:rPr lang="en-US" sz="2200" dirty="0">
                <a:hlinkClick r:id="rId4"/>
              </a:rPr>
              <a:t>edillon@uchc.edu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Martha Porter</a:t>
            </a:r>
          </a:p>
          <a:p>
            <a:pPr marL="0" indent="0">
              <a:buNone/>
            </a:pPr>
            <a:r>
              <a:rPr lang="en-US" sz="2200" dirty="0">
                <a:hlinkClick r:id="rId5"/>
              </a:rPr>
              <a:t>porter@uchc.edu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2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0977B-A0B6-BDC2-DEB1-A90DF8346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6B590-39DE-5D4E-8CC2-71D3F64A5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ARPA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F6B4B-4036-4D9C-A075-14F10D8A7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656"/>
            <a:ext cx="8229600" cy="410195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Improvement in person-centered goal attainment is part of the provider value-based payments</a:t>
            </a:r>
          </a:p>
          <a:p>
            <a:r>
              <a:rPr lang="en-US" dirty="0"/>
              <a:t>ARPA funding to create and implement process, evaluate findings, create benchmarks. </a:t>
            </a:r>
          </a:p>
          <a:p>
            <a:r>
              <a:rPr lang="en-US" dirty="0"/>
              <a:t>Incorporate goals into Connie – All providers can work together and support the individual with achieving their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6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NCQA Person-Centered Outcome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NCQA PCO measures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effectLst/>
                <a:ea typeface="Calibri" panose="020F0502020204030204" pitchFamily="34" charset="0"/>
              </a:rPr>
              <a:t>Goal Identification: Identify person-centered goal, complete goal attainment scale, develop action plan</a:t>
            </a:r>
            <a:endParaRPr lang="en-US" sz="3000" dirty="0"/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effectLst/>
                <a:ea typeface="Calibri" panose="020F0502020204030204" pitchFamily="34" charset="0"/>
              </a:rPr>
              <a:t>Goal Follow-up: Follow-up within 180 days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000" dirty="0">
                <a:effectLst/>
                <a:ea typeface="Calibri" panose="020F0502020204030204" pitchFamily="34" charset="0"/>
              </a:rPr>
              <a:t>Goal Achievement: </a:t>
            </a:r>
            <a:r>
              <a:rPr lang="en-US" sz="3000" dirty="0"/>
              <a:t>Document progress toward or achievement of goal using goal attainment scale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7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59373C-2A18-1EAB-27B0-D5661B8BFD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4975E-263B-BA19-6A6C-17D5D170C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75A07-A84F-3EBD-8A8D-00660838E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CHCPE, PCA, ABI</a:t>
            </a:r>
          </a:p>
          <a:p>
            <a:r>
              <a:rPr lang="en-US" sz="3000" dirty="0"/>
              <a:t>Universal Assessment </a:t>
            </a:r>
          </a:p>
          <a:p>
            <a:r>
              <a:rPr lang="en-US" sz="3000" dirty="0"/>
              <a:t>SMART goals</a:t>
            </a:r>
          </a:p>
          <a:p>
            <a:r>
              <a:rPr lang="en-US" sz="3000" dirty="0"/>
              <a:t>Access Agency care managers incorporate individual’s goals into care plans, create action steps, and follow-up with next contacts</a:t>
            </a:r>
          </a:p>
        </p:txBody>
      </p:sp>
    </p:spTree>
    <p:extLst>
      <p:ext uri="{BB962C8B-B14F-4D97-AF65-F5344CB8AC3E}">
        <p14:creationId xmlns:p14="http://schemas.microsoft.com/office/powerpoint/2010/main" val="23990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909907-3583-718D-AD16-7B24DEB70A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F83EE-EE77-AEE8-3E9D-650B42BC4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895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Goal Attainment Scale</a:t>
            </a:r>
            <a:br>
              <a:rPr lang="en-US" dirty="0"/>
            </a:br>
            <a:r>
              <a:rPr lang="en-US" sz="3600" dirty="0"/>
              <a:t> 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8A5CD-3565-8D92-9081-CD1601491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95928"/>
            <a:ext cx="8229600" cy="41019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E22673-0D8F-34BD-7951-37896B4086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127" y="1684824"/>
            <a:ext cx="8037745" cy="25242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1F9DCB-0A71-C995-7B66-C6EED4C358F4}"/>
              </a:ext>
            </a:extLst>
          </p:cNvPr>
          <p:cNvSpPr txBox="1"/>
          <p:nvPr/>
        </p:nvSpPr>
        <p:spPr>
          <a:xfrm>
            <a:off x="5957455" y="5088523"/>
            <a:ext cx="258812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Kiresuk</a:t>
            </a:r>
            <a:r>
              <a:rPr lang="en-US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</a:rPr>
              <a:t> &amp; </a:t>
            </a:r>
            <a:r>
              <a:rPr lang="en-US" sz="1600" b="0" i="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Sherman, 1968</a:t>
            </a:r>
            <a:endParaRPr lang="en-US" sz="1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26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8CB267-69A8-1A3C-1640-1A976E9AC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4E49-0D28-EF75-616B-B26DF9E38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follow-up and achievement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9D51E-B1EB-5214-D5E3-B99F4E3D4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Calibri" panose="020F0502020204030204" pitchFamily="34" charset="0"/>
              </a:rPr>
              <a:t>Care manager follow-up within 180 days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</a:rPr>
              <a:t>Goal discussion</a:t>
            </a:r>
          </a:p>
          <a:p>
            <a:pPr lvl="1"/>
            <a:r>
              <a:rPr lang="en-US" dirty="0">
                <a:ea typeface="Calibri" panose="020F0502020204030204" pitchFamily="34" charset="0"/>
              </a:rPr>
              <a:t>Individual and care manager each independently rate the individual’s current goal attainment score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</a:rPr>
              <a:t>Review or revise action steps</a:t>
            </a:r>
          </a:p>
          <a:p>
            <a:pPr lvl="1"/>
            <a:r>
              <a:rPr lang="en-US" dirty="0">
                <a:effectLst/>
                <a:ea typeface="Calibri" panose="020F0502020204030204" pitchFamily="34" charset="0"/>
              </a:rPr>
              <a:t>Revise or create new goal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1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80EDAD-814F-4070-308D-872013D6AF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1A94A-5EED-7E59-6816-BEFA2B188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26096-1DEE-A277-010B-C28CEA10F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101957"/>
          </a:xfrm>
        </p:spPr>
        <p:txBody>
          <a:bodyPr>
            <a:normAutofit/>
          </a:bodyPr>
          <a:lstStyle/>
          <a:p>
            <a:r>
              <a:rPr lang="en-US" sz="3000" dirty="0"/>
              <a:t>All Access Agency care managers completed training </a:t>
            </a:r>
          </a:p>
          <a:p>
            <a:r>
              <a:rPr lang="en-US" sz="3000" dirty="0"/>
              <a:t>Access Agencies modified their IT systems to incorporate scale and other analytic data</a:t>
            </a:r>
          </a:p>
          <a:p>
            <a:r>
              <a:rPr lang="en-US" sz="3000" dirty="0"/>
              <a:t>I</a:t>
            </a:r>
            <a:r>
              <a:rPr lang="en-US" sz="3000" dirty="0">
                <a:effectLst/>
                <a:ea typeface="Calibri" panose="020F0502020204030204" pitchFamily="34" charset="0"/>
              </a:rPr>
              <a:t>mplemented person-centered outcome goals with all new clients and UA reassessments in January 2024</a:t>
            </a:r>
          </a:p>
          <a:p>
            <a:endParaRPr lang="en-US" sz="3000" dirty="0"/>
          </a:p>
          <a:p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52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B6BCAE-F53C-8D38-C550-EE9204D486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FAC5C-FF88-96EA-8E0D-6109B99C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931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First data submission in </a:t>
            </a:r>
            <a:br>
              <a:rPr lang="en-US" dirty="0"/>
            </a:br>
            <a:r>
              <a:rPr lang="en-US" dirty="0"/>
              <a:t>February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59251-F349-8BC4-A183-882591432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0086"/>
            <a:ext cx="8229600" cy="4387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MEASURE ONE</a:t>
            </a:r>
          </a:p>
          <a:p>
            <a:r>
              <a:rPr lang="en-US" sz="3000" dirty="0"/>
              <a:t>Agencies sent goals, goal attainment scale, other program information to UConn for 10 random individuals </a:t>
            </a:r>
          </a:p>
          <a:p>
            <a:r>
              <a:rPr lang="en-US" sz="3000" dirty="0"/>
              <a:t>UConn supplemented with UA data</a:t>
            </a:r>
          </a:p>
          <a:p>
            <a:r>
              <a:rPr lang="en-US" sz="3000" dirty="0"/>
              <a:t>NCQA reviewed</a:t>
            </a:r>
          </a:p>
          <a:p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57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A9A12-6A24-D094-13A3-AD32F1ADFF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CC84-18B9-14D6-B88C-894D56A74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Future data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C837D-ECAC-CD11-4C02-48B90AE00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4387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MEASURES ONE &amp; TWO</a:t>
            </a:r>
          </a:p>
          <a:p>
            <a:r>
              <a:rPr lang="en-US" sz="3000" dirty="0"/>
              <a:t>Second data submission April 2024</a:t>
            </a:r>
          </a:p>
          <a:p>
            <a:pPr lvl="1"/>
            <a:r>
              <a:rPr lang="en-US" sz="2600" dirty="0"/>
              <a:t>Possible some follow-up to goals sent in January</a:t>
            </a:r>
          </a:p>
          <a:p>
            <a:pPr marL="0" indent="0">
              <a:buNone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MEASURES ONE, TWO &amp; THREE</a:t>
            </a:r>
          </a:p>
          <a:p>
            <a:r>
              <a:rPr lang="en-US" sz="3000" dirty="0"/>
              <a:t>Quarterly until March 2025</a:t>
            </a:r>
          </a:p>
          <a:p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3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433</Words>
  <Application>Microsoft Office PowerPoint</Application>
  <PresentationFormat>On-screen Show (4:3)</PresentationFormat>
  <Paragraphs>83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Comic Sans MS</vt:lpstr>
      <vt:lpstr>Office Theme</vt:lpstr>
      <vt:lpstr> Implementation of NCQA Person-Centered Outcome Measures in CHCP, PCA, and ABI waivers</vt:lpstr>
      <vt:lpstr>ARPA initiative</vt:lpstr>
      <vt:lpstr>NCQA Person-Centered Outcome Measures</vt:lpstr>
      <vt:lpstr>Current process</vt:lpstr>
      <vt:lpstr>Goal Attainment Scale  </vt:lpstr>
      <vt:lpstr>Goal follow-up and achievement</vt:lpstr>
      <vt:lpstr>Current status</vt:lpstr>
      <vt:lpstr>First data submission in  February 2024</vt:lpstr>
      <vt:lpstr>Future data submissions</vt:lpstr>
      <vt:lpstr>Analyses</vt:lpstr>
      <vt:lpstr>Future use</vt:lpstr>
      <vt:lpstr>“I want to view some You tube lessons and learn how to play guitar in the next 3 months.”</vt:lpstr>
      <vt:lpstr>Per son due to client's cognitive decline:   “I would like my mom to start walking to be a little more independent in mobility.”</vt:lpstr>
      <vt:lpstr>UConn Center on Aging Team: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CBallestrini</dc:creator>
  <cp:lastModifiedBy>Kolreg, Sallie</cp:lastModifiedBy>
  <cp:revision>32</cp:revision>
  <dcterms:created xsi:type="dcterms:W3CDTF">2013-10-10T18:53:03Z</dcterms:created>
  <dcterms:modified xsi:type="dcterms:W3CDTF">2024-04-04T11:30:49Z</dcterms:modified>
</cp:coreProperties>
</file>