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2" r:id="rId2"/>
    <p:sldMasterId id="2147483680" r:id="rId3"/>
    <p:sldMasterId id="2147483673" r:id="rId4"/>
    <p:sldMasterId id="2147483661" r:id="rId5"/>
    <p:sldMasterId id="2147483706" r:id="rId6"/>
  </p:sldMasterIdLst>
  <p:notesMasterIdLst>
    <p:notesMasterId r:id="rId41"/>
  </p:notesMasterIdLst>
  <p:handoutMasterIdLst>
    <p:handoutMasterId r:id="rId42"/>
  </p:handoutMasterIdLst>
  <p:sldIdLst>
    <p:sldId id="256" r:id="rId7"/>
    <p:sldId id="577" r:id="rId8"/>
    <p:sldId id="578" r:id="rId9"/>
    <p:sldId id="491" r:id="rId10"/>
    <p:sldId id="433" r:id="rId11"/>
    <p:sldId id="447" r:id="rId12"/>
    <p:sldId id="544" r:id="rId13"/>
    <p:sldId id="541" r:id="rId14"/>
    <p:sldId id="567" r:id="rId15"/>
    <p:sldId id="571" r:id="rId16"/>
    <p:sldId id="572" r:id="rId17"/>
    <p:sldId id="573" r:id="rId18"/>
    <p:sldId id="548" r:id="rId19"/>
    <p:sldId id="580" r:id="rId20"/>
    <p:sldId id="568" r:id="rId21"/>
    <p:sldId id="582" r:id="rId22"/>
    <p:sldId id="581" r:id="rId23"/>
    <p:sldId id="583" r:id="rId24"/>
    <p:sldId id="584" r:id="rId25"/>
    <p:sldId id="591" r:id="rId26"/>
    <p:sldId id="592" r:id="rId27"/>
    <p:sldId id="585" r:id="rId28"/>
    <p:sldId id="586" r:id="rId29"/>
    <p:sldId id="593" r:id="rId30"/>
    <p:sldId id="285" r:id="rId31"/>
    <p:sldId id="590" r:id="rId32"/>
    <p:sldId id="587" r:id="rId33"/>
    <p:sldId id="588" r:id="rId34"/>
    <p:sldId id="450" r:id="rId35"/>
    <p:sldId id="540" r:id="rId36"/>
    <p:sldId id="589" r:id="rId37"/>
    <p:sldId id="559" r:id="rId38"/>
    <p:sldId id="562" r:id="rId39"/>
    <p:sldId id="594" r:id="rId4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FCEE"/>
    <a:srgbClr val="E8FEF4"/>
    <a:srgbClr val="009999"/>
    <a:srgbClr val="00205B"/>
    <a:srgbClr val="3333CC"/>
    <a:srgbClr val="D5FBEE"/>
    <a:srgbClr val="FFFFCC"/>
    <a:srgbClr val="EFFFFD"/>
    <a:srgbClr val="D7FDEC"/>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43" autoAdjust="0"/>
    <p:restoredTop sz="92024" autoAdjust="0"/>
  </p:normalViewPr>
  <p:slideViewPr>
    <p:cSldViewPr snapToGrid="0">
      <p:cViewPr varScale="1">
        <p:scale>
          <a:sx n="110" d="100"/>
          <a:sy n="110" d="100"/>
        </p:scale>
        <p:origin x="912" y="138"/>
      </p:cViewPr>
      <p:guideLst/>
    </p:cSldViewPr>
  </p:slideViewPr>
  <p:notesTextViewPr>
    <p:cViewPr>
      <p:scale>
        <a:sx n="3" d="2"/>
        <a:sy n="3" d="2"/>
      </p:scale>
      <p:origin x="0" y="0"/>
    </p:cViewPr>
  </p:notesTextViewPr>
  <p:sorterViewPr>
    <p:cViewPr>
      <p:scale>
        <a:sx n="100" d="100"/>
        <a:sy n="100" d="100"/>
      </p:scale>
      <p:origin x="0" y="-152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670249700425"/>
          <c:y val="8.5643473686261518E-2"/>
          <c:w val="0.87118446930402482"/>
          <c:h val="0.79703057108898545"/>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Child</c:v>
                </c:pt>
                <c:pt idx="1">
                  <c:v>2 Children</c:v>
                </c:pt>
                <c:pt idx="2">
                  <c:v>3 Children</c:v>
                </c:pt>
                <c:pt idx="3">
                  <c:v>4+ Children</c:v>
                </c:pt>
              </c:strCache>
            </c:strRef>
          </c:cat>
          <c:val>
            <c:numRef>
              <c:f>Sheet1!$B$2:$B$5</c:f>
              <c:numCache>
                <c:formatCode>0%</c:formatCode>
                <c:ptCount val="4"/>
                <c:pt idx="0">
                  <c:v>0.75</c:v>
                </c:pt>
                <c:pt idx="1">
                  <c:v>0.2</c:v>
                </c:pt>
                <c:pt idx="2">
                  <c:v>0.04</c:v>
                </c:pt>
                <c:pt idx="3">
                  <c:v>0.01</c:v>
                </c:pt>
              </c:numCache>
            </c:numRef>
          </c:val>
          <c:extLst>
            <c:ext xmlns:c16="http://schemas.microsoft.com/office/drawing/2014/chart" uri="{C3380CC4-5D6E-409C-BE32-E72D297353CC}">
              <c16:uniqueId val="{00000000-97A0-45A9-9DEC-975647BF5401}"/>
            </c:ext>
          </c:extLst>
        </c:ser>
        <c:dLbls>
          <c:showLegendKey val="0"/>
          <c:showVal val="0"/>
          <c:showCatName val="0"/>
          <c:showSerName val="0"/>
          <c:showPercent val="0"/>
          <c:showBubbleSize val="0"/>
        </c:dLbls>
        <c:gapWidth val="219"/>
        <c:overlap val="-27"/>
        <c:axId val="572251024"/>
        <c:axId val="572250304"/>
      </c:barChart>
      <c:catAx>
        <c:axId val="57225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2250304"/>
        <c:crosses val="autoZero"/>
        <c:auto val="1"/>
        <c:lblAlgn val="ctr"/>
        <c:lblOffset val="100"/>
        <c:noMultiLvlLbl val="0"/>
      </c:catAx>
      <c:valAx>
        <c:axId val="572250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2251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BC7D0AE-CCB3-4BF0-BF55-385F120AEA86}" type="datetimeFigureOut">
              <a:rPr lang="en-US" smtClean="0"/>
              <a:t>9/6/2023</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07F0998E-A787-4E76-935C-C7AF904EBAFD}" type="slidenum">
              <a:rPr lang="en-US" smtClean="0"/>
              <a:t>‹#›</a:t>
            </a:fld>
            <a:endParaRPr lang="en-US"/>
          </a:p>
        </p:txBody>
      </p:sp>
    </p:spTree>
    <p:extLst>
      <p:ext uri="{BB962C8B-B14F-4D97-AF65-F5344CB8AC3E}">
        <p14:creationId xmlns:p14="http://schemas.microsoft.com/office/powerpoint/2010/main" val="4422384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C9EA5FF1-1CF8-4326-9847-ABB734D15D9A}" type="datetimeFigureOut">
              <a:rPr lang="en-US" smtClean="0"/>
              <a:t>9/6/2023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3631FA6-F8CE-4060-A8DE-37291B35F2E8}" type="slidenum">
              <a:rPr lang="en-US" smtClean="0"/>
              <a:t>‹#›</a:t>
            </a:fld>
            <a:endParaRPr lang="en-US"/>
          </a:p>
        </p:txBody>
      </p:sp>
    </p:spTree>
    <p:extLst>
      <p:ext uri="{BB962C8B-B14F-4D97-AF65-F5344CB8AC3E}">
        <p14:creationId xmlns:p14="http://schemas.microsoft.com/office/powerpoint/2010/main" val="21199546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7</a:t>
            </a:fld>
            <a:endParaRPr lang="en-US"/>
          </a:p>
        </p:txBody>
      </p:sp>
    </p:spTree>
    <p:extLst>
      <p:ext uri="{BB962C8B-B14F-4D97-AF65-F5344CB8AC3E}">
        <p14:creationId xmlns:p14="http://schemas.microsoft.com/office/powerpoint/2010/main" val="1488617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18</a:t>
            </a:fld>
            <a:endParaRPr lang="en-US"/>
          </a:p>
        </p:txBody>
      </p:sp>
    </p:spTree>
    <p:extLst>
      <p:ext uri="{BB962C8B-B14F-4D97-AF65-F5344CB8AC3E}">
        <p14:creationId xmlns:p14="http://schemas.microsoft.com/office/powerpoint/2010/main" val="3286324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19</a:t>
            </a:fld>
            <a:endParaRPr lang="en-US"/>
          </a:p>
        </p:txBody>
      </p:sp>
    </p:spTree>
    <p:extLst>
      <p:ext uri="{BB962C8B-B14F-4D97-AF65-F5344CB8AC3E}">
        <p14:creationId xmlns:p14="http://schemas.microsoft.com/office/powerpoint/2010/main" val="4036172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20</a:t>
            </a:fld>
            <a:endParaRPr lang="en-US"/>
          </a:p>
        </p:txBody>
      </p:sp>
    </p:spTree>
    <p:extLst>
      <p:ext uri="{BB962C8B-B14F-4D97-AF65-F5344CB8AC3E}">
        <p14:creationId xmlns:p14="http://schemas.microsoft.com/office/powerpoint/2010/main" val="3956144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21</a:t>
            </a:fld>
            <a:endParaRPr lang="en-US"/>
          </a:p>
        </p:txBody>
      </p:sp>
    </p:spTree>
    <p:extLst>
      <p:ext uri="{BB962C8B-B14F-4D97-AF65-F5344CB8AC3E}">
        <p14:creationId xmlns:p14="http://schemas.microsoft.com/office/powerpoint/2010/main" val="116150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22</a:t>
            </a:fld>
            <a:endParaRPr lang="en-US"/>
          </a:p>
        </p:txBody>
      </p:sp>
    </p:spTree>
    <p:extLst>
      <p:ext uri="{BB962C8B-B14F-4D97-AF65-F5344CB8AC3E}">
        <p14:creationId xmlns:p14="http://schemas.microsoft.com/office/powerpoint/2010/main" val="639295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23</a:t>
            </a:fld>
            <a:endParaRPr lang="en-US"/>
          </a:p>
        </p:txBody>
      </p:sp>
    </p:spTree>
    <p:extLst>
      <p:ext uri="{BB962C8B-B14F-4D97-AF65-F5344CB8AC3E}">
        <p14:creationId xmlns:p14="http://schemas.microsoft.com/office/powerpoint/2010/main" val="2270127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24</a:t>
            </a:fld>
            <a:endParaRPr lang="en-US"/>
          </a:p>
        </p:txBody>
      </p:sp>
    </p:spTree>
    <p:extLst>
      <p:ext uri="{BB962C8B-B14F-4D97-AF65-F5344CB8AC3E}">
        <p14:creationId xmlns:p14="http://schemas.microsoft.com/office/powerpoint/2010/main" val="745410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25</a:t>
            </a:fld>
            <a:endParaRPr lang="en-US"/>
          </a:p>
        </p:txBody>
      </p:sp>
    </p:spTree>
    <p:extLst>
      <p:ext uri="{BB962C8B-B14F-4D97-AF65-F5344CB8AC3E}">
        <p14:creationId xmlns:p14="http://schemas.microsoft.com/office/powerpoint/2010/main" val="780579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26</a:t>
            </a:fld>
            <a:endParaRPr lang="en-US"/>
          </a:p>
        </p:txBody>
      </p:sp>
    </p:spTree>
    <p:extLst>
      <p:ext uri="{BB962C8B-B14F-4D97-AF65-F5344CB8AC3E}">
        <p14:creationId xmlns:p14="http://schemas.microsoft.com/office/powerpoint/2010/main" val="1234316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27</a:t>
            </a:fld>
            <a:endParaRPr lang="en-US"/>
          </a:p>
        </p:txBody>
      </p:sp>
    </p:spTree>
    <p:extLst>
      <p:ext uri="{BB962C8B-B14F-4D97-AF65-F5344CB8AC3E}">
        <p14:creationId xmlns:p14="http://schemas.microsoft.com/office/powerpoint/2010/main" val="2994371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8</a:t>
            </a:fld>
            <a:endParaRPr lang="en-US"/>
          </a:p>
        </p:txBody>
      </p:sp>
    </p:spTree>
    <p:extLst>
      <p:ext uri="{BB962C8B-B14F-4D97-AF65-F5344CB8AC3E}">
        <p14:creationId xmlns:p14="http://schemas.microsoft.com/office/powerpoint/2010/main" val="174029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28</a:t>
            </a:fld>
            <a:endParaRPr lang="en-US"/>
          </a:p>
        </p:txBody>
      </p:sp>
    </p:spTree>
    <p:extLst>
      <p:ext uri="{BB962C8B-B14F-4D97-AF65-F5344CB8AC3E}">
        <p14:creationId xmlns:p14="http://schemas.microsoft.com/office/powerpoint/2010/main" val="1592368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9</a:t>
            </a:fld>
            <a:endParaRPr lang="en-US"/>
          </a:p>
        </p:txBody>
      </p:sp>
    </p:spTree>
    <p:extLst>
      <p:ext uri="{BB962C8B-B14F-4D97-AF65-F5344CB8AC3E}">
        <p14:creationId xmlns:p14="http://schemas.microsoft.com/office/powerpoint/2010/main" val="1220198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10</a:t>
            </a:fld>
            <a:endParaRPr lang="en-US"/>
          </a:p>
        </p:txBody>
      </p:sp>
    </p:spTree>
    <p:extLst>
      <p:ext uri="{BB962C8B-B14F-4D97-AF65-F5344CB8AC3E}">
        <p14:creationId xmlns:p14="http://schemas.microsoft.com/office/powerpoint/2010/main" val="134667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11</a:t>
            </a:fld>
            <a:endParaRPr lang="en-US"/>
          </a:p>
        </p:txBody>
      </p:sp>
    </p:spTree>
    <p:extLst>
      <p:ext uri="{BB962C8B-B14F-4D97-AF65-F5344CB8AC3E}">
        <p14:creationId xmlns:p14="http://schemas.microsoft.com/office/powerpoint/2010/main" val="1526167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12</a:t>
            </a:fld>
            <a:endParaRPr lang="en-US"/>
          </a:p>
        </p:txBody>
      </p:sp>
    </p:spTree>
    <p:extLst>
      <p:ext uri="{BB962C8B-B14F-4D97-AF65-F5344CB8AC3E}">
        <p14:creationId xmlns:p14="http://schemas.microsoft.com/office/powerpoint/2010/main" val="3300371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15</a:t>
            </a:fld>
            <a:endParaRPr lang="en-US"/>
          </a:p>
        </p:txBody>
      </p:sp>
    </p:spTree>
    <p:extLst>
      <p:ext uri="{BB962C8B-B14F-4D97-AF65-F5344CB8AC3E}">
        <p14:creationId xmlns:p14="http://schemas.microsoft.com/office/powerpoint/2010/main" val="3898767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16</a:t>
            </a:fld>
            <a:endParaRPr lang="en-US"/>
          </a:p>
        </p:txBody>
      </p:sp>
    </p:spTree>
    <p:extLst>
      <p:ext uri="{BB962C8B-B14F-4D97-AF65-F5344CB8AC3E}">
        <p14:creationId xmlns:p14="http://schemas.microsoft.com/office/powerpoint/2010/main" val="4167025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31FA6-F8CE-4060-A8DE-37291B35F2E8}" type="slidenum">
              <a:rPr lang="en-US" smtClean="0"/>
              <a:t>17</a:t>
            </a:fld>
            <a:endParaRPr lang="en-US"/>
          </a:p>
        </p:txBody>
      </p:sp>
    </p:spTree>
    <p:extLst>
      <p:ext uri="{BB962C8B-B14F-4D97-AF65-F5344CB8AC3E}">
        <p14:creationId xmlns:p14="http://schemas.microsoft.com/office/powerpoint/2010/main" val="304767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991" y="252031"/>
            <a:ext cx="11564039" cy="2821676"/>
          </a:xfrm>
        </p:spPr>
        <p:txBody>
          <a:bodyPr anchor="t">
            <a:normAutofit/>
          </a:bodyPr>
          <a:lstStyle>
            <a:lvl1pPr algn="l">
              <a:defRPr sz="10000">
                <a:solidFill>
                  <a:srgbClr val="00205B"/>
                </a:solidFill>
                <a:latin typeface="+mn-lt"/>
                <a:cs typeface="Miriam Fixed" panose="020B0509050101010101" pitchFamily="49" charset="-79"/>
              </a:defRPr>
            </a:lvl1pPr>
          </a:lstStyle>
          <a:p>
            <a:r>
              <a:rPr lang="en-US" dirty="0"/>
              <a:t>Click to edit Master title style</a:t>
            </a:r>
          </a:p>
        </p:txBody>
      </p:sp>
      <p:sp>
        <p:nvSpPr>
          <p:cNvPr id="3" name="Subtitle 2"/>
          <p:cNvSpPr>
            <a:spLocks noGrp="1"/>
          </p:cNvSpPr>
          <p:nvPr>
            <p:ph type="subTitle" idx="1"/>
          </p:nvPr>
        </p:nvSpPr>
        <p:spPr>
          <a:xfrm>
            <a:off x="601831" y="3143898"/>
            <a:ext cx="10455009" cy="1003013"/>
          </a:xfrm>
        </p:spPr>
        <p:txBody>
          <a:bodyPr>
            <a:normAutofit/>
          </a:bodyPr>
          <a:lstStyle>
            <a:lvl1pPr marL="0" indent="0" algn="l">
              <a:buNone/>
              <a:defRPr sz="4000" b="1">
                <a:solidFill>
                  <a:schemeClr val="tx1">
                    <a:lumMod val="65000"/>
                    <a:lumOff val="35000"/>
                  </a:schemeClr>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75563" y="5420966"/>
            <a:ext cx="2172089" cy="979834"/>
          </a:xfrm>
          <a:prstGeom prst="rect">
            <a:avLst/>
          </a:prstGeom>
        </p:spPr>
      </p:pic>
      <p:sp>
        <p:nvSpPr>
          <p:cNvPr id="13" name="Content Placeholder 12"/>
          <p:cNvSpPr>
            <a:spLocks noGrp="1"/>
          </p:cNvSpPr>
          <p:nvPr>
            <p:ph sz="quarter" idx="10"/>
          </p:nvPr>
        </p:nvSpPr>
        <p:spPr>
          <a:xfrm>
            <a:off x="601831" y="4649785"/>
            <a:ext cx="8864600" cy="1542361"/>
          </a:xfrm>
        </p:spPr>
        <p:txBody>
          <a:bodyPr>
            <a:normAutofit/>
          </a:bodyPr>
          <a:lstStyle>
            <a:lvl1pPr marL="0" indent="0">
              <a:buNone/>
              <a:defRPr sz="2600">
                <a:latin typeface="+mn-lt"/>
              </a:defRPr>
            </a:lvl1pPr>
          </a:lstStyle>
          <a:p>
            <a:pPr lvl="0"/>
            <a:r>
              <a:rPr lang="en-US" dirty="0"/>
              <a:t>Edit Master text styles</a:t>
            </a:r>
          </a:p>
        </p:txBody>
      </p:sp>
      <p:sp>
        <p:nvSpPr>
          <p:cNvPr id="4" name="Slide Number Placeholder 3"/>
          <p:cNvSpPr>
            <a:spLocks noGrp="1"/>
          </p:cNvSpPr>
          <p:nvPr>
            <p:ph type="sldNum" sz="quarter" idx="11"/>
          </p:nvPr>
        </p:nvSpPr>
        <p:spPr/>
        <p:txBody>
          <a:bodyPr/>
          <a:lstStyle/>
          <a:p>
            <a:fld id="{A40ED968-6F27-4A0D-8446-73B1EAC69DD4}" type="slidenum">
              <a:rPr lang="en-US" smtClean="0"/>
              <a:t>‹#›</a:t>
            </a:fld>
            <a:endParaRPr lang="en-US" dirty="0"/>
          </a:p>
        </p:txBody>
      </p:sp>
    </p:spTree>
    <p:extLst>
      <p:ext uri="{BB962C8B-B14F-4D97-AF65-F5344CB8AC3E}">
        <p14:creationId xmlns:p14="http://schemas.microsoft.com/office/powerpoint/2010/main" val="342847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9FBF0"/>
          </a:solidFill>
        </p:spPr>
        <p:txBody>
          <a:bodyPr/>
          <a:lstStyle>
            <a:lvl1pPr>
              <a:defRPr>
                <a:solidFill>
                  <a:srgbClr val="002060"/>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002060"/>
                </a:solidFill>
              </a:defRPr>
            </a:lvl1pPr>
          </a:lstStyle>
          <a:p>
            <a:fld id="{D701AF1B-71CD-4DEA-AAA0-CDA9758F6588}" type="slidenum">
              <a:rPr lang="en-US" smtClean="0"/>
              <a:pPr/>
              <a:t>‹#›</a:t>
            </a:fld>
            <a:endParaRPr lang="en-US" dirty="0"/>
          </a:p>
        </p:txBody>
      </p:sp>
    </p:spTree>
    <p:extLst>
      <p:ext uri="{BB962C8B-B14F-4D97-AF65-F5344CB8AC3E}">
        <p14:creationId xmlns:p14="http://schemas.microsoft.com/office/powerpoint/2010/main" val="2402575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2403961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906449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3457183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2207978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3376852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4172939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2390812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99823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197709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noFill/>
        </p:spPr>
        <p:txBody>
          <a:bodyPr/>
          <a:lstStyle>
            <a:lvl1pPr>
              <a:defRPr lang="en-US" smtClean="0">
                <a:solidFill>
                  <a:srgbClr val="002060"/>
                </a:solidFill>
              </a:defRPr>
            </a:lvl1pPr>
          </a:lstStyle>
          <a:p>
            <a:fld id="{A40ED968-6F27-4A0D-8446-73B1EAC69DD4}" type="slidenum">
              <a:rPr lang="en-US" smtClean="0"/>
              <a:pPr/>
              <a:t>‹#›</a:t>
            </a:fld>
            <a:endParaRPr lang="en-US" dirty="0"/>
          </a:p>
        </p:txBody>
      </p:sp>
    </p:spTree>
    <p:extLst>
      <p:ext uri="{BB962C8B-B14F-4D97-AF65-F5344CB8AC3E}">
        <p14:creationId xmlns:p14="http://schemas.microsoft.com/office/powerpoint/2010/main" val="3170172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2388702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3884360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28897446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24967575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17783551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1458538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11591934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25741678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39633612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190832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PR regu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40ED968-6F27-4A0D-8446-73B1EAC69DD4}" type="slidenum">
              <a:rPr lang="en-US" smtClean="0"/>
              <a:t>‹#›</a:t>
            </a:fld>
            <a:endParaRPr lang="en-US" dirty="0"/>
          </a:p>
        </p:txBody>
      </p:sp>
    </p:spTree>
    <p:extLst>
      <p:ext uri="{BB962C8B-B14F-4D97-AF65-F5344CB8AC3E}">
        <p14:creationId xmlns:p14="http://schemas.microsoft.com/office/powerpoint/2010/main" val="33080570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EE3FE-16F4-4E85-B884-C1A2DFB2717C}" type="slidenum">
              <a:rPr lang="en-US" smtClean="0"/>
              <a:t>‹#›</a:t>
            </a:fld>
            <a:endParaRPr lang="en-US"/>
          </a:p>
        </p:txBody>
      </p:sp>
    </p:spTree>
    <p:extLst>
      <p:ext uri="{BB962C8B-B14F-4D97-AF65-F5344CB8AC3E}">
        <p14:creationId xmlns:p14="http://schemas.microsoft.com/office/powerpoint/2010/main" val="38896475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991" y="252031"/>
            <a:ext cx="11564039" cy="2821676"/>
          </a:xfrm>
        </p:spPr>
        <p:txBody>
          <a:bodyPr anchor="t">
            <a:normAutofit/>
          </a:bodyPr>
          <a:lstStyle>
            <a:lvl1pPr algn="l">
              <a:defRPr sz="10000">
                <a:solidFill>
                  <a:srgbClr val="00205B"/>
                </a:solidFill>
                <a:latin typeface="+mn-lt"/>
                <a:cs typeface="Miriam Fixed" panose="020B0509050101010101" pitchFamily="49" charset="-79"/>
              </a:defRPr>
            </a:lvl1pPr>
          </a:lstStyle>
          <a:p>
            <a:r>
              <a:rPr lang="en-US" dirty="0"/>
              <a:t>Click to edit Master title style</a:t>
            </a:r>
          </a:p>
        </p:txBody>
      </p:sp>
      <p:sp>
        <p:nvSpPr>
          <p:cNvPr id="3" name="Subtitle 2"/>
          <p:cNvSpPr>
            <a:spLocks noGrp="1"/>
          </p:cNvSpPr>
          <p:nvPr>
            <p:ph type="subTitle" idx="1"/>
          </p:nvPr>
        </p:nvSpPr>
        <p:spPr>
          <a:xfrm>
            <a:off x="212991" y="3095260"/>
            <a:ext cx="10455009" cy="1003013"/>
          </a:xfrm>
        </p:spPr>
        <p:txBody>
          <a:bodyPr>
            <a:normAutofit/>
          </a:bodyPr>
          <a:lstStyle>
            <a:lvl1pPr marL="0" indent="0" algn="l">
              <a:buNone/>
              <a:defRPr sz="4000" b="1">
                <a:solidFill>
                  <a:schemeClr val="tx1">
                    <a:lumMod val="65000"/>
                    <a:lumOff val="35000"/>
                  </a:schemeClr>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75563" y="5420966"/>
            <a:ext cx="2172089" cy="979834"/>
          </a:xfrm>
          <a:prstGeom prst="rect">
            <a:avLst/>
          </a:prstGeom>
        </p:spPr>
      </p:pic>
      <p:sp>
        <p:nvSpPr>
          <p:cNvPr id="13" name="Content Placeholder 12"/>
          <p:cNvSpPr>
            <a:spLocks noGrp="1"/>
          </p:cNvSpPr>
          <p:nvPr>
            <p:ph sz="quarter" idx="10"/>
          </p:nvPr>
        </p:nvSpPr>
        <p:spPr>
          <a:xfrm>
            <a:off x="212725" y="4858439"/>
            <a:ext cx="8864600" cy="1542361"/>
          </a:xfrm>
        </p:spPr>
        <p:txBody>
          <a:bodyPr>
            <a:normAutofit/>
          </a:bodyPr>
          <a:lstStyle>
            <a:lvl1pPr marL="0" indent="0">
              <a:buNone/>
              <a:defRPr sz="2600">
                <a:latin typeface="+mn-lt"/>
              </a:defRPr>
            </a:lvl1pPr>
          </a:lstStyle>
          <a:p>
            <a:pPr lvl="0"/>
            <a:r>
              <a:rPr lang="en-US" dirty="0"/>
              <a:t>Edit Master text styles</a:t>
            </a:r>
          </a:p>
        </p:txBody>
      </p:sp>
    </p:spTree>
    <p:extLst>
      <p:ext uri="{BB962C8B-B14F-4D97-AF65-F5344CB8AC3E}">
        <p14:creationId xmlns:p14="http://schemas.microsoft.com/office/powerpoint/2010/main" val="39445980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508434" y="1"/>
            <a:ext cx="668356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62708" y="837282"/>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755656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668356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304183" y="870333"/>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941329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304183" y="870333"/>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Chart Placeholder 4"/>
          <p:cNvSpPr>
            <a:spLocks noGrp="1"/>
          </p:cNvSpPr>
          <p:nvPr>
            <p:ph type="chart" sz="quarter" idx="10"/>
          </p:nvPr>
        </p:nvSpPr>
        <p:spPr>
          <a:xfrm>
            <a:off x="220758" y="374497"/>
            <a:ext cx="6786563" cy="6103938"/>
          </a:xfrm>
        </p:spPr>
        <p:txBody>
          <a:bodyPr/>
          <a:lstStyle/>
          <a:p>
            <a:endParaRPr lang="en-US" dirty="0"/>
          </a:p>
        </p:txBody>
      </p:sp>
    </p:spTree>
    <p:extLst>
      <p:ext uri="{BB962C8B-B14F-4D97-AF65-F5344CB8AC3E}">
        <p14:creationId xmlns:p14="http://schemas.microsoft.com/office/powerpoint/2010/main" val="3117619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188" y="221523"/>
            <a:ext cx="11722246" cy="836096"/>
          </a:xfrm>
        </p:spPr>
        <p:txBody>
          <a:bodyPr anchor="t">
            <a:noAutofit/>
          </a:bodyPr>
          <a:lstStyle>
            <a:lvl1pPr>
              <a:defRPr sz="6000" b="1">
                <a:solidFill>
                  <a:srgbClr val="00205B"/>
                </a:solidFill>
                <a:latin typeface="Source Sans Pro Black" panose="020B0803030403020204" pitchFamily="34" charset="0"/>
              </a:defRPr>
            </a:lvl1pPr>
          </a:lstStyle>
          <a:p>
            <a:r>
              <a:rPr lang="en-US" dirty="0"/>
              <a:t>Click to edit Master title style</a:t>
            </a:r>
          </a:p>
        </p:txBody>
      </p:sp>
      <p:sp>
        <p:nvSpPr>
          <p:cNvPr id="3" name="Content Placeholder 2"/>
          <p:cNvSpPr>
            <a:spLocks noGrp="1"/>
          </p:cNvSpPr>
          <p:nvPr>
            <p:ph idx="1"/>
          </p:nvPr>
        </p:nvSpPr>
        <p:spPr>
          <a:xfrm>
            <a:off x="696036" y="1515230"/>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
        <p:nvSpPr>
          <p:cNvPr id="10" name="Content Placeholder 2"/>
          <p:cNvSpPr>
            <a:spLocks noGrp="1"/>
          </p:cNvSpPr>
          <p:nvPr>
            <p:ph idx="10"/>
          </p:nvPr>
        </p:nvSpPr>
        <p:spPr>
          <a:xfrm>
            <a:off x="696036" y="3368178"/>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
        <p:nvSpPr>
          <p:cNvPr id="11" name="Content Placeholder 2"/>
          <p:cNvSpPr>
            <a:spLocks noGrp="1"/>
          </p:cNvSpPr>
          <p:nvPr>
            <p:ph idx="11"/>
          </p:nvPr>
        </p:nvSpPr>
        <p:spPr>
          <a:xfrm>
            <a:off x="696036" y="5221126"/>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Tree>
    <p:extLst>
      <p:ext uri="{BB962C8B-B14F-4D97-AF65-F5344CB8AC3E}">
        <p14:creationId xmlns:p14="http://schemas.microsoft.com/office/powerpoint/2010/main" val="9656942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188" y="221523"/>
            <a:ext cx="11722246" cy="836096"/>
          </a:xfrm>
        </p:spPr>
        <p:txBody>
          <a:bodyPr anchor="t">
            <a:noAutofit/>
          </a:bodyPr>
          <a:lstStyle>
            <a:lvl1pPr>
              <a:defRPr sz="6000" b="1">
                <a:solidFill>
                  <a:srgbClr val="00205B"/>
                </a:solidFill>
                <a:latin typeface="Source Sans Pro Black" panose="020B0803030403020204" pitchFamily="34" charset="0"/>
              </a:defRPr>
            </a:lvl1pPr>
          </a:lstStyle>
          <a:p>
            <a:r>
              <a:rPr lang="en-US" dirty="0"/>
              <a:t>Click to edit Master title style</a:t>
            </a:r>
          </a:p>
        </p:txBody>
      </p:sp>
      <p:sp>
        <p:nvSpPr>
          <p:cNvPr id="3" name="Content Placeholder 2"/>
          <p:cNvSpPr>
            <a:spLocks noGrp="1"/>
          </p:cNvSpPr>
          <p:nvPr>
            <p:ph idx="1"/>
          </p:nvPr>
        </p:nvSpPr>
        <p:spPr>
          <a:xfrm>
            <a:off x="234877" y="1663545"/>
            <a:ext cx="11722246" cy="5001660"/>
          </a:xfrm>
        </p:spPr>
        <p:txBody>
          <a:bodyPr/>
          <a:lstStyle>
            <a:lvl1pPr marL="228600" indent="-228600">
              <a:buClr>
                <a:schemeClr val="tx1">
                  <a:lumMod val="50000"/>
                  <a:lumOff val="50000"/>
                </a:schemeClr>
              </a:buClr>
              <a:buSzPct val="65000"/>
              <a:buFont typeface="Arial" panose="020B0604020202020204" pitchFamily="34" charset="0"/>
              <a:buChar char="•"/>
              <a:defRPr sz="4000">
                <a:latin typeface="+mn-lt"/>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5781624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2033185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21596747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376302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508434" y="1"/>
            <a:ext cx="668356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62708" y="837282"/>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9079828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15409845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34060535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27226152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9639979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5334363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40798906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24797753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E13F4-B13B-4613-BDC3-AE70CBC15A03}" type="slidenum">
              <a:rPr lang="en-US" smtClean="0"/>
              <a:t>‹#›</a:t>
            </a:fld>
            <a:endParaRPr lang="en-US"/>
          </a:p>
        </p:txBody>
      </p:sp>
    </p:spTree>
    <p:extLst>
      <p:ext uri="{BB962C8B-B14F-4D97-AF65-F5344CB8AC3E}">
        <p14:creationId xmlns:p14="http://schemas.microsoft.com/office/powerpoint/2010/main" val="35845764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991" y="252031"/>
            <a:ext cx="11564039" cy="2821676"/>
          </a:xfrm>
        </p:spPr>
        <p:txBody>
          <a:bodyPr anchor="t">
            <a:normAutofit/>
          </a:bodyPr>
          <a:lstStyle>
            <a:lvl1pPr algn="l">
              <a:defRPr sz="10000">
                <a:solidFill>
                  <a:srgbClr val="00205B"/>
                </a:solidFill>
                <a:latin typeface="+mn-lt"/>
                <a:cs typeface="Miriam Fixed" panose="020B0509050101010101" pitchFamily="49" charset="-79"/>
              </a:defRPr>
            </a:lvl1pPr>
          </a:lstStyle>
          <a:p>
            <a:r>
              <a:rPr lang="en-US" dirty="0"/>
              <a:t>Click to edit Master title style</a:t>
            </a:r>
          </a:p>
        </p:txBody>
      </p:sp>
      <p:sp>
        <p:nvSpPr>
          <p:cNvPr id="3" name="Subtitle 2"/>
          <p:cNvSpPr>
            <a:spLocks noGrp="1"/>
          </p:cNvSpPr>
          <p:nvPr>
            <p:ph type="subTitle" idx="1"/>
          </p:nvPr>
        </p:nvSpPr>
        <p:spPr>
          <a:xfrm>
            <a:off x="601831" y="3143898"/>
            <a:ext cx="10455009" cy="1003013"/>
          </a:xfrm>
        </p:spPr>
        <p:txBody>
          <a:bodyPr>
            <a:normAutofit/>
          </a:bodyPr>
          <a:lstStyle>
            <a:lvl1pPr marL="0" indent="0" algn="l">
              <a:buNone/>
              <a:defRPr sz="4000" b="1">
                <a:solidFill>
                  <a:schemeClr val="tx1">
                    <a:lumMod val="65000"/>
                    <a:lumOff val="35000"/>
                  </a:schemeClr>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75563" y="5420966"/>
            <a:ext cx="2172089" cy="979834"/>
          </a:xfrm>
          <a:prstGeom prst="rect">
            <a:avLst/>
          </a:prstGeom>
        </p:spPr>
      </p:pic>
      <p:sp>
        <p:nvSpPr>
          <p:cNvPr id="13" name="Content Placeholder 12"/>
          <p:cNvSpPr>
            <a:spLocks noGrp="1"/>
          </p:cNvSpPr>
          <p:nvPr>
            <p:ph sz="quarter" idx="10"/>
          </p:nvPr>
        </p:nvSpPr>
        <p:spPr>
          <a:xfrm>
            <a:off x="601831" y="4649785"/>
            <a:ext cx="8864600" cy="1542361"/>
          </a:xfrm>
        </p:spPr>
        <p:txBody>
          <a:bodyPr>
            <a:normAutofit/>
          </a:bodyPr>
          <a:lstStyle>
            <a:lvl1pPr marL="0" indent="0">
              <a:buNone/>
              <a:defRPr sz="2600">
                <a:latin typeface="+mn-lt"/>
              </a:defRPr>
            </a:lvl1pPr>
          </a:lstStyle>
          <a:p>
            <a:pPr lvl="0"/>
            <a:r>
              <a:rPr lang="en-US" dirty="0"/>
              <a:t>Edit Master text styles</a:t>
            </a:r>
          </a:p>
        </p:txBody>
      </p:sp>
      <p:sp>
        <p:nvSpPr>
          <p:cNvPr id="4" name="Slide Number Placeholder 3"/>
          <p:cNvSpPr>
            <a:spLocks noGrp="1"/>
          </p:cNvSpPr>
          <p:nvPr>
            <p:ph type="sldNum" sz="quarter" idx="11"/>
          </p:nvPr>
        </p:nvSpPr>
        <p:spPr/>
        <p:txBody>
          <a:bodyPr/>
          <a:lstStyle/>
          <a:p>
            <a:fld id="{A40ED968-6F27-4A0D-8446-73B1EAC69DD4}" type="slidenum">
              <a:rPr lang="en-US" smtClean="0"/>
              <a:t>‹#›</a:t>
            </a:fld>
            <a:endParaRPr lang="en-US" dirty="0"/>
          </a:p>
        </p:txBody>
      </p:sp>
    </p:spTree>
    <p:extLst>
      <p:ext uri="{BB962C8B-B14F-4D97-AF65-F5344CB8AC3E}">
        <p14:creationId xmlns:p14="http://schemas.microsoft.com/office/powerpoint/2010/main" val="34383173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3430" y="0"/>
            <a:ext cx="12118570" cy="802194"/>
          </a:xfrm>
        </p:spPr>
        <p:txBody>
          <a:bodyPr/>
          <a:lstStyle/>
          <a:p>
            <a:r>
              <a:rPr lang="en-US"/>
              <a:t>Click to edit Master title style</a:t>
            </a:r>
          </a:p>
        </p:txBody>
      </p:sp>
      <p:sp>
        <p:nvSpPr>
          <p:cNvPr id="3" name="Slide Number Placeholder 2"/>
          <p:cNvSpPr>
            <a:spLocks noGrp="1"/>
          </p:cNvSpPr>
          <p:nvPr>
            <p:ph type="sldNum" sz="quarter" idx="10"/>
          </p:nvPr>
        </p:nvSpPr>
        <p:spPr>
          <a:noFill/>
        </p:spPr>
        <p:txBody>
          <a:bodyPr/>
          <a:lstStyle/>
          <a:p>
            <a:fld id="{A40ED968-6F27-4A0D-8446-73B1EAC69DD4}" type="slidenum">
              <a:rPr lang="en-US" smtClean="0"/>
              <a:t>‹#›</a:t>
            </a:fld>
            <a:endParaRPr lang="en-US" dirty="0"/>
          </a:p>
        </p:txBody>
      </p:sp>
    </p:spTree>
    <p:extLst>
      <p:ext uri="{BB962C8B-B14F-4D97-AF65-F5344CB8AC3E}">
        <p14:creationId xmlns:p14="http://schemas.microsoft.com/office/powerpoint/2010/main" val="80607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668356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304183" y="870333"/>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8423904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PR regu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40ED968-6F27-4A0D-8446-73B1EAC69DD4}" type="slidenum">
              <a:rPr lang="en-US" smtClean="0"/>
              <a:t>‹#›</a:t>
            </a:fld>
            <a:endParaRPr lang="en-US" dirty="0"/>
          </a:p>
        </p:txBody>
      </p:sp>
    </p:spTree>
    <p:extLst>
      <p:ext uri="{BB962C8B-B14F-4D97-AF65-F5344CB8AC3E}">
        <p14:creationId xmlns:p14="http://schemas.microsoft.com/office/powerpoint/2010/main" val="41877412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508434" y="1"/>
            <a:ext cx="668356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62708" y="837282"/>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0025553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668356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304183" y="870333"/>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2989922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304183" y="870333"/>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Chart Placeholder 4"/>
          <p:cNvSpPr>
            <a:spLocks noGrp="1"/>
          </p:cNvSpPr>
          <p:nvPr>
            <p:ph type="chart" sz="quarter" idx="10"/>
          </p:nvPr>
        </p:nvSpPr>
        <p:spPr>
          <a:xfrm>
            <a:off x="220758" y="374497"/>
            <a:ext cx="6786563" cy="6103938"/>
          </a:xfrm>
        </p:spPr>
        <p:txBody>
          <a:bodyPr/>
          <a:lstStyle/>
          <a:p>
            <a:endParaRPr lang="en-US" dirty="0"/>
          </a:p>
        </p:txBody>
      </p:sp>
    </p:spTree>
    <p:extLst>
      <p:ext uri="{BB962C8B-B14F-4D97-AF65-F5344CB8AC3E}">
        <p14:creationId xmlns:p14="http://schemas.microsoft.com/office/powerpoint/2010/main" val="29653829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188" y="221523"/>
            <a:ext cx="11722246" cy="836096"/>
          </a:xfrm>
        </p:spPr>
        <p:txBody>
          <a:bodyPr anchor="t">
            <a:noAutofit/>
          </a:bodyPr>
          <a:lstStyle>
            <a:lvl1pPr>
              <a:defRPr sz="6000" b="1">
                <a:solidFill>
                  <a:srgbClr val="00205B"/>
                </a:solidFill>
                <a:latin typeface="Source Sans Pro Black" panose="020B0803030403020204" pitchFamily="34" charset="0"/>
              </a:defRPr>
            </a:lvl1pPr>
          </a:lstStyle>
          <a:p>
            <a:r>
              <a:rPr lang="en-US" dirty="0"/>
              <a:t>Click to edit Master title style</a:t>
            </a:r>
          </a:p>
        </p:txBody>
      </p:sp>
      <p:sp>
        <p:nvSpPr>
          <p:cNvPr id="3" name="Content Placeholder 2"/>
          <p:cNvSpPr>
            <a:spLocks noGrp="1"/>
          </p:cNvSpPr>
          <p:nvPr>
            <p:ph idx="1"/>
          </p:nvPr>
        </p:nvSpPr>
        <p:spPr>
          <a:xfrm>
            <a:off x="696036" y="1515230"/>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
        <p:nvSpPr>
          <p:cNvPr id="10" name="Content Placeholder 2"/>
          <p:cNvSpPr>
            <a:spLocks noGrp="1"/>
          </p:cNvSpPr>
          <p:nvPr>
            <p:ph idx="10"/>
          </p:nvPr>
        </p:nvSpPr>
        <p:spPr>
          <a:xfrm>
            <a:off x="696036" y="3368178"/>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
        <p:nvSpPr>
          <p:cNvPr id="11" name="Content Placeholder 2"/>
          <p:cNvSpPr>
            <a:spLocks noGrp="1"/>
          </p:cNvSpPr>
          <p:nvPr>
            <p:ph idx="11"/>
          </p:nvPr>
        </p:nvSpPr>
        <p:spPr>
          <a:xfrm>
            <a:off x="696036" y="5221126"/>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Tree>
    <p:extLst>
      <p:ext uri="{BB962C8B-B14F-4D97-AF65-F5344CB8AC3E}">
        <p14:creationId xmlns:p14="http://schemas.microsoft.com/office/powerpoint/2010/main" val="20686572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188" y="221523"/>
            <a:ext cx="11722246" cy="836096"/>
          </a:xfrm>
        </p:spPr>
        <p:txBody>
          <a:bodyPr anchor="t">
            <a:noAutofit/>
          </a:bodyPr>
          <a:lstStyle>
            <a:lvl1pPr>
              <a:defRPr sz="6000" b="1">
                <a:solidFill>
                  <a:srgbClr val="00205B"/>
                </a:solidFill>
                <a:latin typeface="+mn-lt"/>
              </a:defRPr>
            </a:lvl1pPr>
          </a:lstStyle>
          <a:p>
            <a:r>
              <a:rPr lang="en-US" dirty="0"/>
              <a:t>Click to edit Master title style</a:t>
            </a:r>
          </a:p>
        </p:txBody>
      </p:sp>
      <p:sp>
        <p:nvSpPr>
          <p:cNvPr id="3" name="Content Placeholder 2"/>
          <p:cNvSpPr>
            <a:spLocks noGrp="1"/>
          </p:cNvSpPr>
          <p:nvPr>
            <p:ph idx="1"/>
          </p:nvPr>
        </p:nvSpPr>
        <p:spPr>
          <a:xfrm>
            <a:off x="719847" y="1215957"/>
            <a:ext cx="11237276" cy="5068111"/>
          </a:xfrm>
        </p:spPr>
        <p:txBody>
          <a:bodyPr/>
          <a:lstStyle>
            <a:lvl1pPr marL="228600" indent="-228600">
              <a:buClr>
                <a:schemeClr val="tx1">
                  <a:lumMod val="50000"/>
                  <a:lumOff val="50000"/>
                </a:schemeClr>
              </a:buClr>
              <a:buSzPct val="65000"/>
              <a:buFont typeface="Arial" panose="020B0604020202020204" pitchFamily="34" charset="0"/>
              <a:buChar char="•"/>
              <a:defRPr sz="4000">
                <a:latin typeface="+mn-lt"/>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25122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304183" y="870333"/>
            <a:ext cx="4208444" cy="5398265"/>
          </a:xfrm>
        </p:spPr>
        <p:txBody>
          <a:bodyPr>
            <a:normAutofit/>
          </a:bodyPr>
          <a:lstStyle>
            <a:lvl1pPr marL="0" indent="0">
              <a:buNone/>
              <a:defRPr sz="6600">
                <a:solidFill>
                  <a:srgbClr val="00205B"/>
                </a:solidFill>
                <a:latin typeface="Source Sans Pro Black" panose="020B08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Chart Placeholder 4"/>
          <p:cNvSpPr>
            <a:spLocks noGrp="1"/>
          </p:cNvSpPr>
          <p:nvPr>
            <p:ph type="chart" sz="quarter" idx="10"/>
          </p:nvPr>
        </p:nvSpPr>
        <p:spPr>
          <a:xfrm>
            <a:off x="220758" y="374497"/>
            <a:ext cx="6786563" cy="6103938"/>
          </a:xfrm>
        </p:spPr>
        <p:txBody>
          <a:bodyPr/>
          <a:lstStyle/>
          <a:p>
            <a:endParaRPr lang="en-US" dirty="0"/>
          </a:p>
        </p:txBody>
      </p:sp>
    </p:spTree>
    <p:extLst>
      <p:ext uri="{BB962C8B-B14F-4D97-AF65-F5344CB8AC3E}">
        <p14:creationId xmlns:p14="http://schemas.microsoft.com/office/powerpoint/2010/main" val="334756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188" y="221523"/>
            <a:ext cx="11722246" cy="836096"/>
          </a:xfrm>
        </p:spPr>
        <p:txBody>
          <a:bodyPr anchor="t">
            <a:noAutofit/>
          </a:bodyPr>
          <a:lstStyle>
            <a:lvl1pPr>
              <a:defRPr sz="6000" b="1">
                <a:solidFill>
                  <a:srgbClr val="00205B"/>
                </a:solidFill>
                <a:latin typeface="Source Sans Pro Black" panose="020B0803030403020204" pitchFamily="34" charset="0"/>
              </a:defRPr>
            </a:lvl1pPr>
          </a:lstStyle>
          <a:p>
            <a:r>
              <a:rPr lang="en-US" dirty="0"/>
              <a:t>Click to edit Master title style</a:t>
            </a:r>
          </a:p>
        </p:txBody>
      </p:sp>
      <p:sp>
        <p:nvSpPr>
          <p:cNvPr id="3" name="Content Placeholder 2"/>
          <p:cNvSpPr>
            <a:spLocks noGrp="1"/>
          </p:cNvSpPr>
          <p:nvPr>
            <p:ph idx="1"/>
          </p:nvPr>
        </p:nvSpPr>
        <p:spPr>
          <a:xfrm>
            <a:off x="696036" y="1515230"/>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
        <p:nvSpPr>
          <p:cNvPr id="10" name="Content Placeholder 2"/>
          <p:cNvSpPr>
            <a:spLocks noGrp="1"/>
          </p:cNvSpPr>
          <p:nvPr>
            <p:ph idx="10"/>
          </p:nvPr>
        </p:nvSpPr>
        <p:spPr>
          <a:xfrm>
            <a:off x="696036" y="3368178"/>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
        <p:nvSpPr>
          <p:cNvPr id="11" name="Content Placeholder 2"/>
          <p:cNvSpPr>
            <a:spLocks noGrp="1"/>
          </p:cNvSpPr>
          <p:nvPr>
            <p:ph idx="11"/>
          </p:nvPr>
        </p:nvSpPr>
        <p:spPr>
          <a:xfrm>
            <a:off x="696036" y="5221126"/>
            <a:ext cx="11203398" cy="1395337"/>
          </a:xfrm>
        </p:spPr>
        <p:txBody>
          <a:bodyPr/>
          <a:lstStyle>
            <a:lvl1pPr marL="0" indent="0">
              <a:buClr>
                <a:schemeClr val="tx1">
                  <a:lumMod val="50000"/>
                  <a:lumOff val="50000"/>
                </a:schemeClr>
              </a:buClr>
              <a:buSzPct val="65000"/>
              <a:buFont typeface="Arial" panose="020B0604020202020204" pitchFamily="34" charset="0"/>
              <a:buNone/>
              <a:defRPr sz="4000">
                <a:latin typeface="Source Sans Pro ExtraLight" panose="020B0303030403020204" pitchFamily="34" charset="0"/>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p:txBody>
      </p:sp>
    </p:spTree>
    <p:extLst>
      <p:ext uri="{BB962C8B-B14F-4D97-AF65-F5344CB8AC3E}">
        <p14:creationId xmlns:p14="http://schemas.microsoft.com/office/powerpoint/2010/main" val="150680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7188" y="221523"/>
            <a:ext cx="11722246" cy="836096"/>
          </a:xfrm>
        </p:spPr>
        <p:txBody>
          <a:bodyPr anchor="t">
            <a:noAutofit/>
          </a:bodyPr>
          <a:lstStyle>
            <a:lvl1pPr>
              <a:defRPr sz="6000" b="1">
                <a:solidFill>
                  <a:srgbClr val="00205B"/>
                </a:solidFill>
                <a:latin typeface="+mn-lt"/>
              </a:defRPr>
            </a:lvl1pPr>
          </a:lstStyle>
          <a:p>
            <a:r>
              <a:rPr lang="en-US" dirty="0"/>
              <a:t>Click to edit Master title style</a:t>
            </a:r>
          </a:p>
        </p:txBody>
      </p:sp>
      <p:sp>
        <p:nvSpPr>
          <p:cNvPr id="3" name="Content Placeholder 2"/>
          <p:cNvSpPr>
            <a:spLocks noGrp="1"/>
          </p:cNvSpPr>
          <p:nvPr>
            <p:ph idx="1"/>
          </p:nvPr>
        </p:nvSpPr>
        <p:spPr>
          <a:xfrm>
            <a:off x="719847" y="1215957"/>
            <a:ext cx="11237276" cy="5068111"/>
          </a:xfrm>
        </p:spPr>
        <p:txBody>
          <a:bodyPr/>
          <a:lstStyle>
            <a:lvl1pPr marL="228600" indent="-228600">
              <a:buClr>
                <a:schemeClr val="tx1">
                  <a:lumMod val="50000"/>
                  <a:lumOff val="50000"/>
                </a:schemeClr>
              </a:buClr>
              <a:buSzPct val="65000"/>
              <a:buFont typeface="Arial" panose="020B0604020202020204" pitchFamily="34" charset="0"/>
              <a:buChar char="•"/>
              <a:defRPr sz="4000">
                <a:latin typeface="+mn-lt"/>
              </a:defRPr>
            </a:lvl1pPr>
            <a:lvl2pPr marL="685800" indent="-228600">
              <a:buClr>
                <a:schemeClr val="tx1">
                  <a:lumMod val="50000"/>
                  <a:lumOff val="50000"/>
                </a:schemeClr>
              </a:buClr>
              <a:buSzPct val="65000"/>
              <a:buFont typeface="Arial" panose="020B0604020202020204" pitchFamily="34" charset="0"/>
              <a:buChar char="•"/>
              <a:defRPr sz="3000">
                <a:latin typeface="Source Sans Pro ExtraLight" panose="020B0303030403020204" pitchFamily="34" charset="0"/>
              </a:defRPr>
            </a:lvl2pPr>
            <a:lvl3pPr marL="1143000" indent="-228600">
              <a:buClr>
                <a:schemeClr val="tx1">
                  <a:lumMod val="50000"/>
                  <a:lumOff val="50000"/>
                </a:schemeClr>
              </a:buClr>
              <a:buSzPct val="65000"/>
              <a:buFont typeface="Arial" panose="020B0604020202020204" pitchFamily="34" charset="0"/>
              <a:buChar char="•"/>
              <a:defRPr/>
            </a:lvl3pPr>
            <a:lvl4pPr marL="1600200" indent="-228600">
              <a:buClr>
                <a:schemeClr val="tx1">
                  <a:lumMod val="50000"/>
                  <a:lumOff val="50000"/>
                </a:schemeClr>
              </a:buClr>
              <a:buSzPct val="65000"/>
              <a:buFont typeface="Arial" panose="020B0604020202020204" pitchFamily="34" charset="0"/>
              <a:buChar char="•"/>
              <a:defRPr/>
            </a:lvl4pPr>
            <a:lvl5pPr marL="2057400" indent="-228600">
              <a:buClr>
                <a:schemeClr val="tx1">
                  <a:lumMod val="50000"/>
                  <a:lumOff val="50000"/>
                </a:schemeClr>
              </a:buClr>
              <a:buSzPct val="65000"/>
              <a:buFont typeface="Arial" panose="020B0604020202020204" pitchFamily="34" charset="0"/>
              <a:buChar char="•"/>
              <a:defRPr/>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74970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AF1B-71CD-4DEA-AAA0-CDA9758F6588}" type="slidenum">
              <a:rPr lang="en-US" smtClean="0"/>
              <a:t>‹#›</a:t>
            </a:fld>
            <a:endParaRPr lang="en-US"/>
          </a:p>
        </p:txBody>
      </p:sp>
    </p:spTree>
    <p:extLst>
      <p:ext uri="{BB962C8B-B14F-4D97-AF65-F5344CB8AC3E}">
        <p14:creationId xmlns:p14="http://schemas.microsoft.com/office/powerpoint/2010/main" val="60492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7"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5" Type="http://schemas.openxmlformats.org/officeDocument/2006/relationships/slideLayout" Target="../slideLayouts/slideLayout52.xml"/><Relationship Id="rId4" Type="http://schemas.openxmlformats.org/officeDocument/2006/relationships/slideLayout" Target="../slideLayouts/slideLayout51.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802194"/>
          </a:xfrm>
          <a:prstGeom prst="rect">
            <a:avLst/>
          </a:prstGeom>
          <a:solidFill>
            <a:srgbClr val="D8FCEE"/>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361872"/>
            <a:ext cx="10515600" cy="481509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914434" y="6371515"/>
            <a:ext cx="439366" cy="223838"/>
          </a:xfrm>
          <a:prstGeom prst="rect">
            <a:avLst/>
          </a:prstGeom>
          <a:solidFill>
            <a:srgbClr val="002060"/>
          </a:solidFill>
        </p:spPr>
        <p:txBody>
          <a:bodyPr vert="horz" lIns="91440" tIns="45720" rIns="91440" bIns="45720" rtlCol="0" anchor="ctr"/>
          <a:lstStyle>
            <a:lvl1pPr algn="r">
              <a:defRPr sz="1200">
                <a:solidFill>
                  <a:schemeClr val="tx1">
                    <a:tint val="75000"/>
                  </a:schemeClr>
                </a:solidFill>
              </a:defRPr>
            </a:lvl1pPr>
          </a:lstStyle>
          <a:p>
            <a:fld id="{A40ED968-6F27-4A0D-8446-73B1EAC69DD4}" type="slidenum">
              <a:rPr lang="en-US" smtClean="0"/>
              <a:t>‹#›</a:t>
            </a:fld>
            <a:endParaRPr lang="en-US" dirty="0"/>
          </a:p>
        </p:txBody>
      </p:sp>
    </p:spTree>
    <p:extLst>
      <p:ext uri="{BB962C8B-B14F-4D97-AF65-F5344CB8AC3E}">
        <p14:creationId xmlns:p14="http://schemas.microsoft.com/office/powerpoint/2010/main" val="2616962156"/>
      </p:ext>
    </p:extLst>
  </p:cSld>
  <p:clrMap bg1="lt1" tx1="dk1" bg2="lt2" tx2="dk2" accent1="accent1" accent2="accent2" accent3="accent3" accent4="accent4" accent5="accent5" accent6="accent6" hlink="hlink" folHlink="folHlink"/>
  <p:sldLayoutIdLst>
    <p:sldLayoutId id="2147483649" r:id="rId1"/>
    <p:sldLayoutId id="2147483705" r:id="rId2"/>
    <p:sldLayoutId id="2147483704" r:id="rId3"/>
    <p:sldLayoutId id="2147483657" r:id="rId4"/>
    <p:sldLayoutId id="2147483658" r:id="rId5"/>
    <p:sldLayoutId id="2147483660" r:id="rId6"/>
    <p:sldLayoutId id="2147483659" r:id="rId7"/>
    <p:sldLayoutId id="2147483650" r:id="rId8"/>
  </p:sldLayoutIdLst>
  <p:hf hdr="0" ftr="0" dt="0"/>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1AF1B-71CD-4DEA-AAA0-CDA9758F6588}" type="slidenum">
              <a:rPr lang="en-US" smtClean="0"/>
              <a:t>‹#›</a:t>
            </a:fld>
            <a:endParaRPr lang="en-US"/>
          </a:p>
        </p:txBody>
      </p:sp>
    </p:spTree>
    <p:extLst>
      <p:ext uri="{BB962C8B-B14F-4D97-AF65-F5344CB8AC3E}">
        <p14:creationId xmlns:p14="http://schemas.microsoft.com/office/powerpoint/2010/main" val="319293238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EE3FE-16F4-4E85-B884-C1A2DFB2717C}" type="slidenum">
              <a:rPr lang="en-US" smtClean="0"/>
              <a:t>‹#›</a:t>
            </a:fld>
            <a:endParaRPr lang="en-US"/>
          </a:p>
        </p:txBody>
      </p:sp>
    </p:spTree>
    <p:extLst>
      <p:ext uri="{BB962C8B-B14F-4D97-AF65-F5344CB8AC3E}">
        <p14:creationId xmlns:p14="http://schemas.microsoft.com/office/powerpoint/2010/main" val="148267886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802194"/>
          </a:xfrm>
          <a:prstGeom prst="rect">
            <a:avLst/>
          </a:prstGeom>
          <a:solidFill>
            <a:srgbClr val="D8FCEE"/>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361872"/>
            <a:ext cx="10515600" cy="481509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914434" y="6371515"/>
            <a:ext cx="439366" cy="223838"/>
          </a:xfrm>
          <a:prstGeom prst="rect">
            <a:avLst/>
          </a:prstGeom>
          <a:solidFill>
            <a:srgbClr val="002060"/>
          </a:solidFill>
        </p:spPr>
        <p:txBody>
          <a:bodyPr vert="horz" lIns="91440" tIns="45720" rIns="91440" bIns="45720" rtlCol="0" anchor="ctr"/>
          <a:lstStyle>
            <a:lvl1pPr algn="r">
              <a:defRPr sz="1200">
                <a:solidFill>
                  <a:schemeClr val="tx1">
                    <a:tint val="75000"/>
                  </a:schemeClr>
                </a:solidFill>
              </a:defRPr>
            </a:lvl1pPr>
          </a:lstStyle>
          <a:p>
            <a:fld id="{A40ED968-6F27-4A0D-8446-73B1EAC69DD4}" type="slidenum">
              <a:rPr lang="en-US" smtClean="0"/>
              <a:t>‹#›</a:t>
            </a:fld>
            <a:endParaRPr lang="en-US" dirty="0"/>
          </a:p>
        </p:txBody>
      </p:sp>
    </p:spTree>
    <p:extLst>
      <p:ext uri="{BB962C8B-B14F-4D97-AF65-F5344CB8AC3E}">
        <p14:creationId xmlns:p14="http://schemas.microsoft.com/office/powerpoint/2010/main" val="36393715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hf hdr="0" ftr="0" dt="0"/>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E13F4-B13B-4613-BDC3-AE70CBC15A03}" type="slidenum">
              <a:rPr lang="en-US" smtClean="0"/>
              <a:t>‹#›</a:t>
            </a:fld>
            <a:endParaRPr lang="en-US"/>
          </a:p>
        </p:txBody>
      </p:sp>
    </p:spTree>
    <p:extLst>
      <p:ext uri="{BB962C8B-B14F-4D97-AF65-F5344CB8AC3E}">
        <p14:creationId xmlns:p14="http://schemas.microsoft.com/office/powerpoint/2010/main" val="151187411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802194"/>
          </a:xfrm>
          <a:prstGeom prst="rect">
            <a:avLst/>
          </a:prstGeom>
          <a:solidFill>
            <a:srgbClr val="D8FCEE"/>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361872"/>
            <a:ext cx="10515600" cy="481509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914434" y="6371515"/>
            <a:ext cx="439366" cy="223838"/>
          </a:xfrm>
          <a:prstGeom prst="rect">
            <a:avLst/>
          </a:prstGeom>
          <a:solidFill>
            <a:srgbClr val="002060"/>
          </a:solidFill>
        </p:spPr>
        <p:txBody>
          <a:bodyPr vert="horz" lIns="91440" tIns="45720" rIns="91440" bIns="45720" rtlCol="0" anchor="ctr"/>
          <a:lstStyle>
            <a:lvl1pPr algn="r">
              <a:defRPr sz="1200">
                <a:solidFill>
                  <a:schemeClr val="tx1">
                    <a:tint val="75000"/>
                  </a:schemeClr>
                </a:solidFill>
              </a:defRPr>
            </a:lvl1pPr>
          </a:lstStyle>
          <a:p>
            <a:fld id="{A40ED968-6F27-4A0D-8446-73B1EAC69DD4}" type="slidenum">
              <a:rPr lang="en-US" smtClean="0"/>
              <a:t>‹#›</a:t>
            </a:fld>
            <a:endParaRPr lang="en-US" dirty="0"/>
          </a:p>
        </p:txBody>
      </p:sp>
    </p:spTree>
    <p:extLst>
      <p:ext uri="{BB962C8B-B14F-4D97-AF65-F5344CB8AC3E}">
        <p14:creationId xmlns:p14="http://schemas.microsoft.com/office/powerpoint/2010/main" val="266455033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Lst>
  <p:hf hdr="0" ftr="0" dt="0"/>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18.svg"/><Relationship Id="rId2" Type="http://schemas.openxmlformats.org/officeDocument/2006/relationships/image" Target="../media/image15.png"/><Relationship Id="rId1" Type="http://schemas.openxmlformats.org/officeDocument/2006/relationships/slideLayout" Target="../slideLayouts/slideLayout49.xml"/><Relationship Id="rId6" Type="http://schemas.openxmlformats.org/officeDocument/2006/relationships/image" Target="../media/image17.png"/><Relationship Id="rId5" Type="http://schemas.openxmlformats.org/officeDocument/2006/relationships/image" Target="../media/image5.sv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acf.hhs.gov/css/grants/current-grants/bic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0.svg"/><Relationship Id="rId7" Type="http://schemas.openxmlformats.org/officeDocument/2006/relationships/image" Target="../media/image34.svg"/><Relationship Id="rId2" Type="http://schemas.openxmlformats.org/officeDocument/2006/relationships/image" Target="../media/image29.png"/><Relationship Id="rId1" Type="http://schemas.openxmlformats.org/officeDocument/2006/relationships/slideLayout" Target="../slideLayouts/slideLayout49.xml"/><Relationship Id="rId6" Type="http://schemas.openxmlformats.org/officeDocument/2006/relationships/image" Target="../media/image33.png"/><Relationship Id="rId5" Type="http://schemas.openxmlformats.org/officeDocument/2006/relationships/image" Target="../media/image32.sv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49.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2.xml.rels><?xml version="1.0" encoding="UTF-8" standalone="yes"?>
<Relationships xmlns="http://schemas.openxmlformats.org/package/2006/relationships"><Relationship Id="rId3" Type="http://schemas.openxmlformats.org/officeDocument/2006/relationships/image" Target="../media/image36.svg"/><Relationship Id="rId7" Type="http://schemas.openxmlformats.org/officeDocument/2006/relationships/image" Target="../media/image40.svg"/><Relationship Id="rId2" Type="http://schemas.openxmlformats.org/officeDocument/2006/relationships/image" Target="../media/image35.png"/><Relationship Id="rId1" Type="http://schemas.openxmlformats.org/officeDocument/2006/relationships/slideLayout" Target="../slideLayouts/slideLayout49.xml"/><Relationship Id="rId6" Type="http://schemas.openxmlformats.org/officeDocument/2006/relationships/image" Target="../media/image39.png"/><Relationship Id="rId5" Type="http://schemas.openxmlformats.org/officeDocument/2006/relationships/image" Target="../media/image38.svg"/><Relationship Id="rId4" Type="http://schemas.openxmlformats.org/officeDocument/2006/relationships/image" Target="../media/image3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ea.gov/data/prices-inflation/regional-price-parities-state-and-metro-are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67711"/>
          </a:xfrm>
        </p:spPr>
        <p:txBody>
          <a:bodyPr>
            <a:noAutofit/>
          </a:bodyPr>
          <a:lstStyle/>
          <a:p>
            <a:r>
              <a:rPr lang="en-US" sz="6600" dirty="0">
                <a:solidFill>
                  <a:srgbClr val="002060"/>
                </a:solidFill>
              </a:rPr>
              <a:t>Review of the Connecticut </a:t>
            </a:r>
            <a:br>
              <a:rPr lang="en-US" sz="6600" dirty="0">
                <a:solidFill>
                  <a:srgbClr val="002060"/>
                </a:solidFill>
              </a:rPr>
            </a:br>
            <a:r>
              <a:rPr lang="en-US" sz="6600" dirty="0">
                <a:solidFill>
                  <a:srgbClr val="002060"/>
                </a:solidFill>
              </a:rPr>
              <a:t>Child Support Guidelines</a:t>
            </a:r>
          </a:p>
        </p:txBody>
      </p:sp>
      <p:sp>
        <p:nvSpPr>
          <p:cNvPr id="3" name="Subtitle 2"/>
          <p:cNvSpPr>
            <a:spLocks noGrp="1"/>
          </p:cNvSpPr>
          <p:nvPr>
            <p:ph type="subTitle" idx="1"/>
          </p:nvPr>
        </p:nvSpPr>
        <p:spPr>
          <a:xfrm>
            <a:off x="562417" y="2360061"/>
            <a:ext cx="10455009" cy="1003013"/>
          </a:xfrm>
        </p:spPr>
        <p:txBody>
          <a:bodyPr>
            <a:noAutofit/>
          </a:bodyPr>
          <a:lstStyle/>
          <a:p>
            <a:r>
              <a:rPr lang="en-US" sz="3600" dirty="0">
                <a:solidFill>
                  <a:srgbClr val="002060"/>
                </a:solidFill>
              </a:rPr>
              <a:t>Presentation to Commission for Child Support Guidelines</a:t>
            </a:r>
          </a:p>
          <a:p>
            <a:r>
              <a:rPr lang="en-US" sz="3600" dirty="0">
                <a:solidFill>
                  <a:srgbClr val="002060"/>
                </a:solidFill>
              </a:rPr>
              <a:t> (Sept. 7, 2023)</a:t>
            </a:r>
          </a:p>
        </p:txBody>
      </p:sp>
      <p:sp>
        <p:nvSpPr>
          <p:cNvPr id="4" name="Content Placeholder 3"/>
          <p:cNvSpPr>
            <a:spLocks noGrp="1"/>
          </p:cNvSpPr>
          <p:nvPr>
            <p:ph sz="quarter" idx="10"/>
          </p:nvPr>
        </p:nvSpPr>
        <p:spPr>
          <a:xfrm>
            <a:off x="212725" y="4858439"/>
            <a:ext cx="8864600" cy="1487277"/>
          </a:xfrm>
        </p:spPr>
        <p:txBody>
          <a:bodyPr/>
          <a:lstStyle/>
          <a:p>
            <a:r>
              <a:rPr lang="en-US" dirty="0"/>
              <a:t>Jane Venohr, Ph.D.  Economist/Research Associate </a:t>
            </a:r>
          </a:p>
          <a:p>
            <a:r>
              <a:rPr lang="en-US" dirty="0"/>
              <a:t>jvenohr@centerforpolicyresearch.org </a:t>
            </a:r>
          </a:p>
          <a:p>
            <a:r>
              <a:rPr lang="en-US" dirty="0"/>
              <a:t>303-837-1555</a:t>
            </a:r>
          </a:p>
        </p:txBody>
      </p:sp>
    </p:spTree>
    <p:extLst>
      <p:ext uri="{BB962C8B-B14F-4D97-AF65-F5344CB8AC3E}">
        <p14:creationId xmlns:p14="http://schemas.microsoft.com/office/powerpoint/2010/main" val="3069247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6282"/>
          </a:xfrm>
        </p:spPr>
        <p:txBody>
          <a:bodyPr>
            <a:normAutofit/>
          </a:bodyPr>
          <a:lstStyle/>
          <a:p>
            <a:r>
              <a:rPr lang="en-US" sz="3600" dirty="0"/>
              <a:t>Comparisons: 2 Children (</a:t>
            </a:r>
            <a:r>
              <a:rPr lang="en-US" sz="3600" i="1" dirty="0">
                <a:solidFill>
                  <a:schemeClr val="accent5">
                    <a:lumMod val="75000"/>
                  </a:schemeClr>
                </a:solidFill>
              </a:rPr>
              <a:t>updated to July 2022 price levels</a:t>
            </a:r>
            <a:r>
              <a:rPr lang="en-US" sz="3600" dirty="0"/>
              <a:t>)</a:t>
            </a:r>
          </a:p>
        </p:txBody>
      </p:sp>
      <p:sp>
        <p:nvSpPr>
          <p:cNvPr id="3" name="Slide Number Placeholder 2"/>
          <p:cNvSpPr>
            <a:spLocks noGrp="1"/>
          </p:cNvSpPr>
          <p:nvPr>
            <p:ph type="sldNum" sz="quarter" idx="10"/>
          </p:nvPr>
        </p:nvSpPr>
        <p:spPr/>
        <p:txBody>
          <a:bodyPr/>
          <a:lstStyle/>
          <a:p>
            <a:fld id="{A40ED968-6F27-4A0D-8446-73B1EAC69DD4}" type="slidenum">
              <a:rPr lang="en-US" smtClean="0"/>
              <a:t>10</a:t>
            </a:fld>
            <a:endParaRPr lang="en-US" dirty="0"/>
          </a:p>
        </p:txBody>
      </p:sp>
      <p:sp>
        <p:nvSpPr>
          <p:cNvPr id="6" name="Rectangle 1"/>
          <p:cNvSpPr>
            <a:spLocks noChangeArrowheads="1"/>
          </p:cNvSpPr>
          <p:nvPr/>
        </p:nvSpPr>
        <p:spPr bwMode="auto">
          <a:xfrm>
            <a:off x="3152775" y="1929522"/>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103E2F3F-F82D-9DB6-F91A-ADBB482EE4E0}"/>
              </a:ext>
            </a:extLst>
          </p:cNvPr>
          <p:cNvPicPr>
            <a:picLocks noChangeAspect="1"/>
          </p:cNvPicPr>
          <p:nvPr/>
        </p:nvPicPr>
        <p:blipFill>
          <a:blip r:embed="rId3"/>
          <a:stretch>
            <a:fillRect/>
          </a:stretch>
        </p:blipFill>
        <p:spPr>
          <a:xfrm>
            <a:off x="862540" y="1096842"/>
            <a:ext cx="9808419" cy="5535342"/>
          </a:xfrm>
          <a:prstGeom prst="rect">
            <a:avLst/>
          </a:prstGeom>
        </p:spPr>
      </p:pic>
    </p:spTree>
    <p:extLst>
      <p:ext uri="{BB962C8B-B14F-4D97-AF65-F5344CB8AC3E}">
        <p14:creationId xmlns:p14="http://schemas.microsoft.com/office/powerpoint/2010/main" val="418013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6282"/>
          </a:xfrm>
        </p:spPr>
        <p:txBody>
          <a:bodyPr>
            <a:normAutofit/>
          </a:bodyPr>
          <a:lstStyle/>
          <a:p>
            <a:r>
              <a:rPr lang="en-US" sz="3600" dirty="0"/>
              <a:t>Comparisons: 3 Children (</a:t>
            </a:r>
            <a:r>
              <a:rPr lang="en-US" sz="3600" i="1" dirty="0">
                <a:solidFill>
                  <a:schemeClr val="accent5">
                    <a:lumMod val="75000"/>
                  </a:schemeClr>
                </a:solidFill>
              </a:rPr>
              <a:t>updated to July 2022 price levels</a:t>
            </a:r>
            <a:r>
              <a:rPr lang="en-US" sz="3600" dirty="0"/>
              <a:t>)</a:t>
            </a:r>
          </a:p>
        </p:txBody>
      </p:sp>
      <p:sp>
        <p:nvSpPr>
          <p:cNvPr id="3" name="Slide Number Placeholder 2"/>
          <p:cNvSpPr>
            <a:spLocks noGrp="1"/>
          </p:cNvSpPr>
          <p:nvPr>
            <p:ph type="sldNum" sz="quarter" idx="10"/>
          </p:nvPr>
        </p:nvSpPr>
        <p:spPr/>
        <p:txBody>
          <a:bodyPr/>
          <a:lstStyle/>
          <a:p>
            <a:fld id="{A40ED968-6F27-4A0D-8446-73B1EAC69DD4}" type="slidenum">
              <a:rPr lang="en-US" smtClean="0"/>
              <a:t>11</a:t>
            </a:fld>
            <a:endParaRPr lang="en-US" dirty="0"/>
          </a:p>
        </p:txBody>
      </p:sp>
      <p:sp>
        <p:nvSpPr>
          <p:cNvPr id="6" name="Rectangle 1"/>
          <p:cNvSpPr>
            <a:spLocks noChangeArrowheads="1"/>
          </p:cNvSpPr>
          <p:nvPr/>
        </p:nvSpPr>
        <p:spPr bwMode="auto">
          <a:xfrm>
            <a:off x="3152775" y="1929522"/>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BF98A400-6076-1996-76AF-E38401EDACB3}"/>
              </a:ext>
            </a:extLst>
          </p:cNvPr>
          <p:cNvPicPr>
            <a:picLocks noChangeAspect="1"/>
          </p:cNvPicPr>
          <p:nvPr/>
        </p:nvPicPr>
        <p:blipFill>
          <a:blip r:embed="rId3"/>
          <a:stretch>
            <a:fillRect/>
          </a:stretch>
        </p:blipFill>
        <p:spPr>
          <a:xfrm>
            <a:off x="471923" y="1132352"/>
            <a:ext cx="9524333" cy="5375020"/>
          </a:xfrm>
          <a:prstGeom prst="rect">
            <a:avLst/>
          </a:prstGeom>
        </p:spPr>
      </p:pic>
    </p:spTree>
    <p:extLst>
      <p:ext uri="{BB962C8B-B14F-4D97-AF65-F5344CB8AC3E}">
        <p14:creationId xmlns:p14="http://schemas.microsoft.com/office/powerpoint/2010/main" val="13324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6282"/>
          </a:xfrm>
        </p:spPr>
        <p:txBody>
          <a:bodyPr>
            <a:noAutofit/>
          </a:bodyPr>
          <a:lstStyle/>
          <a:p>
            <a:r>
              <a:rPr lang="en-US" sz="2400" dirty="0"/>
              <a:t>Findings about BR5 Updates (</a:t>
            </a:r>
            <a:r>
              <a:rPr lang="en-US" sz="2400" i="1" dirty="0">
                <a:solidFill>
                  <a:schemeClr val="accent5">
                    <a:lumMod val="75000"/>
                  </a:schemeClr>
                </a:solidFill>
              </a:rPr>
              <a:t>updated to July 2023 price levels from Dec. 2022 price levels in Feb. presentation</a:t>
            </a:r>
            <a:r>
              <a:rPr lang="en-US" sz="2400" u="sng" dirty="0">
                <a:solidFill>
                  <a:schemeClr val="accent5">
                    <a:lumMod val="75000"/>
                  </a:schemeClr>
                </a:solidFill>
              </a:rPr>
              <a:t>)</a:t>
            </a:r>
          </a:p>
        </p:txBody>
      </p:sp>
      <p:sp>
        <p:nvSpPr>
          <p:cNvPr id="3" name="Slide Number Placeholder 2"/>
          <p:cNvSpPr>
            <a:spLocks noGrp="1"/>
          </p:cNvSpPr>
          <p:nvPr>
            <p:ph type="sldNum" sz="quarter" idx="10"/>
          </p:nvPr>
        </p:nvSpPr>
        <p:spPr/>
        <p:txBody>
          <a:bodyPr/>
          <a:lstStyle/>
          <a:p>
            <a:fld id="{A40ED968-6F27-4A0D-8446-73B1EAC69DD4}" type="slidenum">
              <a:rPr lang="en-US" smtClean="0"/>
              <a:t>12</a:t>
            </a:fld>
            <a:endParaRPr lang="en-US" dirty="0"/>
          </a:p>
        </p:txBody>
      </p:sp>
      <p:sp>
        <p:nvSpPr>
          <p:cNvPr id="6" name="Rectangle 1"/>
          <p:cNvSpPr>
            <a:spLocks noChangeArrowheads="1"/>
          </p:cNvSpPr>
          <p:nvPr/>
        </p:nvSpPr>
        <p:spPr bwMode="auto">
          <a:xfrm>
            <a:off x="3152775" y="1929522"/>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5F39ADAE-7561-2CB9-7A54-30E1110AE0DD}"/>
              </a:ext>
            </a:extLst>
          </p:cNvPr>
          <p:cNvSpPr txBox="1"/>
          <p:nvPr/>
        </p:nvSpPr>
        <p:spPr>
          <a:xfrm>
            <a:off x="350159" y="4564028"/>
            <a:ext cx="11210125" cy="2031325"/>
          </a:xfrm>
          <a:prstGeom prst="rect">
            <a:avLst/>
          </a:prstGeom>
          <a:noFill/>
        </p:spPr>
        <p:txBody>
          <a:bodyPr wrap="square" rtlCol="0">
            <a:spAutoFit/>
          </a:bodyPr>
          <a:lstStyle/>
          <a:p>
            <a:endParaRPr lang="en-US" dirty="0">
              <a:solidFill>
                <a:srgbClr val="00205B"/>
              </a:solidFill>
            </a:endParaRPr>
          </a:p>
          <a:p>
            <a:r>
              <a:rPr lang="en-US" dirty="0">
                <a:solidFill>
                  <a:srgbClr val="00205B"/>
                </a:solidFill>
              </a:rPr>
              <a:t>SOME DECREASES  for BOTH BR UPDATES</a:t>
            </a:r>
          </a:p>
          <a:p>
            <a:pPr marL="285750" indent="-285750">
              <a:buFont typeface="Arial" panose="020B0604020202020204" pitchFamily="34" charset="0"/>
              <a:buChar char="•"/>
            </a:pPr>
            <a:r>
              <a:rPr lang="en-US" dirty="0">
                <a:solidFill>
                  <a:srgbClr val="00205B"/>
                </a:solidFill>
              </a:rPr>
              <a:t>1 child: decrease of $1 to $10 per week for combined net incomes up to $</a:t>
            </a:r>
            <a:r>
              <a:rPr lang="en-US" strike="sngStrike" dirty="0">
                <a:solidFill>
                  <a:srgbClr val="00205B"/>
                </a:solidFill>
              </a:rPr>
              <a:t>980</a:t>
            </a:r>
            <a:r>
              <a:rPr lang="en-US" dirty="0">
                <a:solidFill>
                  <a:srgbClr val="00205B"/>
                </a:solidFill>
              </a:rPr>
              <a:t> </a:t>
            </a:r>
            <a:r>
              <a:rPr lang="en-US" u="sng" dirty="0">
                <a:solidFill>
                  <a:srgbClr val="FF0000"/>
                </a:solidFill>
              </a:rPr>
              <a:t>950</a:t>
            </a:r>
            <a:r>
              <a:rPr lang="en-US" dirty="0">
                <a:solidFill>
                  <a:srgbClr val="00205B"/>
                </a:solidFill>
              </a:rPr>
              <a:t> per week)</a:t>
            </a:r>
          </a:p>
          <a:p>
            <a:pPr marL="742950" lvl="1" indent="-285750">
              <a:buFont typeface="Arial" panose="020B0604020202020204" pitchFamily="34" charset="0"/>
              <a:buChar char="•"/>
            </a:pPr>
            <a:r>
              <a:rPr lang="en-US" dirty="0">
                <a:solidFill>
                  <a:srgbClr val="00205B"/>
                </a:solidFill>
              </a:rPr>
              <a:t>Decreases are closest to $10 at lower incomes (i.e., about $500 per week) and become smaller with more income</a:t>
            </a:r>
          </a:p>
          <a:p>
            <a:pPr marL="742950" lvl="1" indent="-285750">
              <a:buFont typeface="Arial" panose="020B0604020202020204" pitchFamily="34" charset="0"/>
              <a:buChar char="•"/>
            </a:pPr>
            <a:r>
              <a:rPr lang="en-US" dirty="0">
                <a:solidFill>
                  <a:srgbClr val="00205B"/>
                </a:solidFill>
              </a:rPr>
              <a:t>All decreases less than 8%</a:t>
            </a:r>
          </a:p>
          <a:p>
            <a:pPr marL="285750" indent="-285750">
              <a:buFont typeface="Arial" panose="020B0604020202020204" pitchFamily="34" charset="0"/>
              <a:buChar char="•"/>
            </a:pPr>
            <a:r>
              <a:rPr lang="en-US" dirty="0">
                <a:solidFill>
                  <a:srgbClr val="00205B"/>
                </a:solidFill>
              </a:rPr>
              <a:t>No decreases for 2+ children</a:t>
            </a:r>
          </a:p>
        </p:txBody>
      </p:sp>
      <p:graphicFrame>
        <p:nvGraphicFramePr>
          <p:cNvPr id="7" name="Table 6">
            <a:extLst>
              <a:ext uri="{FF2B5EF4-FFF2-40B4-BE49-F238E27FC236}">
                <a16:creationId xmlns:a16="http://schemas.microsoft.com/office/drawing/2014/main" id="{68266252-A8D2-9131-3953-35998EE3F620}"/>
              </a:ext>
            </a:extLst>
          </p:cNvPr>
          <p:cNvGraphicFramePr>
            <a:graphicFrameLocks noGrp="1"/>
          </p:cNvGraphicFramePr>
          <p:nvPr>
            <p:extLst>
              <p:ext uri="{D42A27DB-BD31-4B8C-83A1-F6EECF244321}">
                <p14:modId xmlns:p14="http://schemas.microsoft.com/office/powerpoint/2010/main" val="2893491212"/>
              </p:ext>
            </p:extLst>
          </p:nvPr>
        </p:nvGraphicFramePr>
        <p:xfrm>
          <a:off x="350159" y="1139074"/>
          <a:ext cx="11753425" cy="3395192"/>
        </p:xfrm>
        <a:graphic>
          <a:graphicData uri="http://schemas.openxmlformats.org/drawingml/2006/table">
            <a:tbl>
              <a:tblPr firstRow="1" bandRow="1">
                <a:tableStyleId>{5C22544A-7EE6-4342-B048-85BDC9FD1C3A}</a:tableStyleId>
              </a:tblPr>
              <a:tblGrid>
                <a:gridCol w="2986354">
                  <a:extLst>
                    <a:ext uri="{9D8B030D-6E8A-4147-A177-3AD203B41FA5}">
                      <a16:colId xmlns:a16="http://schemas.microsoft.com/office/drawing/2014/main" val="2117774465"/>
                    </a:ext>
                  </a:extLst>
                </a:gridCol>
                <a:gridCol w="1591475">
                  <a:extLst>
                    <a:ext uri="{9D8B030D-6E8A-4147-A177-3AD203B41FA5}">
                      <a16:colId xmlns:a16="http://schemas.microsoft.com/office/drawing/2014/main" val="2573913821"/>
                    </a:ext>
                  </a:extLst>
                </a:gridCol>
                <a:gridCol w="1633355">
                  <a:extLst>
                    <a:ext uri="{9D8B030D-6E8A-4147-A177-3AD203B41FA5}">
                      <a16:colId xmlns:a16="http://schemas.microsoft.com/office/drawing/2014/main" val="1678916297"/>
                    </a:ext>
                  </a:extLst>
                </a:gridCol>
                <a:gridCol w="1486773">
                  <a:extLst>
                    <a:ext uri="{9D8B030D-6E8A-4147-A177-3AD203B41FA5}">
                      <a16:colId xmlns:a16="http://schemas.microsoft.com/office/drawing/2014/main" val="2188937775"/>
                    </a:ext>
                  </a:extLst>
                </a:gridCol>
                <a:gridCol w="1465832">
                  <a:extLst>
                    <a:ext uri="{9D8B030D-6E8A-4147-A177-3AD203B41FA5}">
                      <a16:colId xmlns:a16="http://schemas.microsoft.com/office/drawing/2014/main" val="200273528"/>
                    </a:ext>
                  </a:extLst>
                </a:gridCol>
                <a:gridCol w="1305590">
                  <a:extLst>
                    <a:ext uri="{9D8B030D-6E8A-4147-A177-3AD203B41FA5}">
                      <a16:colId xmlns:a16="http://schemas.microsoft.com/office/drawing/2014/main" val="436027413"/>
                    </a:ext>
                  </a:extLst>
                </a:gridCol>
                <a:gridCol w="1284046">
                  <a:extLst>
                    <a:ext uri="{9D8B030D-6E8A-4147-A177-3AD203B41FA5}">
                      <a16:colId xmlns:a16="http://schemas.microsoft.com/office/drawing/2014/main" val="757032054"/>
                    </a:ext>
                  </a:extLst>
                </a:gridCol>
              </a:tblGrid>
              <a:tr h="0">
                <a:tc>
                  <a:txBody>
                    <a:bodyPr/>
                    <a:lstStyle/>
                    <a:p>
                      <a:endParaRPr lang="en-US" sz="1600" dirty="0"/>
                    </a:p>
                  </a:txBody>
                  <a:tcPr>
                    <a:lnB w="38100" cmpd="sng">
                      <a:noFill/>
                    </a:lnB>
                    <a:solidFill>
                      <a:srgbClr val="009999"/>
                    </a:solidFill>
                  </a:tcPr>
                </a:tc>
                <a:tc gridSpan="2">
                  <a:txBody>
                    <a:bodyPr/>
                    <a:lstStyle/>
                    <a:p>
                      <a:pPr algn="ctr"/>
                      <a:r>
                        <a:rPr lang="en-US" sz="1600" dirty="0"/>
                        <a:t> 1 Child</a:t>
                      </a:r>
                    </a:p>
                  </a:txBody>
                  <a:tcPr>
                    <a:lnB w="38100" cmpd="sng">
                      <a:noFill/>
                    </a:lnB>
                    <a:solidFill>
                      <a:srgbClr val="009999"/>
                    </a:solidFill>
                  </a:tcPr>
                </a:tc>
                <a:tc hMerge="1">
                  <a:txBody>
                    <a:bodyPr/>
                    <a:lstStyle/>
                    <a:p>
                      <a:endParaRPr lang="en-US"/>
                    </a:p>
                  </a:txBody>
                  <a:tcPr/>
                </a:tc>
                <a:tc gridSpan="2">
                  <a:txBody>
                    <a:bodyPr/>
                    <a:lstStyle/>
                    <a:p>
                      <a:pPr algn="ctr"/>
                      <a:r>
                        <a:rPr lang="en-US" sz="1600" dirty="0"/>
                        <a:t>2 Children</a:t>
                      </a:r>
                    </a:p>
                  </a:txBody>
                  <a:tcPr>
                    <a:lnB w="38100" cmpd="sng">
                      <a:noFill/>
                    </a:lnB>
                    <a:solidFill>
                      <a:srgbClr val="009999"/>
                    </a:solidFill>
                  </a:tcPr>
                </a:tc>
                <a:tc hMerge="1">
                  <a:txBody>
                    <a:bodyPr/>
                    <a:lstStyle/>
                    <a:p>
                      <a:endParaRPr lang="en-US"/>
                    </a:p>
                  </a:txBody>
                  <a:tcPr/>
                </a:tc>
                <a:tc gridSpan="2">
                  <a:txBody>
                    <a:bodyPr/>
                    <a:lstStyle/>
                    <a:p>
                      <a:pPr algn="ctr"/>
                      <a:r>
                        <a:rPr lang="en-US" sz="1600" dirty="0"/>
                        <a:t>3 Children</a:t>
                      </a:r>
                    </a:p>
                  </a:txBody>
                  <a:tcPr>
                    <a:lnB w="38100" cmpd="sng">
                      <a:noFill/>
                    </a:lnB>
                    <a:solidFill>
                      <a:srgbClr val="009999"/>
                    </a:solidFill>
                  </a:tcPr>
                </a:tc>
                <a:tc hMerge="1">
                  <a:txBody>
                    <a:bodyPr/>
                    <a:lstStyle/>
                    <a:p>
                      <a:endParaRPr lang="en-US"/>
                    </a:p>
                  </a:txBody>
                  <a:tcPr/>
                </a:tc>
                <a:extLst>
                  <a:ext uri="{0D108BD9-81ED-4DB2-BD59-A6C34878D82A}">
                    <a16:rowId xmlns:a16="http://schemas.microsoft.com/office/drawing/2014/main" val="1829788125"/>
                  </a:ext>
                </a:extLst>
              </a:tr>
              <a:tr h="377672">
                <a:tc>
                  <a:txBody>
                    <a:bodyPr/>
                    <a:lstStyle/>
                    <a:p>
                      <a:pPr marL="0" marR="0">
                        <a:spcBef>
                          <a:spcPts val="0"/>
                        </a:spcBef>
                        <a:spcAft>
                          <a:spcPts val="0"/>
                        </a:spcAft>
                      </a:pPr>
                      <a:endParaRPr lang="en-US" sz="16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Realign.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Price Parity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Realign.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Price Parity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Realign.</a:t>
                      </a:r>
                    </a:p>
                  </a:txBody>
                  <a:tcPr marL="68580" marR="68580" marT="0" marB="0">
                    <a:lnL w="12700" cap="flat" cmpd="sng" algn="ctr">
                      <a:solidFill>
                        <a:schemeClr val="tx1"/>
                      </a:solidFill>
                      <a:prstDash val="solid"/>
                      <a:round/>
                      <a:headEnd type="none" w="med" len="med"/>
                      <a:tailEnd type="none" w="med" len="med"/>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Price Parity</a:t>
                      </a:r>
                    </a:p>
                  </a:txBody>
                  <a:tcPr marL="68580" marR="68580" marT="0" marB="0">
                    <a:lnL w="12700" cap="flat" cmpd="sng" algn="ctr">
                      <a:noFill/>
                      <a:prstDash val="solid"/>
                      <a:round/>
                      <a:headEnd type="none" w="med" len="med"/>
                      <a:tailEnd type="none" w="med" len="med"/>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045337"/>
                  </a:ext>
                </a:extLst>
              </a:tr>
              <a:tr h="42519">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Average Increase </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$59 (15%)</a:t>
                      </a:r>
                    </a:p>
                    <a:p>
                      <a:pPr marL="0" marR="0" algn="ctr">
                        <a:spcBef>
                          <a:spcPts val="0"/>
                        </a:spcBef>
                        <a:spcAft>
                          <a:spcPts val="0"/>
                        </a:spcAft>
                      </a:pPr>
                      <a:r>
                        <a:rPr lang="en-US" sz="1600" u="sng" strike="noStrike" dirty="0">
                          <a:solidFill>
                            <a:srgbClr val="FF0000"/>
                          </a:solidFill>
                          <a:effectLst/>
                          <a:latin typeface="+mn-lt"/>
                          <a:ea typeface="Times New Roman" panose="02020603050405020304" pitchFamily="18" charset="0"/>
                        </a:rPr>
                        <a:t>$62 (16%)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$43 (11%)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$45 (12%)</a:t>
                      </a:r>
                      <a:endParaRPr lang="en-US" sz="1600" strike="sngStrike" dirty="0">
                        <a:solidFill>
                          <a:srgbClr val="00205B"/>
                        </a:solidFill>
                        <a:effectLst/>
                        <a:latin typeface="+mn-lt"/>
                        <a:ea typeface="Times New Roman" panose="02020603050405020304" pitchFamily="18" charset="0"/>
                      </a:endParaRP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$74 (13%)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$78 (14%)</a:t>
                      </a: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$54 (9%)</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$58 (10%)</a:t>
                      </a: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$84 (13%)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$89 (14%)</a:t>
                      </a: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$60 (9%)</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$65 (10%)</a:t>
                      </a: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358016"/>
                  </a:ext>
                </a:extLst>
              </a:tr>
              <a:tr h="421503">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Median Increase</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strike="sngStrike" dirty="0">
                          <a:solidFill>
                            <a:srgbClr val="00205B"/>
                          </a:solidFill>
                          <a:effectLst/>
                          <a:latin typeface="+mn-lt"/>
                          <a:ea typeface="Times New Roman" panose="02020603050405020304" pitchFamily="18" charset="0"/>
                        </a:rPr>
                        <a:t>$44 (12%)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$48 (13%)</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strike="sngStrike" dirty="0">
                          <a:solidFill>
                            <a:srgbClr val="00205B"/>
                          </a:solidFill>
                          <a:effectLst/>
                          <a:latin typeface="+mn-lt"/>
                          <a:ea typeface="Times New Roman" panose="02020603050405020304" pitchFamily="18" charset="0"/>
                        </a:rPr>
                        <a:t>$31 (9%)</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$35 (10%)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$59 (11%)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$64 (12%)</a:t>
                      </a: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$37 (7%)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$43 (8%)</a:t>
                      </a: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$65(10%)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$73 (12%)</a:t>
                      </a: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strike="sngStrike" dirty="0">
                          <a:solidFill>
                            <a:srgbClr val="00205B"/>
                          </a:solidFill>
                          <a:effectLst/>
                          <a:latin typeface="+mn-lt"/>
                          <a:ea typeface="Times New Roman" panose="02020603050405020304" pitchFamily="18" charset="0"/>
                        </a:rPr>
                        <a:t>$39 (8%)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sng" strike="noStrike" dirty="0">
                          <a:solidFill>
                            <a:srgbClr val="FF0000"/>
                          </a:solidFill>
                          <a:effectLst/>
                          <a:latin typeface="+mn-lt"/>
                          <a:ea typeface="Times New Roman" panose="02020603050405020304" pitchFamily="18" charset="0"/>
                        </a:rPr>
                        <a:t>$45 (8%)</a:t>
                      </a:r>
                    </a:p>
                    <a:p>
                      <a:pPr marL="0" marR="0" algn="ctr">
                        <a:spcBef>
                          <a:spcPts val="0"/>
                        </a:spcBef>
                        <a:spcAft>
                          <a:spcPts val="0"/>
                        </a:spcAft>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695905"/>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Maximum</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strike="sngStrike" dirty="0">
                          <a:solidFill>
                            <a:srgbClr val="00205B"/>
                          </a:solidFill>
                          <a:effectLst/>
                          <a:latin typeface="+mn-lt"/>
                          <a:ea typeface="Times New Roman" panose="02020603050405020304" pitchFamily="18" charset="0"/>
                        </a:rPr>
                        <a:t>$137 (28%)</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strike="noStrike" dirty="0">
                          <a:solidFill>
                            <a:srgbClr val="FF0000"/>
                          </a:solidFill>
                          <a:effectLst/>
                          <a:latin typeface="+mn-lt"/>
                          <a:ea typeface="Times New Roman" panose="02020603050405020304" pitchFamily="18" charset="0"/>
                        </a:rPr>
                        <a:t>$139 (29%)</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strike="sngStrike" dirty="0">
                          <a:solidFill>
                            <a:srgbClr val="00205B"/>
                          </a:solidFill>
                          <a:effectLst/>
                          <a:latin typeface="+mn-lt"/>
                          <a:ea typeface="Times New Roman" panose="02020603050405020304" pitchFamily="18" charset="0"/>
                        </a:rPr>
                        <a:t>$96 (21%)</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strike="noStrike" dirty="0">
                          <a:solidFill>
                            <a:srgbClr val="FF0000"/>
                          </a:solidFill>
                          <a:effectLst/>
                          <a:latin typeface="+mn-lt"/>
                          <a:ea typeface="Times New Roman" panose="02020603050405020304" pitchFamily="18" charset="0"/>
                        </a:rPr>
                        <a:t>$101 (22%)</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strike="sngStrike" dirty="0">
                          <a:solidFill>
                            <a:srgbClr val="00205B"/>
                          </a:solidFill>
                          <a:effectLst/>
                          <a:latin typeface="+mn-lt"/>
                          <a:ea typeface="Times New Roman" panose="02020603050405020304" pitchFamily="18" charset="0"/>
                        </a:rPr>
                        <a:t>$192 (27%)</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strike="noStrike" dirty="0">
                          <a:solidFill>
                            <a:srgbClr val="FF0000"/>
                          </a:solidFill>
                          <a:effectLst/>
                          <a:latin typeface="+mn-lt"/>
                          <a:ea typeface="Times New Roman" panose="02020603050405020304" pitchFamily="18" charset="0"/>
                        </a:rPr>
                        <a:t>$196 (28%)</a:t>
                      </a:r>
                    </a:p>
                    <a:p>
                      <a:pPr marL="0" marR="0" indent="0" algn="ctr">
                        <a:spcBef>
                          <a:spcPts val="0"/>
                        </a:spcBef>
                        <a:spcAft>
                          <a:spcPts val="0"/>
                        </a:spcAft>
                        <a:buFont typeface="Arial" panose="020B0604020202020204" pitchFamily="34" charset="0"/>
                        <a:buNone/>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strike="sngStrike" dirty="0">
                          <a:solidFill>
                            <a:srgbClr val="00205B"/>
                          </a:solidFill>
                          <a:effectLst/>
                          <a:latin typeface="+mn-lt"/>
                          <a:ea typeface="Times New Roman" panose="02020603050405020304" pitchFamily="18" charset="0"/>
                        </a:rPr>
                        <a:t>$147 (21%)</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strike="noStrike" dirty="0">
                          <a:solidFill>
                            <a:srgbClr val="FF0000"/>
                          </a:solidFill>
                          <a:effectLst/>
                          <a:latin typeface="+mn-lt"/>
                          <a:ea typeface="Times New Roman" panose="02020603050405020304" pitchFamily="18" charset="0"/>
                        </a:rPr>
                        <a:t>$153 (22%)</a:t>
                      </a:r>
                    </a:p>
                    <a:p>
                      <a:pPr marL="0" marR="0" indent="0" algn="ctr">
                        <a:spcBef>
                          <a:spcPts val="0"/>
                        </a:spcBef>
                        <a:spcAft>
                          <a:spcPts val="0"/>
                        </a:spcAft>
                        <a:buFont typeface="Arial" panose="020B0604020202020204" pitchFamily="34" charset="0"/>
                        <a:buNone/>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strike="sngStrike" dirty="0">
                          <a:solidFill>
                            <a:srgbClr val="00205B"/>
                          </a:solidFill>
                          <a:effectLst/>
                          <a:latin typeface="+mn-lt"/>
                          <a:ea typeface="Times New Roman" panose="02020603050405020304" pitchFamily="18" charset="0"/>
                        </a:rPr>
                        <a:t>$215 (26%)</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strike="noStrike" dirty="0">
                          <a:solidFill>
                            <a:srgbClr val="FF0000"/>
                          </a:solidFill>
                          <a:effectLst/>
                          <a:latin typeface="+mn-lt"/>
                          <a:ea typeface="Times New Roman" panose="02020603050405020304" pitchFamily="18" charset="0"/>
                        </a:rPr>
                        <a:t>$220 (27%)</a:t>
                      </a:r>
                    </a:p>
                    <a:p>
                      <a:pPr marL="0" marR="0" indent="0" algn="ctr">
                        <a:spcBef>
                          <a:spcPts val="0"/>
                        </a:spcBef>
                        <a:spcAft>
                          <a:spcPts val="0"/>
                        </a:spcAft>
                        <a:buFont typeface="Arial" panose="020B0604020202020204" pitchFamily="34" charset="0"/>
                        <a:buNone/>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strike="sngStrike" dirty="0">
                          <a:solidFill>
                            <a:srgbClr val="00205B"/>
                          </a:solidFill>
                          <a:effectLst/>
                          <a:latin typeface="+mn-lt"/>
                          <a:ea typeface="Times New Roman" panose="02020603050405020304" pitchFamily="18" charset="0"/>
                        </a:rPr>
                        <a:t>$180 (22%)</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strike="noStrike" dirty="0">
                          <a:solidFill>
                            <a:srgbClr val="FF0000"/>
                          </a:solidFill>
                          <a:effectLst/>
                          <a:latin typeface="+mn-lt"/>
                          <a:ea typeface="Times New Roman" panose="02020603050405020304" pitchFamily="18" charset="0"/>
                        </a:rPr>
                        <a:t>$185 (22%)</a:t>
                      </a:r>
                    </a:p>
                    <a:p>
                      <a:pPr marL="0" marR="0" indent="0" algn="ctr">
                        <a:spcBef>
                          <a:spcPts val="0"/>
                        </a:spcBef>
                        <a:spcAft>
                          <a:spcPts val="0"/>
                        </a:spcAft>
                        <a:buFont typeface="Arial" panose="020B0604020202020204" pitchFamily="34" charset="0"/>
                        <a:buNone/>
                      </a:pPr>
                      <a:endParaRPr lang="en-US" sz="1600" strike="sngStrike" dirty="0">
                        <a:solidFill>
                          <a:srgbClr val="00205B"/>
                        </a:solidFill>
                        <a:effectLst/>
                        <a:latin typeface="+mn-lt"/>
                        <a:ea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00376098"/>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Weekly Combined Incomes with Increases More than 15%</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strike="sngStrike" dirty="0">
                          <a:solidFill>
                            <a:srgbClr val="00205B"/>
                          </a:solidFill>
                          <a:effectLst/>
                          <a:latin typeface="+mn-lt"/>
                          <a:ea typeface="Times New Roman" panose="02020603050405020304" pitchFamily="18" charset="0"/>
                        </a:rPr>
                        <a:t>$2,930</a:t>
                      </a:r>
                    </a:p>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u="sng" strike="noStrike" kern="1200" dirty="0">
                          <a:solidFill>
                            <a:srgbClr val="FF0000"/>
                          </a:solidFill>
                          <a:effectLst/>
                          <a:latin typeface="+mn-lt"/>
                          <a:ea typeface="Times New Roman" panose="02020603050405020304" pitchFamily="18" charset="0"/>
                          <a:cs typeface="+mn-cs"/>
                        </a:rPr>
                        <a:t>$2,900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strike="sngStrike" dirty="0">
                          <a:solidFill>
                            <a:srgbClr val="00205B"/>
                          </a:solidFill>
                          <a:effectLst/>
                          <a:latin typeface="+mn-lt"/>
                          <a:ea typeface="Times New Roman" panose="02020603050405020304" pitchFamily="18" charset="0"/>
                        </a:rPr>
                        <a:t>$3,050</a:t>
                      </a:r>
                    </a:p>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u="sng" strike="noStrike" kern="1200" dirty="0">
                          <a:solidFill>
                            <a:srgbClr val="FF0000"/>
                          </a:solidFill>
                          <a:effectLst/>
                          <a:latin typeface="+mn-lt"/>
                          <a:ea typeface="Times New Roman" panose="02020603050405020304" pitchFamily="18" charset="0"/>
                          <a:cs typeface="+mn-cs"/>
                        </a:rPr>
                        <a:t>$3,060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ctr">
                        <a:spcBef>
                          <a:spcPts val="0"/>
                        </a:spcBef>
                        <a:spcAft>
                          <a:spcPts val="0"/>
                        </a:spcAft>
                        <a:buFont typeface="Wingdings" panose="05000000000000000000" pitchFamily="2" charset="2"/>
                        <a:buChar char="Ø"/>
                      </a:pPr>
                      <a:r>
                        <a:rPr lang="en-US" sz="1600" strike="sngStrike" dirty="0">
                          <a:solidFill>
                            <a:srgbClr val="00205B"/>
                          </a:solidFill>
                          <a:effectLst/>
                          <a:latin typeface="+mn-lt"/>
                          <a:ea typeface="Times New Roman" panose="02020603050405020304" pitchFamily="18" charset="0"/>
                        </a:rPr>
                        <a:t>$3,000</a:t>
                      </a:r>
                    </a:p>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u="sng" strike="noStrike" kern="1200" dirty="0">
                          <a:solidFill>
                            <a:srgbClr val="FF0000"/>
                          </a:solidFill>
                          <a:effectLst/>
                          <a:latin typeface="+mn-lt"/>
                          <a:ea typeface="Times New Roman" panose="02020603050405020304" pitchFamily="18" charset="0"/>
                          <a:cs typeface="+mn-cs"/>
                        </a:rPr>
                        <a:t>$3,000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ctr">
                        <a:spcBef>
                          <a:spcPts val="0"/>
                        </a:spcBef>
                        <a:spcAft>
                          <a:spcPts val="0"/>
                        </a:spcAft>
                        <a:buFont typeface="Wingdings" panose="05000000000000000000" pitchFamily="2" charset="2"/>
                        <a:buChar char="Ø"/>
                      </a:pPr>
                      <a:r>
                        <a:rPr lang="en-US" sz="1600" strike="sngStrike" dirty="0">
                          <a:solidFill>
                            <a:srgbClr val="00205B"/>
                          </a:solidFill>
                          <a:effectLst/>
                          <a:latin typeface="+mn-lt"/>
                          <a:ea typeface="Times New Roman" panose="02020603050405020304" pitchFamily="18" charset="0"/>
                        </a:rPr>
                        <a:t>$3,170</a:t>
                      </a:r>
                    </a:p>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u="sng" strike="noStrike" kern="1200" dirty="0">
                          <a:solidFill>
                            <a:srgbClr val="FF0000"/>
                          </a:solidFill>
                          <a:effectLst/>
                          <a:latin typeface="+mn-lt"/>
                          <a:ea typeface="Times New Roman" panose="02020603050405020304" pitchFamily="18" charset="0"/>
                          <a:cs typeface="+mn-cs"/>
                        </a:rPr>
                        <a:t>$3,160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ctr">
                        <a:spcBef>
                          <a:spcPts val="0"/>
                        </a:spcBef>
                        <a:spcAft>
                          <a:spcPts val="0"/>
                        </a:spcAft>
                        <a:buFont typeface="Wingdings" panose="05000000000000000000" pitchFamily="2" charset="2"/>
                        <a:buChar char="Ø"/>
                      </a:pPr>
                      <a:r>
                        <a:rPr lang="en-US" sz="1600" strike="sngStrike" dirty="0">
                          <a:solidFill>
                            <a:srgbClr val="00205B"/>
                          </a:solidFill>
                          <a:effectLst/>
                          <a:latin typeface="+mn-lt"/>
                          <a:ea typeface="Times New Roman" panose="02020603050405020304" pitchFamily="18" charset="0"/>
                        </a:rPr>
                        <a:t>$3,070</a:t>
                      </a:r>
                    </a:p>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u="sng" strike="noStrike" kern="1200" dirty="0">
                          <a:solidFill>
                            <a:srgbClr val="FF0000"/>
                          </a:solidFill>
                          <a:effectLst/>
                          <a:latin typeface="+mn-lt"/>
                          <a:ea typeface="Times New Roman" panose="02020603050405020304" pitchFamily="18" charset="0"/>
                          <a:cs typeface="+mn-cs"/>
                        </a:rPr>
                        <a:t>$3,060</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ctr">
                        <a:spcBef>
                          <a:spcPts val="0"/>
                        </a:spcBef>
                        <a:spcAft>
                          <a:spcPts val="0"/>
                        </a:spcAft>
                        <a:buFont typeface="Wingdings" panose="05000000000000000000" pitchFamily="2" charset="2"/>
                        <a:buChar char="Ø"/>
                      </a:pPr>
                      <a:r>
                        <a:rPr lang="en-US" sz="1600" strike="sngStrike" dirty="0">
                          <a:solidFill>
                            <a:srgbClr val="00205B"/>
                          </a:solidFill>
                          <a:effectLst/>
                          <a:latin typeface="+mn-lt"/>
                          <a:ea typeface="Times New Roman" panose="02020603050405020304" pitchFamily="18" charset="0"/>
                        </a:rPr>
                        <a:t>$3,270</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u="sng" strike="noStrike" kern="1200" dirty="0">
                          <a:solidFill>
                            <a:srgbClr val="FF0000"/>
                          </a:solidFill>
                          <a:effectLst/>
                          <a:latin typeface="+mn-lt"/>
                          <a:ea typeface="Times New Roman" panose="02020603050405020304" pitchFamily="18" charset="0"/>
                          <a:cs typeface="+mn-cs"/>
                        </a:rPr>
                        <a:t>$3,260</a:t>
                      </a:r>
                    </a:p>
                  </a:txBody>
                  <a:tcPr marL="68580" marR="6858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9025188"/>
                  </a:ext>
                </a:extLst>
              </a:tr>
            </a:tbl>
          </a:graphicData>
        </a:graphic>
      </p:graphicFrame>
      <p:sp>
        <p:nvSpPr>
          <p:cNvPr id="8" name="TextBox 7">
            <a:extLst>
              <a:ext uri="{FF2B5EF4-FFF2-40B4-BE49-F238E27FC236}">
                <a16:creationId xmlns:a16="http://schemas.microsoft.com/office/drawing/2014/main" id="{B178262D-CFBC-2830-24FA-A3A853DAE6F6}"/>
              </a:ext>
            </a:extLst>
          </p:cNvPr>
          <p:cNvSpPr txBox="1"/>
          <p:nvPr/>
        </p:nvSpPr>
        <p:spPr>
          <a:xfrm>
            <a:off x="404848" y="738964"/>
            <a:ext cx="10117575" cy="400110"/>
          </a:xfrm>
          <a:prstGeom prst="rect">
            <a:avLst/>
          </a:prstGeom>
          <a:noFill/>
        </p:spPr>
        <p:txBody>
          <a:bodyPr wrap="square" rtlCol="0">
            <a:spAutoFit/>
          </a:bodyPr>
          <a:lstStyle/>
          <a:p>
            <a:r>
              <a:rPr lang="en-US" sz="2000" dirty="0">
                <a:solidFill>
                  <a:srgbClr val="00205B"/>
                </a:solidFill>
              </a:rPr>
              <a:t>Mostly Increases for combined net incomes of $500 - $4,000 per week</a:t>
            </a:r>
          </a:p>
        </p:txBody>
      </p:sp>
    </p:spTree>
    <p:extLst>
      <p:ext uri="{BB962C8B-B14F-4D97-AF65-F5344CB8AC3E}">
        <p14:creationId xmlns:p14="http://schemas.microsoft.com/office/powerpoint/2010/main" val="305177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47D7-1ABA-483A-A50F-08E814A58143}"/>
              </a:ext>
            </a:extLst>
          </p:cNvPr>
          <p:cNvSpPr>
            <a:spLocks noGrp="1"/>
          </p:cNvSpPr>
          <p:nvPr>
            <p:ph type="title"/>
          </p:nvPr>
        </p:nvSpPr>
        <p:spPr>
          <a:xfrm>
            <a:off x="8019286" y="481264"/>
            <a:ext cx="3702251" cy="3907856"/>
          </a:xfrm>
        </p:spPr>
        <p:txBody>
          <a:bodyPr vert="horz" lIns="91440" tIns="45720" rIns="91440" bIns="45720" rtlCol="0" anchor="b">
            <a:normAutofit/>
          </a:bodyPr>
          <a:lstStyle/>
          <a:p>
            <a:r>
              <a:rPr lang="en-US" sz="4700" dirty="0"/>
              <a:t>Findings from the Analysis of Case File Data and Labor Market Data</a:t>
            </a:r>
          </a:p>
        </p:txBody>
      </p:sp>
      <p:sp>
        <p:nvSpPr>
          <p:cNvPr id="15" name="Rectangle 14">
            <a:extLst>
              <a:ext uri="{FF2B5EF4-FFF2-40B4-BE49-F238E27FC236}">
                <a16:creationId xmlns:a16="http://schemas.microsoft.com/office/drawing/2014/main" id="{8C067E67-F226-4A07-891D-B5580D7F6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3465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B529420B-B50B-4A54-936F-33426CB9D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0271" y="470916"/>
            <a:ext cx="2423160" cy="1857871"/>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230C9C84-87F1-4080-BC53-1A96E8260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81264"/>
            <a:ext cx="2412380" cy="185787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Graphic 9" descr="Shopping cart">
            <a:extLst>
              <a:ext uri="{FF2B5EF4-FFF2-40B4-BE49-F238E27FC236}">
                <a16:creationId xmlns:a16="http://schemas.microsoft.com/office/drawing/2014/main" id="{623F3DC5-74EA-404D-BDED-2A6BCF9C53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92390" y="642103"/>
            <a:ext cx="1536192" cy="1536192"/>
          </a:xfrm>
          <a:prstGeom prst="rect">
            <a:avLst/>
          </a:prstGeom>
        </p:spPr>
      </p:pic>
      <p:sp>
        <p:nvSpPr>
          <p:cNvPr id="21" name="Rectangle 20">
            <a:extLst>
              <a:ext uri="{FF2B5EF4-FFF2-40B4-BE49-F238E27FC236}">
                <a16:creationId xmlns:a16="http://schemas.microsoft.com/office/drawing/2014/main" id="{86BECE06-F859-4BF0-99BF-5412160D1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3" y="2503727"/>
            <a:ext cx="4008798" cy="38833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Upward trend">
            <a:extLst>
              <a:ext uri="{FF2B5EF4-FFF2-40B4-BE49-F238E27FC236}">
                <a16:creationId xmlns:a16="http://schemas.microsoft.com/office/drawing/2014/main" id="{D5FE30EC-DA7E-4883-A186-80889545AA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1561" y="2662325"/>
            <a:ext cx="3566160" cy="3566160"/>
          </a:xfrm>
          <a:prstGeom prst="rect">
            <a:avLst/>
          </a:prstGeom>
        </p:spPr>
      </p:pic>
      <p:sp>
        <p:nvSpPr>
          <p:cNvPr id="23" name="Rectangle 22">
            <a:extLst>
              <a:ext uri="{FF2B5EF4-FFF2-40B4-BE49-F238E27FC236}">
                <a16:creationId xmlns:a16="http://schemas.microsoft.com/office/drawing/2014/main" id="{136D55F9-4B13-4239-BB38-0196B10B2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500064"/>
            <a:ext cx="2412380" cy="22096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Graphic 7" descr="Money">
            <a:extLst>
              <a:ext uri="{FF2B5EF4-FFF2-40B4-BE49-F238E27FC236}">
                <a16:creationId xmlns:a16="http://schemas.microsoft.com/office/drawing/2014/main" id="{CAC8E6E8-6507-4920-ABCA-D98FCA3F04D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07513" y="2658346"/>
            <a:ext cx="1894402" cy="1894402"/>
          </a:xfrm>
          <a:prstGeom prst="rect">
            <a:avLst/>
          </a:prstGeom>
        </p:spPr>
      </p:pic>
      <p:cxnSp>
        <p:nvCxnSpPr>
          <p:cNvPr id="25" name="Straight Connector 24">
            <a:extLst>
              <a:ext uri="{FF2B5EF4-FFF2-40B4-BE49-F238E27FC236}">
                <a16:creationId xmlns:a16="http://schemas.microsoft.com/office/drawing/2014/main" id="{C4A939E8-D608-4CBE-B408-027E7D5A7B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4447" y="4459986"/>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6464B0F-EE77-49FE-A1CD-2E01ADC30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4870580"/>
            <a:ext cx="2412380" cy="1516504"/>
          </a:xfrm>
          <a:prstGeom prst="rect">
            <a:avLst/>
          </a:prstGeom>
          <a:solidFill>
            <a:srgbClr val="0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A4FE0E9A-63AB-450E-9B8A-1E77FBD5E7DD}"/>
              </a:ext>
            </a:extLst>
          </p:cNvPr>
          <p:cNvSpPr>
            <a:spLocks noGrp="1"/>
          </p:cNvSpPr>
          <p:nvPr>
            <p:ph type="sldNum" sz="quarter" idx="10"/>
          </p:nvPr>
        </p:nvSpPr>
        <p:spPr>
          <a:xfrm>
            <a:off x="10620374" y="6356350"/>
            <a:ext cx="733425" cy="365125"/>
          </a:xfrm>
          <a:prstGeom prst="ellipse">
            <a:avLst/>
          </a:prstGeom>
        </p:spPr>
        <p:txBody>
          <a:bodyPr vert="horz" lIns="91440" tIns="45720" rIns="91440" bIns="45720" rtlCol="0"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A40ED968-6F27-4A0D-8446-73B1EAC69DD4}"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16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10"/>
            <a:ext cx="12192000" cy="802194"/>
          </a:xfrm>
        </p:spPr>
        <p:txBody>
          <a:bodyPr/>
          <a:lstStyle/>
          <a:p>
            <a:r>
              <a:rPr lang="en-US" b="1" dirty="0">
                <a:solidFill>
                  <a:schemeClr val="accent1">
                    <a:lumMod val="50000"/>
                  </a:schemeClr>
                </a:solidFill>
              </a:rPr>
              <a:t>Federal Requirements for Analysis of Case File Data</a:t>
            </a:r>
          </a:p>
        </p:txBody>
      </p:sp>
      <p:sp>
        <p:nvSpPr>
          <p:cNvPr id="3" name="Slide Number Placeholder 2"/>
          <p:cNvSpPr>
            <a:spLocks noGrp="1"/>
          </p:cNvSpPr>
          <p:nvPr>
            <p:ph type="sldNum" sz="quarter" idx="10"/>
          </p:nvPr>
        </p:nvSpPr>
        <p:spPr/>
        <p:txBody>
          <a:bodyPr/>
          <a:lstStyle/>
          <a:p>
            <a:fld id="{A40ED968-6F27-4A0D-8446-73B1EAC69DD4}" type="slidenum">
              <a:rPr lang="en-US" smtClean="0"/>
              <a:t>14</a:t>
            </a:fld>
            <a:endParaRPr lang="en-US" dirty="0"/>
          </a:p>
        </p:txBody>
      </p:sp>
      <p:sp>
        <p:nvSpPr>
          <p:cNvPr id="6" name="Content Placeholder 2"/>
          <p:cNvSpPr txBox="1">
            <a:spLocks/>
          </p:cNvSpPr>
          <p:nvPr/>
        </p:nvSpPr>
        <p:spPr>
          <a:xfrm>
            <a:off x="388197" y="960043"/>
            <a:ext cx="5281084" cy="5288573"/>
          </a:xfrm>
          <a:prstGeom prst="rect">
            <a:avLst/>
          </a:prstGeom>
          <a:solidFill>
            <a:schemeClr val="accent5">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spcBef>
                <a:spcPts val="1200"/>
              </a:spcBef>
              <a:buClr>
                <a:srgbClr val="002060"/>
              </a:buClr>
              <a:buSzPct val="60000"/>
              <a:buNone/>
            </a:pPr>
            <a:r>
              <a:rPr lang="en-US" b="1" dirty="0">
                <a:solidFill>
                  <a:schemeClr val="accent1">
                    <a:lumMod val="50000"/>
                  </a:schemeClr>
                </a:solidFill>
              </a:rPr>
              <a:t>Federal Requirements for Analysis of Case File Data</a:t>
            </a:r>
            <a:endParaRPr lang="en-US" altLang="en-US" dirty="0"/>
          </a:p>
          <a:p>
            <a:pPr lvl="1">
              <a:spcBef>
                <a:spcPts val="1200"/>
              </a:spcBef>
              <a:buClr>
                <a:srgbClr val="002060"/>
              </a:buClr>
              <a:buSzPct val="60000"/>
            </a:pPr>
            <a:endParaRPr lang="en-US" altLang="en-US" dirty="0"/>
          </a:p>
          <a:p>
            <a:pPr lvl="1">
              <a:spcBef>
                <a:spcPts val="1200"/>
              </a:spcBef>
              <a:buClr>
                <a:srgbClr val="002060"/>
              </a:buClr>
              <a:buSzPct val="60000"/>
            </a:pPr>
            <a:r>
              <a:rPr lang="en-US" altLang="en-US" dirty="0"/>
              <a:t>Application of the guidelines and deviations from the guidelines</a:t>
            </a:r>
          </a:p>
          <a:p>
            <a:pPr lvl="1">
              <a:spcBef>
                <a:spcPts val="1200"/>
              </a:spcBef>
              <a:buClr>
                <a:srgbClr val="002060"/>
              </a:buClr>
              <a:buSzPct val="60000"/>
            </a:pPr>
            <a:r>
              <a:rPr lang="en-US" altLang="en-US" dirty="0"/>
              <a:t>Rates of:</a:t>
            </a:r>
          </a:p>
          <a:p>
            <a:pPr lvl="2">
              <a:spcBef>
                <a:spcPts val="1200"/>
              </a:spcBef>
              <a:buClr>
                <a:srgbClr val="002060"/>
              </a:buClr>
              <a:buSzPct val="60000"/>
            </a:pPr>
            <a:r>
              <a:rPr lang="en-US" altLang="en-US" dirty="0"/>
              <a:t>Income imputation</a:t>
            </a:r>
          </a:p>
          <a:p>
            <a:pPr lvl="2">
              <a:spcBef>
                <a:spcPts val="1200"/>
              </a:spcBef>
              <a:buClr>
                <a:srgbClr val="002060"/>
              </a:buClr>
              <a:buSzPct val="60000"/>
            </a:pPr>
            <a:r>
              <a:rPr lang="en-US" altLang="en-US" dirty="0"/>
              <a:t>Application of the low-income adjustment</a:t>
            </a:r>
          </a:p>
          <a:p>
            <a:pPr lvl="2">
              <a:spcBef>
                <a:spcPts val="1200"/>
              </a:spcBef>
              <a:buClr>
                <a:srgbClr val="002060"/>
              </a:buClr>
              <a:buSzPct val="60000"/>
            </a:pPr>
            <a:r>
              <a:rPr lang="en-US" altLang="en-US" dirty="0"/>
              <a:t>Defaults</a:t>
            </a:r>
          </a:p>
          <a:p>
            <a:pPr lvl="1">
              <a:spcBef>
                <a:spcPts val="1200"/>
              </a:spcBef>
              <a:buClr>
                <a:srgbClr val="002060"/>
              </a:buClr>
              <a:buSzPct val="60000"/>
            </a:pPr>
            <a:r>
              <a:rPr lang="en-US" altLang="en-US" dirty="0"/>
              <a:t>Analysis of payments</a:t>
            </a:r>
          </a:p>
        </p:txBody>
      </p:sp>
      <p:sp>
        <p:nvSpPr>
          <p:cNvPr id="4" name="Rectangle 3">
            <a:extLst>
              <a:ext uri="{FF2B5EF4-FFF2-40B4-BE49-F238E27FC236}">
                <a16:creationId xmlns:a16="http://schemas.microsoft.com/office/drawing/2014/main" id="{D7882A4C-56BA-82D6-2DC5-5B149ADFC489}"/>
              </a:ext>
            </a:extLst>
          </p:cNvPr>
          <p:cNvSpPr/>
          <p:nvPr/>
        </p:nvSpPr>
        <p:spPr>
          <a:xfrm>
            <a:off x="5930283" y="960043"/>
            <a:ext cx="6183895" cy="4201150"/>
          </a:xfrm>
          <a:prstGeom prst="rect">
            <a:avLst/>
          </a:prstGeom>
          <a:solidFill>
            <a:srgbClr val="E8FEF4"/>
          </a:solidFill>
          <a:ln>
            <a:noFill/>
          </a:ln>
        </p:spPr>
        <p:txBody>
          <a:bodyPr wrap="square">
            <a:spAutoFit/>
          </a:bodyPr>
          <a:lstStyle/>
          <a:p>
            <a:pPr lvl="1">
              <a:spcBef>
                <a:spcPts val="600"/>
              </a:spcBef>
            </a:pPr>
            <a:r>
              <a:rPr lang="en-US" sz="2400" b="1" dirty="0">
                <a:solidFill>
                  <a:schemeClr val="accent1">
                    <a:lumMod val="50000"/>
                  </a:schemeClr>
                </a:solidFill>
              </a:rPr>
              <a:t>1,859 Orders Extracted for Analysis</a:t>
            </a:r>
          </a:p>
          <a:p>
            <a:pPr marL="742950" lvl="1" indent="-285750">
              <a:spcBef>
                <a:spcPts val="600"/>
              </a:spcBef>
              <a:buFont typeface="Arial" panose="020B0604020202020204" pitchFamily="34" charset="0"/>
              <a:buChar char="•"/>
            </a:pPr>
            <a:r>
              <a:rPr lang="en-US" sz="2000" dirty="0">
                <a:solidFill>
                  <a:srgbClr val="002060"/>
                </a:solidFill>
              </a:rPr>
              <a:t>Case file data from the automated system supporting Connecticut Department of Social Services (DSS) Office of Child Support Services (OCSS)</a:t>
            </a:r>
          </a:p>
          <a:p>
            <a:pPr marL="1200150" lvl="2" indent="-285750">
              <a:spcBef>
                <a:spcPts val="600"/>
              </a:spcBef>
              <a:buFont typeface="Arial" panose="020B0604020202020204" pitchFamily="34" charset="0"/>
              <a:buChar char="•"/>
            </a:pPr>
            <a:r>
              <a:rPr lang="en-US" sz="2000" dirty="0">
                <a:solidFill>
                  <a:srgbClr val="002060"/>
                </a:solidFill>
              </a:rPr>
              <a:t>Does not include non-OCSS cases</a:t>
            </a:r>
          </a:p>
          <a:p>
            <a:pPr marL="742950" lvl="1" indent="-285750">
              <a:spcBef>
                <a:spcPts val="600"/>
              </a:spcBef>
              <a:buFont typeface="Arial" panose="020B0604020202020204" pitchFamily="34" charset="0"/>
              <a:buChar char="•"/>
            </a:pPr>
            <a:r>
              <a:rPr lang="en-US" sz="2000" dirty="0">
                <a:solidFill>
                  <a:srgbClr val="002060"/>
                </a:solidFill>
              </a:rPr>
              <a:t>Cases with current support orders established during Federal Fiscal Year 2021-2022 (Oct. 1, 2021 – Sept. 30, 2022)</a:t>
            </a:r>
          </a:p>
          <a:p>
            <a:pPr marL="1200150" lvl="2" indent="-285750">
              <a:spcBef>
                <a:spcPts val="600"/>
              </a:spcBef>
              <a:buFont typeface="Arial" panose="020B0604020202020204" pitchFamily="34" charset="0"/>
              <a:buChar char="•"/>
            </a:pPr>
            <a:r>
              <a:rPr lang="en-US" sz="2000" dirty="0">
                <a:solidFill>
                  <a:srgbClr val="002060"/>
                </a:solidFill>
              </a:rPr>
              <a:t>Payment data from the following 5 months (Oct. 2022 – Feb. 2023)</a:t>
            </a:r>
          </a:p>
          <a:p>
            <a:pPr marL="742950" lvl="1" indent="-285750">
              <a:spcBef>
                <a:spcPts val="600"/>
              </a:spcBef>
              <a:buFont typeface="Arial" panose="020B0604020202020204" pitchFamily="34" charset="0"/>
              <a:buChar char="•"/>
            </a:pPr>
            <a:endParaRPr lang="en-US" dirty="0">
              <a:solidFill>
                <a:srgbClr val="002060"/>
              </a:solidFill>
            </a:endParaRPr>
          </a:p>
        </p:txBody>
      </p:sp>
    </p:spTree>
    <p:extLst>
      <p:ext uri="{BB962C8B-B14F-4D97-AF65-F5344CB8AC3E}">
        <p14:creationId xmlns:p14="http://schemas.microsoft.com/office/powerpoint/2010/main" val="119252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22265"/>
            <a:ext cx="12192000" cy="801688"/>
          </a:xfrm>
        </p:spPr>
        <p:txBody>
          <a:bodyPr/>
          <a:lstStyle/>
          <a:p>
            <a:r>
              <a:rPr lang="en-US" altLang="en-US" dirty="0"/>
              <a:t>Overview of Case File Data</a:t>
            </a:r>
          </a:p>
        </p:txBody>
      </p:sp>
      <p:graphicFrame>
        <p:nvGraphicFramePr>
          <p:cNvPr id="4" name="Chart 3">
            <a:extLst>
              <a:ext uri="{FF2B5EF4-FFF2-40B4-BE49-F238E27FC236}">
                <a16:creationId xmlns:a16="http://schemas.microsoft.com/office/drawing/2014/main" id="{8E8432E7-4B61-C381-7092-69AD2F3DC9F6}"/>
              </a:ext>
            </a:extLst>
          </p:cNvPr>
          <p:cNvGraphicFramePr/>
          <p:nvPr>
            <p:extLst>
              <p:ext uri="{D42A27DB-BD31-4B8C-83A1-F6EECF244321}">
                <p14:modId xmlns:p14="http://schemas.microsoft.com/office/powerpoint/2010/main" val="3862985431"/>
              </p:ext>
            </p:extLst>
          </p:nvPr>
        </p:nvGraphicFramePr>
        <p:xfrm>
          <a:off x="450433" y="862850"/>
          <a:ext cx="4859383" cy="25661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9AC59A26-ECE8-51F4-FF8B-61DB226E9611}"/>
              </a:ext>
            </a:extLst>
          </p:cNvPr>
          <p:cNvSpPr txBox="1"/>
          <p:nvPr/>
        </p:nvSpPr>
        <p:spPr>
          <a:xfrm>
            <a:off x="333293" y="3828777"/>
            <a:ext cx="6064293" cy="2123658"/>
          </a:xfrm>
          <a:prstGeom prst="rect">
            <a:avLst/>
          </a:prstGeom>
          <a:solidFill>
            <a:schemeClr val="accent1">
              <a:lumMod val="40000"/>
              <a:lumOff val="60000"/>
            </a:schemeClr>
          </a:solidFill>
        </p:spPr>
        <p:txBody>
          <a:bodyPr wrap="square" rtlCol="0">
            <a:spAutoFit/>
          </a:bodyPr>
          <a:lstStyle/>
          <a:p>
            <a:r>
              <a:rPr lang="en-US" sz="2000" dirty="0">
                <a:solidFill>
                  <a:srgbClr val="002060"/>
                </a:solidFill>
              </a:rPr>
              <a:t>Each of these DSS offices had at least 10% of orders</a:t>
            </a:r>
          </a:p>
          <a:p>
            <a:pPr marL="285750" indent="-285750">
              <a:buFont typeface="Arial" panose="020B0604020202020204" pitchFamily="34" charset="0"/>
              <a:buChar char="•"/>
            </a:pPr>
            <a:r>
              <a:rPr lang="en-US" sz="1600" dirty="0">
                <a:solidFill>
                  <a:srgbClr val="002060"/>
                </a:solidFill>
              </a:rPr>
              <a:t>Bridgeport (12%)</a:t>
            </a:r>
          </a:p>
          <a:p>
            <a:pPr marL="285750" indent="-285750">
              <a:buFont typeface="Arial" panose="020B0604020202020204" pitchFamily="34" charset="0"/>
              <a:buChar char="•"/>
            </a:pPr>
            <a:r>
              <a:rPr lang="en-US" sz="1600" dirty="0">
                <a:solidFill>
                  <a:srgbClr val="002060"/>
                </a:solidFill>
              </a:rPr>
              <a:t>Danbury 10%)</a:t>
            </a:r>
          </a:p>
          <a:p>
            <a:pPr marL="285750" indent="-285750">
              <a:buFont typeface="Arial" panose="020B0604020202020204" pitchFamily="34" charset="0"/>
              <a:buChar char="•"/>
            </a:pPr>
            <a:r>
              <a:rPr lang="en-US" sz="1600" dirty="0">
                <a:solidFill>
                  <a:srgbClr val="002060"/>
                </a:solidFill>
              </a:rPr>
              <a:t>Hartford (22%)</a:t>
            </a:r>
          </a:p>
          <a:p>
            <a:pPr marL="285750" indent="-285750">
              <a:buFont typeface="Arial" panose="020B0604020202020204" pitchFamily="34" charset="0"/>
              <a:buChar char="•"/>
            </a:pPr>
            <a:r>
              <a:rPr lang="en-US" sz="1600" dirty="0">
                <a:solidFill>
                  <a:srgbClr val="002060"/>
                </a:solidFill>
              </a:rPr>
              <a:t>Middletown (14%)</a:t>
            </a:r>
          </a:p>
          <a:p>
            <a:r>
              <a:rPr lang="en-US" sz="1600" dirty="0">
                <a:solidFill>
                  <a:srgbClr val="002060"/>
                </a:solidFill>
              </a:rPr>
              <a:t>Subtotal: 58%</a:t>
            </a:r>
          </a:p>
          <a:p>
            <a:pPr marL="285750" indent="-285750">
              <a:buFont typeface="Arial" panose="020B0604020202020204" pitchFamily="34" charset="0"/>
              <a:buChar char="•"/>
            </a:pPr>
            <a:endParaRPr lang="en-US" sz="1600" dirty="0">
              <a:solidFill>
                <a:srgbClr val="002060"/>
              </a:solidFill>
            </a:endParaRPr>
          </a:p>
          <a:p>
            <a:r>
              <a:rPr lang="en-US" sz="1600" dirty="0">
                <a:solidFill>
                  <a:srgbClr val="002060"/>
                </a:solidFill>
              </a:rPr>
              <a:t>The combined percentage for the remaining offices was 42%</a:t>
            </a:r>
            <a:endParaRPr lang="en-US" dirty="0"/>
          </a:p>
        </p:txBody>
      </p:sp>
      <p:sp>
        <p:nvSpPr>
          <p:cNvPr id="13" name="Slide Number Placeholder 12">
            <a:extLst>
              <a:ext uri="{FF2B5EF4-FFF2-40B4-BE49-F238E27FC236}">
                <a16:creationId xmlns:a16="http://schemas.microsoft.com/office/drawing/2014/main" id="{259EC2BD-4469-D4DD-A13B-F879FF01C54A}"/>
              </a:ext>
            </a:extLst>
          </p:cNvPr>
          <p:cNvSpPr>
            <a:spLocks noGrp="1"/>
          </p:cNvSpPr>
          <p:nvPr>
            <p:ph type="sldNum" sz="quarter" idx="10"/>
          </p:nvPr>
        </p:nvSpPr>
        <p:spPr/>
        <p:txBody>
          <a:bodyPr/>
          <a:lstStyle/>
          <a:p>
            <a:fld id="{A40ED968-6F27-4A0D-8446-73B1EAC69DD4}" type="slidenum">
              <a:rPr lang="en-US" smtClean="0"/>
              <a:pPr/>
              <a:t>15</a:t>
            </a:fld>
            <a:endParaRPr lang="en-US" dirty="0"/>
          </a:p>
        </p:txBody>
      </p:sp>
      <p:pic>
        <p:nvPicPr>
          <p:cNvPr id="14" name="Picture 13">
            <a:extLst>
              <a:ext uri="{FF2B5EF4-FFF2-40B4-BE49-F238E27FC236}">
                <a16:creationId xmlns:a16="http://schemas.microsoft.com/office/drawing/2014/main" id="{031E5752-DC8F-DF6A-C96F-87CA8BF3A3C5}"/>
              </a:ext>
            </a:extLst>
          </p:cNvPr>
          <p:cNvPicPr>
            <a:picLocks noChangeAspect="1"/>
          </p:cNvPicPr>
          <p:nvPr/>
        </p:nvPicPr>
        <p:blipFill>
          <a:blip r:embed="rId4"/>
          <a:stretch>
            <a:fillRect/>
          </a:stretch>
        </p:blipFill>
        <p:spPr>
          <a:xfrm>
            <a:off x="6992983" y="1027066"/>
            <a:ext cx="4639231" cy="4660254"/>
          </a:xfrm>
          <a:prstGeom prst="rect">
            <a:avLst/>
          </a:prstGeom>
        </p:spPr>
      </p:pic>
    </p:spTree>
    <p:extLst>
      <p:ext uri="{BB962C8B-B14F-4D97-AF65-F5344CB8AC3E}">
        <p14:creationId xmlns:p14="http://schemas.microsoft.com/office/powerpoint/2010/main" val="1334960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45114"/>
            <a:ext cx="12192000" cy="801688"/>
          </a:xfrm>
        </p:spPr>
        <p:txBody>
          <a:bodyPr/>
          <a:lstStyle/>
          <a:p>
            <a:r>
              <a:rPr lang="en-US" altLang="en-US" dirty="0"/>
              <a:t>CT Deviation Rate = 22.4%</a:t>
            </a:r>
          </a:p>
        </p:txBody>
      </p:sp>
      <p:sp>
        <p:nvSpPr>
          <p:cNvPr id="6" name="TextBox 5">
            <a:extLst>
              <a:ext uri="{FF2B5EF4-FFF2-40B4-BE49-F238E27FC236}">
                <a16:creationId xmlns:a16="http://schemas.microsoft.com/office/drawing/2014/main" id="{1F142838-D9C6-74B3-6BD4-FA0AAAE97729}"/>
              </a:ext>
            </a:extLst>
          </p:cNvPr>
          <p:cNvSpPr txBox="1"/>
          <p:nvPr/>
        </p:nvSpPr>
        <p:spPr>
          <a:xfrm>
            <a:off x="148045" y="843660"/>
            <a:ext cx="3317966" cy="1569660"/>
          </a:xfrm>
          <a:prstGeom prst="rect">
            <a:avLst/>
          </a:prstGeom>
          <a:noFill/>
        </p:spPr>
        <p:txBody>
          <a:bodyPr wrap="square" rtlCol="0">
            <a:spAutoFit/>
          </a:bodyPr>
          <a:lstStyle/>
          <a:p>
            <a:r>
              <a:rPr lang="en-US" sz="1600" dirty="0">
                <a:solidFill>
                  <a:srgbClr val="00205B"/>
                </a:solidFill>
              </a:rPr>
              <a:t>Based on data from other states, deviation rates tend to vary by data source and IV-D status.  Generally, IV-D deviation rates are lower; and non-IV-D deviation rates are higher (e.g., NH divorce &amp; parenting cases). </a:t>
            </a:r>
          </a:p>
        </p:txBody>
      </p:sp>
      <p:pic>
        <p:nvPicPr>
          <p:cNvPr id="7" name="Picture 6">
            <a:extLst>
              <a:ext uri="{FF2B5EF4-FFF2-40B4-BE49-F238E27FC236}">
                <a16:creationId xmlns:a16="http://schemas.microsoft.com/office/drawing/2014/main" id="{A2F424D8-E77C-37D7-A6E3-7A283F930067}"/>
              </a:ext>
            </a:extLst>
          </p:cNvPr>
          <p:cNvPicPr>
            <a:picLocks noChangeAspect="1"/>
          </p:cNvPicPr>
          <p:nvPr/>
        </p:nvPicPr>
        <p:blipFill>
          <a:blip r:embed="rId3"/>
          <a:stretch>
            <a:fillRect/>
          </a:stretch>
        </p:blipFill>
        <p:spPr>
          <a:xfrm>
            <a:off x="3466011" y="930746"/>
            <a:ext cx="8602546" cy="5170680"/>
          </a:xfrm>
          <a:prstGeom prst="rect">
            <a:avLst/>
          </a:prstGeom>
        </p:spPr>
      </p:pic>
      <p:sp>
        <p:nvSpPr>
          <p:cNvPr id="4" name="Slide Number Placeholder 3">
            <a:extLst>
              <a:ext uri="{FF2B5EF4-FFF2-40B4-BE49-F238E27FC236}">
                <a16:creationId xmlns:a16="http://schemas.microsoft.com/office/drawing/2014/main" id="{31E1DFA2-FC51-063C-4A99-F51655DC650A}"/>
              </a:ext>
            </a:extLst>
          </p:cNvPr>
          <p:cNvSpPr>
            <a:spLocks noGrp="1"/>
          </p:cNvSpPr>
          <p:nvPr>
            <p:ph type="sldNum" sz="quarter" idx="10"/>
          </p:nvPr>
        </p:nvSpPr>
        <p:spPr/>
        <p:txBody>
          <a:bodyPr/>
          <a:lstStyle/>
          <a:p>
            <a:fld id="{A40ED968-6F27-4A0D-8446-73B1EAC69DD4}" type="slidenum">
              <a:rPr lang="en-US" smtClean="0"/>
              <a:pPr/>
              <a:t>16</a:t>
            </a:fld>
            <a:endParaRPr lang="en-US" dirty="0"/>
          </a:p>
        </p:txBody>
      </p:sp>
    </p:spTree>
    <p:extLst>
      <p:ext uri="{BB962C8B-B14F-4D97-AF65-F5344CB8AC3E}">
        <p14:creationId xmlns:p14="http://schemas.microsoft.com/office/powerpoint/2010/main" val="4195730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0"/>
            <a:ext cx="12192000" cy="475636"/>
          </a:xfrm>
        </p:spPr>
        <p:txBody>
          <a:bodyPr>
            <a:normAutofit fontScale="90000"/>
          </a:bodyPr>
          <a:lstStyle/>
          <a:p>
            <a:r>
              <a:rPr lang="en-US" altLang="en-US" dirty="0"/>
              <a:t>CT Deviation Reasons</a:t>
            </a:r>
          </a:p>
        </p:txBody>
      </p:sp>
      <p:sp>
        <p:nvSpPr>
          <p:cNvPr id="68611" name="Slide Number Placeholder 2">
            <a:extLst>
              <a:ext uri="{FF2B5EF4-FFF2-40B4-BE49-F238E27FC236}">
                <a16:creationId xmlns:a16="http://schemas.microsoft.com/office/drawing/2014/main" id="{610431A5-280B-41CF-8C8F-70EC9FEDC937}"/>
              </a:ext>
            </a:extLst>
          </p:cNvPr>
          <p:cNvSpPr>
            <a:spLocks noGrp="1" noChangeArrowheads="1"/>
          </p:cNvSpPr>
          <p:nvPr>
            <p:ph type="sldNum" sz="quarter" idx="10"/>
          </p:nvPr>
        </p:nvSpPr>
        <p:spPr bwMode="auto">
          <a:xfrm>
            <a:off x="10914063" y="6372225"/>
            <a:ext cx="720588" cy="223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9pPr>
          </a:lstStyle>
          <a:p>
            <a:pPr>
              <a:buNone/>
            </a:pPr>
            <a:fld id="{D23E1253-A49C-4FB4-9419-A9A4770733D2}" type="slidenum">
              <a:rPr lang="en-US" altLang="en-US" sz="1000" smtClean="0"/>
              <a:t>17</a:t>
            </a:fld>
            <a:endParaRPr lang="en-US" altLang="en-US" sz="1000" dirty="0"/>
          </a:p>
        </p:txBody>
      </p:sp>
      <p:sp>
        <p:nvSpPr>
          <p:cNvPr id="11" name="TextBox 10">
            <a:extLst>
              <a:ext uri="{FF2B5EF4-FFF2-40B4-BE49-F238E27FC236}">
                <a16:creationId xmlns:a16="http://schemas.microsoft.com/office/drawing/2014/main" id="{6AA8F7C0-AA66-9497-43A4-B262F1F6068C}"/>
              </a:ext>
            </a:extLst>
          </p:cNvPr>
          <p:cNvSpPr txBox="1"/>
          <p:nvPr/>
        </p:nvSpPr>
        <p:spPr>
          <a:xfrm>
            <a:off x="7369790" y="475636"/>
            <a:ext cx="3348460" cy="369332"/>
          </a:xfrm>
          <a:prstGeom prst="rect">
            <a:avLst/>
          </a:prstGeom>
          <a:noFill/>
        </p:spPr>
        <p:txBody>
          <a:bodyPr wrap="square" rtlCol="0">
            <a:spAutoFit/>
          </a:bodyPr>
          <a:lstStyle/>
          <a:p>
            <a:r>
              <a:rPr lang="en-US" dirty="0">
                <a:solidFill>
                  <a:srgbClr val="00205B"/>
                </a:solidFill>
              </a:rPr>
              <a:t>Deviation reason (n = 416)</a:t>
            </a:r>
          </a:p>
        </p:txBody>
      </p:sp>
      <p:pic>
        <p:nvPicPr>
          <p:cNvPr id="13" name="Picture 12">
            <a:extLst>
              <a:ext uri="{FF2B5EF4-FFF2-40B4-BE49-F238E27FC236}">
                <a16:creationId xmlns:a16="http://schemas.microsoft.com/office/drawing/2014/main" id="{18115779-24CD-1E18-9400-69AD134D3AF4}"/>
              </a:ext>
            </a:extLst>
          </p:cNvPr>
          <p:cNvPicPr>
            <a:picLocks noChangeAspect="1"/>
          </p:cNvPicPr>
          <p:nvPr/>
        </p:nvPicPr>
        <p:blipFill>
          <a:blip r:embed="rId3"/>
          <a:stretch>
            <a:fillRect/>
          </a:stretch>
        </p:blipFill>
        <p:spPr>
          <a:xfrm>
            <a:off x="234893" y="1317031"/>
            <a:ext cx="6616353" cy="2384112"/>
          </a:xfrm>
          <a:prstGeom prst="rect">
            <a:avLst/>
          </a:prstGeom>
        </p:spPr>
      </p:pic>
      <p:sp>
        <p:nvSpPr>
          <p:cNvPr id="14" name="TextBox 13">
            <a:extLst>
              <a:ext uri="{FF2B5EF4-FFF2-40B4-BE49-F238E27FC236}">
                <a16:creationId xmlns:a16="http://schemas.microsoft.com/office/drawing/2014/main" id="{19AEB5A2-8422-D759-170D-44094DE1721C}"/>
              </a:ext>
            </a:extLst>
          </p:cNvPr>
          <p:cNvSpPr txBox="1"/>
          <p:nvPr/>
        </p:nvSpPr>
        <p:spPr>
          <a:xfrm>
            <a:off x="148044" y="843660"/>
            <a:ext cx="5947955" cy="338554"/>
          </a:xfrm>
          <a:prstGeom prst="rect">
            <a:avLst/>
          </a:prstGeom>
          <a:noFill/>
        </p:spPr>
        <p:txBody>
          <a:bodyPr wrap="square" rtlCol="0">
            <a:spAutoFit/>
          </a:bodyPr>
          <a:lstStyle/>
          <a:p>
            <a:r>
              <a:rPr lang="en-US" sz="1600" dirty="0">
                <a:solidFill>
                  <a:srgbClr val="00205B"/>
                </a:solidFill>
              </a:rPr>
              <a:t>Excerpt from CT guidelines worksheet:  Top 3 </a:t>
            </a:r>
            <a:r>
              <a:rPr lang="en-US" sz="1600" dirty="0">
                <a:solidFill>
                  <a:srgbClr val="FF0000"/>
                </a:solidFill>
              </a:rPr>
              <a:t>circled </a:t>
            </a:r>
          </a:p>
        </p:txBody>
      </p:sp>
      <p:sp>
        <p:nvSpPr>
          <p:cNvPr id="15" name="Oval 14">
            <a:extLst>
              <a:ext uri="{FF2B5EF4-FFF2-40B4-BE49-F238E27FC236}">
                <a16:creationId xmlns:a16="http://schemas.microsoft.com/office/drawing/2014/main" id="{4E57BDC0-EB8C-2A77-86A5-E4EB36653C06}"/>
              </a:ext>
            </a:extLst>
          </p:cNvPr>
          <p:cNvSpPr/>
          <p:nvPr/>
        </p:nvSpPr>
        <p:spPr>
          <a:xfrm>
            <a:off x="609600" y="2203268"/>
            <a:ext cx="1140823" cy="24384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B22039E-07EB-CD5F-96EE-52D940C71E74}"/>
              </a:ext>
            </a:extLst>
          </p:cNvPr>
          <p:cNvSpPr/>
          <p:nvPr/>
        </p:nvSpPr>
        <p:spPr>
          <a:xfrm>
            <a:off x="4822211" y="3161211"/>
            <a:ext cx="1012532" cy="16546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B4E58AE-7A00-0BE4-03A3-2899506A024E}"/>
              </a:ext>
            </a:extLst>
          </p:cNvPr>
          <p:cNvSpPr/>
          <p:nvPr/>
        </p:nvSpPr>
        <p:spPr>
          <a:xfrm>
            <a:off x="4822211" y="3535680"/>
            <a:ext cx="1343458" cy="23513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2152F2F-A1BB-4E90-BF6D-7ECC66DABBED}"/>
              </a:ext>
            </a:extLst>
          </p:cNvPr>
          <p:cNvPicPr>
            <a:picLocks noChangeAspect="1"/>
          </p:cNvPicPr>
          <p:nvPr/>
        </p:nvPicPr>
        <p:blipFill>
          <a:blip r:embed="rId4"/>
          <a:stretch>
            <a:fillRect/>
          </a:stretch>
        </p:blipFill>
        <p:spPr>
          <a:xfrm>
            <a:off x="7289074" y="865434"/>
            <a:ext cx="4556623" cy="5433313"/>
          </a:xfrm>
          <a:prstGeom prst="rect">
            <a:avLst/>
          </a:prstGeom>
        </p:spPr>
      </p:pic>
    </p:spTree>
    <p:extLst>
      <p:ext uri="{BB962C8B-B14F-4D97-AF65-F5344CB8AC3E}">
        <p14:creationId xmlns:p14="http://schemas.microsoft.com/office/powerpoint/2010/main" val="3712554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0"/>
            <a:ext cx="12192000" cy="801688"/>
          </a:xfrm>
        </p:spPr>
        <p:txBody>
          <a:bodyPr/>
          <a:lstStyle/>
          <a:p>
            <a:r>
              <a:rPr lang="en-US" altLang="en-US" dirty="0"/>
              <a:t>Income Distribution</a:t>
            </a:r>
          </a:p>
        </p:txBody>
      </p:sp>
      <p:sp>
        <p:nvSpPr>
          <p:cNvPr id="68611" name="Slide Number Placeholder 2">
            <a:extLst>
              <a:ext uri="{FF2B5EF4-FFF2-40B4-BE49-F238E27FC236}">
                <a16:creationId xmlns:a16="http://schemas.microsoft.com/office/drawing/2014/main" id="{610431A5-280B-41CF-8C8F-70EC9FEDC937}"/>
              </a:ext>
            </a:extLst>
          </p:cNvPr>
          <p:cNvSpPr>
            <a:spLocks noGrp="1" noChangeArrowheads="1"/>
          </p:cNvSpPr>
          <p:nvPr>
            <p:ph type="sldNum" sz="quarter" idx="10"/>
          </p:nvPr>
        </p:nvSpPr>
        <p:spPr bwMode="auto">
          <a:xfrm>
            <a:off x="10914063" y="6372225"/>
            <a:ext cx="729297" cy="223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9pPr>
          </a:lstStyle>
          <a:p>
            <a:pPr>
              <a:buNone/>
            </a:pPr>
            <a:fld id="{81B0E66F-479A-4EBA-9000-7687D4EBD52A}" type="slidenum">
              <a:rPr lang="en-US" altLang="en-US" sz="1200" smtClean="0"/>
              <a:pPr>
                <a:buNone/>
              </a:pPr>
              <a:t>18</a:t>
            </a:fld>
            <a:endParaRPr lang="en-US" altLang="en-US" sz="1200" dirty="0"/>
          </a:p>
        </p:txBody>
      </p:sp>
      <p:pic>
        <p:nvPicPr>
          <p:cNvPr id="12" name="Picture 11">
            <a:extLst>
              <a:ext uri="{FF2B5EF4-FFF2-40B4-BE49-F238E27FC236}">
                <a16:creationId xmlns:a16="http://schemas.microsoft.com/office/drawing/2014/main" id="{41A84804-1E14-89E0-BF6E-C4599178E044}"/>
              </a:ext>
            </a:extLst>
          </p:cNvPr>
          <p:cNvPicPr>
            <a:picLocks noChangeAspect="1"/>
          </p:cNvPicPr>
          <p:nvPr/>
        </p:nvPicPr>
        <p:blipFill>
          <a:blip r:embed="rId3"/>
          <a:stretch>
            <a:fillRect/>
          </a:stretch>
        </p:blipFill>
        <p:spPr>
          <a:xfrm>
            <a:off x="546320" y="1122746"/>
            <a:ext cx="9291109" cy="5169856"/>
          </a:xfrm>
          <a:prstGeom prst="rect">
            <a:avLst/>
          </a:prstGeom>
        </p:spPr>
      </p:pic>
      <p:sp>
        <p:nvSpPr>
          <p:cNvPr id="2" name="TextBox 1">
            <a:extLst>
              <a:ext uri="{FF2B5EF4-FFF2-40B4-BE49-F238E27FC236}">
                <a16:creationId xmlns:a16="http://schemas.microsoft.com/office/drawing/2014/main" id="{0064C656-F07D-FAD1-AB2B-13D08DADE7E9}"/>
              </a:ext>
            </a:extLst>
          </p:cNvPr>
          <p:cNvSpPr txBox="1"/>
          <p:nvPr/>
        </p:nvSpPr>
        <p:spPr>
          <a:xfrm>
            <a:off x="10241280" y="1384663"/>
            <a:ext cx="1611086" cy="2585323"/>
          </a:xfrm>
          <a:prstGeom prst="rect">
            <a:avLst/>
          </a:prstGeom>
          <a:noFill/>
        </p:spPr>
        <p:txBody>
          <a:bodyPr wrap="square" rtlCol="0">
            <a:spAutoFit/>
          </a:bodyPr>
          <a:lstStyle/>
          <a:p>
            <a:r>
              <a:rPr lang="en-US" dirty="0"/>
              <a:t>23% of paying parents with $520 per week is reflection of income imputation at state min. wage Jan – June 2021.</a:t>
            </a:r>
          </a:p>
        </p:txBody>
      </p:sp>
    </p:spTree>
    <p:extLst>
      <p:ext uri="{BB962C8B-B14F-4D97-AF65-F5344CB8AC3E}">
        <p14:creationId xmlns:p14="http://schemas.microsoft.com/office/powerpoint/2010/main" val="431881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0"/>
            <a:ext cx="12192000" cy="801688"/>
          </a:xfrm>
        </p:spPr>
        <p:txBody>
          <a:bodyPr/>
          <a:lstStyle/>
          <a:p>
            <a:r>
              <a:rPr lang="en-US" altLang="en-US" dirty="0"/>
              <a:t>Imputed Income to Paying Parent and Defaults</a:t>
            </a:r>
          </a:p>
        </p:txBody>
      </p:sp>
      <p:sp>
        <p:nvSpPr>
          <p:cNvPr id="68611" name="Slide Number Placeholder 2">
            <a:extLst>
              <a:ext uri="{FF2B5EF4-FFF2-40B4-BE49-F238E27FC236}">
                <a16:creationId xmlns:a16="http://schemas.microsoft.com/office/drawing/2014/main" id="{610431A5-280B-41CF-8C8F-70EC9FEDC937}"/>
              </a:ext>
            </a:extLst>
          </p:cNvPr>
          <p:cNvSpPr>
            <a:spLocks noGrp="1" noChangeArrowheads="1"/>
          </p:cNvSpPr>
          <p:nvPr>
            <p:ph type="sldNum" sz="quarter" idx="10"/>
          </p:nvPr>
        </p:nvSpPr>
        <p:spPr bwMode="auto">
          <a:xfrm>
            <a:off x="10914063" y="6372225"/>
            <a:ext cx="729297" cy="223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9pPr>
          </a:lstStyle>
          <a:p>
            <a:pPr>
              <a:buNone/>
            </a:pPr>
            <a:fld id="{81B0E66F-479A-4EBA-9000-7687D4EBD52A}" type="slidenum">
              <a:rPr lang="en-US" altLang="en-US" sz="1200" smtClean="0"/>
              <a:pPr>
                <a:buNone/>
              </a:pPr>
              <a:t>19</a:t>
            </a:fld>
            <a:endParaRPr lang="en-US" altLang="en-US" sz="1200" dirty="0"/>
          </a:p>
        </p:txBody>
      </p:sp>
      <p:sp>
        <p:nvSpPr>
          <p:cNvPr id="2" name="TextBox 1">
            <a:extLst>
              <a:ext uri="{FF2B5EF4-FFF2-40B4-BE49-F238E27FC236}">
                <a16:creationId xmlns:a16="http://schemas.microsoft.com/office/drawing/2014/main" id="{8C5C6105-3FFD-1198-760D-D0EF94C6FC19}"/>
              </a:ext>
            </a:extLst>
          </p:cNvPr>
          <p:cNvSpPr txBox="1"/>
          <p:nvPr/>
        </p:nvSpPr>
        <p:spPr>
          <a:xfrm>
            <a:off x="357051" y="866030"/>
            <a:ext cx="4798678" cy="3108543"/>
          </a:xfrm>
          <a:prstGeom prst="rect">
            <a:avLst/>
          </a:prstGeom>
          <a:noFill/>
        </p:spPr>
        <p:txBody>
          <a:bodyPr wrap="square" rtlCol="0">
            <a:spAutoFit/>
          </a:bodyPr>
          <a:lstStyle/>
          <a:p>
            <a:r>
              <a:rPr lang="en-US" b="1" dirty="0">
                <a:solidFill>
                  <a:srgbClr val="00205B"/>
                </a:solidFill>
              </a:rPr>
              <a:t>Connecticut</a:t>
            </a:r>
          </a:p>
          <a:p>
            <a:endParaRPr lang="en-US" sz="1000" b="1" dirty="0">
              <a:solidFill>
                <a:srgbClr val="00205B"/>
              </a:solidFill>
            </a:endParaRPr>
          </a:p>
          <a:p>
            <a:r>
              <a:rPr lang="en-US" dirty="0">
                <a:solidFill>
                  <a:srgbClr val="00205B"/>
                </a:solidFill>
              </a:rPr>
              <a:t>27% Income imputation rate</a:t>
            </a:r>
          </a:p>
          <a:p>
            <a:r>
              <a:rPr lang="en-US" dirty="0">
                <a:solidFill>
                  <a:srgbClr val="00205B"/>
                </a:solidFill>
              </a:rPr>
              <a:t>28% Default rate (income known or imputed)</a:t>
            </a:r>
          </a:p>
          <a:p>
            <a:pPr marL="742950" lvl="1" indent="-285750">
              <a:buFont typeface="Arial" panose="020B0604020202020204" pitchFamily="34" charset="0"/>
              <a:buChar char="•"/>
            </a:pPr>
            <a:r>
              <a:rPr lang="en-US" sz="1400" dirty="0">
                <a:solidFill>
                  <a:srgbClr val="00205B"/>
                </a:solidFill>
              </a:rPr>
              <a:t>Default &amp; income known: 10%</a:t>
            </a:r>
          </a:p>
          <a:p>
            <a:pPr marL="742950" lvl="1" indent="-285750">
              <a:buFont typeface="Arial" panose="020B0604020202020204" pitchFamily="34" charset="0"/>
              <a:buChar char="•"/>
            </a:pPr>
            <a:r>
              <a:rPr lang="en-US" sz="1400" dirty="0">
                <a:solidFill>
                  <a:srgbClr val="00205B"/>
                </a:solidFill>
              </a:rPr>
              <a:t>Default &amp; income imputed: 18%</a:t>
            </a:r>
          </a:p>
          <a:p>
            <a:r>
              <a:rPr lang="en-US" dirty="0">
                <a:solidFill>
                  <a:srgbClr val="00205B"/>
                </a:solidFill>
              </a:rPr>
              <a:t>39% Appeared &amp; income known</a:t>
            </a:r>
          </a:p>
          <a:p>
            <a:endParaRPr lang="en-US" dirty="0">
              <a:solidFill>
                <a:srgbClr val="00205B"/>
              </a:solidFill>
            </a:endParaRPr>
          </a:p>
          <a:p>
            <a:endParaRPr lang="en-US" dirty="0">
              <a:solidFill>
                <a:srgbClr val="00205B"/>
              </a:solidFill>
            </a:endParaRPr>
          </a:p>
          <a:p>
            <a:r>
              <a:rPr lang="en-US" dirty="0">
                <a:solidFill>
                  <a:srgbClr val="00205B"/>
                </a:solidFill>
              </a:rPr>
              <a:t>Percentage of Support Paid</a:t>
            </a:r>
          </a:p>
          <a:p>
            <a:endParaRPr lang="en-US" sz="1800" dirty="0">
              <a:solidFill>
                <a:srgbClr val="00205B"/>
              </a:solidFill>
            </a:endParaRPr>
          </a:p>
          <a:p>
            <a:endParaRPr lang="en-US" sz="1400" b="1" dirty="0">
              <a:solidFill>
                <a:srgbClr val="00205B"/>
              </a:solidFill>
            </a:endParaRPr>
          </a:p>
        </p:txBody>
      </p:sp>
      <p:sp>
        <p:nvSpPr>
          <p:cNvPr id="4" name="TextBox 3">
            <a:extLst>
              <a:ext uri="{FF2B5EF4-FFF2-40B4-BE49-F238E27FC236}">
                <a16:creationId xmlns:a16="http://schemas.microsoft.com/office/drawing/2014/main" id="{6007C358-69E8-A05B-CE24-CAC6B61A8AC7}"/>
              </a:ext>
            </a:extLst>
          </p:cNvPr>
          <p:cNvSpPr txBox="1"/>
          <p:nvPr/>
        </p:nvSpPr>
        <p:spPr>
          <a:xfrm>
            <a:off x="6296552" y="866030"/>
            <a:ext cx="5451566" cy="2800767"/>
          </a:xfrm>
          <a:prstGeom prst="rect">
            <a:avLst/>
          </a:prstGeom>
          <a:solidFill>
            <a:schemeClr val="accent5">
              <a:lumMod val="20000"/>
              <a:lumOff val="80000"/>
            </a:schemeClr>
          </a:solidFill>
        </p:spPr>
        <p:txBody>
          <a:bodyPr wrap="square" rtlCol="0">
            <a:spAutoFit/>
          </a:bodyPr>
          <a:lstStyle/>
          <a:p>
            <a:r>
              <a:rPr lang="en-US" sz="1600" b="1" dirty="0">
                <a:solidFill>
                  <a:srgbClr val="00205B"/>
                </a:solidFill>
              </a:rPr>
              <a:t>Other States</a:t>
            </a:r>
          </a:p>
          <a:p>
            <a:endParaRPr lang="en-US" sz="1600" dirty="0">
              <a:solidFill>
                <a:srgbClr val="00205B"/>
              </a:solidFill>
            </a:endParaRPr>
          </a:p>
          <a:p>
            <a:r>
              <a:rPr lang="en-US" sz="1600" dirty="0">
                <a:solidFill>
                  <a:srgbClr val="00205B"/>
                </a:solidFill>
              </a:rPr>
              <a:t>DE: 33% income imputation</a:t>
            </a:r>
          </a:p>
          <a:p>
            <a:r>
              <a:rPr lang="en-US" sz="1600" dirty="0">
                <a:solidFill>
                  <a:srgbClr val="00205B"/>
                </a:solidFill>
              </a:rPr>
              <a:t>MA:  11% combined default &amp; income imputation</a:t>
            </a:r>
          </a:p>
          <a:p>
            <a:r>
              <a:rPr lang="en-US" sz="1600" dirty="0">
                <a:solidFill>
                  <a:srgbClr val="00205B"/>
                </a:solidFill>
              </a:rPr>
              <a:t>MD: 23% income imputation rate</a:t>
            </a:r>
          </a:p>
          <a:p>
            <a:r>
              <a:rPr lang="en-US" sz="1600" dirty="0">
                <a:solidFill>
                  <a:srgbClr val="00205B"/>
                </a:solidFill>
              </a:rPr>
              <a:t>PA:  11% income imputation rate</a:t>
            </a:r>
          </a:p>
          <a:p>
            <a:endParaRPr lang="en-US" sz="1600" dirty="0">
              <a:solidFill>
                <a:srgbClr val="00205B"/>
              </a:solidFill>
            </a:endParaRPr>
          </a:p>
          <a:p>
            <a:r>
              <a:rPr lang="en-US" sz="1600" dirty="0">
                <a:solidFill>
                  <a:srgbClr val="00205B"/>
                </a:solidFill>
              </a:rPr>
              <a:t>NH state petitions: 49% default rate</a:t>
            </a:r>
          </a:p>
          <a:p>
            <a:r>
              <a:rPr lang="en-US" sz="1600" dirty="0">
                <a:solidFill>
                  <a:srgbClr val="00205B"/>
                </a:solidFill>
              </a:rPr>
              <a:t>NH divorces and parenting:  8% default rate</a:t>
            </a:r>
          </a:p>
          <a:p>
            <a:r>
              <a:rPr lang="en-US" sz="1600" dirty="0">
                <a:solidFill>
                  <a:srgbClr val="00205B"/>
                </a:solidFill>
              </a:rPr>
              <a:t>NH state petitions: 38% income imputation rate</a:t>
            </a:r>
          </a:p>
          <a:p>
            <a:r>
              <a:rPr lang="en-US" sz="1600" dirty="0">
                <a:solidFill>
                  <a:srgbClr val="00205B"/>
                </a:solidFill>
              </a:rPr>
              <a:t>NH divorces and parenting:  3% income imputation rate</a:t>
            </a:r>
          </a:p>
        </p:txBody>
      </p:sp>
      <p:pic>
        <p:nvPicPr>
          <p:cNvPr id="7" name="Picture 6">
            <a:extLst>
              <a:ext uri="{FF2B5EF4-FFF2-40B4-BE49-F238E27FC236}">
                <a16:creationId xmlns:a16="http://schemas.microsoft.com/office/drawing/2014/main" id="{0F5F4119-D028-AD42-98A8-553AE7CE2F71}"/>
              </a:ext>
            </a:extLst>
          </p:cNvPr>
          <p:cNvPicPr>
            <a:picLocks noChangeAspect="1"/>
          </p:cNvPicPr>
          <p:nvPr/>
        </p:nvPicPr>
        <p:blipFill>
          <a:blip r:embed="rId3"/>
          <a:stretch>
            <a:fillRect/>
          </a:stretch>
        </p:blipFill>
        <p:spPr>
          <a:xfrm>
            <a:off x="357051" y="3714425"/>
            <a:ext cx="7947118" cy="2839504"/>
          </a:xfrm>
          <a:prstGeom prst="rect">
            <a:avLst/>
          </a:prstGeom>
        </p:spPr>
      </p:pic>
    </p:spTree>
    <p:extLst>
      <p:ext uri="{BB962C8B-B14F-4D97-AF65-F5344CB8AC3E}">
        <p14:creationId xmlns:p14="http://schemas.microsoft.com/office/powerpoint/2010/main" val="423170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10"/>
            <a:ext cx="12192000" cy="802194"/>
          </a:xfrm>
        </p:spPr>
        <p:txBody>
          <a:bodyPr/>
          <a:lstStyle/>
          <a:p>
            <a:r>
              <a:rPr lang="en-US" b="1" dirty="0">
                <a:solidFill>
                  <a:schemeClr val="accent1">
                    <a:lumMod val="50000"/>
                  </a:schemeClr>
                </a:solidFill>
              </a:rPr>
              <a:t>Outline</a:t>
            </a:r>
          </a:p>
        </p:txBody>
      </p:sp>
      <p:sp>
        <p:nvSpPr>
          <p:cNvPr id="3" name="Slide Number Placeholder 2"/>
          <p:cNvSpPr>
            <a:spLocks noGrp="1"/>
          </p:cNvSpPr>
          <p:nvPr>
            <p:ph type="sldNum" sz="quarter" idx="10"/>
          </p:nvPr>
        </p:nvSpPr>
        <p:spPr/>
        <p:txBody>
          <a:bodyPr/>
          <a:lstStyle/>
          <a:p>
            <a:fld id="{A40ED968-6F27-4A0D-8446-73B1EAC69DD4}" type="slidenum">
              <a:rPr lang="en-US" smtClean="0"/>
              <a:t>2</a:t>
            </a:fld>
            <a:endParaRPr lang="en-US" dirty="0"/>
          </a:p>
        </p:txBody>
      </p:sp>
      <p:sp>
        <p:nvSpPr>
          <p:cNvPr id="6" name="Content Placeholder 2"/>
          <p:cNvSpPr txBox="1">
            <a:spLocks/>
          </p:cNvSpPr>
          <p:nvPr/>
        </p:nvSpPr>
        <p:spPr>
          <a:xfrm>
            <a:off x="388196" y="960043"/>
            <a:ext cx="6186775" cy="5288573"/>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ts val="1200"/>
              </a:spcBef>
              <a:buClr>
                <a:srgbClr val="002060"/>
              </a:buClr>
              <a:buSzPct val="60000"/>
            </a:pPr>
            <a:r>
              <a:rPr lang="en-US" altLang="en-US" dirty="0"/>
              <a:t>Recap of February meeting</a:t>
            </a:r>
          </a:p>
          <a:p>
            <a:pPr lvl="2">
              <a:spcBef>
                <a:spcPts val="1200"/>
              </a:spcBef>
              <a:buClr>
                <a:srgbClr val="002060"/>
              </a:buClr>
              <a:buSzPct val="60000"/>
            </a:pPr>
            <a:r>
              <a:rPr lang="en-US" altLang="en-US" dirty="0"/>
              <a:t>Federal requirements</a:t>
            </a:r>
          </a:p>
          <a:p>
            <a:pPr lvl="2">
              <a:spcBef>
                <a:spcPts val="1200"/>
              </a:spcBef>
              <a:buClr>
                <a:srgbClr val="002060"/>
              </a:buClr>
              <a:buSzPct val="60000"/>
            </a:pPr>
            <a:r>
              <a:rPr lang="en-US" altLang="en-US" dirty="0"/>
              <a:t>Update of economic schedule</a:t>
            </a:r>
          </a:p>
          <a:p>
            <a:pPr lvl="3">
              <a:spcBef>
                <a:spcPts val="1200"/>
              </a:spcBef>
              <a:buClr>
                <a:srgbClr val="002060"/>
              </a:buClr>
              <a:buSzPct val="60000"/>
            </a:pPr>
            <a:r>
              <a:rPr lang="en-US" altLang="en-US" dirty="0"/>
              <a:t>Updated to July 2023 price levels</a:t>
            </a:r>
          </a:p>
          <a:p>
            <a:pPr lvl="1">
              <a:spcBef>
                <a:spcPts val="1200"/>
              </a:spcBef>
              <a:buClr>
                <a:srgbClr val="002060"/>
              </a:buClr>
              <a:buSzPct val="60000"/>
            </a:pPr>
            <a:r>
              <a:rPr lang="en-US" altLang="en-US" dirty="0"/>
              <a:t>Findings from the analyses of case file data and labor market data</a:t>
            </a:r>
          </a:p>
          <a:p>
            <a:pPr lvl="2">
              <a:spcBef>
                <a:spcPts val="1200"/>
              </a:spcBef>
              <a:buClr>
                <a:srgbClr val="002060"/>
              </a:buClr>
              <a:buSzPct val="60000"/>
            </a:pPr>
            <a:r>
              <a:rPr lang="en-US" altLang="en-US" dirty="0"/>
              <a:t>Income imputation at f-t, minimum wage</a:t>
            </a:r>
          </a:p>
          <a:p>
            <a:pPr lvl="2">
              <a:spcBef>
                <a:spcPts val="1200"/>
              </a:spcBef>
              <a:buClr>
                <a:srgbClr val="002060"/>
              </a:buClr>
              <a:buSzPct val="60000"/>
            </a:pPr>
            <a:r>
              <a:rPr lang="en-US" altLang="en-US" dirty="0"/>
              <a:t>Low-income adjustment</a:t>
            </a:r>
          </a:p>
          <a:p>
            <a:pPr lvl="1">
              <a:spcBef>
                <a:spcPts val="1200"/>
              </a:spcBef>
              <a:buClr>
                <a:srgbClr val="002060"/>
              </a:buClr>
              <a:buSzPct val="60000"/>
            </a:pPr>
            <a:r>
              <a:rPr lang="en-US" altLang="en-US" dirty="0"/>
              <a:t>Next steps</a:t>
            </a:r>
          </a:p>
          <a:p>
            <a:pPr lvl="1">
              <a:spcBef>
                <a:spcPts val="1200"/>
              </a:spcBef>
              <a:buClr>
                <a:srgbClr val="002060"/>
              </a:buClr>
              <a:buSzPct val="60000"/>
            </a:pPr>
            <a:endParaRPr lang="en-US" altLang="en-US" dirty="0"/>
          </a:p>
        </p:txBody>
      </p:sp>
      <p:pic>
        <p:nvPicPr>
          <p:cNvPr id="7" name="Graphic 6" descr="Exit with solid fill">
            <a:extLst>
              <a:ext uri="{FF2B5EF4-FFF2-40B4-BE49-F238E27FC236}">
                <a16:creationId xmlns:a16="http://schemas.microsoft.com/office/drawing/2014/main" id="{D1DCE782-7835-A595-111C-CF008B0F20B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02434" y="1396755"/>
            <a:ext cx="4231683" cy="4231683"/>
          </a:xfrm>
          <a:prstGeom prst="rect">
            <a:avLst/>
          </a:prstGeom>
        </p:spPr>
      </p:pic>
    </p:spTree>
    <p:extLst>
      <p:ext uri="{BB962C8B-B14F-4D97-AF65-F5344CB8AC3E}">
        <p14:creationId xmlns:p14="http://schemas.microsoft.com/office/powerpoint/2010/main" val="3993645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0"/>
            <a:ext cx="12192000" cy="801688"/>
          </a:xfrm>
        </p:spPr>
        <p:txBody>
          <a:bodyPr>
            <a:noAutofit/>
          </a:bodyPr>
          <a:lstStyle/>
          <a:p>
            <a:r>
              <a:rPr lang="en-US" altLang="en-US" sz="2800" dirty="0"/>
              <a:t>Weekly Averages:  Income, Order Amount, &amp; Dollar Paid (n = 1,389)</a:t>
            </a:r>
          </a:p>
        </p:txBody>
      </p:sp>
      <p:sp>
        <p:nvSpPr>
          <p:cNvPr id="68611" name="Slide Number Placeholder 2">
            <a:extLst>
              <a:ext uri="{FF2B5EF4-FFF2-40B4-BE49-F238E27FC236}">
                <a16:creationId xmlns:a16="http://schemas.microsoft.com/office/drawing/2014/main" id="{610431A5-280B-41CF-8C8F-70EC9FEDC937}"/>
              </a:ext>
            </a:extLst>
          </p:cNvPr>
          <p:cNvSpPr>
            <a:spLocks noGrp="1" noChangeArrowheads="1"/>
          </p:cNvSpPr>
          <p:nvPr>
            <p:ph type="sldNum" sz="quarter" idx="10"/>
          </p:nvPr>
        </p:nvSpPr>
        <p:spPr bwMode="auto">
          <a:xfrm>
            <a:off x="10914063" y="6372225"/>
            <a:ext cx="729297" cy="223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9pPr>
          </a:lstStyle>
          <a:p>
            <a:pPr>
              <a:buNone/>
            </a:pPr>
            <a:fld id="{81B0E66F-479A-4EBA-9000-7687D4EBD52A}" type="slidenum">
              <a:rPr lang="en-US" altLang="en-US" sz="1200" smtClean="0"/>
              <a:pPr>
                <a:buNone/>
              </a:pPr>
              <a:t>20</a:t>
            </a:fld>
            <a:endParaRPr lang="en-US" altLang="en-US" sz="1200" dirty="0"/>
          </a:p>
        </p:txBody>
      </p:sp>
      <p:pic>
        <p:nvPicPr>
          <p:cNvPr id="5" name="Picture 4">
            <a:extLst>
              <a:ext uri="{FF2B5EF4-FFF2-40B4-BE49-F238E27FC236}">
                <a16:creationId xmlns:a16="http://schemas.microsoft.com/office/drawing/2014/main" id="{CD1A7125-BEBB-951C-A079-70C925C96C5C}"/>
              </a:ext>
            </a:extLst>
          </p:cNvPr>
          <p:cNvPicPr>
            <a:picLocks noChangeAspect="1"/>
          </p:cNvPicPr>
          <p:nvPr/>
        </p:nvPicPr>
        <p:blipFill>
          <a:blip r:embed="rId3"/>
          <a:stretch>
            <a:fillRect/>
          </a:stretch>
        </p:blipFill>
        <p:spPr>
          <a:xfrm>
            <a:off x="374469" y="840171"/>
            <a:ext cx="11712058" cy="5299372"/>
          </a:xfrm>
          <a:prstGeom prst="rect">
            <a:avLst/>
          </a:prstGeom>
        </p:spPr>
      </p:pic>
    </p:spTree>
    <p:extLst>
      <p:ext uri="{BB962C8B-B14F-4D97-AF65-F5344CB8AC3E}">
        <p14:creationId xmlns:p14="http://schemas.microsoft.com/office/powerpoint/2010/main" val="1551828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0"/>
            <a:ext cx="12192000" cy="801688"/>
          </a:xfrm>
        </p:spPr>
        <p:txBody>
          <a:bodyPr>
            <a:noAutofit/>
          </a:bodyPr>
          <a:lstStyle/>
          <a:p>
            <a:r>
              <a:rPr lang="en-US" altLang="en-US" sz="2800" dirty="0"/>
              <a:t>Percentage of Current Support Paid by Noncustodial Parent’s Gross Weekly Income</a:t>
            </a:r>
          </a:p>
        </p:txBody>
      </p:sp>
      <p:sp>
        <p:nvSpPr>
          <p:cNvPr id="68611" name="Slide Number Placeholder 2">
            <a:extLst>
              <a:ext uri="{FF2B5EF4-FFF2-40B4-BE49-F238E27FC236}">
                <a16:creationId xmlns:a16="http://schemas.microsoft.com/office/drawing/2014/main" id="{610431A5-280B-41CF-8C8F-70EC9FEDC937}"/>
              </a:ext>
            </a:extLst>
          </p:cNvPr>
          <p:cNvSpPr>
            <a:spLocks noGrp="1" noChangeArrowheads="1"/>
          </p:cNvSpPr>
          <p:nvPr>
            <p:ph type="sldNum" sz="quarter" idx="10"/>
          </p:nvPr>
        </p:nvSpPr>
        <p:spPr bwMode="auto">
          <a:xfrm>
            <a:off x="10914063" y="6372225"/>
            <a:ext cx="729297" cy="223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9pPr>
          </a:lstStyle>
          <a:p>
            <a:pPr>
              <a:buNone/>
            </a:pPr>
            <a:fld id="{81B0E66F-479A-4EBA-9000-7687D4EBD52A}" type="slidenum">
              <a:rPr lang="en-US" altLang="en-US" sz="1200" smtClean="0"/>
              <a:pPr>
                <a:buNone/>
              </a:pPr>
              <a:t>21</a:t>
            </a:fld>
            <a:endParaRPr lang="en-US" altLang="en-US" sz="1200" dirty="0"/>
          </a:p>
        </p:txBody>
      </p:sp>
      <p:sp>
        <p:nvSpPr>
          <p:cNvPr id="2" name="TextBox 1">
            <a:extLst>
              <a:ext uri="{FF2B5EF4-FFF2-40B4-BE49-F238E27FC236}">
                <a16:creationId xmlns:a16="http://schemas.microsoft.com/office/drawing/2014/main" id="{0064C656-F07D-FAD1-AB2B-13D08DADE7E9}"/>
              </a:ext>
            </a:extLst>
          </p:cNvPr>
          <p:cNvSpPr txBox="1"/>
          <p:nvPr/>
        </p:nvSpPr>
        <p:spPr>
          <a:xfrm>
            <a:off x="10338934" y="1384663"/>
            <a:ext cx="1611086" cy="3693319"/>
          </a:xfrm>
          <a:prstGeom prst="rect">
            <a:avLst/>
          </a:prstGeom>
          <a:noFill/>
        </p:spPr>
        <p:txBody>
          <a:bodyPr wrap="square" rtlCol="0">
            <a:spAutoFit/>
          </a:bodyPr>
          <a:lstStyle/>
          <a:p>
            <a:r>
              <a:rPr lang="en-US" dirty="0"/>
              <a:t>The lowest percentage paid occurs at common imputed income amounts: $520  is 2021 min. wage; $560 is 2022 min. wage; and $600 is 2023 min wage.</a:t>
            </a:r>
          </a:p>
        </p:txBody>
      </p:sp>
      <p:pic>
        <p:nvPicPr>
          <p:cNvPr id="4" name="Picture 3">
            <a:extLst>
              <a:ext uri="{FF2B5EF4-FFF2-40B4-BE49-F238E27FC236}">
                <a16:creationId xmlns:a16="http://schemas.microsoft.com/office/drawing/2014/main" id="{27F4BD9E-7D94-C905-20D6-22D15ABF3F40}"/>
              </a:ext>
            </a:extLst>
          </p:cNvPr>
          <p:cNvPicPr>
            <a:picLocks noChangeAspect="1"/>
          </p:cNvPicPr>
          <p:nvPr/>
        </p:nvPicPr>
        <p:blipFill>
          <a:blip r:embed="rId3"/>
          <a:stretch>
            <a:fillRect/>
          </a:stretch>
        </p:blipFill>
        <p:spPr>
          <a:xfrm>
            <a:off x="605713" y="999528"/>
            <a:ext cx="9291109" cy="4980864"/>
          </a:xfrm>
          <a:prstGeom prst="rect">
            <a:avLst/>
          </a:prstGeom>
        </p:spPr>
      </p:pic>
    </p:spTree>
    <p:extLst>
      <p:ext uri="{BB962C8B-B14F-4D97-AF65-F5344CB8AC3E}">
        <p14:creationId xmlns:p14="http://schemas.microsoft.com/office/powerpoint/2010/main" val="512768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7047"/>
          </a:xfrm>
        </p:spPr>
        <p:txBody>
          <a:bodyPr>
            <a:normAutofit/>
          </a:bodyPr>
          <a:lstStyle/>
          <a:p>
            <a:r>
              <a:rPr lang="en-US" dirty="0"/>
              <a:t>Labor Market Analysis</a:t>
            </a:r>
          </a:p>
        </p:txBody>
      </p:sp>
      <p:sp>
        <p:nvSpPr>
          <p:cNvPr id="3" name="Slide Number Placeholder 2"/>
          <p:cNvSpPr>
            <a:spLocks noGrp="1"/>
          </p:cNvSpPr>
          <p:nvPr>
            <p:ph type="sldNum" sz="quarter" idx="10"/>
          </p:nvPr>
        </p:nvSpPr>
        <p:spPr/>
        <p:txBody>
          <a:bodyPr/>
          <a:lstStyle/>
          <a:p>
            <a:fld id="{A40ED968-6F27-4A0D-8446-73B1EAC69DD4}" type="slidenum">
              <a:rPr lang="en-US" smtClean="0"/>
              <a:t>22</a:t>
            </a:fld>
            <a:endParaRPr lang="en-US" dirty="0"/>
          </a:p>
        </p:txBody>
      </p:sp>
      <p:sp>
        <p:nvSpPr>
          <p:cNvPr id="6" name="Rectangle 1"/>
          <p:cNvSpPr>
            <a:spLocks noChangeArrowheads="1"/>
          </p:cNvSpPr>
          <p:nvPr/>
        </p:nvSpPr>
        <p:spPr bwMode="auto">
          <a:xfrm>
            <a:off x="3126142" y="1907184"/>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96116DF8-BFEA-A99E-F2B0-BA8D01CBE2EA}"/>
              </a:ext>
            </a:extLst>
          </p:cNvPr>
          <p:cNvSpPr txBox="1"/>
          <p:nvPr/>
        </p:nvSpPr>
        <p:spPr>
          <a:xfrm>
            <a:off x="346229" y="1177046"/>
            <a:ext cx="12020365" cy="5539978"/>
          </a:xfrm>
          <a:prstGeom prst="rect">
            <a:avLst/>
          </a:prstGeom>
          <a:noFill/>
        </p:spPr>
        <p:txBody>
          <a:bodyPr wrap="square">
            <a:spAutoFit/>
          </a:bodyPr>
          <a:lstStyle/>
          <a:p>
            <a:r>
              <a:rPr lang="en-US" b="1" dirty="0">
                <a:solidFill>
                  <a:srgbClr val="002060"/>
                </a:solidFill>
              </a:rPr>
              <a:t>2023 State minimum wage = $15/</a:t>
            </a:r>
            <a:r>
              <a:rPr lang="en-US" b="1" dirty="0" err="1">
                <a:solidFill>
                  <a:srgbClr val="002060"/>
                </a:solidFill>
              </a:rPr>
              <a:t>hr</a:t>
            </a:r>
            <a:endParaRPr lang="en-US" b="1" dirty="0">
              <a:solidFill>
                <a:srgbClr val="002060"/>
              </a:solidFill>
            </a:endParaRPr>
          </a:p>
          <a:p>
            <a:pPr marL="800100" lvl="1" indent="-342900">
              <a:buFont typeface="Arial" panose="020B0604020202020204" pitchFamily="34" charset="0"/>
              <a:buChar char="•"/>
            </a:pPr>
            <a:r>
              <a:rPr lang="en-US" sz="1600" dirty="0">
                <a:solidFill>
                  <a:srgbClr val="002060"/>
                </a:solidFill>
              </a:rPr>
              <a:t>40-hour workweek = $600 gross per week, </a:t>
            </a:r>
          </a:p>
          <a:p>
            <a:pPr marL="1257300" lvl="2" indent="-342900">
              <a:buFont typeface="Arial" panose="020B0604020202020204" pitchFamily="34" charset="0"/>
              <a:buChar char="•"/>
            </a:pPr>
            <a:r>
              <a:rPr lang="en-US" sz="1600" dirty="0">
                <a:solidFill>
                  <a:srgbClr val="002060"/>
                </a:solidFill>
              </a:rPr>
              <a:t>About $480 net per week</a:t>
            </a:r>
          </a:p>
          <a:p>
            <a:endParaRPr lang="en-US" b="1" dirty="0">
              <a:solidFill>
                <a:srgbClr val="002060"/>
              </a:solidFill>
            </a:endParaRPr>
          </a:p>
          <a:p>
            <a:r>
              <a:rPr lang="en-US" b="1" dirty="0">
                <a:solidFill>
                  <a:srgbClr val="002060"/>
                </a:solidFill>
              </a:rPr>
              <a:t>Findings from CT Labor Market Analysis (July 2023)</a:t>
            </a:r>
          </a:p>
          <a:p>
            <a:pPr marL="742950" lvl="1" indent="-285750">
              <a:buFont typeface="Arial" panose="020B0604020202020204" pitchFamily="34" charset="0"/>
              <a:buChar char="•"/>
            </a:pPr>
            <a:r>
              <a:rPr lang="en-US" sz="2000" dirty="0">
                <a:solidFill>
                  <a:srgbClr val="002060"/>
                </a:solidFill>
              </a:rPr>
              <a:t>Unemployment rate 3.6% (U.S. 3.5%) </a:t>
            </a:r>
          </a:p>
          <a:p>
            <a:pPr marL="742950" lvl="1" indent="-285750">
              <a:buFont typeface="Arial" panose="020B0604020202020204" pitchFamily="34" charset="0"/>
              <a:buChar char="•"/>
            </a:pPr>
            <a:r>
              <a:rPr lang="en-US" sz="2000" dirty="0">
                <a:solidFill>
                  <a:srgbClr val="002060"/>
                </a:solidFill>
              </a:rPr>
              <a:t>Ranges from 2.2% in North Canaan and Deep River to 6.4% in Hartford</a:t>
            </a:r>
          </a:p>
          <a:p>
            <a:pPr marL="742950" lvl="1" indent="-285750">
              <a:buFont typeface="Arial" panose="020B0604020202020204" pitchFamily="34" charset="0"/>
              <a:buChar char="•"/>
            </a:pPr>
            <a:r>
              <a:rPr lang="en-US" sz="2000" dirty="0">
                <a:solidFill>
                  <a:srgbClr val="002060"/>
                </a:solidFill>
              </a:rPr>
              <a:t>Labor force participation rate: 64.1%</a:t>
            </a:r>
          </a:p>
          <a:p>
            <a:pPr marL="742950" lvl="1" indent="-285750">
              <a:buFont typeface="Arial" panose="020B0604020202020204" pitchFamily="34" charset="0"/>
              <a:buChar char="•"/>
            </a:pPr>
            <a:r>
              <a:rPr lang="en-US" sz="2000" dirty="0">
                <a:solidFill>
                  <a:srgbClr val="002060"/>
                </a:solidFill>
              </a:rPr>
              <a:t>Average hours for CT private industry Jul. 2023): 33.4 hours per week</a:t>
            </a:r>
          </a:p>
          <a:p>
            <a:pPr marL="742950" lvl="1" indent="-285750">
              <a:buFont typeface="Arial" panose="020B0604020202020204" pitchFamily="34" charset="0"/>
              <a:buChar char="•"/>
            </a:pPr>
            <a:r>
              <a:rPr lang="en-US" sz="2000" dirty="0">
                <a:solidFill>
                  <a:srgbClr val="002060"/>
                </a:solidFill>
              </a:rPr>
              <a:t>Average hours for CT leisure and hospitality: (25.3 </a:t>
            </a:r>
            <a:r>
              <a:rPr lang="en-US" sz="2000" dirty="0" err="1">
                <a:solidFill>
                  <a:srgbClr val="002060"/>
                </a:solidFill>
              </a:rPr>
              <a:t>hrs</a:t>
            </a:r>
            <a:r>
              <a:rPr lang="en-US" sz="2000" dirty="0">
                <a:solidFill>
                  <a:srgbClr val="002060"/>
                </a:solidFill>
              </a:rPr>
              <a:t>)</a:t>
            </a:r>
          </a:p>
          <a:p>
            <a:pPr marL="742950" lvl="1" indent="-285750">
              <a:buFont typeface="Arial" panose="020B0604020202020204" pitchFamily="34" charset="0"/>
              <a:buChar char="•"/>
            </a:pPr>
            <a:r>
              <a:rPr lang="en-US" sz="2000" dirty="0">
                <a:solidFill>
                  <a:srgbClr val="002060"/>
                </a:solidFill>
              </a:rPr>
              <a:t>Small decreases in construction and manufacturing from Jan. 1, tourism up</a:t>
            </a:r>
          </a:p>
          <a:p>
            <a:pPr marL="0" indent="0">
              <a:spcBef>
                <a:spcPts val="1200"/>
              </a:spcBef>
              <a:buClr>
                <a:srgbClr val="002060"/>
              </a:buClr>
              <a:buSzPct val="60000"/>
              <a:buNone/>
            </a:pPr>
            <a:r>
              <a:rPr lang="en-US" altLang="en-US" b="1" dirty="0">
                <a:solidFill>
                  <a:srgbClr val="002060"/>
                </a:solidFill>
              </a:rPr>
              <a:t>National data:</a:t>
            </a:r>
          </a:p>
          <a:p>
            <a:pPr marL="285750" indent="-285750">
              <a:buClr>
                <a:srgbClr val="002060"/>
              </a:buClr>
              <a:buSzPct val="60000"/>
              <a:buFont typeface="Arial" panose="020B0604020202020204" pitchFamily="34" charset="0"/>
              <a:buChar char="•"/>
            </a:pPr>
            <a:r>
              <a:rPr lang="en-US" altLang="en-US" sz="2000" dirty="0">
                <a:solidFill>
                  <a:srgbClr val="002060"/>
                </a:solidFill>
              </a:rPr>
              <a:t>55% of all workers work at hourly wage</a:t>
            </a:r>
          </a:p>
          <a:p>
            <a:pPr marL="285750" indent="-285750">
              <a:buClr>
                <a:srgbClr val="002060"/>
              </a:buClr>
              <a:buSzPct val="60000"/>
              <a:buFont typeface="Arial" panose="020B0604020202020204" pitchFamily="34" charset="0"/>
              <a:buChar char="•"/>
            </a:pPr>
            <a:r>
              <a:rPr lang="en-US" altLang="en-US" sz="2000" dirty="0">
                <a:solidFill>
                  <a:srgbClr val="002060"/>
                </a:solidFill>
              </a:rPr>
              <a:t>35% of nonresidential parents had incomes below 200% poverty</a:t>
            </a:r>
          </a:p>
          <a:p>
            <a:pPr marL="742950" lvl="1" indent="-285750">
              <a:buClr>
                <a:srgbClr val="002060"/>
              </a:buClr>
              <a:buSzPct val="60000"/>
              <a:buFont typeface="Arial" panose="020B0604020202020204" pitchFamily="34" charset="0"/>
              <a:buChar char="•"/>
            </a:pPr>
            <a:r>
              <a:rPr lang="en-US" altLang="en-US" sz="2000" dirty="0">
                <a:solidFill>
                  <a:srgbClr val="002060"/>
                </a:solidFill>
              </a:rPr>
              <a:t>Less likely to work f-t, year round</a:t>
            </a:r>
          </a:p>
          <a:p>
            <a:pPr marL="742950" lvl="1" indent="-285750">
              <a:buClr>
                <a:srgbClr val="002060"/>
              </a:buClr>
              <a:buSzPct val="60000"/>
              <a:buFont typeface="Arial" panose="020B0604020202020204" pitchFamily="34" charset="0"/>
              <a:buChar char="•"/>
            </a:pPr>
            <a:r>
              <a:rPr lang="en-US" altLang="en-US" sz="2000" dirty="0">
                <a:solidFill>
                  <a:srgbClr val="002060"/>
                </a:solidFill>
              </a:rPr>
              <a:t>Lower levels of highest educational attainment</a:t>
            </a:r>
          </a:p>
          <a:p>
            <a:pPr marL="285750" indent="-285750">
              <a:buClr>
                <a:srgbClr val="002060"/>
              </a:buClr>
              <a:buSzPct val="60000"/>
              <a:buFont typeface="Arial" panose="020B0604020202020204" pitchFamily="34" charset="0"/>
              <a:buChar char="•"/>
            </a:pPr>
            <a:r>
              <a:rPr lang="en-US" altLang="en-US" sz="2000" dirty="0">
                <a:solidFill>
                  <a:srgbClr val="002060"/>
                </a:solidFill>
              </a:rPr>
              <a:t>Few low-wage earners have paid sick and vacation time</a:t>
            </a:r>
          </a:p>
          <a:p>
            <a:pPr marL="285750" indent="-285750">
              <a:buClr>
                <a:srgbClr val="002060"/>
              </a:buClr>
              <a:buSzPct val="60000"/>
              <a:buFont typeface="Arial" panose="020B0604020202020204" pitchFamily="34" charset="0"/>
              <a:buChar char="•"/>
            </a:pPr>
            <a:r>
              <a:rPr lang="en-US" altLang="en-US" sz="2000" dirty="0">
                <a:solidFill>
                  <a:srgbClr val="002060"/>
                </a:solidFill>
              </a:rPr>
              <a:t>Low-paying jobs often don’t offer 40-hour workweeks</a:t>
            </a:r>
            <a:endParaRPr lang="en-US" dirty="0">
              <a:solidFill>
                <a:srgbClr val="002060"/>
              </a:solidFill>
            </a:endParaRPr>
          </a:p>
        </p:txBody>
      </p:sp>
    </p:spTree>
    <p:extLst>
      <p:ext uri="{BB962C8B-B14F-4D97-AF65-F5344CB8AC3E}">
        <p14:creationId xmlns:p14="http://schemas.microsoft.com/office/powerpoint/2010/main" val="199419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7047"/>
          </a:xfrm>
        </p:spPr>
        <p:txBody>
          <a:bodyPr>
            <a:normAutofit fontScale="90000"/>
          </a:bodyPr>
          <a:lstStyle/>
          <a:p>
            <a:r>
              <a:rPr lang="en-US" dirty="0"/>
              <a:t>Employment Projections: Top 10 Occupations Requiring less than 1 Month of Training &amp; Earnings</a:t>
            </a:r>
          </a:p>
        </p:txBody>
      </p:sp>
      <p:sp>
        <p:nvSpPr>
          <p:cNvPr id="3" name="Slide Number Placeholder 2"/>
          <p:cNvSpPr>
            <a:spLocks noGrp="1"/>
          </p:cNvSpPr>
          <p:nvPr>
            <p:ph type="sldNum" sz="quarter" idx="10"/>
          </p:nvPr>
        </p:nvSpPr>
        <p:spPr/>
        <p:txBody>
          <a:bodyPr/>
          <a:lstStyle/>
          <a:p>
            <a:fld id="{A40ED968-6F27-4A0D-8446-73B1EAC69DD4}" type="slidenum">
              <a:rPr lang="en-US" smtClean="0"/>
              <a:t>23</a:t>
            </a:fld>
            <a:endParaRPr lang="en-US" dirty="0"/>
          </a:p>
        </p:txBody>
      </p:sp>
      <p:sp>
        <p:nvSpPr>
          <p:cNvPr id="6" name="Rectangle 1"/>
          <p:cNvSpPr>
            <a:spLocks noChangeArrowheads="1"/>
          </p:cNvSpPr>
          <p:nvPr/>
        </p:nvSpPr>
        <p:spPr bwMode="auto">
          <a:xfrm>
            <a:off x="3126142" y="1907184"/>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2D8D1FA-08F9-4605-85F0-C0286FAE38BA}"/>
              </a:ext>
            </a:extLst>
          </p:cNvPr>
          <p:cNvSpPr txBox="1"/>
          <p:nvPr/>
        </p:nvSpPr>
        <p:spPr>
          <a:xfrm>
            <a:off x="181984" y="1286335"/>
            <a:ext cx="11814398" cy="5109091"/>
          </a:xfrm>
          <a:prstGeom prst="rect">
            <a:avLst/>
          </a:prstGeom>
          <a:noFill/>
        </p:spPr>
        <p:txBody>
          <a:bodyPr wrap="square">
            <a:spAutoFit/>
          </a:bodyPr>
          <a:lstStyle/>
          <a:p>
            <a:pPr marL="285750" indent="-285750">
              <a:buFont typeface="Arial" panose="020B0604020202020204" pitchFamily="34" charset="0"/>
              <a:buChar char="•"/>
            </a:pPr>
            <a:r>
              <a:rPr lang="en-US" sz="2800" dirty="0">
                <a:solidFill>
                  <a:srgbClr val="002060"/>
                </a:solidFill>
              </a:rPr>
              <a:t>Cashiers: $15.31/</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Fast food and counter workers:  $15.47/</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Waiters and waitresses: $20.30/</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Retail salesperson: $18.77/</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Laborers and freight, stock, and material movers: $19.06/</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Janitors and cleaners: $19.04/</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Stockers and order filers: $18.56/</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Customer service representatives: $23.15/</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Office clerks: $21.73/</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r>
              <a:rPr lang="en-US" sz="2800" dirty="0">
                <a:solidFill>
                  <a:srgbClr val="002060"/>
                </a:solidFill>
              </a:rPr>
              <a:t>Secretaries and administrative assistants: $26.36/</a:t>
            </a:r>
            <a:r>
              <a:rPr lang="en-US" sz="2800" dirty="0" err="1">
                <a:solidFill>
                  <a:srgbClr val="002060"/>
                </a:solidFill>
              </a:rPr>
              <a:t>hr</a:t>
            </a:r>
            <a:endParaRPr lang="en-US" sz="2800" dirty="0">
              <a:solidFill>
                <a:srgbClr val="002060"/>
              </a:solidFill>
            </a:endParaRPr>
          </a:p>
          <a:p>
            <a:pPr marL="285750" indent="-285750">
              <a:buFont typeface="Arial" panose="020B0604020202020204" pitchFamily="34" charset="0"/>
              <a:buChar char="•"/>
            </a:pPr>
            <a:endParaRPr lang="en-US" sz="2800" dirty="0">
              <a:solidFill>
                <a:srgbClr val="002060"/>
              </a:solidFill>
            </a:endParaRPr>
          </a:p>
          <a:p>
            <a:pPr marL="285750" indent="-285750">
              <a:buFont typeface="Arial" panose="020B0604020202020204" pitchFamily="34" charset="0"/>
              <a:buChar char="•"/>
            </a:pPr>
            <a:endParaRPr lang="en-US" dirty="0">
              <a:solidFill>
                <a:srgbClr val="002060"/>
              </a:solidFill>
            </a:endParaRPr>
          </a:p>
        </p:txBody>
      </p:sp>
    </p:spTree>
    <p:extLst>
      <p:ext uri="{BB962C8B-B14F-4D97-AF65-F5344CB8AC3E}">
        <p14:creationId xmlns:p14="http://schemas.microsoft.com/office/powerpoint/2010/main" val="3625943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0ED968-6F27-4A0D-8446-73B1EAC69DD4}" type="slidenum">
              <a:rPr lang="en-US" smtClean="0"/>
              <a:t>24</a:t>
            </a:fld>
            <a:endParaRPr lang="en-US" dirty="0"/>
          </a:p>
        </p:txBody>
      </p:sp>
      <p:sp>
        <p:nvSpPr>
          <p:cNvPr id="6" name="Rectangle 1"/>
          <p:cNvSpPr>
            <a:spLocks noChangeArrowheads="1"/>
          </p:cNvSpPr>
          <p:nvPr/>
        </p:nvSpPr>
        <p:spPr bwMode="auto">
          <a:xfrm>
            <a:off x="3126142" y="1907184"/>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2D8D1FA-08F9-4605-85F0-C0286FAE38BA}"/>
              </a:ext>
            </a:extLst>
          </p:cNvPr>
          <p:cNvSpPr txBox="1"/>
          <p:nvPr/>
        </p:nvSpPr>
        <p:spPr>
          <a:xfrm>
            <a:off x="188801" y="802194"/>
            <a:ext cx="11814398" cy="5878532"/>
          </a:xfrm>
          <a:prstGeom prst="rect">
            <a:avLst/>
          </a:prstGeom>
          <a:noFill/>
        </p:spPr>
        <p:txBody>
          <a:bodyPr wrap="square">
            <a:spAutoFit/>
          </a:bodyPr>
          <a:lstStyle/>
          <a:p>
            <a:pPr marL="285750" indent="-285750">
              <a:spcBef>
                <a:spcPts val="1200"/>
              </a:spcBef>
              <a:buFont typeface="Arial" panose="020B0604020202020204" pitchFamily="34" charset="0"/>
              <a:buChar char="•"/>
            </a:pPr>
            <a:r>
              <a:rPr lang="en-US" dirty="0">
                <a:solidFill>
                  <a:srgbClr val="002060"/>
                </a:solidFill>
              </a:rPr>
              <a:t>Adopt federal language and apply</a:t>
            </a:r>
          </a:p>
          <a:p>
            <a:pPr marL="285750" indent="-285750">
              <a:spcBef>
                <a:spcPts val="1200"/>
              </a:spcBef>
              <a:buFont typeface="Arial" panose="020B0604020202020204" pitchFamily="34" charset="0"/>
              <a:buChar char="•"/>
            </a:pPr>
            <a:r>
              <a:rPr lang="en-US" sz="1200" dirty="0">
                <a:solidFill>
                  <a:srgbClr val="002060"/>
                </a:solidFill>
              </a:rPr>
              <a:t>45 C.F.R 302.56(c)(1)(iii) If imputation of income is authorized, takes into consideration the specific circumstances of the noncustodial parent (and at the State’s discretion, the custodial parent) to the extent known, including such factors as the noncustodial parent’s assets, residence, employment and earnings history, job skills, educational attainment, literacy, age, health, criminal record and other employment barriers, and record of seeking work, as well as the local job market, the availability of employers willing to hire the noncustodial parent, prevailing earnings level in the local community, and other relevant background factors in the case.</a:t>
            </a:r>
          </a:p>
          <a:p>
            <a:pPr marL="285750" indent="-285750">
              <a:spcBef>
                <a:spcPts val="1200"/>
              </a:spcBef>
              <a:buFont typeface="Arial" panose="020B0604020202020204" pitchFamily="34" charset="0"/>
              <a:buChar char="•"/>
            </a:pPr>
            <a:r>
              <a:rPr lang="en-US" dirty="0">
                <a:solidFill>
                  <a:srgbClr val="002060"/>
                </a:solidFill>
              </a:rPr>
              <a:t>Encourage verbal testimony &amp; review of all sources of income (see DC in attachment)</a:t>
            </a:r>
          </a:p>
          <a:p>
            <a:pPr marL="285750" indent="-285750">
              <a:spcBef>
                <a:spcPts val="1200"/>
              </a:spcBef>
              <a:buFont typeface="Arial" panose="020B0604020202020204" pitchFamily="34" charset="0"/>
              <a:buChar char="•"/>
            </a:pPr>
            <a:r>
              <a:rPr lang="en-US" dirty="0">
                <a:solidFill>
                  <a:srgbClr val="002060"/>
                </a:solidFill>
              </a:rPr>
              <a:t>Treat income imputation like deviation (e.g., DC requires a finding that parent can earn more/shirking responsibility and documentation)</a:t>
            </a:r>
          </a:p>
          <a:p>
            <a:pPr marL="285750" indent="-285750">
              <a:spcBef>
                <a:spcPts val="1200"/>
              </a:spcBef>
              <a:buFont typeface="Arial" panose="020B0604020202020204" pitchFamily="34" charset="0"/>
              <a:buChar char="•"/>
            </a:pPr>
            <a:r>
              <a:rPr lang="en-US" dirty="0">
                <a:solidFill>
                  <a:srgbClr val="002060"/>
                </a:solidFill>
              </a:rPr>
              <a:t>As last resort impute income at something less than 40 hours/52 weeks per year (e.g., See CO, which uses 32 </a:t>
            </a:r>
            <a:r>
              <a:rPr lang="en-US" dirty="0" err="1">
                <a:solidFill>
                  <a:srgbClr val="002060"/>
                </a:solidFill>
              </a:rPr>
              <a:t>hrs</a:t>
            </a:r>
            <a:r>
              <a:rPr lang="en-US" dirty="0">
                <a:solidFill>
                  <a:srgbClr val="002060"/>
                </a:solidFill>
              </a:rPr>
              <a:t>/50 weeks, in attachment)</a:t>
            </a:r>
          </a:p>
          <a:p>
            <a:pPr marL="285750" indent="-285750">
              <a:spcBef>
                <a:spcPts val="1200"/>
              </a:spcBef>
              <a:buFont typeface="Arial" panose="020B0604020202020204" pitchFamily="34" charset="0"/>
              <a:buChar char="•"/>
            </a:pPr>
            <a:r>
              <a:rPr lang="en-US" dirty="0">
                <a:solidFill>
                  <a:srgbClr val="002060"/>
                </a:solidFill>
              </a:rPr>
              <a:t>Apply low-income adjustment at common income imputation amounts</a:t>
            </a:r>
          </a:p>
          <a:p>
            <a:pPr marL="285750" indent="-285750">
              <a:spcBef>
                <a:spcPts val="1200"/>
              </a:spcBef>
              <a:buFont typeface="Arial" panose="020B0604020202020204" pitchFamily="34" charset="0"/>
              <a:buChar char="•"/>
            </a:pPr>
            <a:r>
              <a:rPr lang="en-US" dirty="0">
                <a:solidFill>
                  <a:srgbClr val="002060"/>
                </a:solidFill>
              </a:rPr>
              <a:t>Training of agency staff and courts</a:t>
            </a:r>
          </a:p>
          <a:p>
            <a:pPr marL="285750" indent="-285750">
              <a:spcBef>
                <a:spcPts val="1200"/>
              </a:spcBef>
              <a:buFont typeface="Arial" panose="020B0604020202020204" pitchFamily="34" charset="0"/>
              <a:buChar char="•"/>
            </a:pPr>
            <a:r>
              <a:rPr lang="en-US" dirty="0">
                <a:solidFill>
                  <a:srgbClr val="002060"/>
                </a:solidFill>
              </a:rPr>
              <a:t>Encourage appearance and communication with child support agency</a:t>
            </a:r>
          </a:p>
          <a:p>
            <a:pPr marL="742950" lvl="1" indent="-285750">
              <a:spcBef>
                <a:spcPts val="1200"/>
              </a:spcBef>
              <a:buFont typeface="Arial" panose="020B0604020202020204" pitchFamily="34" charset="0"/>
              <a:buChar char="•"/>
            </a:pPr>
            <a:r>
              <a:rPr lang="en-US" sz="1600" dirty="0">
                <a:solidFill>
                  <a:srgbClr val="002060"/>
                </a:solidFill>
              </a:rPr>
              <a:t>E.g., simplified forms and notices in </a:t>
            </a:r>
            <a:r>
              <a:rPr lang="en-US" sz="1600" dirty="0" err="1">
                <a:solidFill>
                  <a:srgbClr val="002060"/>
                </a:solidFill>
              </a:rPr>
              <a:t>plainspeak</a:t>
            </a:r>
            <a:r>
              <a:rPr lang="en-US" sz="1600" dirty="0">
                <a:solidFill>
                  <a:srgbClr val="002060"/>
                </a:solidFill>
              </a:rPr>
              <a:t> and text and refrigerator magnet reminders</a:t>
            </a:r>
          </a:p>
          <a:p>
            <a:pPr marL="742950" lvl="1" indent="-285750">
              <a:spcBef>
                <a:spcPts val="1200"/>
              </a:spcBef>
              <a:buFont typeface="Arial" panose="020B0604020202020204" pitchFamily="34" charset="0"/>
              <a:buChar char="•"/>
            </a:pPr>
            <a:r>
              <a:rPr lang="en-US" sz="1600" dirty="0">
                <a:solidFill>
                  <a:srgbClr val="002060"/>
                </a:solidFill>
              </a:rPr>
              <a:t>See findings and resources from federal Office of Child Support Services Behavioral Economics Demonstration projects  </a:t>
            </a:r>
            <a:r>
              <a:rPr lang="en-US" sz="1600" dirty="0">
                <a:solidFill>
                  <a:srgbClr val="002060"/>
                </a:solidFill>
                <a:hlinkClick r:id="rId3"/>
              </a:rPr>
              <a:t>https://www.acf.hhs.gov/css/grants/current-grants/bics</a:t>
            </a:r>
            <a:r>
              <a:rPr lang="en-US" sz="1600" dirty="0">
                <a:solidFill>
                  <a:srgbClr val="002060"/>
                </a:solidFill>
              </a:rPr>
              <a:t> </a:t>
            </a:r>
          </a:p>
          <a:p>
            <a:pPr marL="285750" indent="-285750">
              <a:spcBef>
                <a:spcPts val="1200"/>
              </a:spcBef>
              <a:buFont typeface="Arial" panose="020B0604020202020204" pitchFamily="34" charset="0"/>
              <a:buChar char="•"/>
            </a:pPr>
            <a:r>
              <a:rPr lang="en-US" dirty="0">
                <a:solidFill>
                  <a:srgbClr val="002060"/>
                </a:solidFill>
              </a:rPr>
              <a:t>Other? </a:t>
            </a:r>
          </a:p>
        </p:txBody>
      </p:sp>
      <p:sp>
        <p:nvSpPr>
          <p:cNvPr id="4" name="Title 1">
            <a:extLst>
              <a:ext uri="{FF2B5EF4-FFF2-40B4-BE49-F238E27FC236}">
                <a16:creationId xmlns:a16="http://schemas.microsoft.com/office/drawing/2014/main" id="{02FBBC52-42A5-F8F3-233F-5AE3A7296353}"/>
              </a:ext>
            </a:extLst>
          </p:cNvPr>
          <p:cNvSpPr txBox="1">
            <a:spLocks/>
          </p:cNvSpPr>
          <p:nvPr/>
        </p:nvSpPr>
        <p:spPr>
          <a:xfrm>
            <a:off x="0" y="0"/>
            <a:ext cx="12192000" cy="568171"/>
          </a:xfrm>
          <a:prstGeom prst="rect">
            <a:avLst/>
          </a:prstGeom>
          <a:solidFill>
            <a:srgbClr val="D8FCEE"/>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r>
              <a:rPr lang="en-US" sz="2800" dirty="0"/>
              <a:t>Examples from Other States: Limiting Income Imputation</a:t>
            </a:r>
          </a:p>
        </p:txBody>
      </p:sp>
    </p:spTree>
    <p:extLst>
      <p:ext uri="{BB962C8B-B14F-4D97-AF65-F5344CB8AC3E}">
        <p14:creationId xmlns:p14="http://schemas.microsoft.com/office/powerpoint/2010/main" val="323913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7047"/>
          </a:xfrm>
        </p:spPr>
        <p:txBody>
          <a:bodyPr>
            <a:normAutofit/>
          </a:bodyPr>
          <a:lstStyle/>
          <a:p>
            <a:r>
              <a:rPr lang="en-US" dirty="0"/>
              <a:t>Low-Income Adjustment</a:t>
            </a:r>
          </a:p>
        </p:txBody>
      </p:sp>
      <p:sp>
        <p:nvSpPr>
          <p:cNvPr id="3" name="Slide Number Placeholder 2"/>
          <p:cNvSpPr>
            <a:spLocks noGrp="1"/>
          </p:cNvSpPr>
          <p:nvPr>
            <p:ph type="sldNum" sz="quarter" idx="10"/>
          </p:nvPr>
        </p:nvSpPr>
        <p:spPr/>
        <p:txBody>
          <a:bodyPr/>
          <a:lstStyle/>
          <a:p>
            <a:fld id="{A40ED968-6F27-4A0D-8446-73B1EAC69DD4}" type="slidenum">
              <a:rPr lang="en-US" smtClean="0"/>
              <a:t>25</a:t>
            </a:fld>
            <a:endParaRPr lang="en-US" dirty="0"/>
          </a:p>
        </p:txBody>
      </p:sp>
      <p:sp>
        <p:nvSpPr>
          <p:cNvPr id="6" name="Rectangle 1"/>
          <p:cNvSpPr>
            <a:spLocks noChangeArrowheads="1"/>
          </p:cNvSpPr>
          <p:nvPr/>
        </p:nvSpPr>
        <p:spPr bwMode="auto">
          <a:xfrm>
            <a:off x="3152775" y="1929522"/>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2D8D1FA-08F9-4605-85F0-C0286FAE38BA}"/>
              </a:ext>
            </a:extLst>
          </p:cNvPr>
          <p:cNvSpPr txBox="1"/>
          <p:nvPr/>
        </p:nvSpPr>
        <p:spPr>
          <a:xfrm>
            <a:off x="181984" y="1208194"/>
            <a:ext cx="5188038" cy="5355312"/>
          </a:xfrm>
          <a:prstGeom prst="rect">
            <a:avLst/>
          </a:prstGeom>
          <a:noFill/>
        </p:spPr>
        <p:txBody>
          <a:bodyPr wrap="square">
            <a:spAutoFit/>
          </a:bodyPr>
          <a:lstStyle/>
          <a:p>
            <a:pPr marL="285750" indent="-285750">
              <a:buFont typeface="Arial" panose="020B0604020202020204" pitchFamily="34" charset="0"/>
              <a:buChar char="•"/>
            </a:pPr>
            <a:r>
              <a:rPr lang="en-US" sz="1600" dirty="0">
                <a:solidFill>
                  <a:srgbClr val="002060"/>
                </a:solidFill>
              </a:rPr>
              <a:t>Low-income adjustment is shown by shaded area (based on 2012 Federal Poverty Guidelines for 1 person) = $215 per week</a:t>
            </a:r>
          </a:p>
          <a:p>
            <a:endParaRPr lang="en-US" sz="1600" dirty="0">
              <a:solidFill>
                <a:srgbClr val="002060"/>
              </a:solidFill>
            </a:endParaRPr>
          </a:p>
          <a:p>
            <a:pPr marL="342900" indent="-342900">
              <a:buFont typeface="Arial" panose="020B0604020202020204" pitchFamily="34" charset="0"/>
              <a:buChar char="•"/>
            </a:pPr>
            <a:r>
              <a:rPr lang="en-US" sz="1600" dirty="0">
                <a:solidFill>
                  <a:srgbClr val="002060"/>
                </a:solidFill>
              </a:rPr>
              <a:t>2023 FPG = $280 per week</a:t>
            </a:r>
          </a:p>
          <a:p>
            <a:endParaRPr lang="en-US" sz="1600" dirty="0">
              <a:solidFill>
                <a:srgbClr val="002060"/>
              </a:solidFill>
            </a:endParaRPr>
          </a:p>
          <a:p>
            <a:pPr marL="285750" indent="-285750">
              <a:buFont typeface="Arial" panose="020B0604020202020204" pitchFamily="34" charset="0"/>
              <a:buChar char="•"/>
            </a:pPr>
            <a:r>
              <a:rPr lang="en-US" sz="1600" dirty="0">
                <a:solidFill>
                  <a:srgbClr val="002060"/>
                </a:solidFill>
              </a:rPr>
              <a:t>Findings from Case file Data</a:t>
            </a:r>
          </a:p>
          <a:p>
            <a:pPr marL="742950" lvl="1" indent="-285750">
              <a:buFont typeface="Arial" panose="020B0604020202020204" pitchFamily="34" charset="0"/>
              <a:buChar char="•"/>
            </a:pPr>
            <a:r>
              <a:rPr lang="en-US" sz="1600" dirty="0">
                <a:solidFill>
                  <a:srgbClr val="002060"/>
                </a:solidFill>
              </a:rPr>
              <a:t>13.5% of paying parents had incomes eligible for the low-income adjustment</a:t>
            </a:r>
          </a:p>
          <a:p>
            <a:pPr marL="742950" lvl="1" indent="-285750">
              <a:buFont typeface="Arial" panose="020B0604020202020204" pitchFamily="34" charset="0"/>
              <a:buChar char="•"/>
            </a:pPr>
            <a:r>
              <a:rPr lang="en-US" sz="1600" dirty="0">
                <a:solidFill>
                  <a:srgbClr val="002060"/>
                </a:solidFill>
              </a:rPr>
              <a:t>Median order = $190 per week</a:t>
            </a:r>
          </a:p>
          <a:p>
            <a:pPr marL="742950" lvl="1" indent="-285750">
              <a:buFont typeface="Arial" panose="020B0604020202020204" pitchFamily="34" charset="0"/>
              <a:buChar char="•"/>
            </a:pPr>
            <a:r>
              <a:rPr lang="en-US" sz="1600" dirty="0">
                <a:solidFill>
                  <a:srgbClr val="002060"/>
                </a:solidFill>
              </a:rPr>
              <a:t>Median gross income = $234 per week</a:t>
            </a:r>
          </a:p>
          <a:p>
            <a:pPr marL="742950" lvl="1" indent="-285750">
              <a:buFont typeface="Arial" panose="020B0604020202020204" pitchFamily="34" charset="0"/>
              <a:buChar char="•"/>
            </a:pPr>
            <a:r>
              <a:rPr lang="en-US" sz="1600" dirty="0">
                <a:solidFill>
                  <a:srgbClr val="002060"/>
                </a:solidFill>
              </a:rPr>
              <a:t>Median order amount as % of gross income = 14.3%</a:t>
            </a:r>
          </a:p>
          <a:p>
            <a:pPr marL="742950" lvl="1" indent="-285750">
              <a:buFont typeface="Arial" panose="020B0604020202020204" pitchFamily="34" charset="0"/>
              <a:buChar char="•"/>
            </a:pPr>
            <a:r>
              <a:rPr lang="en-US" sz="1600" dirty="0">
                <a:solidFill>
                  <a:srgbClr val="002060"/>
                </a:solidFill>
              </a:rPr>
              <a:t>Median percentage of current support paid   =23.7%, average = 36.4%</a:t>
            </a:r>
          </a:p>
          <a:p>
            <a:pPr marL="800100" lvl="1" indent="-342900">
              <a:buFont typeface="Arial" panose="020B0604020202020204" pitchFamily="34" charset="0"/>
              <a:buChar char="•"/>
            </a:pPr>
            <a:endParaRPr lang="en-US" dirty="0">
              <a:solidFill>
                <a:srgbClr val="002060"/>
              </a:solidFill>
            </a:endParaRPr>
          </a:p>
          <a:p>
            <a:pPr marL="342900" indent="-342900">
              <a:buFont typeface="Arial" panose="020B0604020202020204" pitchFamily="34" charset="0"/>
              <a:buChar char="•"/>
            </a:pPr>
            <a:r>
              <a:rPr lang="en-US" dirty="0">
                <a:solidFill>
                  <a:srgbClr val="002060"/>
                </a:solidFill>
              </a:rPr>
              <a:t>Best practices: </a:t>
            </a:r>
          </a:p>
          <a:p>
            <a:pPr marL="800100" lvl="1" indent="-342900">
              <a:buFont typeface="Arial" panose="020B0604020202020204" pitchFamily="34" charset="0"/>
              <a:buChar char="•"/>
            </a:pPr>
            <a:r>
              <a:rPr lang="en-US" sz="1200" dirty="0">
                <a:solidFill>
                  <a:srgbClr val="002060"/>
                </a:solidFill>
              </a:rPr>
              <a:t>Use state minimum wage (e.g., AZ uses 80% of FT earnings at state min wage) or more than 100% FPG (e.g., NJ uses 150% of FPG) </a:t>
            </a:r>
          </a:p>
          <a:p>
            <a:pPr marL="800100" lvl="1" indent="-342900">
              <a:buFont typeface="Arial" panose="020B0604020202020204" pitchFamily="34" charset="0"/>
              <a:buChar char="•"/>
            </a:pPr>
            <a:r>
              <a:rPr lang="en-US" sz="1200" dirty="0">
                <a:solidFill>
                  <a:srgbClr val="002060"/>
                </a:solidFill>
              </a:rPr>
              <a:t>Index and put in worksheet so can be updated annually and administratively without technical assistance</a:t>
            </a:r>
          </a:p>
          <a:p>
            <a:pPr marL="342900" indent="-342900">
              <a:buFont typeface="Arial" panose="020B0604020202020204" pitchFamily="34" charset="0"/>
              <a:buChar char="•"/>
            </a:pPr>
            <a:endParaRPr lang="en-US" dirty="0">
              <a:solidFill>
                <a:srgbClr val="002060"/>
              </a:solidFill>
            </a:endParaRPr>
          </a:p>
        </p:txBody>
      </p:sp>
      <p:pic>
        <p:nvPicPr>
          <p:cNvPr id="5" name="Picture 4">
            <a:extLst>
              <a:ext uri="{FF2B5EF4-FFF2-40B4-BE49-F238E27FC236}">
                <a16:creationId xmlns:a16="http://schemas.microsoft.com/office/drawing/2014/main" id="{3AD2148C-D7DC-CC67-F8B8-57C691189C6D}"/>
              </a:ext>
            </a:extLst>
          </p:cNvPr>
          <p:cNvPicPr>
            <a:picLocks noChangeAspect="1"/>
          </p:cNvPicPr>
          <p:nvPr/>
        </p:nvPicPr>
        <p:blipFill>
          <a:blip r:embed="rId3"/>
          <a:stretch>
            <a:fillRect/>
          </a:stretch>
        </p:blipFill>
        <p:spPr>
          <a:xfrm>
            <a:off x="5619135" y="1372376"/>
            <a:ext cx="6017341" cy="5026947"/>
          </a:xfrm>
          <a:prstGeom prst="rect">
            <a:avLst/>
          </a:prstGeom>
        </p:spPr>
      </p:pic>
    </p:spTree>
    <p:extLst>
      <p:ext uri="{BB962C8B-B14F-4D97-AF65-F5344CB8AC3E}">
        <p14:creationId xmlns:p14="http://schemas.microsoft.com/office/powerpoint/2010/main" val="1322656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7047"/>
          </a:xfrm>
        </p:spPr>
        <p:txBody>
          <a:bodyPr>
            <a:normAutofit fontScale="90000"/>
          </a:bodyPr>
          <a:lstStyle/>
          <a:p>
            <a:r>
              <a:rPr lang="en-US" dirty="0"/>
              <a:t>Simplified Example of Low-Income Adjustment in Worksheet</a:t>
            </a:r>
          </a:p>
        </p:txBody>
      </p:sp>
      <p:sp>
        <p:nvSpPr>
          <p:cNvPr id="3" name="Slide Number Placeholder 2"/>
          <p:cNvSpPr>
            <a:spLocks noGrp="1"/>
          </p:cNvSpPr>
          <p:nvPr>
            <p:ph type="sldNum" sz="quarter" idx="10"/>
          </p:nvPr>
        </p:nvSpPr>
        <p:spPr/>
        <p:txBody>
          <a:bodyPr/>
          <a:lstStyle/>
          <a:p>
            <a:fld id="{A40ED968-6F27-4A0D-8446-73B1EAC69DD4}" type="slidenum">
              <a:rPr lang="en-US" smtClean="0"/>
              <a:t>26</a:t>
            </a:fld>
            <a:endParaRPr lang="en-US" dirty="0"/>
          </a:p>
        </p:txBody>
      </p:sp>
      <p:sp>
        <p:nvSpPr>
          <p:cNvPr id="6" name="Rectangle 1"/>
          <p:cNvSpPr>
            <a:spLocks noChangeArrowheads="1"/>
          </p:cNvSpPr>
          <p:nvPr/>
        </p:nvSpPr>
        <p:spPr bwMode="auto">
          <a:xfrm>
            <a:off x="3126142" y="1907184"/>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92D8D1FA-08F9-4605-85F0-C0286FAE38BA}"/>
              </a:ext>
            </a:extLst>
          </p:cNvPr>
          <p:cNvSpPr txBox="1"/>
          <p:nvPr/>
        </p:nvSpPr>
        <p:spPr>
          <a:xfrm>
            <a:off x="181984" y="1286335"/>
            <a:ext cx="11814398" cy="984885"/>
          </a:xfrm>
          <a:prstGeom prst="rect">
            <a:avLst/>
          </a:prstGeom>
          <a:noFill/>
        </p:spPr>
        <p:txBody>
          <a:bodyPr wrap="square">
            <a:spAutoFit/>
          </a:bodyPr>
          <a:lstStyle/>
          <a:p>
            <a:r>
              <a:rPr lang="en-US" sz="2000" b="1" dirty="0">
                <a:solidFill>
                  <a:srgbClr val="002060"/>
                </a:solidFill>
              </a:rPr>
              <a:t>Major Strength</a:t>
            </a:r>
            <a:r>
              <a:rPr lang="en-US" sz="2000" dirty="0">
                <a:solidFill>
                  <a:srgbClr val="002060"/>
                </a:solidFill>
              </a:rPr>
              <a:t>: Can be updated annually for changes in poverty or state minimum wage</a:t>
            </a:r>
          </a:p>
          <a:p>
            <a:r>
              <a:rPr lang="en-US" sz="2000" b="1" dirty="0">
                <a:solidFill>
                  <a:srgbClr val="002060"/>
                </a:solidFill>
              </a:rPr>
              <a:t>Major Weakness</a:t>
            </a:r>
            <a:r>
              <a:rPr lang="en-US" sz="2000" dirty="0">
                <a:solidFill>
                  <a:srgbClr val="002060"/>
                </a:solidFill>
              </a:rPr>
              <a:t>: Big change</a:t>
            </a:r>
          </a:p>
          <a:p>
            <a:pPr marL="285750" indent="-285750">
              <a:buFont typeface="Arial" panose="020B0604020202020204" pitchFamily="34" charset="0"/>
              <a:buChar char="•"/>
            </a:pPr>
            <a:endParaRPr lang="en-US" dirty="0">
              <a:solidFill>
                <a:srgbClr val="002060"/>
              </a:solidFill>
            </a:endParaRPr>
          </a:p>
        </p:txBody>
      </p:sp>
      <p:graphicFrame>
        <p:nvGraphicFramePr>
          <p:cNvPr id="5" name="Table 4">
            <a:extLst>
              <a:ext uri="{FF2B5EF4-FFF2-40B4-BE49-F238E27FC236}">
                <a16:creationId xmlns:a16="http://schemas.microsoft.com/office/drawing/2014/main" id="{2CE61F70-8F5F-D8F0-AAD0-5EBF8A20030B}"/>
              </a:ext>
            </a:extLst>
          </p:cNvPr>
          <p:cNvGraphicFramePr>
            <a:graphicFrameLocks noGrp="1"/>
          </p:cNvGraphicFramePr>
          <p:nvPr>
            <p:extLst>
              <p:ext uri="{D42A27DB-BD31-4B8C-83A1-F6EECF244321}">
                <p14:modId xmlns:p14="http://schemas.microsoft.com/office/powerpoint/2010/main" val="1493704610"/>
              </p:ext>
            </p:extLst>
          </p:nvPr>
        </p:nvGraphicFramePr>
        <p:xfrm>
          <a:off x="690977" y="1949272"/>
          <a:ext cx="11154780" cy="3344187"/>
        </p:xfrm>
        <a:graphic>
          <a:graphicData uri="http://schemas.openxmlformats.org/drawingml/2006/table">
            <a:tbl>
              <a:tblPr firstRow="1" bandRow="1">
                <a:tableStyleId>{5C22544A-7EE6-4342-B048-85BDC9FD1C3A}</a:tableStyleId>
              </a:tblPr>
              <a:tblGrid>
                <a:gridCol w="8652017">
                  <a:extLst>
                    <a:ext uri="{9D8B030D-6E8A-4147-A177-3AD203B41FA5}">
                      <a16:colId xmlns:a16="http://schemas.microsoft.com/office/drawing/2014/main" val="2117774465"/>
                    </a:ext>
                  </a:extLst>
                </a:gridCol>
                <a:gridCol w="1346012">
                  <a:extLst>
                    <a:ext uri="{9D8B030D-6E8A-4147-A177-3AD203B41FA5}">
                      <a16:colId xmlns:a16="http://schemas.microsoft.com/office/drawing/2014/main" val="1139963817"/>
                    </a:ext>
                  </a:extLst>
                </a:gridCol>
                <a:gridCol w="1156751">
                  <a:extLst>
                    <a:ext uri="{9D8B030D-6E8A-4147-A177-3AD203B41FA5}">
                      <a16:colId xmlns:a16="http://schemas.microsoft.com/office/drawing/2014/main" val="1874811590"/>
                    </a:ext>
                  </a:extLst>
                </a:gridCol>
              </a:tblGrid>
              <a:tr h="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99"/>
                    </a:solidFill>
                  </a:tcPr>
                </a:tc>
                <a:tc>
                  <a:txBody>
                    <a:bodyPr/>
                    <a:lstStyle/>
                    <a:p>
                      <a:pPr algn="ctr"/>
                      <a:r>
                        <a:rPr lang="en-US" sz="1800"/>
                        <a:t>Parent A</a:t>
                      </a:r>
                      <a:endParaRPr lang="en-US" sz="1800" dirty="0"/>
                    </a:p>
                  </a:txBody>
                  <a:tcPr>
                    <a:lnL w="12700" cap="flat" cmpd="sng" algn="ctr">
                      <a:solidFill>
                        <a:schemeClr val="tx1"/>
                      </a:solidFill>
                      <a:prstDash val="solid"/>
                      <a:round/>
                      <a:headEnd type="none" w="med" len="med"/>
                      <a:tailEnd type="none" w="med" len="med"/>
                    </a:lnL>
                    <a:lnB w="38100" cmpd="sng">
                      <a:noFill/>
                    </a:lnB>
                    <a:solidFill>
                      <a:srgbClr val="009999"/>
                    </a:solidFill>
                  </a:tcPr>
                </a:tc>
                <a:tc>
                  <a:txBody>
                    <a:bodyPr/>
                    <a:lstStyle/>
                    <a:p>
                      <a:r>
                        <a:rPr lang="en-US"/>
                        <a:t>Parent B</a:t>
                      </a:r>
                      <a:endParaRPr lang="en-US" dirty="0"/>
                    </a:p>
                  </a:txBody>
                  <a:tcPr>
                    <a:lnB w="38100" cmpd="sng">
                      <a:noFill/>
                    </a:lnB>
                    <a:solidFill>
                      <a:srgbClr val="009999"/>
                    </a:solidFill>
                  </a:tcPr>
                </a:tc>
                <a:extLst>
                  <a:ext uri="{0D108BD9-81ED-4DB2-BD59-A6C34878D82A}">
                    <a16:rowId xmlns:a16="http://schemas.microsoft.com/office/drawing/2014/main" val="1829788125"/>
                  </a:ext>
                </a:extLst>
              </a:tr>
              <a:tr h="232859">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14.  Net Weekly Income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$400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$600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045337"/>
                  </a:ext>
                </a:extLst>
              </a:tr>
              <a:tr h="255349">
                <a:tc gridSpan="3">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II. CURRENT SUPPORT</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FCEE"/>
                    </a:solidFill>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172837394"/>
                  </a:ext>
                </a:extLst>
              </a:tr>
              <a:tr h="239697">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15 Combined net weekly income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600" dirty="0">
                          <a:solidFill>
                            <a:srgbClr val="00205B"/>
                          </a:solidFill>
                          <a:effectLst/>
                          <a:latin typeface="+mn-lt"/>
                          <a:ea typeface="Times New Roman" panose="02020603050405020304" pitchFamily="18" charset="0"/>
                        </a:rPr>
                        <a:t>$1,000</a:t>
                      </a:r>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8443522"/>
                  </a:ext>
                </a:extLst>
              </a:tr>
              <a:tr h="182289">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16.  Basic child support obligation (from Schedule of Basic Child Support Obligation) for 6 children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600" dirty="0">
                          <a:solidFill>
                            <a:srgbClr val="00205B"/>
                          </a:solidFill>
                          <a:effectLst/>
                          <a:latin typeface="+mn-lt"/>
                          <a:ea typeface="Times New Roman" panose="02020603050405020304" pitchFamily="18" charset="0"/>
                        </a:rPr>
                        <a:t>$514</a:t>
                      </a:r>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01416296"/>
                  </a:ext>
                </a:extLst>
              </a:tr>
              <a:tr h="28467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17. Each parent’s percentage share of Line 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5B"/>
                          </a:solidFill>
                          <a:effectLst/>
                          <a:latin typeface="+mn-lt"/>
                          <a:ea typeface="Times New Roman" panose="02020603050405020304" pitchFamily="18" charset="0"/>
                        </a:rPr>
                        <a:t>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5B"/>
                          </a:solidFill>
                          <a:effectLst/>
                          <a:latin typeface="+mn-lt"/>
                          <a:ea typeface="Times New Roman" panose="02020603050405020304" pitchFamily="18" charset="0"/>
                        </a:rPr>
                        <a:t>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695905"/>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18 Each parent’s share of the basic child support obligation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rgbClr val="00205B"/>
                          </a:solidFill>
                          <a:effectLst/>
                          <a:latin typeface="+mn-lt"/>
                          <a:ea typeface="Times New Roman" panose="02020603050405020304" pitchFamily="18" charset="0"/>
                        </a:rPr>
                        <a:t>$205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rgbClr val="00205B"/>
                          </a:solidFill>
                          <a:effectLst/>
                          <a:latin typeface="+mn-lt"/>
                          <a:ea typeface="Times New Roman" panose="02020603050405020304" pitchFamily="18" charset="0"/>
                        </a:rPr>
                        <a:t>$308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00376098"/>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20/Line 30  Preliminary presumptive current support amount for noncustodial parent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rgbClr val="00205B"/>
                          </a:solidFill>
                          <a:effectLst/>
                          <a:latin typeface="+mn-lt"/>
                          <a:ea typeface="Times New Roman" panose="02020603050405020304" pitchFamily="18" charset="0"/>
                        </a:rPr>
                        <a:t>$308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3239481"/>
                  </a:ext>
                </a:extLst>
              </a:tr>
              <a:tr h="181708">
                <a:tc gridSpan="3">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NEW SECTION:  ABILITY TO PAY/SELF-SUPPORT RESERVE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FCEE"/>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9025188"/>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X: Self-Support Reserve (130% of poverty = 130% x $280 = $364 per week)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$364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7546994"/>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Y:  Income available for current support (Line 18 minus Line 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$236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5635369"/>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Line Z:  Current support amount after consideration of ability to pay/self-support reserve</a:t>
                      </a:r>
                    </a:p>
                    <a:p>
                      <a:pPr marL="0" marR="0">
                        <a:spcBef>
                          <a:spcPts val="0"/>
                        </a:spcBef>
                        <a:spcAft>
                          <a:spcPts val="0"/>
                        </a:spcAft>
                      </a:pPr>
                      <a:r>
                        <a:rPr lang="en-US" sz="1600" dirty="0">
                          <a:solidFill>
                            <a:srgbClr val="00205B"/>
                          </a:solidFill>
                          <a:effectLst/>
                          <a:latin typeface="+mn-lt"/>
                          <a:ea typeface="Times New Roman" panose="02020603050405020304" pitchFamily="18" charset="0"/>
                        </a:rPr>
                        <a:t>(Lower of Line 20/Line 30 and Line 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$236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978008"/>
                  </a:ext>
                </a:extLst>
              </a:tr>
            </a:tbl>
          </a:graphicData>
        </a:graphic>
      </p:graphicFrame>
      <p:sp>
        <p:nvSpPr>
          <p:cNvPr id="7" name="Speech Bubble: Oval 6">
            <a:extLst>
              <a:ext uri="{FF2B5EF4-FFF2-40B4-BE49-F238E27FC236}">
                <a16:creationId xmlns:a16="http://schemas.microsoft.com/office/drawing/2014/main" id="{708D07A2-1689-B6D9-1022-89ECC04283BF}"/>
              </a:ext>
            </a:extLst>
          </p:cNvPr>
          <p:cNvSpPr/>
          <p:nvPr/>
        </p:nvSpPr>
        <p:spPr>
          <a:xfrm>
            <a:off x="3055120" y="4269025"/>
            <a:ext cx="4366611" cy="301840"/>
          </a:xfrm>
          <a:prstGeom prst="wedgeEllipseCallout">
            <a:avLst>
              <a:gd name="adj1" fmla="val -28762"/>
              <a:gd name="adj2" fmla="val 500736"/>
            </a:avLst>
          </a:prstGeom>
          <a:noFill/>
          <a:ln w="158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81C5D1C-49CF-9CB8-58CD-B1A843F0292D}"/>
              </a:ext>
            </a:extLst>
          </p:cNvPr>
          <p:cNvSpPr txBox="1"/>
          <p:nvPr/>
        </p:nvSpPr>
        <p:spPr>
          <a:xfrm>
            <a:off x="3808521" y="5961480"/>
            <a:ext cx="7315199" cy="646331"/>
          </a:xfrm>
          <a:prstGeom prst="rect">
            <a:avLst/>
          </a:prstGeom>
          <a:noFill/>
        </p:spPr>
        <p:txBody>
          <a:bodyPr wrap="square" rtlCol="0">
            <a:spAutoFit/>
          </a:bodyPr>
          <a:lstStyle/>
          <a:p>
            <a:r>
              <a:rPr lang="en-US" dirty="0"/>
              <a:t>Amount of SSR is a policy decision, worksheet can be designed to have minimum order and other attributes</a:t>
            </a:r>
          </a:p>
        </p:txBody>
      </p:sp>
    </p:spTree>
    <p:extLst>
      <p:ext uri="{BB962C8B-B14F-4D97-AF65-F5344CB8AC3E}">
        <p14:creationId xmlns:p14="http://schemas.microsoft.com/office/powerpoint/2010/main" val="139017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7047"/>
          </a:xfrm>
        </p:spPr>
        <p:txBody>
          <a:bodyPr>
            <a:normAutofit/>
          </a:bodyPr>
          <a:lstStyle/>
          <a:p>
            <a:r>
              <a:rPr lang="en-US" dirty="0"/>
              <a:t>Other Findings from Case File Data</a:t>
            </a:r>
          </a:p>
        </p:txBody>
      </p:sp>
      <p:sp>
        <p:nvSpPr>
          <p:cNvPr id="3" name="Slide Number Placeholder 2"/>
          <p:cNvSpPr>
            <a:spLocks noGrp="1"/>
          </p:cNvSpPr>
          <p:nvPr>
            <p:ph type="sldNum" sz="quarter" idx="10"/>
          </p:nvPr>
        </p:nvSpPr>
        <p:spPr/>
        <p:txBody>
          <a:bodyPr/>
          <a:lstStyle/>
          <a:p>
            <a:fld id="{A40ED968-6F27-4A0D-8446-73B1EAC69DD4}" type="slidenum">
              <a:rPr lang="en-US" smtClean="0"/>
              <a:t>27</a:t>
            </a:fld>
            <a:endParaRPr lang="en-US" dirty="0"/>
          </a:p>
        </p:txBody>
      </p:sp>
      <p:sp>
        <p:nvSpPr>
          <p:cNvPr id="6" name="Rectangle 1"/>
          <p:cNvSpPr>
            <a:spLocks noChangeArrowheads="1"/>
          </p:cNvSpPr>
          <p:nvPr/>
        </p:nvSpPr>
        <p:spPr bwMode="auto">
          <a:xfrm>
            <a:off x="3126142" y="1907184"/>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3F2BB4EC-20F4-EC41-3E3F-05D4E78EC0A4}"/>
              </a:ext>
            </a:extLst>
          </p:cNvPr>
          <p:cNvGraphicFramePr>
            <a:graphicFrameLocks noGrp="1"/>
          </p:cNvGraphicFramePr>
          <p:nvPr>
            <p:extLst>
              <p:ext uri="{D42A27DB-BD31-4B8C-83A1-F6EECF244321}">
                <p14:modId xmlns:p14="http://schemas.microsoft.com/office/powerpoint/2010/main" val="1737457337"/>
              </p:ext>
            </p:extLst>
          </p:nvPr>
        </p:nvGraphicFramePr>
        <p:xfrm>
          <a:off x="435006" y="1867989"/>
          <a:ext cx="11079333" cy="3352800"/>
        </p:xfrm>
        <a:graphic>
          <a:graphicData uri="http://schemas.openxmlformats.org/drawingml/2006/table">
            <a:tbl>
              <a:tblPr firstRow="1" bandRow="1">
                <a:tableStyleId>{5C22544A-7EE6-4342-B048-85BDC9FD1C3A}</a:tableStyleId>
              </a:tblPr>
              <a:tblGrid>
                <a:gridCol w="6102417">
                  <a:extLst>
                    <a:ext uri="{9D8B030D-6E8A-4147-A177-3AD203B41FA5}">
                      <a16:colId xmlns:a16="http://schemas.microsoft.com/office/drawing/2014/main" val="2117774465"/>
                    </a:ext>
                  </a:extLst>
                </a:gridCol>
                <a:gridCol w="1194999">
                  <a:extLst>
                    <a:ext uri="{9D8B030D-6E8A-4147-A177-3AD203B41FA5}">
                      <a16:colId xmlns:a16="http://schemas.microsoft.com/office/drawing/2014/main" val="2573913821"/>
                    </a:ext>
                  </a:extLst>
                </a:gridCol>
                <a:gridCol w="1234025">
                  <a:extLst>
                    <a:ext uri="{9D8B030D-6E8A-4147-A177-3AD203B41FA5}">
                      <a16:colId xmlns:a16="http://schemas.microsoft.com/office/drawing/2014/main" val="1678916297"/>
                    </a:ext>
                  </a:extLst>
                </a:gridCol>
                <a:gridCol w="1500326">
                  <a:extLst>
                    <a:ext uri="{9D8B030D-6E8A-4147-A177-3AD203B41FA5}">
                      <a16:colId xmlns:a16="http://schemas.microsoft.com/office/drawing/2014/main" val="2188937775"/>
                    </a:ext>
                  </a:extLst>
                </a:gridCol>
                <a:gridCol w="1047566">
                  <a:extLst>
                    <a:ext uri="{9D8B030D-6E8A-4147-A177-3AD203B41FA5}">
                      <a16:colId xmlns:a16="http://schemas.microsoft.com/office/drawing/2014/main" val="200273528"/>
                    </a:ext>
                  </a:extLst>
                </a:gridCol>
              </a:tblGrid>
              <a:tr h="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99"/>
                    </a:solidFill>
                  </a:tcPr>
                </a:tc>
                <a:tc gridSpan="2">
                  <a:txBody>
                    <a:bodyPr/>
                    <a:lstStyle/>
                    <a:p>
                      <a:pPr algn="ctr"/>
                      <a:r>
                        <a:rPr lang="en-US" sz="1800" dirty="0"/>
                        <a:t>All Orders  (N = 1,859)</a:t>
                      </a:r>
                    </a:p>
                  </a:txBody>
                  <a:tcPr>
                    <a:lnL w="12700" cap="flat" cmpd="sng" algn="ctr">
                      <a:solidFill>
                        <a:schemeClr val="tx1"/>
                      </a:solidFill>
                      <a:prstDash val="solid"/>
                      <a:round/>
                      <a:headEnd type="none" w="med" len="med"/>
                      <a:tailEnd type="none" w="med" len="med"/>
                    </a:lnL>
                    <a:lnB w="38100" cmpd="sng">
                      <a:noFill/>
                    </a:lnB>
                    <a:solidFill>
                      <a:srgbClr val="009999"/>
                    </a:solidFill>
                  </a:tcPr>
                </a:tc>
                <a:tc hMerge="1">
                  <a:txBody>
                    <a:bodyPr/>
                    <a:lstStyle/>
                    <a:p>
                      <a:endParaRPr lang="en-US"/>
                    </a:p>
                  </a:txBody>
                  <a:tcPr/>
                </a:tc>
                <a:tc gridSpan="2">
                  <a:txBody>
                    <a:bodyPr/>
                    <a:lstStyle/>
                    <a:p>
                      <a:pPr algn="ctr"/>
                      <a:r>
                        <a:rPr lang="en-US" sz="1800" dirty="0"/>
                        <a:t>Orders Established by Appearance and Known Income ( n = 706)</a:t>
                      </a:r>
                    </a:p>
                  </a:txBody>
                  <a:tcPr>
                    <a:lnB w="38100" cmpd="sng">
                      <a:noFill/>
                    </a:lnB>
                    <a:solidFill>
                      <a:srgbClr val="009999"/>
                    </a:solidFill>
                  </a:tcPr>
                </a:tc>
                <a:tc hMerge="1">
                  <a:txBody>
                    <a:bodyPr/>
                    <a:lstStyle/>
                    <a:p>
                      <a:endParaRPr lang="en-US"/>
                    </a:p>
                  </a:txBody>
                  <a:tcPr/>
                </a:tc>
                <a:extLst>
                  <a:ext uri="{0D108BD9-81ED-4DB2-BD59-A6C34878D82A}">
                    <a16:rowId xmlns:a16="http://schemas.microsoft.com/office/drawing/2014/main" val="1829788125"/>
                  </a:ext>
                </a:extLst>
              </a:tr>
              <a:tr h="377672">
                <a:tc>
                  <a:txBody>
                    <a:bodyPr/>
                    <a:lstStyle/>
                    <a:p>
                      <a:pPr marL="0" marR="0">
                        <a:spcBef>
                          <a:spcPts val="0"/>
                        </a:spcBef>
                        <a:spcAft>
                          <a:spcPts val="0"/>
                        </a:spcAft>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Receiving Parent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Paying Parent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Receiving Parent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Paying Parent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045337"/>
                  </a:ext>
                </a:extLst>
              </a:tr>
              <a:tr h="421503">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Income deduction for medical/hospital/dental insurance (Line 6 on worksheet)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5B"/>
                          </a:solidFill>
                          <a:effectLst/>
                          <a:latin typeface="+mn-lt"/>
                          <a:ea typeface="Times New Roman" panose="02020603050405020304" pitchFamily="18" charset="0"/>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5B"/>
                          </a:solidFill>
                          <a:effectLst/>
                          <a:latin typeface="+mn-lt"/>
                          <a:ea typeface="Times New Roman" panose="02020603050405020304" pitchFamily="18" charset="0"/>
                        </a:rPr>
                        <a:t>Average = $22/</a:t>
                      </a:r>
                      <a:r>
                        <a:rPr lang="en-US" sz="1600" dirty="0" err="1">
                          <a:solidFill>
                            <a:srgbClr val="00205B"/>
                          </a:solidFill>
                          <a:effectLst/>
                          <a:latin typeface="+mn-lt"/>
                          <a:ea typeface="Times New Roman" panose="02020603050405020304" pitchFamily="18" charset="0"/>
                        </a:rPr>
                        <a:t>wk</a:t>
                      </a:r>
                      <a:endParaRPr lang="en-US" sz="1600" dirty="0">
                        <a:solidFill>
                          <a:srgbClr val="00205B"/>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5B"/>
                          </a:solidFill>
                          <a:effectLst/>
                          <a:latin typeface="+mn-lt"/>
                          <a:ea typeface="Times New Roman" panose="02020603050405020304" pitchFamily="18" charset="0"/>
                        </a:rPr>
                        <a:t>36%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5B"/>
                          </a:solidFill>
                          <a:effectLst/>
                          <a:latin typeface="+mn-lt"/>
                          <a:ea typeface="Times New Roman" panose="02020603050405020304" pitchFamily="18" charset="0"/>
                        </a:rPr>
                        <a:t>Average = $21/</a:t>
                      </a:r>
                      <a:r>
                        <a:rPr lang="en-US" sz="1600" dirty="0" err="1">
                          <a:solidFill>
                            <a:srgbClr val="00205B"/>
                          </a:solidFill>
                          <a:effectLst/>
                          <a:latin typeface="+mn-lt"/>
                          <a:ea typeface="Times New Roman" panose="02020603050405020304" pitchFamily="18" charset="0"/>
                        </a:rPr>
                        <a:t>wk</a:t>
                      </a:r>
                      <a:endParaRPr lang="en-US" sz="1600" dirty="0">
                        <a:solidFill>
                          <a:srgbClr val="00205B"/>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5B"/>
                          </a:solidFill>
                          <a:effectLst/>
                          <a:latin typeface="+mn-lt"/>
                          <a:ea typeface="Times New Roman" panose="02020603050405020304" pitchFamily="18" charset="0"/>
                        </a:rPr>
                        <a:t>Average = $27/</a:t>
                      </a:r>
                      <a:r>
                        <a:rPr lang="en-US" sz="1600" dirty="0" err="1">
                          <a:solidFill>
                            <a:srgbClr val="00205B"/>
                          </a:solidFill>
                          <a:effectLst/>
                          <a:latin typeface="+mn-lt"/>
                          <a:ea typeface="Times New Roman" panose="02020603050405020304" pitchFamily="18" charset="0"/>
                        </a:rPr>
                        <a:t>wk</a:t>
                      </a:r>
                      <a:endParaRPr lang="en-US" sz="1600" dirty="0">
                        <a:solidFill>
                          <a:srgbClr val="00205B"/>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45%</a:t>
                      </a:r>
                    </a:p>
                    <a:p>
                      <a:pPr marL="0" marR="0" algn="ctr">
                        <a:spcBef>
                          <a:spcPts val="0"/>
                        </a:spcBef>
                        <a:spcAft>
                          <a:spcPts val="0"/>
                        </a:spcAft>
                      </a:pPr>
                      <a:r>
                        <a:rPr lang="en-US" sz="1600" dirty="0">
                          <a:solidFill>
                            <a:srgbClr val="00205B"/>
                          </a:solidFill>
                          <a:effectLst/>
                          <a:latin typeface="+mn-lt"/>
                          <a:ea typeface="Times New Roman" panose="02020603050405020304" pitchFamily="18" charset="0"/>
                        </a:rPr>
                        <a:t>Average = $30/</a:t>
                      </a:r>
                      <a:r>
                        <a:rPr lang="en-US" sz="1600" dirty="0" err="1">
                          <a:solidFill>
                            <a:srgbClr val="00205B"/>
                          </a:solidFill>
                          <a:effectLst/>
                          <a:latin typeface="+mn-lt"/>
                          <a:ea typeface="Times New Roman" panose="02020603050405020304" pitchFamily="18" charset="0"/>
                        </a:rPr>
                        <a:t>wk</a:t>
                      </a:r>
                      <a:endParaRPr lang="en-US" sz="1600" dirty="0">
                        <a:solidFill>
                          <a:srgbClr val="00205B"/>
                        </a:solidFill>
                        <a:effectLst/>
                        <a:latin typeface="+mn-lt"/>
                        <a:ea typeface="Times New Roman" panose="02020603050405020304" pitchFamily="18" charset="0"/>
                      </a:endParaRPr>
                    </a:p>
                    <a:p>
                      <a:pPr marL="0" marR="0" algn="ctr">
                        <a:spcBef>
                          <a:spcPts val="0"/>
                        </a:spcBef>
                        <a:spcAft>
                          <a:spcPts val="0"/>
                        </a:spcAft>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695905"/>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Income deduction for non-arrearage payments on court ordered alimony and child support (Line 11 on worksheet)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rgbClr val="00205B"/>
                          </a:solidFill>
                          <a:effectLst/>
                          <a:latin typeface="+mn-lt"/>
                          <a:ea typeface="Times New Roman" panose="02020603050405020304" pitchFamily="18" charset="0"/>
                        </a:rPr>
                        <a:t>&lt;0.5%</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rgbClr val="00205B"/>
                          </a:solidFill>
                          <a:effectLst/>
                          <a:latin typeface="+mn-lt"/>
                          <a:ea typeface="Times New Roman" panose="02020603050405020304" pitchFamily="18" charset="0"/>
                        </a:rPr>
                        <a:t>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None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00376098"/>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Income deduction to support qualified children (Line 12 on worksheet)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rgbClr val="00205B"/>
                          </a:solidFill>
                          <a:effectLst/>
                          <a:latin typeface="+mn-lt"/>
                          <a:ea typeface="Times New Roman" panose="02020603050405020304" pitchFamily="18" charset="0"/>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rgbClr val="00205B"/>
                          </a:solidFill>
                          <a:effectLst/>
                          <a:latin typeface="+mn-lt"/>
                          <a:ea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9025188"/>
                  </a:ext>
                </a:extLst>
              </a:tr>
              <a:tr h="181708">
                <a:tc>
                  <a:txBody>
                    <a:bodyPr/>
                    <a:lstStyle/>
                    <a:p>
                      <a:pPr marL="0" marR="0">
                        <a:spcBef>
                          <a:spcPts val="0"/>
                        </a:spcBef>
                        <a:spcAft>
                          <a:spcPts val="0"/>
                        </a:spcAft>
                      </a:pPr>
                      <a:r>
                        <a:rPr lang="en-US" sz="1600" dirty="0">
                          <a:solidFill>
                            <a:srgbClr val="00205B"/>
                          </a:solidFill>
                          <a:effectLst/>
                          <a:latin typeface="+mn-lt"/>
                          <a:ea typeface="Times New Roman" panose="02020603050405020304" pitchFamily="18" charset="0"/>
                        </a:rPr>
                        <a:t>Social security dependency benefits adjustment (Line 19 on worksheet)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None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&lt;0.5%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None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a:spcBef>
                          <a:spcPts val="0"/>
                        </a:spcBef>
                        <a:spcAft>
                          <a:spcPts val="0"/>
                        </a:spcAft>
                        <a:buFont typeface="Arial" panose="020B0604020202020204" pitchFamily="34" charset="0"/>
                        <a:buNone/>
                      </a:pPr>
                      <a:r>
                        <a:rPr lang="en-US" sz="1600" dirty="0">
                          <a:solidFill>
                            <a:srgbClr val="00205B"/>
                          </a:solidFill>
                          <a:effectLst/>
                          <a:latin typeface="+mn-lt"/>
                          <a:ea typeface="Times New Roman" panose="02020603050405020304" pitchFamily="18" charset="0"/>
                        </a:rPr>
                        <a:t>&lt;0.5%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7546994"/>
                  </a:ext>
                </a:extLst>
              </a:tr>
            </a:tbl>
          </a:graphicData>
        </a:graphic>
      </p:graphicFrame>
    </p:spTree>
    <p:extLst>
      <p:ext uri="{BB962C8B-B14F-4D97-AF65-F5344CB8AC3E}">
        <p14:creationId xmlns:p14="http://schemas.microsoft.com/office/powerpoint/2010/main" val="2361136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AA421A6-3830-4054-8E1B-6891DEA66713}"/>
              </a:ext>
            </a:extLst>
          </p:cNvPr>
          <p:cNvSpPr>
            <a:spLocks noGrp="1" noChangeArrowheads="1"/>
          </p:cNvSpPr>
          <p:nvPr>
            <p:ph type="title"/>
          </p:nvPr>
        </p:nvSpPr>
        <p:spPr>
          <a:xfrm>
            <a:off x="0" y="0"/>
            <a:ext cx="12192000" cy="801688"/>
          </a:xfrm>
        </p:spPr>
        <p:txBody>
          <a:bodyPr/>
          <a:lstStyle/>
          <a:p>
            <a:r>
              <a:rPr lang="en-US" altLang="en-US" dirty="0"/>
              <a:t>Distribution of Net Incomes</a:t>
            </a:r>
          </a:p>
        </p:txBody>
      </p:sp>
      <p:sp>
        <p:nvSpPr>
          <p:cNvPr id="68611" name="Slide Number Placeholder 2">
            <a:extLst>
              <a:ext uri="{FF2B5EF4-FFF2-40B4-BE49-F238E27FC236}">
                <a16:creationId xmlns:a16="http://schemas.microsoft.com/office/drawing/2014/main" id="{610431A5-280B-41CF-8C8F-70EC9FEDC937}"/>
              </a:ext>
            </a:extLst>
          </p:cNvPr>
          <p:cNvSpPr>
            <a:spLocks noGrp="1" noChangeArrowheads="1"/>
          </p:cNvSpPr>
          <p:nvPr>
            <p:ph type="sldNum" sz="quarter" idx="10"/>
          </p:nvPr>
        </p:nvSpPr>
        <p:spPr bwMode="auto">
          <a:xfrm>
            <a:off x="10914063" y="6372225"/>
            <a:ext cx="729297" cy="223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entury Gothic" panose="020B0502020202020204" pitchFamily="34" charset="0"/>
              </a:defRPr>
            </a:lvl9pPr>
          </a:lstStyle>
          <a:p>
            <a:pPr>
              <a:buNone/>
            </a:pPr>
            <a:fld id="{81B0E66F-479A-4EBA-9000-7687D4EBD52A}" type="slidenum">
              <a:rPr lang="en-US" altLang="en-US" sz="1200" smtClean="0"/>
              <a:pPr>
                <a:buNone/>
              </a:pPr>
              <a:t>28</a:t>
            </a:fld>
            <a:endParaRPr lang="en-US" altLang="en-US" sz="1200" dirty="0"/>
          </a:p>
        </p:txBody>
      </p:sp>
      <p:pic>
        <p:nvPicPr>
          <p:cNvPr id="3" name="Picture 2">
            <a:extLst>
              <a:ext uri="{FF2B5EF4-FFF2-40B4-BE49-F238E27FC236}">
                <a16:creationId xmlns:a16="http://schemas.microsoft.com/office/drawing/2014/main" id="{EE0F7AAD-A888-EDFD-1465-EC9662348647}"/>
              </a:ext>
            </a:extLst>
          </p:cNvPr>
          <p:cNvPicPr>
            <a:picLocks noChangeAspect="1"/>
          </p:cNvPicPr>
          <p:nvPr/>
        </p:nvPicPr>
        <p:blipFill>
          <a:blip r:embed="rId3"/>
          <a:stretch>
            <a:fillRect/>
          </a:stretch>
        </p:blipFill>
        <p:spPr>
          <a:xfrm>
            <a:off x="548640" y="1202369"/>
            <a:ext cx="9291109" cy="5169856"/>
          </a:xfrm>
          <a:prstGeom prst="rect">
            <a:avLst/>
          </a:prstGeom>
        </p:spPr>
      </p:pic>
      <p:sp>
        <p:nvSpPr>
          <p:cNvPr id="4" name="TextBox 3">
            <a:extLst>
              <a:ext uri="{FF2B5EF4-FFF2-40B4-BE49-F238E27FC236}">
                <a16:creationId xmlns:a16="http://schemas.microsoft.com/office/drawing/2014/main" id="{2E33D2E7-987D-7D85-4C74-14E7396ABE93}"/>
              </a:ext>
            </a:extLst>
          </p:cNvPr>
          <p:cNvSpPr txBox="1"/>
          <p:nvPr/>
        </p:nvSpPr>
        <p:spPr>
          <a:xfrm>
            <a:off x="9837429" y="951661"/>
            <a:ext cx="2154010" cy="830997"/>
          </a:xfrm>
          <a:prstGeom prst="rect">
            <a:avLst/>
          </a:prstGeom>
          <a:noFill/>
        </p:spPr>
        <p:txBody>
          <a:bodyPr wrap="square" rtlCol="0">
            <a:spAutoFit/>
          </a:bodyPr>
          <a:lstStyle/>
          <a:p>
            <a:r>
              <a:rPr lang="en-US" sz="1600" dirty="0">
                <a:solidFill>
                  <a:srgbClr val="00205B"/>
                </a:solidFill>
              </a:rPr>
              <a:t>On average, the paying parent’s income is 55% of combined income</a:t>
            </a:r>
          </a:p>
        </p:txBody>
      </p:sp>
    </p:spTree>
    <p:extLst>
      <p:ext uri="{BB962C8B-B14F-4D97-AF65-F5344CB8AC3E}">
        <p14:creationId xmlns:p14="http://schemas.microsoft.com/office/powerpoint/2010/main" val="600620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47D7-1ABA-483A-A50F-08E814A58143}"/>
              </a:ext>
            </a:extLst>
          </p:cNvPr>
          <p:cNvSpPr>
            <a:spLocks noGrp="1"/>
          </p:cNvSpPr>
          <p:nvPr>
            <p:ph type="title"/>
          </p:nvPr>
        </p:nvSpPr>
        <p:spPr>
          <a:xfrm>
            <a:off x="8019286" y="481264"/>
            <a:ext cx="3702251" cy="3907856"/>
          </a:xfrm>
        </p:spPr>
        <p:txBody>
          <a:bodyPr vert="horz" lIns="91440" tIns="45720" rIns="91440" bIns="45720" rtlCol="0" anchor="b">
            <a:normAutofit/>
          </a:bodyPr>
          <a:lstStyle/>
          <a:p>
            <a:r>
              <a:rPr lang="en-US" sz="4200" dirty="0"/>
              <a:t>Summary, Suggested Considerations and Next Steps</a:t>
            </a:r>
          </a:p>
        </p:txBody>
      </p:sp>
      <p:sp>
        <p:nvSpPr>
          <p:cNvPr id="47" name="Rectangle 46">
            <a:extLst>
              <a:ext uri="{FF2B5EF4-FFF2-40B4-BE49-F238E27FC236}">
                <a16:creationId xmlns:a16="http://schemas.microsoft.com/office/drawing/2014/main" id="{B5E47EC5-517B-483A-9688-749434BC20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3465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F1CA36A7-F4E9-45CE-9BA2-8FF974C55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0271" y="481264"/>
            <a:ext cx="2423160" cy="1857871"/>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BFA91083-5471-4F42-9B10-A773A73EE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3" y="2503727"/>
            <a:ext cx="4008798" cy="38833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B5C033BE-1352-42DD-B071-B4ED637EF3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81264"/>
            <a:ext cx="2412380" cy="28571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3A0DBF5F-9BCF-4835-8209-000D843EC8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3499239"/>
            <a:ext cx="2412380" cy="28878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7" name="Straight Connector 56">
            <a:extLst>
              <a:ext uri="{FF2B5EF4-FFF2-40B4-BE49-F238E27FC236}">
                <a16:creationId xmlns:a16="http://schemas.microsoft.com/office/drawing/2014/main" id="{B8E2DAF5-B3A6-4C92-BBF9-1E5D40337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4447" y="4459986"/>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A4FE0E9A-63AB-450E-9B8A-1E77FBD5E7DD}"/>
              </a:ext>
            </a:extLst>
          </p:cNvPr>
          <p:cNvSpPr>
            <a:spLocks noGrp="1"/>
          </p:cNvSpPr>
          <p:nvPr>
            <p:ph type="sldNum" sz="quarter" idx="10"/>
          </p:nvPr>
        </p:nvSpPr>
        <p:spPr>
          <a:xfrm>
            <a:off x="10620374" y="6356350"/>
            <a:ext cx="733425" cy="365125"/>
          </a:xfrm>
          <a:prstGeom prst="ellipse">
            <a:avLst/>
          </a:prstGeom>
        </p:spPr>
        <p:txBody>
          <a:bodyPr vert="horz" lIns="91440" tIns="45720" rIns="91440" bIns="45720" rtlCol="0"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A40ED968-6F27-4A0D-8446-73B1EAC69DD4}"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29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5" name="Graphic 4" descr="Statistics">
            <a:extLst>
              <a:ext uri="{FF2B5EF4-FFF2-40B4-BE49-F238E27FC236}">
                <a16:creationId xmlns:a16="http://schemas.microsoft.com/office/drawing/2014/main" id="{ED386635-48D8-4FCE-A7F7-132E85D3A8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4400" y="2685177"/>
            <a:ext cx="3255264" cy="3255264"/>
          </a:xfrm>
          <a:prstGeom prst="rect">
            <a:avLst/>
          </a:prstGeom>
        </p:spPr>
      </p:pic>
      <p:pic>
        <p:nvPicPr>
          <p:cNvPr id="8" name="Graphic 7" descr="Stopwatch">
            <a:extLst>
              <a:ext uri="{FF2B5EF4-FFF2-40B4-BE49-F238E27FC236}">
                <a16:creationId xmlns:a16="http://schemas.microsoft.com/office/drawing/2014/main" id="{AEE254CD-82F9-441D-BF3A-FDA53F1C5C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78062" y="1029339"/>
            <a:ext cx="1493181" cy="1493181"/>
          </a:xfrm>
          <a:prstGeom prst="rect">
            <a:avLst/>
          </a:prstGeom>
        </p:spPr>
      </p:pic>
      <p:pic>
        <p:nvPicPr>
          <p:cNvPr id="10" name="Graphic 9" descr="Group brainstorm">
            <a:extLst>
              <a:ext uri="{FF2B5EF4-FFF2-40B4-BE49-F238E27FC236}">
                <a16:creationId xmlns:a16="http://schemas.microsoft.com/office/drawing/2014/main" id="{6DD070D7-C6BE-4E6B-90A9-BA432C7915B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05403" y="3886447"/>
            <a:ext cx="1510163" cy="1785010"/>
          </a:xfrm>
          <a:prstGeom prst="rect">
            <a:avLst/>
          </a:prstGeom>
        </p:spPr>
      </p:pic>
    </p:spTree>
    <p:extLst>
      <p:ext uri="{BB962C8B-B14F-4D97-AF65-F5344CB8AC3E}">
        <p14:creationId xmlns:p14="http://schemas.microsoft.com/office/powerpoint/2010/main" val="50956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47D7-1ABA-483A-A50F-08E814A58143}"/>
              </a:ext>
            </a:extLst>
          </p:cNvPr>
          <p:cNvSpPr>
            <a:spLocks noGrp="1"/>
          </p:cNvSpPr>
          <p:nvPr>
            <p:ph type="title"/>
          </p:nvPr>
        </p:nvSpPr>
        <p:spPr>
          <a:xfrm>
            <a:off x="8019286" y="481264"/>
            <a:ext cx="3702251" cy="3907856"/>
          </a:xfrm>
        </p:spPr>
        <p:txBody>
          <a:bodyPr vert="horz" lIns="91440" tIns="45720" rIns="91440" bIns="45720" rtlCol="0" anchor="b">
            <a:normAutofit/>
          </a:bodyPr>
          <a:lstStyle/>
          <a:p>
            <a:r>
              <a:rPr lang="en-US" sz="4700" dirty="0"/>
              <a:t>Recap</a:t>
            </a:r>
          </a:p>
        </p:txBody>
      </p:sp>
      <p:sp>
        <p:nvSpPr>
          <p:cNvPr id="15" name="Rectangle 14">
            <a:extLst>
              <a:ext uri="{FF2B5EF4-FFF2-40B4-BE49-F238E27FC236}">
                <a16:creationId xmlns:a16="http://schemas.microsoft.com/office/drawing/2014/main" id="{8C067E67-F226-4A07-891D-B5580D7F6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3465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B529420B-B50B-4A54-936F-33426CB9D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0271" y="470916"/>
            <a:ext cx="2423160" cy="1857871"/>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230C9C84-87F1-4080-BC53-1A96E8260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81264"/>
            <a:ext cx="2412380" cy="185787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6BECE06-F859-4BF0-99BF-5412160D1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3" y="2503727"/>
            <a:ext cx="4008798" cy="38833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Upward trend">
            <a:extLst>
              <a:ext uri="{FF2B5EF4-FFF2-40B4-BE49-F238E27FC236}">
                <a16:creationId xmlns:a16="http://schemas.microsoft.com/office/drawing/2014/main" id="{D5FE30EC-DA7E-4883-A186-80889545AA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561" y="2662325"/>
            <a:ext cx="3566160" cy="3566160"/>
          </a:xfrm>
          <a:prstGeom prst="rect">
            <a:avLst/>
          </a:prstGeom>
        </p:spPr>
      </p:pic>
      <p:sp>
        <p:nvSpPr>
          <p:cNvPr id="23" name="Rectangle 22">
            <a:extLst>
              <a:ext uri="{FF2B5EF4-FFF2-40B4-BE49-F238E27FC236}">
                <a16:creationId xmlns:a16="http://schemas.microsoft.com/office/drawing/2014/main" id="{136D55F9-4B13-4239-BB38-0196B10B2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500064"/>
            <a:ext cx="2412380" cy="22096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C4A939E8-D608-4CBE-B408-027E7D5A7B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4447" y="4459986"/>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6464B0F-EE77-49FE-A1CD-2E01ADC30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4870580"/>
            <a:ext cx="2412380" cy="1516504"/>
          </a:xfrm>
          <a:prstGeom prst="rect">
            <a:avLst/>
          </a:prstGeom>
          <a:solidFill>
            <a:srgbClr val="0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A4FE0E9A-63AB-450E-9B8A-1E77FBD5E7DD}"/>
              </a:ext>
            </a:extLst>
          </p:cNvPr>
          <p:cNvSpPr>
            <a:spLocks noGrp="1"/>
          </p:cNvSpPr>
          <p:nvPr>
            <p:ph type="sldNum" sz="quarter" idx="10"/>
          </p:nvPr>
        </p:nvSpPr>
        <p:spPr>
          <a:xfrm>
            <a:off x="10620374" y="6356350"/>
            <a:ext cx="733425" cy="365125"/>
          </a:xfrm>
          <a:prstGeom prst="ellipse">
            <a:avLst/>
          </a:prstGeom>
        </p:spPr>
        <p:txBody>
          <a:bodyPr vert="horz" lIns="91440" tIns="45720" rIns="91440" bIns="45720" rtlCol="0"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A40ED968-6F27-4A0D-8446-73B1EAC69DD4}"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Graphic 5" descr="Artificial Intelligence with solid fill">
            <a:extLst>
              <a:ext uri="{FF2B5EF4-FFF2-40B4-BE49-F238E27FC236}">
                <a16:creationId xmlns:a16="http://schemas.microsoft.com/office/drawing/2014/main" id="{58232F18-1358-4BCC-AD3B-018686EA783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49916" y="2864194"/>
            <a:ext cx="1481328" cy="1481328"/>
          </a:xfrm>
          <a:prstGeom prst="rect">
            <a:avLst/>
          </a:prstGeom>
        </p:spPr>
      </p:pic>
      <p:pic>
        <p:nvPicPr>
          <p:cNvPr id="9" name="Graphic 8" descr="Teacher with solid fill">
            <a:extLst>
              <a:ext uri="{FF2B5EF4-FFF2-40B4-BE49-F238E27FC236}">
                <a16:creationId xmlns:a16="http://schemas.microsoft.com/office/drawing/2014/main" id="{7292DABC-790D-433C-B52B-22F65A6922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49916" y="675605"/>
            <a:ext cx="1653182" cy="1653182"/>
          </a:xfrm>
          <a:prstGeom prst="rect">
            <a:avLst/>
          </a:prstGeom>
        </p:spPr>
      </p:pic>
    </p:spTree>
    <p:extLst>
      <p:ext uri="{BB962C8B-B14F-4D97-AF65-F5344CB8AC3E}">
        <p14:creationId xmlns:p14="http://schemas.microsoft.com/office/powerpoint/2010/main" val="594246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3971-C6FE-456D-B070-0DF4D8BFC2DD}"/>
              </a:ext>
            </a:extLst>
          </p:cNvPr>
          <p:cNvSpPr>
            <a:spLocks noGrp="1"/>
          </p:cNvSpPr>
          <p:nvPr>
            <p:ph type="title"/>
          </p:nvPr>
        </p:nvSpPr>
        <p:spPr/>
        <p:txBody>
          <a:bodyPr/>
          <a:lstStyle/>
          <a:p>
            <a:r>
              <a:rPr lang="en-US" dirty="0"/>
              <a:t>Summary and Suggested Considerations</a:t>
            </a:r>
          </a:p>
        </p:txBody>
      </p:sp>
      <p:sp>
        <p:nvSpPr>
          <p:cNvPr id="3" name="Slide Number Placeholder 2">
            <a:extLst>
              <a:ext uri="{FF2B5EF4-FFF2-40B4-BE49-F238E27FC236}">
                <a16:creationId xmlns:a16="http://schemas.microsoft.com/office/drawing/2014/main" id="{71A2A587-1226-4286-874E-7E12E35F04F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0ED968-6F27-4A0D-8446-73B1EAC69DD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CED96565-46FC-4169-9EE1-1C872444C378}"/>
              </a:ext>
            </a:extLst>
          </p:cNvPr>
          <p:cNvSpPr txBox="1">
            <a:spLocks/>
          </p:cNvSpPr>
          <p:nvPr/>
        </p:nvSpPr>
        <p:spPr>
          <a:xfrm>
            <a:off x="210012" y="894944"/>
            <a:ext cx="11838648" cy="57004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Summary</a:t>
            </a:r>
          </a:p>
          <a:p>
            <a:pPr lvl="1"/>
            <a:r>
              <a:rPr lang="en-US" sz="1600" dirty="0"/>
              <a:t>There are new federal requirements of state guidelines and guidelines reviews</a:t>
            </a:r>
          </a:p>
          <a:p>
            <a:pPr lvl="1"/>
            <a:r>
              <a:rPr lang="en-US" sz="1600" dirty="0"/>
              <a:t>Economic: There is new economic data on the cost of raising children; the existing schedule is based on 2012 data</a:t>
            </a:r>
          </a:p>
          <a:p>
            <a:pPr lvl="1"/>
            <a:r>
              <a:rPr lang="en-US" sz="1600" dirty="0"/>
              <a:t>Income imputation at 40 </a:t>
            </a:r>
            <a:r>
              <a:rPr lang="en-US" sz="1600" dirty="0" err="1"/>
              <a:t>hr</a:t>
            </a:r>
            <a:r>
              <a:rPr lang="en-US" sz="1600" dirty="0"/>
              <a:t> per week at minimum wage is common</a:t>
            </a:r>
          </a:p>
          <a:p>
            <a:pPr lvl="1"/>
            <a:r>
              <a:rPr lang="en-US" sz="1600" dirty="0"/>
              <a:t>Many low-paying jobs offer less than 40-hour per week and often less than 52 weeks per year are paid</a:t>
            </a:r>
          </a:p>
          <a:p>
            <a:endParaRPr lang="en-US" sz="2000" dirty="0"/>
          </a:p>
          <a:p>
            <a:r>
              <a:rPr lang="en-US" sz="2000" dirty="0"/>
              <a:t>Economic Considerations:</a:t>
            </a:r>
          </a:p>
          <a:p>
            <a:pPr lvl="1"/>
            <a:r>
              <a:rPr lang="en-US" sz="2000" dirty="0"/>
              <a:t>Should the schedule be updated using updated BR? If so, should it account for Connecticut’s income using income realignment or price parity?</a:t>
            </a:r>
          </a:p>
          <a:p>
            <a:pPr lvl="1"/>
            <a:r>
              <a:rPr lang="en-US" sz="2000" dirty="0"/>
              <a:t>Be extended from maximum combined income of $4,000 per week to $5,000 per week?</a:t>
            </a:r>
          </a:p>
          <a:p>
            <a:pPr lvl="1"/>
            <a:r>
              <a:rPr lang="en-US" sz="2000" dirty="0"/>
              <a:t>Should the amount of the low-income adjustment be increased and expanded to higher incomes? </a:t>
            </a:r>
          </a:p>
          <a:p>
            <a:pPr lvl="1"/>
            <a:r>
              <a:rPr lang="en-US" sz="2000" dirty="0"/>
              <a:t>Should the low-income adjustment approach be modified (e.g., put in worksheet)?</a:t>
            </a:r>
          </a:p>
          <a:p>
            <a:pPr marL="457200" lvl="1" indent="0">
              <a:buNone/>
            </a:pPr>
            <a:endParaRPr lang="en-US" sz="2000" dirty="0"/>
          </a:p>
          <a:p>
            <a:r>
              <a:rPr lang="en-US" sz="2000" dirty="0"/>
              <a:t>Non-economic Considerations</a:t>
            </a:r>
          </a:p>
          <a:p>
            <a:pPr lvl="1"/>
            <a:r>
              <a:rPr lang="en-US" sz="1600" dirty="0"/>
              <a:t>Tweak income imputation considerations to lessen income imputation at f-t, state minimum wage</a:t>
            </a:r>
          </a:p>
          <a:p>
            <a:pPr lvl="1"/>
            <a:r>
              <a:rPr lang="en-US" sz="1600" dirty="0"/>
              <a:t>Other tweaks  (see slide 5 from Feb. presentation)</a:t>
            </a:r>
          </a:p>
          <a:p>
            <a:pPr marL="457200" lvl="1" indent="0">
              <a:buNone/>
            </a:pPr>
            <a:endParaRPr lang="en-US" dirty="0"/>
          </a:p>
          <a:p>
            <a:pPr marL="457200" lvl="1" indent="0">
              <a:buNone/>
            </a:pPr>
            <a:endParaRPr lang="en-US" dirty="0"/>
          </a:p>
          <a:p>
            <a:pPr marL="457200" marR="0" lvl="1" indent="0" algn="l" defTabSz="914400" rtl="0" eaLnBrk="1" fontAlgn="auto" latinLnBrk="0" hangingPunct="1">
              <a:lnSpc>
                <a:spcPct val="90000"/>
              </a:lnSpc>
              <a:spcBef>
                <a:spcPts val="500"/>
              </a:spcBef>
              <a:spcAft>
                <a:spcPts val="0"/>
              </a:spcAft>
              <a:buClrTx/>
              <a:buSzTx/>
              <a:buNone/>
              <a:tabLst/>
              <a:defRPr/>
            </a:pPr>
            <a:endPar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0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373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3971-C6FE-456D-B070-0DF4D8BFC2DD}"/>
              </a:ext>
            </a:extLst>
          </p:cNvPr>
          <p:cNvSpPr>
            <a:spLocks noGrp="1"/>
          </p:cNvSpPr>
          <p:nvPr>
            <p:ph type="title"/>
          </p:nvPr>
        </p:nvSpPr>
        <p:spPr/>
        <p:txBody>
          <a:bodyPr/>
          <a:lstStyle/>
          <a:p>
            <a:r>
              <a:rPr lang="en-US" sz="4400" dirty="0"/>
              <a:t>Next Steps</a:t>
            </a:r>
            <a:endParaRPr lang="en-US" dirty="0"/>
          </a:p>
        </p:txBody>
      </p:sp>
      <p:sp>
        <p:nvSpPr>
          <p:cNvPr id="3" name="Slide Number Placeholder 2">
            <a:extLst>
              <a:ext uri="{FF2B5EF4-FFF2-40B4-BE49-F238E27FC236}">
                <a16:creationId xmlns:a16="http://schemas.microsoft.com/office/drawing/2014/main" id="{71A2A587-1226-4286-874E-7E12E35F04F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0ED968-6F27-4A0D-8446-73B1EAC69DD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CED96565-46FC-4169-9EE1-1C872444C378}"/>
              </a:ext>
            </a:extLst>
          </p:cNvPr>
          <p:cNvSpPr txBox="1">
            <a:spLocks/>
          </p:cNvSpPr>
          <p:nvPr/>
        </p:nvSpPr>
        <p:spPr>
          <a:xfrm>
            <a:off x="210012" y="894944"/>
            <a:ext cx="11838648" cy="57004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p>
          <a:p>
            <a:r>
              <a:rPr lang="en-US" dirty="0"/>
              <a:t>CPR</a:t>
            </a:r>
          </a:p>
          <a:p>
            <a:pPr lvl="1"/>
            <a:r>
              <a:rPr lang="en-US" dirty="0"/>
              <a:t>What additional information is needed for decision making?</a:t>
            </a:r>
          </a:p>
          <a:p>
            <a:pPr lvl="1"/>
            <a:r>
              <a:rPr lang="en-US" dirty="0"/>
              <a:t>Updating low-income adjustment in schedule requires decision to use price parity or </a:t>
            </a:r>
            <a:r>
              <a:rPr lang="en-US"/>
              <a:t>income realignment</a:t>
            </a:r>
            <a:endParaRPr lang="en-US" dirty="0"/>
          </a:p>
          <a:p>
            <a:pPr lvl="1"/>
            <a:endParaRPr lang="en-US" dirty="0"/>
          </a:p>
          <a:p>
            <a:r>
              <a:rPr lang="en-US" dirty="0"/>
              <a:t>Commission</a:t>
            </a:r>
          </a:p>
          <a:p>
            <a:pPr marL="0" indent="0">
              <a:buNone/>
            </a:pPr>
            <a:endParaRPr lang="en-US" dirty="0"/>
          </a:p>
          <a:p>
            <a:r>
              <a:rPr lang="en-US" dirty="0"/>
              <a:t>Timelines</a:t>
            </a:r>
            <a:endParaRPr kumimoji="0" lang="en-US" sz="28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0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2F5BEAF7-3116-EB13-5F54-D9A014DFE081}"/>
              </a:ext>
            </a:extLst>
          </p:cNvPr>
          <p:cNvSpPr txBox="1">
            <a:spLocks/>
          </p:cNvSpPr>
          <p:nvPr/>
        </p:nvSpPr>
        <p:spPr>
          <a:xfrm>
            <a:off x="0" y="0"/>
            <a:ext cx="12192000" cy="802194"/>
          </a:xfrm>
          <a:prstGeom prst="rect">
            <a:avLst/>
          </a:prstGeom>
          <a:solidFill>
            <a:srgbClr val="D8FCEE"/>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r>
              <a:rPr lang="en-US" sz="2800"/>
              <a:t>Examples from Other States: Income Imputation</a:t>
            </a:r>
            <a:endParaRPr lang="en-US" sz="2800" dirty="0"/>
          </a:p>
        </p:txBody>
      </p:sp>
    </p:spTree>
    <p:extLst>
      <p:ext uri="{BB962C8B-B14F-4D97-AF65-F5344CB8AC3E}">
        <p14:creationId xmlns:p14="http://schemas.microsoft.com/office/powerpoint/2010/main" val="1201167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47D7-1ABA-483A-A50F-08E814A58143}"/>
              </a:ext>
            </a:extLst>
          </p:cNvPr>
          <p:cNvSpPr>
            <a:spLocks noGrp="1"/>
          </p:cNvSpPr>
          <p:nvPr>
            <p:ph type="title"/>
          </p:nvPr>
        </p:nvSpPr>
        <p:spPr>
          <a:xfrm>
            <a:off x="8019286" y="481264"/>
            <a:ext cx="3702251" cy="3907856"/>
          </a:xfrm>
        </p:spPr>
        <p:txBody>
          <a:bodyPr vert="horz" lIns="91440" tIns="45720" rIns="91440" bIns="45720" rtlCol="0" anchor="b">
            <a:normAutofit/>
          </a:bodyPr>
          <a:lstStyle/>
          <a:p>
            <a:r>
              <a:rPr lang="en-US" sz="4200" dirty="0"/>
              <a:t>Attachments</a:t>
            </a:r>
          </a:p>
        </p:txBody>
      </p:sp>
      <p:sp>
        <p:nvSpPr>
          <p:cNvPr id="47" name="Rectangle 46">
            <a:extLst>
              <a:ext uri="{FF2B5EF4-FFF2-40B4-BE49-F238E27FC236}">
                <a16:creationId xmlns:a16="http://schemas.microsoft.com/office/drawing/2014/main" id="{B5E47EC5-517B-483A-9688-749434BC20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3465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F1CA36A7-F4E9-45CE-9BA2-8FF974C55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0271" y="481264"/>
            <a:ext cx="2423160" cy="1857871"/>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BFA91083-5471-4F42-9B10-A773A73EE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3" y="2503727"/>
            <a:ext cx="4008798" cy="38833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B5C033BE-1352-42DD-B071-B4ED637EF3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81264"/>
            <a:ext cx="2412380" cy="28571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3A0DBF5F-9BCF-4835-8209-000D843EC8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3499239"/>
            <a:ext cx="2412380" cy="28878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7" name="Straight Connector 56">
            <a:extLst>
              <a:ext uri="{FF2B5EF4-FFF2-40B4-BE49-F238E27FC236}">
                <a16:creationId xmlns:a16="http://schemas.microsoft.com/office/drawing/2014/main" id="{B8E2DAF5-B3A6-4C92-BBF9-1E5D40337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4447" y="4459986"/>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A4FE0E9A-63AB-450E-9B8A-1E77FBD5E7DD}"/>
              </a:ext>
            </a:extLst>
          </p:cNvPr>
          <p:cNvSpPr>
            <a:spLocks noGrp="1"/>
          </p:cNvSpPr>
          <p:nvPr>
            <p:ph type="sldNum" sz="quarter" idx="10"/>
          </p:nvPr>
        </p:nvSpPr>
        <p:spPr>
          <a:xfrm>
            <a:off x="10620374" y="6356350"/>
            <a:ext cx="733425" cy="365125"/>
          </a:xfrm>
          <a:prstGeom prst="ellipse">
            <a:avLst/>
          </a:prstGeom>
        </p:spPr>
        <p:txBody>
          <a:bodyPr vert="horz" lIns="91440" tIns="45720" rIns="91440" bIns="45720" rtlCol="0"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A40ED968-6F27-4A0D-8446-73B1EAC69DD4}"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32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Graphic 5" descr="Child with balloon with solid fill">
            <a:extLst>
              <a:ext uri="{FF2B5EF4-FFF2-40B4-BE49-F238E27FC236}">
                <a16:creationId xmlns:a16="http://schemas.microsoft.com/office/drawing/2014/main" id="{94CEF838-8D05-53BE-3A05-3BEB9401A5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54295" y="676563"/>
            <a:ext cx="2314746" cy="2351759"/>
          </a:xfrm>
          <a:prstGeom prst="rect">
            <a:avLst/>
          </a:prstGeom>
        </p:spPr>
      </p:pic>
      <p:pic>
        <p:nvPicPr>
          <p:cNvPr id="9" name="Graphic 8" descr="Circles with arrows with solid fill">
            <a:extLst>
              <a:ext uri="{FF2B5EF4-FFF2-40B4-BE49-F238E27FC236}">
                <a16:creationId xmlns:a16="http://schemas.microsoft.com/office/drawing/2014/main" id="{E8E6870E-6895-92A1-DC37-67A6532CDF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5713" y="2738228"/>
            <a:ext cx="3087018" cy="3087018"/>
          </a:xfrm>
          <a:prstGeom prst="rect">
            <a:avLst/>
          </a:prstGeom>
        </p:spPr>
      </p:pic>
      <p:pic>
        <p:nvPicPr>
          <p:cNvPr id="12" name="Graphic 11" descr="Family with boy outline">
            <a:extLst>
              <a:ext uri="{FF2B5EF4-FFF2-40B4-BE49-F238E27FC236}">
                <a16:creationId xmlns:a16="http://schemas.microsoft.com/office/drawing/2014/main" id="{E251B74E-BC30-12B8-0743-B03EE4670F3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69548" y="3958046"/>
            <a:ext cx="1870885" cy="1867200"/>
          </a:xfrm>
          <a:prstGeom prst="rect">
            <a:avLst/>
          </a:prstGeom>
        </p:spPr>
      </p:pic>
    </p:spTree>
    <p:extLst>
      <p:ext uri="{BB962C8B-B14F-4D97-AF65-F5344CB8AC3E}">
        <p14:creationId xmlns:p14="http://schemas.microsoft.com/office/powerpoint/2010/main" val="2611998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92598-9C68-4AFE-9B88-1C383C011263}"/>
              </a:ext>
            </a:extLst>
          </p:cNvPr>
          <p:cNvSpPr>
            <a:spLocks noGrp="1"/>
          </p:cNvSpPr>
          <p:nvPr>
            <p:ph type="title"/>
          </p:nvPr>
        </p:nvSpPr>
        <p:spPr>
          <a:xfrm>
            <a:off x="0" y="0"/>
            <a:ext cx="12192000" cy="802194"/>
          </a:xfrm>
        </p:spPr>
        <p:txBody>
          <a:bodyPr>
            <a:normAutofit/>
          </a:bodyPr>
          <a:lstStyle/>
          <a:p>
            <a:r>
              <a:rPr lang="en-US" sz="2800" dirty="0"/>
              <a:t>Examples from Other States: Income Imputation</a:t>
            </a:r>
          </a:p>
        </p:txBody>
      </p:sp>
      <p:sp>
        <p:nvSpPr>
          <p:cNvPr id="3" name="Slide Number Placeholder 2">
            <a:extLst>
              <a:ext uri="{FF2B5EF4-FFF2-40B4-BE49-F238E27FC236}">
                <a16:creationId xmlns:a16="http://schemas.microsoft.com/office/drawing/2014/main" id="{9D7D9BE2-5F41-4472-AF00-D7F001DFB681}"/>
              </a:ext>
            </a:extLst>
          </p:cNvPr>
          <p:cNvSpPr>
            <a:spLocks noGrp="1"/>
          </p:cNvSpPr>
          <p:nvPr>
            <p:ph type="sldNum" sz="quarter" idx="10"/>
          </p:nvPr>
        </p:nvSpPr>
        <p:spPr/>
        <p:txBody>
          <a:bodyPr/>
          <a:lstStyle/>
          <a:p>
            <a:fld id="{A40ED968-6F27-4A0D-8446-73B1EAC69DD4}" type="slidenum">
              <a:rPr lang="en-US" smtClean="0"/>
              <a:t>33</a:t>
            </a:fld>
            <a:endParaRPr lang="en-US" dirty="0"/>
          </a:p>
        </p:txBody>
      </p:sp>
      <p:graphicFrame>
        <p:nvGraphicFramePr>
          <p:cNvPr id="9" name="Table 8">
            <a:extLst>
              <a:ext uri="{FF2B5EF4-FFF2-40B4-BE49-F238E27FC236}">
                <a16:creationId xmlns:a16="http://schemas.microsoft.com/office/drawing/2014/main" id="{10D46838-2011-4912-A5F3-61B525471DB5}"/>
              </a:ext>
            </a:extLst>
          </p:cNvPr>
          <p:cNvGraphicFramePr>
            <a:graphicFrameLocks noGrp="1"/>
          </p:cNvGraphicFramePr>
          <p:nvPr/>
        </p:nvGraphicFramePr>
        <p:xfrm>
          <a:off x="96644" y="766763"/>
          <a:ext cx="11961244" cy="5486400"/>
        </p:xfrm>
        <a:graphic>
          <a:graphicData uri="http://schemas.openxmlformats.org/drawingml/2006/table">
            <a:tbl>
              <a:tblPr firstRow="1" bandRow="1">
                <a:tableStyleId>{5C22544A-7EE6-4342-B048-85BDC9FD1C3A}</a:tableStyleId>
              </a:tblPr>
              <a:tblGrid>
                <a:gridCol w="598300">
                  <a:extLst>
                    <a:ext uri="{9D8B030D-6E8A-4147-A177-3AD203B41FA5}">
                      <a16:colId xmlns:a16="http://schemas.microsoft.com/office/drawing/2014/main" val="2079884171"/>
                    </a:ext>
                  </a:extLst>
                </a:gridCol>
                <a:gridCol w="11362944">
                  <a:extLst>
                    <a:ext uri="{9D8B030D-6E8A-4147-A177-3AD203B41FA5}">
                      <a16:colId xmlns:a16="http://schemas.microsoft.com/office/drawing/2014/main" val="3688918455"/>
                    </a:ext>
                  </a:extLst>
                </a:gridCol>
              </a:tblGrid>
              <a:tr h="1087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dirty="0">
                          <a:solidFill>
                            <a:srgbClr val="FF0000"/>
                          </a:solidFill>
                          <a:latin typeface="+mn-lt"/>
                        </a:rPr>
                        <a:t>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FFDF9"/>
                    </a:solidFill>
                  </a:tcPr>
                </a:tc>
                <a:tc>
                  <a:txBody>
                    <a:bodyPr/>
                    <a:lstStyle/>
                    <a:p>
                      <a:pPr marL="0" indent="0">
                        <a:buNone/>
                      </a:pPr>
                      <a:r>
                        <a:rPr lang="en-US" sz="1200" dirty="0">
                          <a:solidFill>
                            <a:srgbClr val="002060"/>
                          </a:solidFill>
                        </a:rPr>
                        <a:t>D. </a:t>
                      </a:r>
                      <a:r>
                        <a:rPr lang="en-US" sz="1200" b="0" dirty="0">
                          <a:solidFill>
                            <a:srgbClr val="002060"/>
                          </a:solidFill>
                        </a:rPr>
                        <a:t>Imputation </a:t>
                      </a:r>
                      <a:r>
                        <a:rPr lang="en-US" sz="1200" b="0" dirty="0">
                          <a:solidFill>
                            <a:srgbClr val="00205B"/>
                          </a:solidFill>
                        </a:rPr>
                        <a:t>of income</a:t>
                      </a:r>
                    </a:p>
                    <a:p>
                      <a:pPr marL="0" indent="0">
                        <a:buNone/>
                      </a:pPr>
                      <a:r>
                        <a:rPr lang="en-US" sz="1200" b="0" dirty="0">
                          <a:solidFill>
                            <a:srgbClr val="00205B"/>
                          </a:solidFill>
                        </a:rPr>
                        <a:t>When the Court finds that a parent has, in whole or in part, undocumented or unreported income, the Court may reasonably impute income to the parent based on all the evidence submitted, including, but not limited to, evidence of the parent’s ownership and maintenance of assets, and the parent’s lifestyle, expenses and spending patterns.</a:t>
                      </a:r>
                    </a:p>
                    <a:p>
                      <a:pPr marL="0" indent="0">
                        <a:buNone/>
                      </a:pPr>
                      <a:r>
                        <a:rPr lang="en-US" sz="1200" b="0" dirty="0">
                          <a:solidFill>
                            <a:srgbClr val="00205B"/>
                          </a:solidFill>
                        </a:rPr>
                        <a:t>Expense reimbursements, in-kind payments or benefits received by a parent, personal use of business property, and payment of personal expenses by a business in the course of employment, self-employment, or operation of a business may be included as income if such payments are significant and reduce personal living expenses.</a:t>
                      </a:r>
                    </a:p>
                    <a:p>
                      <a:pPr marL="0" indent="0">
                        <a:buNone/>
                      </a:pPr>
                      <a:r>
                        <a:rPr lang="en-US" sz="1200" b="0" dirty="0">
                          <a:solidFill>
                            <a:srgbClr val="00205B"/>
                          </a:solidFill>
                        </a:rPr>
                        <a:t>In circumstances where the Court finds that a parent has unreported income, the Court may adjust the amount of income upward by a reasonable percentage to take into account the absence of income taxes that normally would be due and payable on the unreported income.</a:t>
                      </a:r>
                    </a:p>
                    <a:p>
                      <a:pPr marL="0" indent="0">
                        <a:buNone/>
                      </a:pPr>
                      <a:endParaRPr lang="en-US" sz="1200" b="0" dirty="0">
                        <a:solidFill>
                          <a:srgbClr val="00205B"/>
                        </a:solidFill>
                      </a:endParaRPr>
                    </a:p>
                    <a:p>
                      <a:pPr marL="0" indent="0">
                        <a:buNone/>
                      </a:pPr>
                      <a:r>
                        <a:rPr lang="en-US" sz="1200" b="0" dirty="0">
                          <a:solidFill>
                            <a:srgbClr val="00205B"/>
                          </a:solidFill>
                        </a:rPr>
                        <a:t>E. Attribution of income</a:t>
                      </a:r>
                    </a:p>
                    <a:p>
                      <a:pPr marL="0" indent="0">
                        <a:buNone/>
                      </a:pPr>
                      <a:r>
                        <a:rPr lang="en-US" sz="1200" b="0" dirty="0">
                          <a:solidFill>
                            <a:srgbClr val="00205B"/>
                          </a:solidFill>
                        </a:rPr>
                        <a:t>Income may be attributed where a finding has been made that either parent is capable of working and is unemployed or underemployed.</a:t>
                      </a:r>
                    </a:p>
                    <a:p>
                      <a:pPr marL="0" indent="0">
                        <a:buNone/>
                      </a:pPr>
                      <a:r>
                        <a:rPr lang="en-US" sz="1200" b="0" dirty="0">
                          <a:solidFill>
                            <a:srgbClr val="00205B"/>
                          </a:solidFill>
                        </a:rPr>
                        <a:t>If the Court makes a determination that either parent is earning less than he or she could earn through reasonable effort, the Court should consider potential earning capacity rather than actual earnings in making its child support order.</a:t>
                      </a:r>
                    </a:p>
                    <a:p>
                      <a:pPr marL="0" indent="0">
                        <a:buNone/>
                      </a:pPr>
                      <a:r>
                        <a:rPr lang="en-US" sz="1200" b="0" dirty="0">
                          <a:solidFill>
                            <a:srgbClr val="00205B"/>
                          </a:solidFill>
                        </a:rPr>
                        <a:t>The Court shall consider the age, number, needs and care of the children covered by the child support order. The Court shall also consider the specific circumstances of the parent, to the extent known and presented to the Court, including, but </a:t>
                      </a:r>
                      <a:r>
                        <a:rPr lang="en-US" sz="1200" b="0" dirty="0">
                          <a:solidFill>
                            <a:srgbClr val="FF0000"/>
                          </a:solidFill>
                        </a:rPr>
                        <a:t>not limited to, the assets, residence, education, training, job skills, literacy, criminal record and other employment barriers, age, health, past employment and earnings history, as well as the parent’s record of seeking work, and the availability of employment at the attributed income level, the availability of employers willing to hire the parent, and the relevant prevailing earnings level in the local community</a:t>
                      </a:r>
                      <a:r>
                        <a:rPr lang="en-US" sz="1200" b="0" dirty="0">
                          <a:solidFill>
                            <a:srgbClr val="00205B"/>
                          </a:solidFill>
                        </a:rPr>
                        <a:t>.</a:t>
                      </a:r>
                    </a:p>
                    <a:p>
                      <a:pPr marL="0" indent="0">
                        <a:buNone/>
                      </a:pPr>
                      <a:endParaRPr lang="en-US"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4252140"/>
                  </a:ext>
                </a:extLst>
              </a:tr>
              <a:tr h="585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dirty="0">
                          <a:solidFill>
                            <a:srgbClr val="FF0000"/>
                          </a:solidFill>
                          <a:latin typeface="+mn-lt"/>
                        </a:rPr>
                        <a:t>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FFDF9"/>
                    </a:solidFill>
                  </a:tcPr>
                </a:tc>
                <a:tc>
                  <a:txBody>
                    <a:bodyPr/>
                    <a:lstStyle/>
                    <a:p>
                      <a:r>
                        <a:rPr lang="en-US" sz="1200" dirty="0">
                          <a:solidFill>
                            <a:srgbClr val="002060"/>
                          </a:solidFill>
                        </a:rPr>
                        <a:t>A) Earning Capacity Limitation. The trier-of-fact:</a:t>
                      </a:r>
                    </a:p>
                    <a:p>
                      <a:r>
                        <a:rPr lang="en-US" sz="1200" dirty="0">
                          <a:solidFill>
                            <a:srgbClr val="002060"/>
                          </a:solidFill>
                        </a:rPr>
                        <a:t> (I) shall not impute to the party an earning capacity that exceeds the amount the party could earn from one full-time position; and</a:t>
                      </a:r>
                    </a:p>
                    <a:p>
                      <a:r>
                        <a:rPr lang="en-US" sz="1200" dirty="0">
                          <a:solidFill>
                            <a:srgbClr val="002060"/>
                          </a:solidFill>
                        </a:rPr>
                        <a:t> (II) shall determine a reasonable work regimen based upon the party’s relevant circumstances, including the </a:t>
                      </a:r>
                      <a:r>
                        <a:rPr lang="en-US" sz="1200" dirty="0">
                          <a:solidFill>
                            <a:srgbClr val="FF0000"/>
                          </a:solidFill>
                        </a:rPr>
                        <a:t>jobs available within a particular occupation, working hours and conditions, and </a:t>
                      </a:r>
                      <a:r>
                        <a:rPr lang="en-US" sz="1200" dirty="0">
                          <a:solidFill>
                            <a:srgbClr val="002060"/>
                          </a:solidFill>
                        </a:rPr>
                        <a:t>whether a party has exerted substantial good faith efforts to find employment.</a:t>
                      </a:r>
                    </a:p>
                    <a:p>
                      <a:r>
                        <a:rPr lang="en-US" sz="1200" dirty="0">
                          <a:solidFill>
                            <a:srgbClr val="002060"/>
                          </a:solidFill>
                        </a:rPr>
                        <a:t> (B) The trier-of-fact shall base the party’s earning capacity on the subdivision (d)(4)(ii) factors.</a:t>
                      </a:r>
                    </a:p>
                    <a:p>
                      <a:r>
                        <a:rPr lang="en-US" sz="1200" dirty="0">
                          <a:solidFill>
                            <a:srgbClr val="002060"/>
                          </a:solidFill>
                        </a:rPr>
                        <a:t> (C) After assessing a party’s earning capacity, the trier-of-fact shall state the reasons for the assessment in writing or on the record.</a:t>
                      </a:r>
                    </a:p>
                    <a:p>
                      <a:r>
                        <a:rPr lang="en-US" sz="1200" dirty="0">
                          <a:solidFill>
                            <a:srgbClr val="002060"/>
                          </a:solidFill>
                        </a:rPr>
                        <a:t> (D) When the trier-of-fact imputes an earning capacity to a party who would incur childcare expenses if the party were employed, the trier-of-fact shall consider reasonable childcare responsibilities and expenses.</a:t>
                      </a:r>
                    </a:p>
                    <a:p>
                      <a:r>
                        <a:rPr lang="en-US" sz="1200" dirty="0">
                          <a:solidFill>
                            <a:srgbClr val="002060"/>
                          </a:solidFill>
                        </a:rPr>
                        <a:t> (ii) Factors. In determining a party’s earning capacity, the trier-of-fact shall consider the party’s:</a:t>
                      </a:r>
                    </a:p>
                    <a:p>
                      <a:r>
                        <a:rPr lang="en-US" sz="1200" dirty="0">
                          <a:solidFill>
                            <a:srgbClr val="002060"/>
                          </a:solidFill>
                        </a:rPr>
                        <a:t> (A) child care responsibilities and expenses; (</a:t>
                      </a:r>
                      <a:r>
                        <a:rPr lang="en-US" sz="1200" dirty="0">
                          <a:solidFill>
                            <a:srgbClr val="FF0000"/>
                          </a:solidFill>
                        </a:rPr>
                        <a:t>B) assets;  (C) residence;  (D) employment and earnings history;  (E) job skills;  (F) educational attainment;  (G) literacy;</a:t>
                      </a:r>
                    </a:p>
                    <a:p>
                      <a:r>
                        <a:rPr lang="en-US" sz="1200" dirty="0">
                          <a:solidFill>
                            <a:srgbClr val="FF0000"/>
                          </a:solidFill>
                        </a:rPr>
                        <a:t> (H) age;  (I) health;  (J) criminal record and other employment barriers;  (K) record of seeking work;  (L) local job market, including the availability of employers who are willing to hire the party;  (M) local community prevailing earnings level; and  (N) other relevant factors.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09116305"/>
                  </a:ext>
                </a:extLst>
              </a:tr>
            </a:tbl>
          </a:graphicData>
        </a:graphic>
      </p:graphicFrame>
    </p:spTree>
    <p:extLst>
      <p:ext uri="{BB962C8B-B14F-4D97-AF65-F5344CB8AC3E}">
        <p14:creationId xmlns:p14="http://schemas.microsoft.com/office/powerpoint/2010/main" val="4166645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92598-9C68-4AFE-9B88-1C383C011263}"/>
              </a:ext>
            </a:extLst>
          </p:cNvPr>
          <p:cNvSpPr>
            <a:spLocks noGrp="1"/>
          </p:cNvSpPr>
          <p:nvPr>
            <p:ph type="title"/>
          </p:nvPr>
        </p:nvSpPr>
        <p:spPr>
          <a:xfrm>
            <a:off x="0" y="0"/>
            <a:ext cx="12192000" cy="802194"/>
          </a:xfrm>
        </p:spPr>
        <p:txBody>
          <a:bodyPr>
            <a:normAutofit/>
          </a:bodyPr>
          <a:lstStyle/>
          <a:p>
            <a:r>
              <a:rPr lang="en-US" sz="2800" dirty="0"/>
              <a:t>Examples from Other States: Income Imputation</a:t>
            </a:r>
          </a:p>
        </p:txBody>
      </p:sp>
      <p:sp>
        <p:nvSpPr>
          <p:cNvPr id="3" name="Slide Number Placeholder 2">
            <a:extLst>
              <a:ext uri="{FF2B5EF4-FFF2-40B4-BE49-F238E27FC236}">
                <a16:creationId xmlns:a16="http://schemas.microsoft.com/office/drawing/2014/main" id="{9D7D9BE2-5F41-4472-AF00-D7F001DFB681}"/>
              </a:ext>
            </a:extLst>
          </p:cNvPr>
          <p:cNvSpPr>
            <a:spLocks noGrp="1"/>
          </p:cNvSpPr>
          <p:nvPr>
            <p:ph type="sldNum" sz="quarter" idx="10"/>
          </p:nvPr>
        </p:nvSpPr>
        <p:spPr/>
        <p:txBody>
          <a:bodyPr/>
          <a:lstStyle/>
          <a:p>
            <a:fld id="{A40ED968-6F27-4A0D-8446-73B1EAC69DD4}" type="slidenum">
              <a:rPr lang="en-US" smtClean="0"/>
              <a:t>34</a:t>
            </a:fld>
            <a:endParaRPr lang="en-US" dirty="0"/>
          </a:p>
        </p:txBody>
      </p:sp>
      <p:graphicFrame>
        <p:nvGraphicFramePr>
          <p:cNvPr id="9" name="Table 8">
            <a:extLst>
              <a:ext uri="{FF2B5EF4-FFF2-40B4-BE49-F238E27FC236}">
                <a16:creationId xmlns:a16="http://schemas.microsoft.com/office/drawing/2014/main" id="{10D46838-2011-4912-A5F3-61B525471DB5}"/>
              </a:ext>
            </a:extLst>
          </p:cNvPr>
          <p:cNvGraphicFramePr>
            <a:graphicFrameLocks noGrp="1"/>
          </p:cNvGraphicFramePr>
          <p:nvPr>
            <p:extLst>
              <p:ext uri="{D42A27DB-BD31-4B8C-83A1-F6EECF244321}">
                <p14:modId xmlns:p14="http://schemas.microsoft.com/office/powerpoint/2010/main" val="3358888366"/>
              </p:ext>
            </p:extLst>
          </p:nvPr>
        </p:nvGraphicFramePr>
        <p:xfrm>
          <a:off x="96644" y="766763"/>
          <a:ext cx="11961244" cy="5669280"/>
        </p:xfrm>
        <a:graphic>
          <a:graphicData uri="http://schemas.openxmlformats.org/drawingml/2006/table">
            <a:tbl>
              <a:tblPr firstRow="1" bandRow="1">
                <a:tableStyleId>{5C22544A-7EE6-4342-B048-85BDC9FD1C3A}</a:tableStyleId>
              </a:tblPr>
              <a:tblGrid>
                <a:gridCol w="598300">
                  <a:extLst>
                    <a:ext uri="{9D8B030D-6E8A-4147-A177-3AD203B41FA5}">
                      <a16:colId xmlns:a16="http://schemas.microsoft.com/office/drawing/2014/main" val="2079884171"/>
                    </a:ext>
                  </a:extLst>
                </a:gridCol>
                <a:gridCol w="11362944">
                  <a:extLst>
                    <a:ext uri="{9D8B030D-6E8A-4147-A177-3AD203B41FA5}">
                      <a16:colId xmlns:a16="http://schemas.microsoft.com/office/drawing/2014/main" val="3688918455"/>
                    </a:ext>
                  </a:extLst>
                </a:gridCol>
              </a:tblGrid>
              <a:tr h="1087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dirty="0">
                          <a:solidFill>
                            <a:srgbClr val="FF0000"/>
                          </a:solidFill>
                          <a:latin typeface="+mn-lt"/>
                        </a:rPr>
                        <a:t>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FFDF9"/>
                    </a:solidFill>
                  </a:tcPr>
                </a:tc>
                <a:tc>
                  <a:txBody>
                    <a:bodyPr/>
                    <a:lstStyle/>
                    <a:p>
                      <a:pPr marL="0" indent="0">
                        <a:buNone/>
                      </a:pPr>
                      <a:r>
                        <a:rPr lang="en-US" sz="1200" dirty="0"/>
                        <a:t>(background factors I</a:t>
                      </a: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4252140"/>
                  </a:ext>
                </a:extLst>
              </a:tr>
              <a:tr h="585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dirty="0">
                          <a:solidFill>
                            <a:srgbClr val="FF0000"/>
                          </a:solidFill>
                          <a:latin typeface="+mn-lt"/>
                        </a:rPr>
                        <a:t>DC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FFDF9"/>
                    </a:solidFill>
                  </a:tcPr>
                </a:tc>
                <a:tc>
                  <a:txBody>
                    <a:bodyPr/>
                    <a:lstStyle/>
                    <a:p>
                      <a:r>
                        <a:rPr lang="en-US" sz="1200" b="0" dirty="0">
                          <a:solidFill>
                            <a:srgbClr val="002060"/>
                          </a:solidFill>
                        </a:rPr>
                        <a:t>§303.4 Establishment of support obligations. </a:t>
                      </a:r>
                    </a:p>
                    <a:p>
                      <a:r>
                        <a:rPr lang="en-US" sz="1200" b="0" dirty="0">
                          <a:solidFill>
                            <a:srgbClr val="002060"/>
                          </a:solidFill>
                        </a:rPr>
                        <a:t>(b) Use appropriate State statutes, procedures, and legal processes in establishing and modifying support obligations in accordance with §302.56 of this chapter, which must include, at a minimum: (1) </a:t>
                      </a:r>
                      <a:r>
                        <a:rPr lang="en-US" sz="1200" b="0" dirty="0">
                          <a:solidFill>
                            <a:srgbClr val="FF0000"/>
                          </a:solidFill>
                        </a:rPr>
                        <a:t>Taking reasonable steps to develop a sufficient factual basis for the support obligation, through such means as investigations, case conferencing, interviews with both parties, appear and disclose procedures, parent questionnaires, testimony, and electronic data sources</a:t>
                      </a:r>
                      <a:r>
                        <a:rPr lang="en-US" sz="1200" b="0" dirty="0">
                          <a:solidFill>
                            <a:srgbClr val="002060"/>
                          </a:solidFill>
                        </a:rPr>
                        <a:t>; (2) Gathering information regarding the earnings and income of the noncustodial parent and, when earnings and income information is unavailable or insufficient in a case gathering available information about the specific circumstances of the noncustodial parent, including such factors as those listed under §302.56(c)(1)(iii) of this chapter; (3) Basing the support obligation or recommended support obligation amount on the earnings and income of the noncustodial parent whenever available. If evidence of earnings and income is unavailable or insufficient to use as the measure of the noncustodial parent’s ability to pay, then the support obligation or recommended support obligation amount should be based on available information about the specific circumstances of the noncustodial parent, including such factors as those listed in §302.56(c)(1)(iii) of this chapter. (4) </a:t>
                      </a:r>
                      <a:r>
                        <a:rPr lang="en-US" sz="1200" b="0" dirty="0">
                          <a:solidFill>
                            <a:srgbClr val="FF0000"/>
                          </a:solidFill>
                        </a:rPr>
                        <a:t>Documenting the factual basis for the support obligation or the recommended support obligation in the case record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09116305"/>
                  </a:ext>
                </a:extLst>
              </a:tr>
            </a:tbl>
          </a:graphicData>
        </a:graphic>
      </p:graphicFrame>
      <p:pic>
        <p:nvPicPr>
          <p:cNvPr id="5" name="Picture 4">
            <a:extLst>
              <a:ext uri="{FF2B5EF4-FFF2-40B4-BE49-F238E27FC236}">
                <a16:creationId xmlns:a16="http://schemas.microsoft.com/office/drawing/2014/main" id="{31E9CDF3-B28C-D0F1-24D5-DD9895575454}"/>
              </a:ext>
            </a:extLst>
          </p:cNvPr>
          <p:cNvPicPr>
            <a:picLocks noChangeAspect="1"/>
          </p:cNvPicPr>
          <p:nvPr/>
        </p:nvPicPr>
        <p:blipFill>
          <a:blip r:embed="rId2"/>
          <a:stretch>
            <a:fillRect/>
          </a:stretch>
        </p:blipFill>
        <p:spPr>
          <a:xfrm>
            <a:off x="1063534" y="802194"/>
            <a:ext cx="5257800" cy="895350"/>
          </a:xfrm>
          <a:prstGeom prst="rect">
            <a:avLst/>
          </a:prstGeom>
        </p:spPr>
      </p:pic>
      <p:pic>
        <p:nvPicPr>
          <p:cNvPr id="7" name="Picture 6">
            <a:extLst>
              <a:ext uri="{FF2B5EF4-FFF2-40B4-BE49-F238E27FC236}">
                <a16:creationId xmlns:a16="http://schemas.microsoft.com/office/drawing/2014/main" id="{3A6FCB75-C0AA-E4C5-FA00-BAF47E7B5D60}"/>
              </a:ext>
            </a:extLst>
          </p:cNvPr>
          <p:cNvPicPr>
            <a:picLocks noChangeAspect="1"/>
          </p:cNvPicPr>
          <p:nvPr/>
        </p:nvPicPr>
        <p:blipFill>
          <a:blip r:embed="rId3"/>
          <a:stretch>
            <a:fillRect/>
          </a:stretch>
        </p:blipFill>
        <p:spPr>
          <a:xfrm>
            <a:off x="1915069" y="1735424"/>
            <a:ext cx="4406265" cy="2592856"/>
          </a:xfrm>
          <a:prstGeom prst="rect">
            <a:avLst/>
          </a:prstGeom>
        </p:spPr>
      </p:pic>
    </p:spTree>
    <p:extLst>
      <p:ext uri="{BB962C8B-B14F-4D97-AF65-F5344CB8AC3E}">
        <p14:creationId xmlns:p14="http://schemas.microsoft.com/office/powerpoint/2010/main" val="379844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10"/>
            <a:ext cx="12192000" cy="802194"/>
          </a:xfrm>
        </p:spPr>
        <p:txBody>
          <a:bodyPr/>
          <a:lstStyle/>
          <a:p>
            <a:r>
              <a:rPr lang="en-US" b="1" dirty="0">
                <a:solidFill>
                  <a:schemeClr val="accent1">
                    <a:lumMod val="50000"/>
                  </a:schemeClr>
                </a:solidFill>
              </a:rPr>
              <a:t>Recap of Feb. Meeting</a:t>
            </a:r>
          </a:p>
        </p:txBody>
      </p:sp>
      <p:sp>
        <p:nvSpPr>
          <p:cNvPr id="3" name="Slide Number Placeholder 2"/>
          <p:cNvSpPr>
            <a:spLocks noGrp="1"/>
          </p:cNvSpPr>
          <p:nvPr>
            <p:ph type="sldNum" sz="quarter" idx="10"/>
          </p:nvPr>
        </p:nvSpPr>
        <p:spPr/>
        <p:txBody>
          <a:bodyPr/>
          <a:lstStyle/>
          <a:p>
            <a:fld id="{A40ED968-6F27-4A0D-8446-73B1EAC69DD4}" type="slidenum">
              <a:rPr lang="en-US" smtClean="0"/>
              <a:t>4</a:t>
            </a:fld>
            <a:endParaRPr lang="en-US" dirty="0"/>
          </a:p>
        </p:txBody>
      </p:sp>
      <p:sp>
        <p:nvSpPr>
          <p:cNvPr id="6" name="Content Placeholder 2"/>
          <p:cNvSpPr txBox="1">
            <a:spLocks/>
          </p:cNvSpPr>
          <p:nvPr/>
        </p:nvSpPr>
        <p:spPr>
          <a:xfrm>
            <a:off x="388196" y="960043"/>
            <a:ext cx="5873267" cy="5288573"/>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buClr>
                <a:srgbClr val="002060"/>
              </a:buClr>
              <a:buSzPct val="60000"/>
            </a:pPr>
            <a:r>
              <a:rPr lang="en-US" altLang="en-US" dirty="0"/>
              <a:t>Federal requirements of state child support guidelines</a:t>
            </a:r>
          </a:p>
          <a:p>
            <a:pPr lvl="2">
              <a:spcBef>
                <a:spcPts val="1200"/>
              </a:spcBef>
              <a:buClr>
                <a:srgbClr val="002060"/>
              </a:buClr>
              <a:buSzPct val="60000"/>
            </a:pPr>
            <a:r>
              <a:rPr lang="en-US" altLang="en-US" sz="2200" dirty="0">
                <a:sym typeface="Symbol" panose="05050102010706020507" pitchFamily="18" charset="2"/>
              </a:rPr>
              <a:t>2016-added requirements of state guidelines</a:t>
            </a:r>
          </a:p>
          <a:p>
            <a:pPr lvl="2">
              <a:spcBef>
                <a:spcPts val="1200"/>
              </a:spcBef>
              <a:buClr>
                <a:srgbClr val="002060"/>
              </a:buClr>
              <a:buSzPct val="60000"/>
            </a:pPr>
            <a:r>
              <a:rPr lang="en-US" altLang="en-US" sz="2200" dirty="0">
                <a:sym typeface="Symbol" panose="05050102010706020507" pitchFamily="18" charset="2"/>
              </a:rPr>
              <a:t>Requirements of the review process</a:t>
            </a:r>
            <a:endParaRPr lang="en-US" altLang="en-US" sz="2000" dirty="0">
              <a:sym typeface="Symbol" panose="05050102010706020507" pitchFamily="18" charset="2"/>
            </a:endParaRPr>
          </a:p>
          <a:p>
            <a:pPr>
              <a:spcBef>
                <a:spcPts val="1200"/>
              </a:spcBef>
              <a:buClr>
                <a:srgbClr val="002060"/>
              </a:buClr>
              <a:buSzPct val="60000"/>
            </a:pPr>
            <a:r>
              <a:rPr lang="en-US" altLang="en-US" sz="3000" dirty="0">
                <a:sym typeface="Symbol" panose="05050102010706020507" pitchFamily="18" charset="2"/>
              </a:rPr>
              <a:t>Economic data on the cost of children and child support schedule</a:t>
            </a:r>
          </a:p>
          <a:p>
            <a:pPr lvl="1">
              <a:spcBef>
                <a:spcPts val="1200"/>
              </a:spcBef>
              <a:buClr>
                <a:srgbClr val="002060"/>
              </a:buClr>
              <a:buSzPct val="60000"/>
            </a:pPr>
            <a:r>
              <a:rPr lang="en-US" altLang="en-US" dirty="0"/>
              <a:t>Existing schedule is based on economic data from 2012</a:t>
            </a:r>
            <a:endParaRPr lang="en-US" altLang="en-US" b="1" dirty="0"/>
          </a:p>
          <a:p>
            <a:pPr lvl="1">
              <a:spcBef>
                <a:spcPts val="1200"/>
              </a:spcBef>
              <a:buClr>
                <a:srgbClr val="002060"/>
              </a:buClr>
              <a:buSzPct val="60000"/>
            </a:pPr>
            <a:endParaRPr lang="en-US" altLang="en-US" dirty="0"/>
          </a:p>
        </p:txBody>
      </p:sp>
      <p:pic>
        <p:nvPicPr>
          <p:cNvPr id="4" name="Picture 3">
            <a:extLst>
              <a:ext uri="{FF2B5EF4-FFF2-40B4-BE49-F238E27FC236}">
                <a16:creationId xmlns:a16="http://schemas.microsoft.com/office/drawing/2014/main" id="{03093FCE-DBB5-9314-D0B0-FAD4F5ECA75A}"/>
              </a:ext>
            </a:extLst>
          </p:cNvPr>
          <p:cNvPicPr>
            <a:picLocks noChangeAspect="1"/>
          </p:cNvPicPr>
          <p:nvPr/>
        </p:nvPicPr>
        <p:blipFill>
          <a:blip r:embed="rId2"/>
          <a:stretch>
            <a:fillRect/>
          </a:stretch>
        </p:blipFill>
        <p:spPr>
          <a:xfrm>
            <a:off x="7326411" y="1571348"/>
            <a:ext cx="4116906" cy="4248935"/>
          </a:xfrm>
          <a:prstGeom prst="rect">
            <a:avLst/>
          </a:prstGeom>
        </p:spPr>
      </p:pic>
    </p:spTree>
    <p:extLst>
      <p:ext uri="{BB962C8B-B14F-4D97-AF65-F5344CB8AC3E}">
        <p14:creationId xmlns:p14="http://schemas.microsoft.com/office/powerpoint/2010/main" val="194841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0BD7B-A7ED-4597-8763-53D156769AC2}"/>
              </a:ext>
            </a:extLst>
          </p:cNvPr>
          <p:cNvSpPr>
            <a:spLocks noGrp="1"/>
          </p:cNvSpPr>
          <p:nvPr>
            <p:ph type="title"/>
          </p:nvPr>
        </p:nvSpPr>
        <p:spPr>
          <a:xfrm>
            <a:off x="0" y="0"/>
            <a:ext cx="12192000" cy="802194"/>
          </a:xfrm>
        </p:spPr>
        <p:txBody>
          <a:bodyPr>
            <a:normAutofit fontScale="90000"/>
          </a:bodyPr>
          <a:lstStyle/>
          <a:p>
            <a:r>
              <a:rPr lang="en-US" sz="3600" dirty="0"/>
              <a:t>CT’s Compliance with Federal Requirements of Guidelines </a:t>
            </a:r>
            <a:r>
              <a:rPr lang="en-US" sz="2200" dirty="0">
                <a:solidFill>
                  <a:srgbClr val="FF0000"/>
                </a:solidFill>
              </a:rPr>
              <a:t>(red font: added in 2016) </a:t>
            </a:r>
            <a:r>
              <a:rPr lang="en-US" sz="2200" i="1" dirty="0">
                <a:solidFill>
                  <a:schemeClr val="accent5">
                    <a:lumMod val="75000"/>
                  </a:schemeClr>
                </a:solidFill>
              </a:rPr>
              <a:t>This slide appeared in the Feb. Materials</a:t>
            </a:r>
          </a:p>
        </p:txBody>
      </p:sp>
      <p:sp>
        <p:nvSpPr>
          <p:cNvPr id="3" name="Slide Number Placeholder 2">
            <a:extLst>
              <a:ext uri="{FF2B5EF4-FFF2-40B4-BE49-F238E27FC236}">
                <a16:creationId xmlns:a16="http://schemas.microsoft.com/office/drawing/2014/main" id="{ADA9D6D9-694B-4956-AD47-D86C3AC7C776}"/>
              </a:ext>
            </a:extLst>
          </p:cNvPr>
          <p:cNvSpPr>
            <a:spLocks noGrp="1"/>
          </p:cNvSpPr>
          <p:nvPr>
            <p:ph type="sldNum" sz="quarter" idx="10"/>
          </p:nvPr>
        </p:nvSpPr>
        <p:spPr/>
        <p:txBody>
          <a:bodyPr/>
          <a:lstStyle/>
          <a:p>
            <a:fld id="{A40ED968-6F27-4A0D-8446-73B1EAC69DD4}" type="slidenum">
              <a:rPr lang="en-US" smtClean="0"/>
              <a:t>5</a:t>
            </a:fld>
            <a:endParaRPr lang="en-US" dirty="0"/>
          </a:p>
        </p:txBody>
      </p:sp>
      <p:graphicFrame>
        <p:nvGraphicFramePr>
          <p:cNvPr id="8" name="Table 7">
            <a:extLst>
              <a:ext uri="{FF2B5EF4-FFF2-40B4-BE49-F238E27FC236}">
                <a16:creationId xmlns:a16="http://schemas.microsoft.com/office/drawing/2014/main" id="{91CE7FC0-4BE0-4510-8751-9DF103845B44}"/>
              </a:ext>
            </a:extLst>
          </p:cNvPr>
          <p:cNvGraphicFramePr>
            <a:graphicFrameLocks noGrp="1"/>
          </p:cNvGraphicFramePr>
          <p:nvPr>
            <p:extLst>
              <p:ext uri="{D42A27DB-BD31-4B8C-83A1-F6EECF244321}">
                <p14:modId xmlns:p14="http://schemas.microsoft.com/office/powerpoint/2010/main" val="4009964618"/>
              </p:ext>
            </p:extLst>
          </p:nvPr>
        </p:nvGraphicFramePr>
        <p:xfrm>
          <a:off x="377952" y="1030452"/>
          <a:ext cx="11611244" cy="4614216"/>
        </p:xfrm>
        <a:graphic>
          <a:graphicData uri="http://schemas.openxmlformats.org/drawingml/2006/table">
            <a:tbl>
              <a:tblPr firstRow="1" bandRow="1">
                <a:tableStyleId>{5C22544A-7EE6-4342-B048-85BDC9FD1C3A}</a:tableStyleId>
              </a:tblPr>
              <a:tblGrid>
                <a:gridCol w="9066494">
                  <a:extLst>
                    <a:ext uri="{9D8B030D-6E8A-4147-A177-3AD203B41FA5}">
                      <a16:colId xmlns:a16="http://schemas.microsoft.com/office/drawing/2014/main" val="1785146866"/>
                    </a:ext>
                  </a:extLst>
                </a:gridCol>
                <a:gridCol w="2544750">
                  <a:extLst>
                    <a:ext uri="{9D8B030D-6E8A-4147-A177-3AD203B41FA5}">
                      <a16:colId xmlns:a16="http://schemas.microsoft.com/office/drawing/2014/main" val="2323427155"/>
                    </a:ext>
                  </a:extLst>
                </a:gridCol>
              </a:tblGrid>
              <a:tr h="438456">
                <a:tc>
                  <a:txBody>
                    <a:bodyPr/>
                    <a:lstStyle/>
                    <a:p>
                      <a:pPr algn="ctr"/>
                      <a:r>
                        <a:rPr lang="en-US" sz="2000" dirty="0"/>
                        <a:t>Requirements</a:t>
                      </a:r>
                    </a:p>
                  </a:txBody>
                  <a:tcPr>
                    <a:solidFill>
                      <a:srgbClr val="002060"/>
                    </a:solidFill>
                  </a:tcPr>
                </a:tc>
                <a:tc>
                  <a:txBody>
                    <a:bodyPr/>
                    <a:lstStyle/>
                    <a:p>
                      <a:pPr algn="ctr"/>
                      <a:r>
                        <a:rPr lang="en-US" sz="2000" dirty="0"/>
                        <a:t> CT Complies</a:t>
                      </a:r>
                    </a:p>
                  </a:txBody>
                  <a:tcPr>
                    <a:solidFill>
                      <a:srgbClr val="002060"/>
                    </a:solidFill>
                  </a:tcPr>
                </a:tc>
                <a:extLst>
                  <a:ext uri="{0D108BD9-81ED-4DB2-BD59-A6C34878D82A}">
                    <a16:rowId xmlns:a16="http://schemas.microsoft.com/office/drawing/2014/main" val="1480324516"/>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dirty="0">
                          <a:solidFill>
                            <a:srgbClr val="002060"/>
                          </a:solidFill>
                        </a:rPr>
                        <a:t>Provide one guideline, used statewide</a:t>
                      </a:r>
                    </a:p>
                  </a:txBody>
                  <a:tcPr>
                    <a:noFill/>
                  </a:tcPr>
                </a:tc>
                <a:tc>
                  <a:txBody>
                    <a:bodyPr/>
                    <a:lstStyle/>
                    <a:p>
                      <a:pPr algn="ctr"/>
                      <a:r>
                        <a:rPr lang="en-US" sz="2000" b="0" dirty="0">
                          <a:solidFill>
                            <a:srgbClr val="002060"/>
                          </a:solidFill>
                          <a:sym typeface="Wingdings" panose="05000000000000000000" pitchFamily="2" charset="2"/>
                        </a:rPr>
                        <a:t></a:t>
                      </a:r>
                      <a:endParaRPr lang="en-US" sz="2000" b="0" dirty="0">
                        <a:solidFill>
                          <a:srgbClr val="002060"/>
                        </a:solidFill>
                      </a:endParaRPr>
                    </a:p>
                  </a:txBody>
                  <a:tcPr>
                    <a:noFill/>
                  </a:tcPr>
                </a:tc>
                <a:extLst>
                  <a:ext uri="{0D108BD9-81ED-4DB2-BD59-A6C34878D82A}">
                    <a16:rowId xmlns:a16="http://schemas.microsoft.com/office/drawing/2014/main" val="2519703759"/>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dirty="0">
                          <a:solidFill>
                            <a:srgbClr val="002060"/>
                          </a:solidFill>
                        </a:rPr>
                        <a:t>Consider all  earnings and income</a:t>
                      </a:r>
                    </a:p>
                  </a:txBody>
                  <a:tcPr>
                    <a:noFill/>
                  </a:tcPr>
                </a:tc>
                <a:tc>
                  <a:txBody>
                    <a:bodyPr/>
                    <a:lstStyle/>
                    <a:p>
                      <a:pPr algn="ctr"/>
                      <a:r>
                        <a:rPr lang="en-US" sz="2000" b="0" dirty="0">
                          <a:solidFill>
                            <a:srgbClr val="002060"/>
                          </a:solidFill>
                          <a:sym typeface="Wingdings" panose="05000000000000000000" pitchFamily="2" charset="2"/>
                        </a:rPr>
                        <a:t></a:t>
                      </a:r>
                      <a:endParaRPr lang="en-US" sz="2000" b="0" dirty="0">
                        <a:solidFill>
                          <a:srgbClr val="002060"/>
                        </a:solidFill>
                      </a:endParaRPr>
                    </a:p>
                  </a:txBody>
                  <a:tcPr>
                    <a:noFill/>
                  </a:tcPr>
                </a:tc>
                <a:extLst>
                  <a:ext uri="{0D108BD9-81ED-4DB2-BD59-A6C34878D82A}">
                    <a16:rowId xmlns:a16="http://schemas.microsoft.com/office/drawing/2014/main" val="198252961"/>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dirty="0">
                          <a:solidFill>
                            <a:srgbClr val="002060"/>
                          </a:solidFill>
                        </a:rPr>
                        <a:t>Be specific and numeric</a:t>
                      </a:r>
                    </a:p>
                  </a:txBody>
                  <a:tcPr>
                    <a:noFill/>
                  </a:tcPr>
                </a:tc>
                <a:tc>
                  <a:txBody>
                    <a:bodyPr/>
                    <a:lstStyle/>
                    <a:p>
                      <a:pPr algn="ctr"/>
                      <a:r>
                        <a:rPr lang="en-US" sz="2000" b="0" dirty="0">
                          <a:solidFill>
                            <a:srgbClr val="002060"/>
                          </a:solidFill>
                          <a:sym typeface="Wingdings" panose="05000000000000000000" pitchFamily="2" charset="2"/>
                        </a:rPr>
                        <a:t></a:t>
                      </a:r>
                      <a:endParaRPr lang="en-US" sz="2000" b="0" dirty="0">
                        <a:solidFill>
                          <a:srgbClr val="002060"/>
                        </a:solidFill>
                      </a:endParaRPr>
                    </a:p>
                  </a:txBody>
                  <a:tcPr>
                    <a:noFill/>
                  </a:tcPr>
                </a:tc>
                <a:extLst>
                  <a:ext uri="{0D108BD9-81ED-4DB2-BD59-A6C34878D82A}">
                    <a16:rowId xmlns:a16="http://schemas.microsoft.com/office/drawing/2014/main" val="888777222"/>
                  </a:ext>
                </a:extLst>
              </a:tr>
              <a:tr h="19812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dirty="0">
                          <a:solidFill>
                            <a:srgbClr val="002060"/>
                          </a:solidFill>
                        </a:rPr>
                        <a:t>Provide deviation criteria &amp; finding on record</a:t>
                      </a:r>
                    </a:p>
                  </a:txBody>
                  <a:tcPr>
                    <a:noFill/>
                  </a:tcPr>
                </a:tc>
                <a:tc>
                  <a:txBody>
                    <a:bodyPr/>
                    <a:lstStyle/>
                    <a:p>
                      <a:pPr algn="ctr"/>
                      <a:r>
                        <a:rPr lang="en-US" sz="2000" b="0" dirty="0">
                          <a:solidFill>
                            <a:srgbClr val="002060"/>
                          </a:solidFill>
                          <a:sym typeface="Wingdings" panose="05000000000000000000" pitchFamily="2" charset="2"/>
                        </a:rPr>
                        <a:t></a:t>
                      </a:r>
                      <a:endParaRPr lang="en-US" sz="2000" b="0" dirty="0">
                        <a:solidFill>
                          <a:srgbClr val="002060"/>
                        </a:solidFill>
                      </a:endParaRPr>
                    </a:p>
                  </a:txBody>
                  <a:tcPr>
                    <a:noFill/>
                  </a:tcPr>
                </a:tc>
                <a:extLst>
                  <a:ext uri="{0D108BD9-81ED-4DB2-BD59-A6C34878D82A}">
                    <a16:rowId xmlns:a16="http://schemas.microsoft.com/office/drawing/2014/main" val="1173940483"/>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baseline="0" dirty="0">
                          <a:solidFill>
                            <a:srgbClr val="FF0000"/>
                          </a:solidFill>
                        </a:rPr>
                        <a:t>Consider specific circumstances when imputing income (e.g., literacy, age, criminal record)</a:t>
                      </a:r>
                      <a:endParaRPr lang="en-US" sz="2000" dirty="0">
                        <a:solidFill>
                          <a:srgbClr val="FF0000"/>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solidFill>
                            <a:srgbClr val="002060"/>
                          </a:solidFill>
                          <a:sym typeface="Wingdings" panose="05000000000000000000" pitchFamily="2" charset="2"/>
                        </a:rPr>
                        <a:t> tweak</a:t>
                      </a:r>
                      <a:endParaRPr lang="en-US" sz="2000" b="0" dirty="0">
                        <a:solidFill>
                          <a:srgbClr val="002060"/>
                        </a:solidFill>
                      </a:endParaRPr>
                    </a:p>
                  </a:txBody>
                  <a:tcPr>
                    <a:noFill/>
                  </a:tcPr>
                </a:tc>
                <a:extLst>
                  <a:ext uri="{0D108BD9-81ED-4DB2-BD59-A6C34878D82A}">
                    <a16:rowId xmlns:a16="http://schemas.microsoft.com/office/drawing/2014/main" val="1903748086"/>
                  </a:ext>
                </a:extLst>
              </a:tr>
              <a:tr h="38732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dirty="0">
                          <a:solidFill>
                            <a:srgbClr val="FF0000"/>
                          </a:solidFill>
                        </a:rPr>
                        <a:t>Consider</a:t>
                      </a:r>
                      <a:r>
                        <a:rPr lang="en-US" sz="2000" baseline="0" dirty="0">
                          <a:solidFill>
                            <a:srgbClr val="FF0000"/>
                          </a:solidFill>
                        </a:rPr>
                        <a:t> other evidence of ability to pay (e.g., verbal testimony, dept. of labor data)</a:t>
                      </a:r>
                      <a:endParaRPr lang="en-US" sz="2000" dirty="0">
                        <a:solidFill>
                          <a:srgbClr val="FF0000"/>
                        </a:solidFill>
                      </a:endParaRPr>
                    </a:p>
                  </a:txBody>
                  <a:tcPr>
                    <a:noFill/>
                  </a:tcPr>
                </a:tc>
                <a:tc>
                  <a:txBody>
                    <a:bodyPr/>
                    <a:lstStyle/>
                    <a:p>
                      <a:pPr algn="ctr"/>
                      <a:r>
                        <a:rPr lang="en-US" sz="2000" b="0" dirty="0">
                          <a:solidFill>
                            <a:srgbClr val="002060"/>
                          </a:solidFill>
                          <a:sym typeface="Wingdings" panose="05000000000000000000" pitchFamily="2" charset="2"/>
                        </a:rPr>
                        <a:t> tweak?</a:t>
                      </a:r>
                      <a:endParaRPr lang="en-US" sz="2000" b="0" dirty="0">
                        <a:solidFill>
                          <a:srgbClr val="002060"/>
                        </a:solidFill>
                      </a:endParaRPr>
                    </a:p>
                  </a:txBody>
                  <a:tcPr>
                    <a:noFill/>
                  </a:tcPr>
                </a:tc>
                <a:extLst>
                  <a:ext uri="{0D108BD9-81ED-4DB2-BD59-A6C34878D82A}">
                    <a16:rowId xmlns:a16="http://schemas.microsoft.com/office/drawing/2014/main" val="1862584660"/>
                  </a:ext>
                </a:extLst>
              </a:tr>
              <a:tr h="19812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baseline="0" dirty="0">
                          <a:solidFill>
                            <a:srgbClr val="FF0000"/>
                          </a:solidFill>
                        </a:rPr>
                        <a:t>Consider parent’s basic subsistence need</a:t>
                      </a:r>
                      <a:endParaRPr lang="en-US" sz="2000" dirty="0">
                        <a:solidFill>
                          <a:srgbClr val="FF0000"/>
                        </a:solidFill>
                      </a:endParaRPr>
                    </a:p>
                  </a:txBody>
                  <a:tcPr>
                    <a:noFill/>
                  </a:tcPr>
                </a:tc>
                <a:tc>
                  <a:txBody>
                    <a:bodyPr/>
                    <a:lstStyle/>
                    <a:p>
                      <a:pPr algn="ctr"/>
                      <a:r>
                        <a:rPr lang="en-US" sz="2000" b="0" dirty="0">
                          <a:solidFill>
                            <a:srgbClr val="002060"/>
                          </a:solidFill>
                          <a:sym typeface="Wingdings" panose="05000000000000000000" pitchFamily="2" charset="2"/>
                        </a:rPr>
                        <a:t> update?</a:t>
                      </a:r>
                      <a:endParaRPr lang="en-US" sz="2000" b="0" dirty="0">
                        <a:solidFill>
                          <a:srgbClr val="002060"/>
                        </a:solidFill>
                      </a:endParaRPr>
                    </a:p>
                  </a:txBody>
                  <a:tcPr>
                    <a:noFill/>
                  </a:tcPr>
                </a:tc>
                <a:extLst>
                  <a:ext uri="{0D108BD9-81ED-4DB2-BD59-A6C34878D82A}">
                    <a16:rowId xmlns:a16="http://schemas.microsoft.com/office/drawing/2014/main" val="1041524440"/>
                  </a:ext>
                </a:extLst>
              </a:tr>
              <a:tr h="19812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dirty="0">
                          <a:solidFill>
                            <a:srgbClr val="FF0000"/>
                          </a:solidFill>
                        </a:rPr>
                        <a:t>Do not treat incarceration as</a:t>
                      </a:r>
                      <a:r>
                        <a:rPr lang="en-US" sz="2000" baseline="0" dirty="0">
                          <a:solidFill>
                            <a:srgbClr val="FF0000"/>
                          </a:solidFill>
                        </a:rPr>
                        <a:t> voluntary unemployment</a:t>
                      </a:r>
                      <a:endParaRPr lang="en-US" sz="2000" dirty="0">
                        <a:solidFill>
                          <a:srgbClr val="FF0000"/>
                        </a:solidFill>
                      </a:endParaRPr>
                    </a:p>
                  </a:txBody>
                  <a:tcPr>
                    <a:noFill/>
                  </a:tcPr>
                </a:tc>
                <a:tc>
                  <a:txBody>
                    <a:bodyPr/>
                    <a:lstStyle/>
                    <a:p>
                      <a:pPr algn="ctr"/>
                      <a:r>
                        <a:rPr lang="en-US" sz="2000" b="0" dirty="0">
                          <a:solidFill>
                            <a:srgbClr val="002060"/>
                          </a:solidFill>
                          <a:sym typeface="Wingdings" panose="05000000000000000000" pitchFamily="2" charset="2"/>
                        </a:rPr>
                        <a:t> tweak</a:t>
                      </a:r>
                      <a:r>
                        <a:rPr lang="en-US" sz="2000" b="0" dirty="0">
                          <a:solidFill>
                            <a:srgbClr val="002060"/>
                          </a:solidFill>
                        </a:rPr>
                        <a:t>?</a:t>
                      </a:r>
                    </a:p>
                  </a:txBody>
                  <a:tcPr>
                    <a:noFill/>
                  </a:tcPr>
                </a:tc>
                <a:extLst>
                  <a:ext uri="{0D108BD9-81ED-4DB2-BD59-A6C34878D82A}">
                    <a16:rowId xmlns:a16="http://schemas.microsoft.com/office/drawing/2014/main" val="3118835183"/>
                  </a:ext>
                </a:extLst>
              </a:tr>
              <a:tr h="19812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000" dirty="0">
                          <a:solidFill>
                            <a:srgbClr val="FF0000"/>
                          </a:solidFill>
                        </a:rPr>
                        <a:t>Provide for child’s healthcare needs</a:t>
                      </a:r>
                    </a:p>
                  </a:txBody>
                  <a:tcPr>
                    <a:noFill/>
                  </a:tcPr>
                </a:tc>
                <a:tc>
                  <a:txBody>
                    <a:bodyPr/>
                    <a:lstStyle/>
                    <a:p>
                      <a:pPr algn="ctr"/>
                      <a:r>
                        <a:rPr lang="en-US" sz="2000" b="0" dirty="0">
                          <a:solidFill>
                            <a:srgbClr val="002060"/>
                          </a:solidFill>
                          <a:sym typeface="Wingdings" panose="05000000000000000000" pitchFamily="2" charset="2"/>
                        </a:rPr>
                        <a:t> Opportunity to review?</a:t>
                      </a:r>
                      <a:endParaRPr lang="en-US" sz="2000" b="0" dirty="0">
                        <a:solidFill>
                          <a:srgbClr val="002060"/>
                        </a:solidFill>
                      </a:endParaRPr>
                    </a:p>
                  </a:txBody>
                  <a:tcPr>
                    <a:noFill/>
                  </a:tcPr>
                </a:tc>
                <a:extLst>
                  <a:ext uri="{0D108BD9-81ED-4DB2-BD59-A6C34878D82A}">
                    <a16:rowId xmlns:a16="http://schemas.microsoft.com/office/drawing/2014/main" val="1656204511"/>
                  </a:ext>
                </a:extLst>
              </a:tr>
            </a:tbl>
          </a:graphicData>
        </a:graphic>
      </p:graphicFrame>
    </p:spTree>
    <p:extLst>
      <p:ext uri="{BB962C8B-B14F-4D97-AF65-F5344CB8AC3E}">
        <p14:creationId xmlns:p14="http://schemas.microsoft.com/office/powerpoint/2010/main" val="188477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0BD7B-A7ED-4597-8763-53D156769AC2}"/>
              </a:ext>
            </a:extLst>
          </p:cNvPr>
          <p:cNvSpPr>
            <a:spLocks noGrp="1"/>
          </p:cNvSpPr>
          <p:nvPr>
            <p:ph type="title"/>
          </p:nvPr>
        </p:nvSpPr>
        <p:spPr>
          <a:xfrm>
            <a:off x="0" y="0"/>
            <a:ext cx="12192000" cy="802194"/>
          </a:xfrm>
        </p:spPr>
        <p:txBody>
          <a:bodyPr>
            <a:noAutofit/>
          </a:bodyPr>
          <a:lstStyle/>
          <a:p>
            <a:r>
              <a:rPr lang="en-US" sz="2800" dirty="0"/>
              <a:t>Fulfilling Federal Requirements of Reviews</a:t>
            </a:r>
            <a:r>
              <a:rPr lang="en-US" sz="2800" i="1" dirty="0">
                <a:solidFill>
                  <a:schemeClr val="accent5">
                    <a:lumMod val="75000"/>
                  </a:schemeClr>
                </a:solidFill>
              </a:rPr>
              <a:t> This slide appeared in the Feb. Materials</a:t>
            </a:r>
            <a:endParaRPr lang="en-US" sz="2800" dirty="0"/>
          </a:p>
        </p:txBody>
      </p:sp>
      <p:sp>
        <p:nvSpPr>
          <p:cNvPr id="3" name="Slide Number Placeholder 2">
            <a:extLst>
              <a:ext uri="{FF2B5EF4-FFF2-40B4-BE49-F238E27FC236}">
                <a16:creationId xmlns:a16="http://schemas.microsoft.com/office/drawing/2014/main" id="{ADA9D6D9-694B-4956-AD47-D86C3AC7C776}"/>
              </a:ext>
            </a:extLst>
          </p:cNvPr>
          <p:cNvSpPr>
            <a:spLocks noGrp="1"/>
          </p:cNvSpPr>
          <p:nvPr>
            <p:ph type="sldNum" sz="quarter" idx="10"/>
          </p:nvPr>
        </p:nvSpPr>
        <p:spPr/>
        <p:txBody>
          <a:bodyPr/>
          <a:lstStyle/>
          <a:p>
            <a:fld id="{A40ED968-6F27-4A0D-8446-73B1EAC69DD4}" type="slidenum">
              <a:rPr lang="en-US" smtClean="0"/>
              <a:t>6</a:t>
            </a:fld>
            <a:endParaRPr lang="en-US" dirty="0"/>
          </a:p>
        </p:txBody>
      </p:sp>
      <p:graphicFrame>
        <p:nvGraphicFramePr>
          <p:cNvPr id="8" name="Table 7">
            <a:extLst>
              <a:ext uri="{FF2B5EF4-FFF2-40B4-BE49-F238E27FC236}">
                <a16:creationId xmlns:a16="http://schemas.microsoft.com/office/drawing/2014/main" id="{91CE7FC0-4BE0-4510-8751-9DF103845B44}"/>
              </a:ext>
            </a:extLst>
          </p:cNvPr>
          <p:cNvGraphicFramePr>
            <a:graphicFrameLocks noGrp="1"/>
          </p:cNvGraphicFramePr>
          <p:nvPr>
            <p:extLst>
              <p:ext uri="{D42A27DB-BD31-4B8C-83A1-F6EECF244321}">
                <p14:modId xmlns:p14="http://schemas.microsoft.com/office/powerpoint/2010/main" val="3422836920"/>
              </p:ext>
            </p:extLst>
          </p:nvPr>
        </p:nvGraphicFramePr>
        <p:xfrm>
          <a:off x="134294" y="802194"/>
          <a:ext cx="3892353" cy="4145280"/>
        </p:xfrm>
        <a:graphic>
          <a:graphicData uri="http://schemas.openxmlformats.org/drawingml/2006/table">
            <a:tbl>
              <a:tblPr firstRow="1" bandRow="1">
                <a:tableStyleId>{5C22544A-7EE6-4342-B048-85BDC9FD1C3A}</a:tableStyleId>
              </a:tblPr>
              <a:tblGrid>
                <a:gridCol w="2367685">
                  <a:extLst>
                    <a:ext uri="{9D8B030D-6E8A-4147-A177-3AD203B41FA5}">
                      <a16:colId xmlns:a16="http://schemas.microsoft.com/office/drawing/2014/main" val="1785146866"/>
                    </a:ext>
                  </a:extLst>
                </a:gridCol>
                <a:gridCol w="1524668">
                  <a:extLst>
                    <a:ext uri="{9D8B030D-6E8A-4147-A177-3AD203B41FA5}">
                      <a16:colId xmlns:a16="http://schemas.microsoft.com/office/drawing/2014/main" val="2323427155"/>
                    </a:ext>
                  </a:extLst>
                </a:gridCol>
              </a:tblGrid>
              <a:tr h="283029">
                <a:tc>
                  <a:txBody>
                    <a:bodyPr/>
                    <a:lstStyle/>
                    <a:p>
                      <a:pPr algn="ctr">
                        <a:spcBef>
                          <a:spcPts val="600"/>
                        </a:spcBef>
                      </a:pPr>
                      <a:r>
                        <a:rPr lang="en-US" sz="1600" dirty="0"/>
                        <a:t>Continued Requirement</a:t>
                      </a:r>
                    </a:p>
                  </a:txBody>
                  <a:tcPr>
                    <a:solidFill>
                      <a:srgbClr val="002060"/>
                    </a:solidFill>
                  </a:tcPr>
                </a:tc>
                <a:tc>
                  <a:txBody>
                    <a:bodyPr/>
                    <a:lstStyle/>
                    <a:p>
                      <a:pPr algn="ctr">
                        <a:spcBef>
                          <a:spcPts val="600"/>
                        </a:spcBef>
                      </a:pPr>
                      <a:endParaRPr lang="en-US" sz="1600" dirty="0"/>
                    </a:p>
                  </a:txBody>
                  <a:tcPr>
                    <a:solidFill>
                      <a:srgbClr val="002060"/>
                    </a:solidFill>
                  </a:tcPr>
                </a:tc>
                <a:extLst>
                  <a:ext uri="{0D108BD9-81ED-4DB2-BD59-A6C34878D82A}">
                    <a16:rowId xmlns:a16="http://schemas.microsoft.com/office/drawing/2014/main" val="1480324516"/>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Consider economic data on the cost of raising children </a:t>
                      </a:r>
                    </a:p>
                    <a:p>
                      <a:pPr marL="0" marR="0" lvl="0" indent="0" algn="l" defTabSz="914400" rtl="0" eaLnBrk="1" fontAlgn="auto" latinLnBrk="0" hangingPunct="1">
                        <a:lnSpc>
                          <a:spcPct val="100000"/>
                        </a:lnSpc>
                        <a:spcBef>
                          <a:spcPts val="600"/>
                        </a:spcBef>
                        <a:spcAft>
                          <a:spcPts val="0"/>
                        </a:spcAft>
                        <a:buClrTx/>
                        <a:buSzTx/>
                        <a:buFontTx/>
                        <a:buNone/>
                        <a:tabLst/>
                        <a:defRPr/>
                      </a:pPr>
                      <a:endParaRPr lang="en-US" sz="1800" dirty="0">
                        <a:solidFill>
                          <a:srgbClr val="00206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FFDF9"/>
                    </a:solidFill>
                  </a:tcPr>
                </a:tc>
                <a:tc>
                  <a:txBody>
                    <a:bodyPr/>
                    <a:lstStyle/>
                    <a:p>
                      <a:pPr algn="ctr">
                        <a:spcBef>
                          <a:spcPts val="600"/>
                        </a:spcBef>
                      </a:pPr>
                      <a:r>
                        <a:rPr lang="en-US" sz="1600" b="0" dirty="0">
                          <a:solidFill>
                            <a:srgbClr val="002060"/>
                          </a:solidFill>
                        </a:rPr>
                        <a:t>CPR prepared in Feb and updated to July 2023 price levels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2519703759"/>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Consider case file data on application of and deviation from the guidelines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tc>
                  <a:txBody>
                    <a:bodyPr/>
                    <a:lstStyle/>
                    <a:p>
                      <a:pPr algn="ctr">
                        <a:spcBef>
                          <a:spcPts val="600"/>
                        </a:spcBef>
                      </a:pPr>
                      <a:r>
                        <a:rPr lang="en-US" sz="1600" b="0" dirty="0">
                          <a:solidFill>
                            <a:srgbClr val="002060"/>
                          </a:solidFill>
                        </a:rPr>
                        <a:t>CPR: This presentation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198252961"/>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kern="1200" dirty="0">
                          <a:solidFill>
                            <a:srgbClr val="002060"/>
                          </a:solidFill>
                          <a:effectLst/>
                          <a:latin typeface="+mn-lt"/>
                          <a:ea typeface="+mn-ea"/>
                          <a:cs typeface="+mn-cs"/>
                        </a:rPr>
                        <a:t>Review, and revise, if appropriate, the child support guidelines </a:t>
                      </a:r>
                      <a:endParaRPr lang="en-US" sz="1600" dirty="0">
                        <a:solidFill>
                          <a:srgbClr val="00206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FFDF9"/>
                    </a:solidFill>
                  </a:tcPr>
                </a:tc>
                <a:tc>
                  <a:txBody>
                    <a:bodyPr/>
                    <a:lstStyle/>
                    <a:p>
                      <a:pPr algn="ctr">
                        <a:spcBef>
                          <a:spcPts val="600"/>
                        </a:spcBef>
                      </a:pPr>
                      <a:r>
                        <a:rPr lang="en-US" sz="1600" b="0" dirty="0">
                          <a:solidFill>
                            <a:srgbClr val="002060"/>
                          </a:solidFill>
                        </a:rPr>
                        <a:t>Commission and Legislative Regulation Review Committee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DFFDF9"/>
                    </a:solidFill>
                  </a:tcPr>
                </a:tc>
                <a:extLst>
                  <a:ext uri="{0D108BD9-81ED-4DB2-BD59-A6C34878D82A}">
                    <a16:rowId xmlns:a16="http://schemas.microsoft.com/office/drawing/2014/main" val="888777222"/>
                  </a:ext>
                </a:extLst>
              </a:tr>
            </a:tbl>
          </a:graphicData>
        </a:graphic>
      </p:graphicFrame>
      <p:graphicFrame>
        <p:nvGraphicFramePr>
          <p:cNvPr id="9" name="Table 8">
            <a:extLst>
              <a:ext uri="{FF2B5EF4-FFF2-40B4-BE49-F238E27FC236}">
                <a16:creationId xmlns:a16="http://schemas.microsoft.com/office/drawing/2014/main" id="{CB6CA748-2D81-4E99-BAE7-F49D64290237}"/>
              </a:ext>
            </a:extLst>
          </p:cNvPr>
          <p:cNvGraphicFramePr>
            <a:graphicFrameLocks noGrp="1"/>
          </p:cNvGraphicFramePr>
          <p:nvPr>
            <p:extLst>
              <p:ext uri="{D42A27DB-BD31-4B8C-83A1-F6EECF244321}">
                <p14:modId xmlns:p14="http://schemas.microsoft.com/office/powerpoint/2010/main" val="511027119"/>
              </p:ext>
            </p:extLst>
          </p:nvPr>
        </p:nvGraphicFramePr>
        <p:xfrm>
          <a:off x="4160940" y="766464"/>
          <a:ext cx="7896766" cy="5582098"/>
        </p:xfrm>
        <a:graphic>
          <a:graphicData uri="http://schemas.openxmlformats.org/drawingml/2006/table">
            <a:tbl>
              <a:tblPr firstRow="1" bandRow="1">
                <a:tableStyleId>{5C22544A-7EE6-4342-B048-85BDC9FD1C3A}</a:tableStyleId>
              </a:tblPr>
              <a:tblGrid>
                <a:gridCol w="5813120">
                  <a:extLst>
                    <a:ext uri="{9D8B030D-6E8A-4147-A177-3AD203B41FA5}">
                      <a16:colId xmlns:a16="http://schemas.microsoft.com/office/drawing/2014/main" val="1785146866"/>
                    </a:ext>
                  </a:extLst>
                </a:gridCol>
                <a:gridCol w="2083646">
                  <a:extLst>
                    <a:ext uri="{9D8B030D-6E8A-4147-A177-3AD203B41FA5}">
                      <a16:colId xmlns:a16="http://schemas.microsoft.com/office/drawing/2014/main" val="2323427155"/>
                    </a:ext>
                  </a:extLst>
                </a:gridCol>
              </a:tblGrid>
              <a:tr h="248516">
                <a:tc>
                  <a:txBody>
                    <a:bodyPr/>
                    <a:lstStyle/>
                    <a:p>
                      <a:pPr algn="ctr"/>
                      <a:r>
                        <a:rPr lang="en-US" sz="1600" dirty="0"/>
                        <a:t>New Requirement</a:t>
                      </a:r>
                    </a:p>
                  </a:txBody>
                  <a:tcPr>
                    <a:solidFill>
                      <a:srgbClr val="002060"/>
                    </a:solidFill>
                  </a:tcPr>
                </a:tc>
                <a:tc>
                  <a:txBody>
                    <a:bodyPr/>
                    <a:lstStyle/>
                    <a:p>
                      <a:pPr algn="ctr"/>
                      <a:r>
                        <a:rPr lang="en-US" sz="1600" dirty="0"/>
                        <a:t> </a:t>
                      </a:r>
                    </a:p>
                  </a:txBody>
                  <a:tcPr>
                    <a:solidFill>
                      <a:srgbClr val="002060"/>
                    </a:solidFill>
                  </a:tcPr>
                </a:tc>
                <a:extLst>
                  <a:ext uri="{0D108BD9-81ED-4DB2-BD59-A6C34878D82A}">
                    <a16:rowId xmlns:a16="http://schemas.microsoft.com/office/drawing/2014/main" val="1480324516"/>
                  </a:ext>
                </a:extLst>
              </a:tr>
              <a:tr h="48381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Consider labor market data</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FFDF9"/>
                    </a:solidFill>
                  </a:tcPr>
                </a:tc>
                <a:tc>
                  <a:txBody>
                    <a:bodyPr/>
                    <a:lstStyle/>
                    <a:p>
                      <a:pPr algn="ctr"/>
                      <a:r>
                        <a:rPr lang="en-US" sz="1600" dirty="0">
                          <a:solidFill>
                            <a:srgbClr val="002060"/>
                          </a:solidFill>
                        </a:rPr>
                        <a:t>CPR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2519703759"/>
                  </a:ext>
                </a:extLst>
              </a:tr>
              <a:tr h="26804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Impact of guidelines policies on parents with low income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rPr>
                        <a:t>CPR in progress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1579295506"/>
                  </a:ext>
                </a:extLst>
              </a:tr>
              <a:tr h="59842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Factors that influence employment rates and compliance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rgbClr val="002060"/>
                        </a:solidFill>
                        <a:sym typeface="Wingdings" panose="05000000000000000000" pitchFamily="2" charset="2"/>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rgbClr val="002060"/>
                        </a:solidFill>
                        <a:sym typeface="Wingdings" panose="05000000000000000000" pitchFamily="2" charset="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rgbClr val="002060"/>
                          </a:solidFill>
                          <a:sym typeface="Wingdings" panose="05000000000000000000" pitchFamily="2" charset="2"/>
                        </a:rPr>
                        <a:t>CPR from case file data</a:t>
                      </a:r>
                      <a:endParaRPr lang="en-US" sz="1600" b="0"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4589575"/>
                  </a:ext>
                </a:extLst>
              </a:tr>
              <a:tr h="59842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Rates of default, imputation, and application of low-income adjustment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198252961"/>
                  </a:ext>
                </a:extLst>
              </a:tr>
              <a:tr h="59842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Comparison of payments by case characteristics including default, imputation, and  application of the low-income adjustment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888777222"/>
                  </a:ext>
                </a:extLst>
              </a:tr>
              <a:tr h="59842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Provide meaningful opportunity for public input, including input from low-income parties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tc>
                  <a:txBody>
                    <a:bodyPr/>
                    <a:lstStyle/>
                    <a:p>
                      <a:pPr algn="ctr"/>
                      <a:r>
                        <a:rPr lang="en-US" sz="1600" dirty="0">
                          <a:solidFill>
                            <a:srgbClr val="002060"/>
                          </a:solidFill>
                        </a:rPr>
                        <a:t>Representation on Commission and Regulation Process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1903748086"/>
                  </a:ext>
                </a:extLst>
              </a:tr>
              <a:tr h="59842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Obtain the views and advice of the IV-D agency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tc>
                  <a:txBody>
                    <a:bodyPr/>
                    <a:lstStyle/>
                    <a:p>
                      <a:pPr algn="ctr"/>
                      <a:r>
                        <a:rPr lang="en-US" sz="1600" dirty="0">
                          <a:solidFill>
                            <a:srgbClr val="002060"/>
                          </a:solidFill>
                        </a:rPr>
                        <a:t>Representatives on Commission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DF9"/>
                    </a:solidFill>
                  </a:tcPr>
                </a:tc>
                <a:extLst>
                  <a:ext uri="{0D108BD9-81ED-4DB2-BD59-A6C34878D82A}">
                    <a16:rowId xmlns:a16="http://schemas.microsoft.com/office/drawing/2014/main" val="2927200294"/>
                  </a:ext>
                </a:extLst>
              </a:tr>
              <a:tr h="59842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800" dirty="0">
                          <a:solidFill>
                            <a:srgbClr val="002060"/>
                          </a:solidFill>
                        </a:rPr>
                        <a:t>Publish report on internet, membership of reviewing body, and effective date of the guidelines and next review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FFDF9"/>
                    </a:solidFill>
                  </a:tcPr>
                </a:tc>
                <a:tc>
                  <a:txBody>
                    <a:bodyPr/>
                    <a:lstStyle/>
                    <a:p>
                      <a:pPr algn="ctr"/>
                      <a:r>
                        <a:rPr lang="en-US" sz="1600" dirty="0">
                          <a:solidFill>
                            <a:srgbClr val="002060"/>
                          </a:solidFill>
                        </a:rPr>
                        <a:t>Updated Child Support and Arrearage Guidelines if Changes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DFFDF9"/>
                    </a:solidFill>
                  </a:tcPr>
                </a:tc>
                <a:extLst>
                  <a:ext uri="{0D108BD9-81ED-4DB2-BD59-A6C34878D82A}">
                    <a16:rowId xmlns:a16="http://schemas.microsoft.com/office/drawing/2014/main" val="1966897636"/>
                  </a:ext>
                </a:extLst>
              </a:tr>
            </a:tbl>
          </a:graphicData>
        </a:graphic>
      </p:graphicFrame>
    </p:spTree>
    <p:extLst>
      <p:ext uri="{BB962C8B-B14F-4D97-AF65-F5344CB8AC3E}">
        <p14:creationId xmlns:p14="http://schemas.microsoft.com/office/powerpoint/2010/main" val="220268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7047"/>
          </a:xfrm>
        </p:spPr>
        <p:txBody>
          <a:bodyPr>
            <a:normAutofit fontScale="90000"/>
          </a:bodyPr>
          <a:lstStyle/>
          <a:p>
            <a:r>
              <a:rPr lang="en-US" dirty="0"/>
              <a:t>Child Support Schedule: Part Economic Data and Part Policy</a:t>
            </a:r>
            <a:r>
              <a:rPr lang="en-US" sz="4400" i="1" dirty="0">
                <a:solidFill>
                  <a:schemeClr val="accent5">
                    <a:lumMod val="75000"/>
                  </a:schemeClr>
                </a:solidFill>
              </a:rPr>
              <a:t> </a:t>
            </a:r>
            <a:r>
              <a:rPr lang="en-US" sz="3600" i="1" dirty="0">
                <a:solidFill>
                  <a:schemeClr val="accent5">
                    <a:lumMod val="75000"/>
                  </a:schemeClr>
                </a:solidFill>
              </a:rPr>
              <a:t>This slide appeared in the Feb. Materials</a:t>
            </a:r>
            <a:endParaRPr lang="en-US" sz="3600" dirty="0"/>
          </a:p>
        </p:txBody>
      </p:sp>
      <p:sp>
        <p:nvSpPr>
          <p:cNvPr id="3" name="Slide Number Placeholder 2"/>
          <p:cNvSpPr>
            <a:spLocks noGrp="1"/>
          </p:cNvSpPr>
          <p:nvPr>
            <p:ph type="sldNum" sz="quarter" idx="10"/>
          </p:nvPr>
        </p:nvSpPr>
        <p:spPr/>
        <p:txBody>
          <a:bodyPr/>
          <a:lstStyle/>
          <a:p>
            <a:fld id="{A40ED968-6F27-4A0D-8446-73B1EAC69DD4}" type="slidenum">
              <a:rPr lang="en-US" smtClean="0"/>
              <a:t>7</a:t>
            </a:fld>
            <a:endParaRPr lang="en-US" dirty="0"/>
          </a:p>
        </p:txBody>
      </p:sp>
      <p:sp>
        <p:nvSpPr>
          <p:cNvPr id="6" name="Rectangle 1"/>
          <p:cNvSpPr>
            <a:spLocks noChangeArrowheads="1"/>
          </p:cNvSpPr>
          <p:nvPr/>
        </p:nvSpPr>
        <p:spPr bwMode="auto">
          <a:xfrm>
            <a:off x="3152775" y="1929522"/>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EF74534B-AF14-4492-BB96-3661964E115C}"/>
              </a:ext>
            </a:extLst>
          </p:cNvPr>
          <p:cNvSpPr txBox="1"/>
          <p:nvPr/>
        </p:nvSpPr>
        <p:spPr>
          <a:xfrm>
            <a:off x="139148" y="1492718"/>
            <a:ext cx="4084982" cy="3970318"/>
          </a:xfrm>
          <a:prstGeom prst="rect">
            <a:avLst/>
          </a:prstGeom>
          <a:noFill/>
        </p:spPr>
        <p:txBody>
          <a:bodyPr wrap="square" rtlCol="0">
            <a:spAutoFit/>
          </a:bodyPr>
          <a:lstStyle/>
          <a:p>
            <a:r>
              <a:rPr lang="en-US" dirty="0">
                <a:solidFill>
                  <a:srgbClr val="00205B"/>
                </a:solidFill>
              </a:rPr>
              <a:t>Example with no income deductions or adjustments</a:t>
            </a:r>
          </a:p>
          <a:p>
            <a:endParaRPr lang="en-US" dirty="0">
              <a:solidFill>
                <a:srgbClr val="00205B"/>
              </a:solidFill>
            </a:endParaRPr>
          </a:p>
          <a:p>
            <a:r>
              <a:rPr lang="en-US" dirty="0">
                <a:solidFill>
                  <a:srgbClr val="00205B"/>
                </a:solidFill>
              </a:rPr>
              <a:t>1 Child</a:t>
            </a:r>
          </a:p>
          <a:p>
            <a:r>
              <a:rPr lang="en-US" dirty="0">
                <a:solidFill>
                  <a:srgbClr val="00205B"/>
                </a:solidFill>
              </a:rPr>
              <a:t>Parent A: $1,000</a:t>
            </a:r>
          </a:p>
          <a:p>
            <a:r>
              <a:rPr lang="en-US" u="sng" dirty="0">
                <a:solidFill>
                  <a:srgbClr val="00205B"/>
                </a:solidFill>
              </a:rPr>
              <a:t>Parent B: $    500</a:t>
            </a:r>
          </a:p>
          <a:p>
            <a:r>
              <a:rPr lang="en-US" dirty="0">
                <a:solidFill>
                  <a:srgbClr val="00205B"/>
                </a:solidFill>
              </a:rPr>
              <a:t>Combined = $1,500</a:t>
            </a:r>
          </a:p>
          <a:p>
            <a:endParaRPr lang="en-US" dirty="0">
              <a:solidFill>
                <a:srgbClr val="00205B"/>
              </a:solidFill>
            </a:endParaRPr>
          </a:p>
          <a:p>
            <a:r>
              <a:rPr lang="en-US" dirty="0">
                <a:solidFill>
                  <a:srgbClr val="00205B"/>
                </a:solidFill>
              </a:rPr>
              <a:t>Basic obligation from schedule = $278</a:t>
            </a:r>
          </a:p>
          <a:p>
            <a:r>
              <a:rPr lang="en-US" dirty="0">
                <a:solidFill>
                  <a:srgbClr val="00205B"/>
                </a:solidFill>
              </a:rPr>
              <a:t> </a:t>
            </a:r>
          </a:p>
          <a:p>
            <a:r>
              <a:rPr lang="en-US" dirty="0">
                <a:solidFill>
                  <a:srgbClr val="00205B"/>
                </a:solidFill>
              </a:rPr>
              <a:t>Parent A Income/Combined Income = 67%</a:t>
            </a:r>
          </a:p>
          <a:p>
            <a:endParaRPr lang="en-US" dirty="0">
              <a:solidFill>
                <a:srgbClr val="00205B"/>
              </a:solidFill>
            </a:endParaRPr>
          </a:p>
          <a:p>
            <a:r>
              <a:rPr lang="en-US" b="1" dirty="0">
                <a:solidFill>
                  <a:srgbClr val="00205B"/>
                </a:solidFill>
              </a:rPr>
              <a:t>Order = $278 X 67% = $186 per week</a:t>
            </a:r>
          </a:p>
        </p:txBody>
      </p:sp>
      <p:sp>
        <p:nvSpPr>
          <p:cNvPr id="4" name="Oval 3">
            <a:extLst>
              <a:ext uri="{FF2B5EF4-FFF2-40B4-BE49-F238E27FC236}">
                <a16:creationId xmlns:a16="http://schemas.microsoft.com/office/drawing/2014/main" id="{1EEEDB06-E6EA-4B6C-9083-C8B8A97C9C9F}"/>
              </a:ext>
            </a:extLst>
          </p:cNvPr>
          <p:cNvSpPr/>
          <p:nvPr/>
        </p:nvSpPr>
        <p:spPr>
          <a:xfrm>
            <a:off x="4970585" y="2352122"/>
            <a:ext cx="3373441" cy="5126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7F4AEBD-EF7A-8E7D-0794-1561BFFBF62E}"/>
              </a:ext>
            </a:extLst>
          </p:cNvPr>
          <p:cNvPicPr>
            <a:picLocks noChangeAspect="1"/>
          </p:cNvPicPr>
          <p:nvPr/>
        </p:nvPicPr>
        <p:blipFill>
          <a:blip r:embed="rId3"/>
          <a:stretch>
            <a:fillRect/>
          </a:stretch>
        </p:blipFill>
        <p:spPr>
          <a:xfrm>
            <a:off x="4799648" y="1640598"/>
            <a:ext cx="7099275" cy="3120560"/>
          </a:xfrm>
          <a:prstGeom prst="rect">
            <a:avLst/>
          </a:prstGeom>
        </p:spPr>
      </p:pic>
    </p:spTree>
    <p:extLst>
      <p:ext uri="{BB962C8B-B14F-4D97-AF65-F5344CB8AC3E}">
        <p14:creationId xmlns:p14="http://schemas.microsoft.com/office/powerpoint/2010/main" val="314911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7047"/>
          </a:xfrm>
        </p:spPr>
        <p:txBody>
          <a:bodyPr>
            <a:normAutofit fontScale="90000"/>
          </a:bodyPr>
          <a:lstStyle/>
          <a:p>
            <a:r>
              <a:rPr lang="en-US" dirty="0"/>
              <a:t>Assumptions and Data Underlying Existing Schedule &amp; What Could Be Updated (</a:t>
            </a:r>
            <a:r>
              <a:rPr lang="en-US" sz="3600" i="1" dirty="0">
                <a:solidFill>
                  <a:schemeClr val="accent5">
                    <a:lumMod val="75000"/>
                  </a:schemeClr>
                </a:solidFill>
              </a:rPr>
              <a:t>updated from Feb presentation</a:t>
            </a:r>
            <a:r>
              <a:rPr lang="en-US" dirty="0"/>
              <a:t>)</a:t>
            </a:r>
          </a:p>
        </p:txBody>
      </p:sp>
      <p:sp>
        <p:nvSpPr>
          <p:cNvPr id="3" name="Slide Number Placeholder 2"/>
          <p:cNvSpPr>
            <a:spLocks noGrp="1"/>
          </p:cNvSpPr>
          <p:nvPr>
            <p:ph type="sldNum" sz="quarter" idx="10"/>
          </p:nvPr>
        </p:nvSpPr>
        <p:spPr/>
        <p:txBody>
          <a:bodyPr/>
          <a:lstStyle/>
          <a:p>
            <a:fld id="{A40ED968-6F27-4A0D-8446-73B1EAC69DD4}" type="slidenum">
              <a:rPr lang="en-US" smtClean="0"/>
              <a:t>8</a:t>
            </a:fld>
            <a:endParaRPr lang="en-US" dirty="0"/>
          </a:p>
        </p:txBody>
      </p:sp>
      <p:sp>
        <p:nvSpPr>
          <p:cNvPr id="6" name="Rectangle 1"/>
          <p:cNvSpPr>
            <a:spLocks noChangeArrowheads="1"/>
          </p:cNvSpPr>
          <p:nvPr/>
        </p:nvSpPr>
        <p:spPr bwMode="auto">
          <a:xfrm>
            <a:off x="3152775" y="1929522"/>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169866348"/>
              </p:ext>
            </p:extLst>
          </p:nvPr>
        </p:nvGraphicFramePr>
        <p:xfrm>
          <a:off x="190644" y="1177046"/>
          <a:ext cx="11824672" cy="5244352"/>
        </p:xfrm>
        <a:graphic>
          <a:graphicData uri="http://schemas.openxmlformats.org/drawingml/2006/table">
            <a:tbl>
              <a:tblPr firstRow="1" bandRow="1">
                <a:tableStyleId>{5C22544A-7EE6-4342-B048-85BDC9FD1C3A}</a:tableStyleId>
              </a:tblPr>
              <a:tblGrid>
                <a:gridCol w="2566516">
                  <a:extLst>
                    <a:ext uri="{9D8B030D-6E8A-4147-A177-3AD203B41FA5}">
                      <a16:colId xmlns:a16="http://schemas.microsoft.com/office/drawing/2014/main" val="2117774465"/>
                    </a:ext>
                  </a:extLst>
                </a:gridCol>
                <a:gridCol w="5069112">
                  <a:extLst>
                    <a:ext uri="{9D8B030D-6E8A-4147-A177-3AD203B41FA5}">
                      <a16:colId xmlns:a16="http://schemas.microsoft.com/office/drawing/2014/main" val="2573913821"/>
                    </a:ext>
                  </a:extLst>
                </a:gridCol>
                <a:gridCol w="4189044">
                  <a:extLst>
                    <a:ext uri="{9D8B030D-6E8A-4147-A177-3AD203B41FA5}">
                      <a16:colId xmlns:a16="http://schemas.microsoft.com/office/drawing/2014/main" val="2188937775"/>
                    </a:ext>
                  </a:extLst>
                </a:gridCol>
              </a:tblGrid>
              <a:tr h="360416">
                <a:tc>
                  <a:txBody>
                    <a:bodyPr/>
                    <a:lstStyle/>
                    <a:p>
                      <a:endParaRPr lang="en-US" sz="1400" dirty="0"/>
                    </a:p>
                  </a:txBody>
                  <a:tcPr>
                    <a:lnB w="38100" cmpd="sng">
                      <a:noFill/>
                    </a:lnB>
                    <a:solidFill>
                      <a:srgbClr val="009999"/>
                    </a:solidFill>
                  </a:tcPr>
                </a:tc>
                <a:tc>
                  <a:txBody>
                    <a:bodyPr/>
                    <a:lstStyle/>
                    <a:p>
                      <a:r>
                        <a:rPr lang="en-US" sz="1400" dirty="0"/>
                        <a:t>Basis of Existing Schedule</a:t>
                      </a:r>
                    </a:p>
                  </a:txBody>
                  <a:tcPr>
                    <a:lnB w="38100" cmpd="sng">
                      <a:noFill/>
                    </a:lnB>
                    <a:solidFill>
                      <a:srgbClr val="009999"/>
                    </a:solidFill>
                  </a:tcPr>
                </a:tc>
                <a:tc>
                  <a:txBody>
                    <a:bodyPr/>
                    <a:lstStyle/>
                    <a:p>
                      <a:r>
                        <a:rPr lang="en-US" sz="1400" dirty="0"/>
                        <a:t>Update</a:t>
                      </a:r>
                      <a:r>
                        <a:rPr lang="en-US" sz="1400" baseline="0" dirty="0"/>
                        <a:t> Alternatives</a:t>
                      </a:r>
                      <a:endParaRPr lang="en-US" sz="1400" dirty="0"/>
                    </a:p>
                  </a:txBody>
                  <a:tcPr>
                    <a:lnB w="38100" cmpd="sng">
                      <a:noFill/>
                    </a:lnB>
                    <a:solidFill>
                      <a:srgbClr val="009999"/>
                    </a:solidFill>
                  </a:tcPr>
                </a:tc>
                <a:extLst>
                  <a:ext uri="{0D108BD9-81ED-4DB2-BD59-A6C34878D82A}">
                    <a16:rowId xmlns:a16="http://schemas.microsoft.com/office/drawing/2014/main" val="1829788125"/>
                  </a:ext>
                </a:extLst>
              </a:tr>
              <a:tr h="377672">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1. Guidelines model</a:t>
                      </a:r>
                      <a:endParaRPr lang="en-US" sz="14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Income Shares (used by 41 states)</a:t>
                      </a:r>
                      <a:endParaRPr lang="en-US" sz="14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Other models</a:t>
                      </a:r>
                      <a:endParaRPr lang="en-US" sz="14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28450199"/>
                  </a:ext>
                </a:extLst>
              </a:tr>
              <a:tr h="364458">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2. Price levels</a:t>
                      </a:r>
                      <a:endParaRPr lang="en-US" sz="14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dirty="0">
                          <a:solidFill>
                            <a:srgbClr val="00205B"/>
                          </a:solidFill>
                          <a:effectLst/>
                          <a:latin typeface="+mn-lt"/>
                          <a:ea typeface="Times New Roman" panose="02020603050405020304" pitchFamily="18" charset="0"/>
                        </a:rPr>
                        <a:t>March 2012 price levels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strike="sngStrike" dirty="0">
                          <a:solidFill>
                            <a:srgbClr val="00205B"/>
                          </a:solidFill>
                          <a:effectLst/>
                          <a:latin typeface="+mn-lt"/>
                          <a:ea typeface="Times New Roman" panose="02020603050405020304" pitchFamily="18" charset="0"/>
                        </a:rPr>
                        <a:t>Dec. 2022 (29.4% increase)</a:t>
                      </a:r>
                    </a:p>
                    <a:p>
                      <a:pPr marL="0" marR="0">
                        <a:spcBef>
                          <a:spcPts val="0"/>
                        </a:spcBef>
                        <a:spcAft>
                          <a:spcPts val="0"/>
                        </a:spcAft>
                      </a:pPr>
                      <a:r>
                        <a:rPr lang="en-US" sz="1400" u="sng" strike="noStrike" dirty="0">
                          <a:solidFill>
                            <a:srgbClr val="FF0000"/>
                          </a:solidFill>
                          <a:effectLst/>
                          <a:latin typeface="+mn-lt"/>
                          <a:ea typeface="Times New Roman" panose="02020603050405020304" pitchFamily="18" charset="0"/>
                        </a:rPr>
                        <a:t>July 2023 (33.3% increase)</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358016"/>
                  </a:ext>
                </a:extLst>
              </a:tr>
              <a:tr h="421503">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3. Measurement of child-rearing expenditures</a:t>
                      </a:r>
                      <a:endParaRPr lang="en-US" sz="14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205B"/>
                          </a:solidFill>
                          <a:effectLst/>
                          <a:latin typeface="+mn-lt"/>
                          <a:ea typeface="Times New Roman" panose="02020603050405020304" pitchFamily="18" charset="0"/>
                          <a:cs typeface="Arial" panose="020B0604020202020204" pitchFamily="34" charset="0"/>
                        </a:rPr>
                        <a:t>4</a:t>
                      </a:r>
                      <a:r>
                        <a:rPr lang="en-US" sz="1400" baseline="30000" dirty="0">
                          <a:solidFill>
                            <a:srgbClr val="00205B"/>
                          </a:solidFill>
                          <a:effectLst/>
                          <a:latin typeface="+mn-lt"/>
                          <a:ea typeface="Times New Roman" panose="02020603050405020304" pitchFamily="18" charset="0"/>
                          <a:cs typeface="Arial" panose="020B0604020202020204" pitchFamily="34" charset="0"/>
                        </a:rPr>
                        <a:t>th</a:t>
                      </a:r>
                      <a:r>
                        <a:rPr lang="en-US" sz="1400" dirty="0">
                          <a:solidFill>
                            <a:srgbClr val="00205B"/>
                          </a:solidFill>
                          <a:effectLst/>
                          <a:latin typeface="+mn-lt"/>
                          <a:ea typeface="Times New Roman" panose="02020603050405020304" pitchFamily="18" charset="0"/>
                          <a:cs typeface="Arial" panose="020B0604020202020204" pitchFamily="34" charset="0"/>
                        </a:rPr>
                        <a:t> Betson-Rothbarth study (BR4) from expenditure data collected in 2004-09</a:t>
                      </a:r>
                      <a:endParaRPr lang="en-US" sz="14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dirty="0">
                          <a:solidFill>
                            <a:srgbClr val="00205B"/>
                          </a:solidFill>
                          <a:effectLst/>
                          <a:latin typeface="+mn-lt"/>
                          <a:ea typeface="Times New Roman" panose="02020603050405020304" pitchFamily="18" charset="0"/>
                        </a:rPr>
                        <a:t>BR5 (2013-2019 expenditure data), USDA, and other studies</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695905"/>
                  </a:ext>
                </a:extLst>
              </a:tr>
              <a:tr h="243840">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4. Adjustments for CT higher income/cost of living </a:t>
                      </a:r>
                      <a:endParaRPr lang="en-US" sz="14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rgbClr val="00205B"/>
                          </a:solidFill>
                          <a:effectLst/>
                          <a:latin typeface="+mn-lt"/>
                          <a:ea typeface="Times New Roman" panose="02020603050405020304" pitchFamily="18" charset="0"/>
                        </a:rPr>
                        <a:t>Income realignment  (CT 3</a:t>
                      </a:r>
                      <a:r>
                        <a:rPr lang="en-US" sz="1400" baseline="30000" dirty="0">
                          <a:solidFill>
                            <a:srgbClr val="00205B"/>
                          </a:solidFill>
                          <a:effectLst/>
                          <a:latin typeface="+mn-lt"/>
                          <a:ea typeface="Times New Roman" panose="02020603050405020304" pitchFamily="18" charset="0"/>
                        </a:rPr>
                        <a:t>rd</a:t>
                      </a:r>
                      <a:r>
                        <a:rPr lang="en-US" sz="1400" dirty="0">
                          <a:solidFill>
                            <a:srgbClr val="00205B"/>
                          </a:solidFill>
                          <a:effectLst/>
                          <a:latin typeface="+mn-lt"/>
                          <a:ea typeface="Times New Roman" panose="02020603050405020304" pitchFamily="18" charset="0"/>
                        </a:rPr>
                        <a:t> highest state in 2010)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spcBef>
                          <a:spcPts val="0"/>
                        </a:spcBef>
                        <a:spcAft>
                          <a:spcPts val="0"/>
                        </a:spcAft>
                        <a:buFont typeface="Arial" panose="020B0604020202020204" pitchFamily="34" charset="0"/>
                        <a:buChar char="•"/>
                      </a:pPr>
                      <a:r>
                        <a:rPr lang="en-US" sz="1400" dirty="0">
                          <a:solidFill>
                            <a:srgbClr val="00205B"/>
                          </a:solidFill>
                          <a:effectLst/>
                          <a:latin typeface="+mn-lt"/>
                          <a:ea typeface="Times New Roman" panose="02020603050405020304" pitchFamily="18" charset="0"/>
                        </a:rPr>
                        <a:t>Income realignment (CT  is 6</a:t>
                      </a:r>
                      <a:r>
                        <a:rPr lang="en-US" sz="1400" baseline="30000" dirty="0">
                          <a:solidFill>
                            <a:srgbClr val="00205B"/>
                          </a:solidFill>
                          <a:effectLst/>
                          <a:latin typeface="+mn-lt"/>
                          <a:ea typeface="Times New Roman" panose="02020603050405020304" pitchFamily="18" charset="0"/>
                        </a:rPr>
                        <a:t>th</a:t>
                      </a:r>
                      <a:r>
                        <a:rPr lang="en-US" sz="1400" dirty="0">
                          <a:solidFill>
                            <a:srgbClr val="00205B"/>
                          </a:solidFill>
                          <a:effectLst/>
                          <a:latin typeface="+mn-lt"/>
                          <a:ea typeface="Times New Roman" panose="02020603050405020304" pitchFamily="18" charset="0"/>
                        </a:rPr>
                        <a:t> highest state in 2021)</a:t>
                      </a:r>
                    </a:p>
                    <a:p>
                      <a:pPr marL="285750" marR="0" indent="-285750">
                        <a:spcBef>
                          <a:spcPts val="0"/>
                        </a:spcBef>
                        <a:spcAft>
                          <a:spcPts val="0"/>
                        </a:spcAft>
                        <a:buFont typeface="Arial" panose="020B0604020202020204" pitchFamily="34" charset="0"/>
                        <a:buChar char="•"/>
                      </a:pPr>
                      <a:r>
                        <a:rPr lang="en-US" sz="1400" dirty="0">
                          <a:solidFill>
                            <a:srgbClr val="00205B"/>
                          </a:solidFill>
                          <a:effectLst/>
                          <a:latin typeface="+mn-lt"/>
                          <a:ea typeface="Times New Roman" panose="02020603050405020304" pitchFamily="18" charset="0"/>
                        </a:rPr>
                        <a:t>Price parity (102.6)</a:t>
                      </a:r>
                    </a:p>
                    <a:p>
                      <a:pPr marL="285750" marR="0" indent="-285750">
                        <a:spcBef>
                          <a:spcPts val="0"/>
                        </a:spcBef>
                        <a:spcAft>
                          <a:spcPts val="0"/>
                        </a:spcAft>
                        <a:buFont typeface="Arial" panose="020B0604020202020204" pitchFamily="34" charset="0"/>
                        <a:buChar char="•"/>
                      </a:pPr>
                      <a:r>
                        <a:rPr lang="en-US" sz="1400" dirty="0">
                          <a:solidFill>
                            <a:srgbClr val="00205B"/>
                          </a:solidFill>
                          <a:effectLst/>
                          <a:latin typeface="+mn-lt"/>
                          <a:ea typeface="Times New Roman" panose="02020603050405020304" pitchFamily="18" charset="0"/>
                        </a:rPr>
                        <a:t>CT ranks 13</a:t>
                      </a:r>
                      <a:r>
                        <a:rPr lang="en-US" sz="1400" baseline="30000" dirty="0">
                          <a:solidFill>
                            <a:srgbClr val="00205B"/>
                          </a:solidFill>
                          <a:effectLst/>
                          <a:latin typeface="+mn-lt"/>
                          <a:ea typeface="Times New Roman" panose="02020603050405020304" pitchFamily="18" charset="0"/>
                        </a:rPr>
                        <a:t>th</a:t>
                      </a:r>
                      <a:r>
                        <a:rPr lang="en-US" sz="1400" dirty="0">
                          <a:solidFill>
                            <a:srgbClr val="00205B"/>
                          </a:solidFill>
                          <a:effectLst/>
                          <a:latin typeface="+mn-lt"/>
                          <a:ea typeface="Times New Roman" panose="02020603050405020304" pitchFamily="18" charset="0"/>
                        </a:rPr>
                        <a:t> in 2021 median gross rent</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9025188"/>
                  </a:ext>
                </a:extLst>
              </a:tr>
              <a:tr h="577528">
                <a:tc>
                  <a:txBody>
                    <a:bodyPr/>
                    <a:lstStyle/>
                    <a:p>
                      <a:pPr marL="0" marR="0">
                        <a:spcBef>
                          <a:spcPts val="0"/>
                        </a:spcBef>
                        <a:spcAft>
                          <a:spcPts val="0"/>
                        </a:spcAft>
                      </a:pPr>
                      <a:r>
                        <a:rPr lang="en-US" sz="1400" dirty="0">
                          <a:solidFill>
                            <a:srgbClr val="00205B"/>
                          </a:solidFill>
                          <a:effectLst/>
                          <a:latin typeface="+mn-lt"/>
                          <a:ea typeface="Times New Roman" panose="02020603050405020304" pitchFamily="18" charset="0"/>
                        </a:rPr>
                        <a:t>5.  Adjusted so no decrease</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spcBef>
                          <a:spcPts val="0"/>
                        </a:spcBef>
                        <a:spcAft>
                          <a:spcPts val="0"/>
                        </a:spcAft>
                        <a:buFont typeface="Arial" panose="020B0604020202020204" pitchFamily="34" charset="0"/>
                        <a:buNone/>
                      </a:pPr>
                      <a:r>
                        <a:rPr lang="en-US" sz="1400" dirty="0">
                          <a:solidFill>
                            <a:srgbClr val="00205B"/>
                          </a:solidFill>
                          <a:effectLst/>
                          <a:latin typeface="+mn-lt"/>
                          <a:ea typeface="Times New Roman" panose="02020603050405020304" pitchFamily="18" charset="0"/>
                        </a:rPr>
                        <a:t>Higher of existing  (2005 schedule) and BR4 income aligned:  2005 schedule applies to net weekly incomes below $1,250 for 1child; $920 for 2 children; and about $600 for 3 or more children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spcBef>
                          <a:spcPts val="0"/>
                        </a:spcBef>
                        <a:spcAft>
                          <a:spcPts val="0"/>
                        </a:spcAft>
                        <a:buFont typeface="Arial" panose="020B0604020202020204" pitchFamily="34" charset="0"/>
                        <a:buNone/>
                      </a:pPr>
                      <a:r>
                        <a:rPr lang="en-US" sz="1400" dirty="0">
                          <a:solidFill>
                            <a:srgbClr val="00205B"/>
                          </a:solidFill>
                          <a:effectLst/>
                          <a:latin typeface="+mn-lt"/>
                          <a:ea typeface="Times New Roman" panose="02020603050405020304" pitchFamily="18" charset="0"/>
                        </a:rPr>
                        <a:t>Policy decision</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3334904"/>
                  </a:ext>
                </a:extLst>
              </a:tr>
              <a:tr h="577528">
                <a:tc>
                  <a:txBody>
                    <a:bodyPr/>
                    <a:lstStyle/>
                    <a:p>
                      <a:pPr marL="0" marR="0">
                        <a:spcBef>
                          <a:spcPts val="0"/>
                        </a:spcBef>
                        <a:spcAft>
                          <a:spcPts val="0"/>
                        </a:spcAft>
                      </a:pPr>
                      <a:r>
                        <a:rPr lang="en-US" sz="1400" dirty="0">
                          <a:solidFill>
                            <a:srgbClr val="00205B"/>
                          </a:solidFill>
                          <a:effectLst/>
                          <a:latin typeface="+mn-lt"/>
                          <a:ea typeface="Times New Roman" panose="02020603050405020304" pitchFamily="18" charset="0"/>
                        </a:rPr>
                        <a:t>6. Lowest and highest income to be considered</a:t>
                      </a: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spcBef>
                          <a:spcPts val="0"/>
                        </a:spcBef>
                        <a:spcAft>
                          <a:spcPts val="0"/>
                        </a:spcAft>
                        <a:buFont typeface="Arial" panose="020B0604020202020204" pitchFamily="34" charset="0"/>
                        <a:buNone/>
                      </a:pPr>
                      <a:r>
                        <a:rPr lang="en-US" sz="1400" dirty="0">
                          <a:solidFill>
                            <a:srgbClr val="00205B"/>
                          </a:solidFill>
                          <a:effectLst/>
                          <a:latin typeface="+mn-lt"/>
                          <a:ea typeface="Times New Roman" panose="02020603050405020304" pitchFamily="18" charset="0"/>
                        </a:rPr>
                        <a:t>Combined net incomes of $50 - $4,000 per week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spcBef>
                          <a:spcPts val="0"/>
                        </a:spcBef>
                        <a:spcAft>
                          <a:spcPts val="0"/>
                        </a:spcAft>
                        <a:buFont typeface="Arial" panose="020B0604020202020204" pitchFamily="34" charset="0"/>
                        <a:buNone/>
                      </a:pPr>
                      <a:r>
                        <a:rPr lang="en-US" sz="1400" dirty="0">
                          <a:solidFill>
                            <a:srgbClr val="00205B"/>
                          </a:solidFill>
                          <a:effectLst/>
                          <a:latin typeface="+mn-lt"/>
                          <a:ea typeface="Times New Roman" panose="02020603050405020304" pitchFamily="18" charset="0"/>
                        </a:rPr>
                        <a:t>Depends on economic basis and adjustment for CT incomes (e.g., BR study allows for up to about $5,000 per week)</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8779070"/>
                  </a:ext>
                </a:extLst>
              </a:tr>
              <a:tr h="577528">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7. Spending more/less of after-tax income</a:t>
                      </a:r>
                      <a:endParaRPr lang="en-US" sz="14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rgbClr val="00205B"/>
                          </a:solidFill>
                          <a:effectLst/>
                          <a:latin typeface="+mn-lt"/>
                          <a:ea typeface="Times New Roman" panose="02020603050405020304" pitchFamily="18" charset="0"/>
                          <a:cs typeface="Arial" panose="020B0604020202020204" pitchFamily="34" charset="0"/>
                        </a:rPr>
                        <a:t>Use actual ratios with cap</a:t>
                      </a:r>
                      <a:endParaRPr lang="en-US" sz="14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205B"/>
                          </a:solidFill>
                          <a:effectLst/>
                          <a:latin typeface="+mn-lt"/>
                          <a:ea typeface="Times New Roman" panose="02020603050405020304" pitchFamily="18" charset="0"/>
                        </a:rPr>
                        <a:t>District of Columbia approach (after-tax income = expenditures, which would increase schedule amounts)</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954807"/>
                  </a:ext>
                </a:extLst>
              </a:tr>
              <a:tr h="577528">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8. Highly variable child-rearing expenses excluded from schedule</a:t>
                      </a:r>
                      <a:endParaRPr lang="en-US" sz="14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Childcare &amp; healthcare expenses excluded from schedule</a:t>
                      </a:r>
                      <a:endParaRPr lang="en-US" sz="14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Various options</a:t>
                      </a:r>
                      <a:endParaRPr lang="en-US" sz="1400" dirty="0">
                        <a:solidFill>
                          <a:srgbClr val="00205B"/>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63866643"/>
                  </a:ext>
                </a:extLst>
              </a:tr>
              <a:tr h="577528">
                <a:tc>
                  <a:txBody>
                    <a:bodyPr/>
                    <a:lstStyle/>
                    <a:p>
                      <a:pPr marL="0" marR="0">
                        <a:spcBef>
                          <a:spcPts val="0"/>
                        </a:spcBef>
                        <a:spcAft>
                          <a:spcPts val="0"/>
                        </a:spcAft>
                      </a:pPr>
                      <a:r>
                        <a:rPr lang="en-US" sz="1400" kern="1200" dirty="0">
                          <a:solidFill>
                            <a:srgbClr val="00205B"/>
                          </a:solidFill>
                          <a:effectLst/>
                          <a:latin typeface="+mn-lt"/>
                          <a:ea typeface="Times New Roman" panose="02020603050405020304" pitchFamily="18" charset="0"/>
                          <a:cs typeface="Arial" panose="020B0604020202020204" pitchFamily="34" charset="0"/>
                        </a:rPr>
                        <a:t>9. Low-income adjustment &amp; minimum order</a:t>
                      </a:r>
                      <a:endParaRPr lang="en-US" sz="1400" dirty="0">
                        <a:solidFill>
                          <a:srgbClr val="00205B"/>
                        </a:solidFill>
                        <a:effectLst/>
                        <a:latin typeface="+mn-lt"/>
                        <a:ea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dirty="0">
                          <a:solidFill>
                            <a:srgbClr val="00205B"/>
                          </a:solidFill>
                          <a:effectLst/>
                          <a:latin typeface="+mn-lt"/>
                          <a:ea typeface="Times New Roman" panose="02020603050405020304" pitchFamily="18" charset="0"/>
                        </a:rPr>
                        <a:t>2012 federal poverty guidelines for 1 person = $215 per week and 10-12% minimum order at net income of $50 per month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400" dirty="0">
                          <a:solidFill>
                            <a:srgbClr val="00205B"/>
                          </a:solidFill>
                          <a:effectLst/>
                          <a:latin typeface="+mn-lt"/>
                          <a:ea typeface="Times New Roman" panose="02020603050405020304" pitchFamily="18" charset="0"/>
                        </a:rPr>
                        <a:t>2023 FPG: $280 per week</a:t>
                      </a: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7890218"/>
                  </a:ext>
                </a:extLst>
              </a:tr>
            </a:tbl>
          </a:graphicData>
        </a:graphic>
      </p:graphicFrame>
      <p:sp>
        <p:nvSpPr>
          <p:cNvPr id="4" name="TextBox 3">
            <a:extLst>
              <a:ext uri="{FF2B5EF4-FFF2-40B4-BE49-F238E27FC236}">
                <a16:creationId xmlns:a16="http://schemas.microsoft.com/office/drawing/2014/main" id="{878832C7-5695-74FB-C800-2E269BF798D3}"/>
              </a:ext>
            </a:extLst>
          </p:cNvPr>
          <p:cNvSpPr txBox="1"/>
          <p:nvPr/>
        </p:nvSpPr>
        <p:spPr>
          <a:xfrm>
            <a:off x="363685" y="6396335"/>
            <a:ext cx="10257693" cy="461665"/>
          </a:xfrm>
          <a:prstGeom prst="rect">
            <a:avLst/>
          </a:prstGeom>
          <a:noFill/>
        </p:spPr>
        <p:txBody>
          <a:bodyPr wrap="square" rtlCol="0">
            <a:spAutoFit/>
          </a:bodyPr>
          <a:lstStyle/>
          <a:p>
            <a:r>
              <a:rPr lang="en-US" sz="1200" dirty="0">
                <a:effectLst/>
                <a:latin typeface="Calibri" panose="020F0502020204030204" pitchFamily="34" charset="0"/>
                <a:ea typeface="Times New Roman" panose="02020603050405020304" pitchFamily="18" charset="0"/>
              </a:rPr>
              <a:t>U.S. Bureau of Economic Analysis. (2022). </a:t>
            </a:r>
            <a:r>
              <a:rPr lang="en-US" sz="1200" i="1" dirty="0">
                <a:effectLst/>
                <a:latin typeface="Calibri" panose="020F0502020204030204" pitchFamily="34" charset="0"/>
                <a:ea typeface="Times New Roman" panose="02020603050405020304" pitchFamily="18" charset="0"/>
              </a:rPr>
              <a:t>2021 Regional Price Parities by State (US = 100).</a:t>
            </a:r>
            <a:r>
              <a:rPr lang="en-US" sz="1200" dirty="0">
                <a:effectLst/>
                <a:latin typeface="Calibri" panose="020F0502020204030204" pitchFamily="34" charset="0"/>
                <a:ea typeface="Times New Roman" panose="02020603050405020304" pitchFamily="18" charset="0"/>
              </a:rPr>
              <a:t> Retrieved from </a:t>
            </a:r>
            <a:r>
              <a:rPr lang="en-US" sz="1200" u="sng" dirty="0">
                <a:solidFill>
                  <a:srgbClr val="0E57C4"/>
                </a:solidFill>
                <a:effectLst/>
                <a:latin typeface="Calibri" panose="020F0502020204030204" pitchFamily="34" charset="0"/>
                <a:ea typeface="Times New Roman" panose="02020603050405020304" pitchFamily="18" charset="0"/>
                <a:cs typeface="Calibri" panose="020F0502020204030204" pitchFamily="34" charset="0"/>
                <a:hlinkClick r:id="rId3"/>
              </a:rPr>
              <a:t>https://www.bea.gov/data/prices-inflation/regional-price-parities-state-and-metro-area</a:t>
            </a:r>
            <a:endParaRPr lang="en-US" sz="1200" dirty="0"/>
          </a:p>
        </p:txBody>
      </p:sp>
    </p:spTree>
    <p:extLst>
      <p:ext uri="{BB962C8B-B14F-4D97-AF65-F5344CB8AC3E}">
        <p14:creationId xmlns:p14="http://schemas.microsoft.com/office/powerpoint/2010/main" val="300146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6282"/>
          </a:xfrm>
        </p:spPr>
        <p:txBody>
          <a:bodyPr>
            <a:normAutofit fontScale="90000"/>
          </a:bodyPr>
          <a:lstStyle/>
          <a:p>
            <a:r>
              <a:rPr lang="en-US" dirty="0"/>
              <a:t>Comparisons: 1 Child (</a:t>
            </a:r>
            <a:r>
              <a:rPr lang="en-US" i="1" dirty="0">
                <a:solidFill>
                  <a:schemeClr val="accent5">
                    <a:lumMod val="75000"/>
                  </a:schemeClr>
                </a:solidFill>
              </a:rPr>
              <a:t>updated to July 2022 price levels)</a:t>
            </a:r>
          </a:p>
        </p:txBody>
      </p:sp>
      <p:sp>
        <p:nvSpPr>
          <p:cNvPr id="3" name="Slide Number Placeholder 2"/>
          <p:cNvSpPr>
            <a:spLocks noGrp="1"/>
          </p:cNvSpPr>
          <p:nvPr>
            <p:ph type="sldNum" sz="quarter" idx="10"/>
          </p:nvPr>
        </p:nvSpPr>
        <p:spPr/>
        <p:txBody>
          <a:bodyPr/>
          <a:lstStyle/>
          <a:p>
            <a:fld id="{A40ED968-6F27-4A0D-8446-73B1EAC69DD4}" type="slidenum">
              <a:rPr lang="en-US" smtClean="0"/>
              <a:t>9</a:t>
            </a:fld>
            <a:endParaRPr lang="en-US" dirty="0"/>
          </a:p>
        </p:txBody>
      </p:sp>
      <p:sp>
        <p:nvSpPr>
          <p:cNvPr id="6" name="Rectangle 1"/>
          <p:cNvSpPr>
            <a:spLocks noChangeArrowheads="1"/>
          </p:cNvSpPr>
          <p:nvPr/>
        </p:nvSpPr>
        <p:spPr bwMode="auto">
          <a:xfrm>
            <a:off x="3152775" y="1929522"/>
            <a:ext cx="16985942" cy="64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5F39ADAE-7561-2CB9-7A54-30E1110AE0DD}"/>
              </a:ext>
            </a:extLst>
          </p:cNvPr>
          <p:cNvSpPr txBox="1"/>
          <p:nvPr/>
        </p:nvSpPr>
        <p:spPr>
          <a:xfrm>
            <a:off x="8638109" y="844674"/>
            <a:ext cx="3308593"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205B"/>
                </a:solidFill>
              </a:rPr>
              <a:t>Comparisons start at combined net incomes of $500 per week (lower incomes may be eligible for low-income adjustment).</a:t>
            </a:r>
          </a:p>
          <a:p>
            <a:pPr marL="285750" indent="-285750">
              <a:buFont typeface="Arial" panose="020B0604020202020204" pitchFamily="34" charset="0"/>
              <a:buChar char="•"/>
            </a:pPr>
            <a:r>
              <a:rPr lang="en-US" dirty="0">
                <a:solidFill>
                  <a:srgbClr val="00205B"/>
                </a:solidFill>
              </a:rPr>
              <a:t>Updated BR (price parity and income realignment) generally track closely except at higher incomes</a:t>
            </a:r>
          </a:p>
          <a:p>
            <a:pPr marL="285750" indent="-285750">
              <a:buFont typeface="Arial" panose="020B0604020202020204" pitchFamily="34" charset="0"/>
              <a:buChar char="•"/>
            </a:pPr>
            <a:r>
              <a:rPr lang="en-US" dirty="0">
                <a:solidFill>
                  <a:srgbClr val="00205B"/>
                </a:solidFill>
              </a:rPr>
              <a:t>Updated BR (income realignment) slightly more than BR (price parity)</a:t>
            </a:r>
          </a:p>
          <a:p>
            <a:pPr marL="285750" indent="-285750">
              <a:buFont typeface="Arial" panose="020B0604020202020204" pitchFamily="34" charset="0"/>
              <a:buChar char="•"/>
            </a:pPr>
            <a:r>
              <a:rPr lang="en-US" dirty="0">
                <a:solidFill>
                  <a:srgbClr val="00205B"/>
                </a:solidFill>
              </a:rPr>
              <a:t>Updated BR (income realignments bows from lowest and highest of incomes.</a:t>
            </a:r>
          </a:p>
          <a:p>
            <a:pPr marL="285750" indent="-285750">
              <a:buFont typeface="Arial" panose="020B0604020202020204" pitchFamily="34" charset="0"/>
              <a:buChar char="•"/>
            </a:pPr>
            <a:r>
              <a:rPr lang="en-US" dirty="0">
                <a:solidFill>
                  <a:srgbClr val="00205B"/>
                </a:solidFill>
              </a:rPr>
              <a:t>Gap between existing and BR widens with more income</a:t>
            </a:r>
          </a:p>
          <a:p>
            <a:endParaRPr lang="en-US" dirty="0"/>
          </a:p>
        </p:txBody>
      </p:sp>
      <p:pic>
        <p:nvPicPr>
          <p:cNvPr id="4" name="Picture 3">
            <a:extLst>
              <a:ext uri="{FF2B5EF4-FFF2-40B4-BE49-F238E27FC236}">
                <a16:creationId xmlns:a16="http://schemas.microsoft.com/office/drawing/2014/main" id="{BB2F0860-7497-022C-2C99-6B912C6163C3}"/>
              </a:ext>
            </a:extLst>
          </p:cNvPr>
          <p:cNvPicPr>
            <a:picLocks noChangeAspect="1"/>
          </p:cNvPicPr>
          <p:nvPr/>
        </p:nvPicPr>
        <p:blipFill>
          <a:blip r:embed="rId3"/>
          <a:stretch>
            <a:fillRect/>
          </a:stretch>
        </p:blipFill>
        <p:spPr>
          <a:xfrm>
            <a:off x="525189" y="1403011"/>
            <a:ext cx="7510707" cy="4238638"/>
          </a:xfrm>
          <a:prstGeom prst="rect">
            <a:avLst/>
          </a:prstGeom>
        </p:spPr>
      </p:pic>
    </p:spTree>
    <p:extLst>
      <p:ext uri="{BB962C8B-B14F-4D97-AF65-F5344CB8AC3E}">
        <p14:creationId xmlns:p14="http://schemas.microsoft.com/office/powerpoint/2010/main" val="3282564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9781</TotalTime>
  <Words>4030</Words>
  <Application>Microsoft Office PowerPoint</Application>
  <PresentationFormat>Widescreen</PresentationFormat>
  <Paragraphs>499</Paragraphs>
  <Slides>34</Slides>
  <Notes>20</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34</vt:i4>
      </vt:variant>
    </vt:vector>
  </HeadingPairs>
  <TitlesOfParts>
    <vt:vector size="48" baseType="lpstr">
      <vt:lpstr>Arial</vt:lpstr>
      <vt:lpstr>Calibri</vt:lpstr>
      <vt:lpstr>Calibri Light</vt:lpstr>
      <vt:lpstr>Cambria</vt:lpstr>
      <vt:lpstr>Century Gothic</vt:lpstr>
      <vt:lpstr>Source Sans Pro Black</vt:lpstr>
      <vt:lpstr>Source Sans Pro ExtraLight</vt:lpstr>
      <vt:lpstr>Wingdings</vt:lpstr>
      <vt:lpstr>Office Theme</vt:lpstr>
      <vt:lpstr>2_Custom Design</vt:lpstr>
      <vt:lpstr>1_Custom Design</vt:lpstr>
      <vt:lpstr>1_Office Theme</vt:lpstr>
      <vt:lpstr>Custom Design</vt:lpstr>
      <vt:lpstr>2_Office Theme</vt:lpstr>
      <vt:lpstr>Review of the Connecticut  Child Support Guidelines</vt:lpstr>
      <vt:lpstr>Outline</vt:lpstr>
      <vt:lpstr>Recap</vt:lpstr>
      <vt:lpstr>Recap of Feb. Meeting</vt:lpstr>
      <vt:lpstr>CT’s Compliance with Federal Requirements of Guidelines (red font: added in 2016) This slide appeared in the Feb. Materials</vt:lpstr>
      <vt:lpstr>Fulfilling Federal Requirements of Reviews This slide appeared in the Feb. Materials</vt:lpstr>
      <vt:lpstr>Child Support Schedule: Part Economic Data and Part Policy This slide appeared in the Feb. Materials</vt:lpstr>
      <vt:lpstr>Assumptions and Data Underlying Existing Schedule &amp; What Could Be Updated (updated from Feb presentation)</vt:lpstr>
      <vt:lpstr>Comparisons: 1 Child (updated to July 2022 price levels)</vt:lpstr>
      <vt:lpstr>Comparisons: 2 Children (updated to July 2022 price levels)</vt:lpstr>
      <vt:lpstr>Comparisons: 3 Children (updated to July 2022 price levels)</vt:lpstr>
      <vt:lpstr>Findings about BR5 Updates (updated to July 2023 price levels from Dec. 2022 price levels in Feb. presentation)</vt:lpstr>
      <vt:lpstr>Findings from the Analysis of Case File Data and Labor Market Data</vt:lpstr>
      <vt:lpstr>Federal Requirements for Analysis of Case File Data</vt:lpstr>
      <vt:lpstr>Overview of Case File Data</vt:lpstr>
      <vt:lpstr>CT Deviation Rate = 22.4%</vt:lpstr>
      <vt:lpstr>CT Deviation Reasons</vt:lpstr>
      <vt:lpstr>Income Distribution</vt:lpstr>
      <vt:lpstr>Imputed Income to Paying Parent and Defaults</vt:lpstr>
      <vt:lpstr>Weekly Averages:  Income, Order Amount, &amp; Dollar Paid (n = 1,389)</vt:lpstr>
      <vt:lpstr>Percentage of Current Support Paid by Noncustodial Parent’s Gross Weekly Income</vt:lpstr>
      <vt:lpstr>Labor Market Analysis</vt:lpstr>
      <vt:lpstr>Employment Projections: Top 10 Occupations Requiring less than 1 Month of Training &amp; Earnings</vt:lpstr>
      <vt:lpstr>PowerPoint Presentation</vt:lpstr>
      <vt:lpstr>Low-Income Adjustment</vt:lpstr>
      <vt:lpstr>Simplified Example of Low-Income Adjustment in Worksheet</vt:lpstr>
      <vt:lpstr>Other Findings from Case File Data</vt:lpstr>
      <vt:lpstr>Distribution of Net Incomes</vt:lpstr>
      <vt:lpstr>Summary, Suggested Considerations and Next Steps</vt:lpstr>
      <vt:lpstr>Summary and Suggested Considerations</vt:lpstr>
      <vt:lpstr>Next Steps</vt:lpstr>
      <vt:lpstr>Attachments</vt:lpstr>
      <vt:lpstr>Examples from Other States: Income Imputation</vt:lpstr>
      <vt:lpstr>Examples from Other States: Income Imputation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Echo Rivera</dc:creator>
  <cp:lastModifiedBy>Jane Venohr</cp:lastModifiedBy>
  <cp:revision>493</cp:revision>
  <cp:lastPrinted>2023-01-31T00:59:35Z</cp:lastPrinted>
  <dcterms:created xsi:type="dcterms:W3CDTF">2016-02-01T22:03:29Z</dcterms:created>
  <dcterms:modified xsi:type="dcterms:W3CDTF">2023-09-06T19:07:21Z</dcterms:modified>
</cp:coreProperties>
</file>