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680" r:id="rId3"/>
    <p:sldMasterId id="2147483673" r:id="rId4"/>
    <p:sldMasterId id="2147483661" r:id="rId5"/>
    <p:sldMasterId id="2147483706" r:id="rId6"/>
  </p:sldMasterIdLst>
  <p:notesMasterIdLst>
    <p:notesMasterId r:id="rId51"/>
  </p:notesMasterIdLst>
  <p:handoutMasterIdLst>
    <p:handoutMasterId r:id="rId52"/>
  </p:handoutMasterIdLst>
  <p:sldIdLst>
    <p:sldId id="256" r:id="rId7"/>
    <p:sldId id="491" r:id="rId8"/>
    <p:sldId id="558" r:id="rId9"/>
    <p:sldId id="431" r:id="rId10"/>
    <p:sldId id="433" r:id="rId11"/>
    <p:sldId id="545" r:id="rId12"/>
    <p:sldId id="357" r:id="rId13"/>
    <p:sldId id="495" r:id="rId14"/>
    <p:sldId id="444" r:id="rId15"/>
    <p:sldId id="562" r:id="rId16"/>
    <p:sldId id="440" r:id="rId17"/>
    <p:sldId id="285" r:id="rId18"/>
    <p:sldId id="494" r:id="rId19"/>
    <p:sldId id="563" r:id="rId20"/>
    <p:sldId id="437" r:id="rId21"/>
    <p:sldId id="445" r:id="rId22"/>
    <p:sldId id="564" r:id="rId23"/>
    <p:sldId id="546" r:id="rId24"/>
    <p:sldId id="448" r:id="rId25"/>
    <p:sldId id="549" r:id="rId26"/>
    <p:sldId id="447" r:id="rId27"/>
    <p:sldId id="548" r:id="rId28"/>
    <p:sldId id="544" r:id="rId29"/>
    <p:sldId id="541" r:id="rId30"/>
    <p:sldId id="506" r:id="rId31"/>
    <p:sldId id="568" r:id="rId32"/>
    <p:sldId id="550" r:id="rId33"/>
    <p:sldId id="569" r:id="rId34"/>
    <p:sldId id="570" r:id="rId35"/>
    <p:sldId id="566" r:id="rId36"/>
    <p:sldId id="565" r:id="rId37"/>
    <p:sldId id="567" r:id="rId38"/>
    <p:sldId id="571" r:id="rId39"/>
    <p:sldId id="572" r:id="rId40"/>
    <p:sldId id="573" r:id="rId41"/>
    <p:sldId id="511" r:id="rId42"/>
    <p:sldId id="542" r:id="rId43"/>
    <p:sldId id="574" r:id="rId44"/>
    <p:sldId id="575" r:id="rId45"/>
    <p:sldId id="450" r:id="rId46"/>
    <p:sldId id="540" r:id="rId47"/>
    <p:sldId id="559" r:id="rId48"/>
    <p:sldId id="560" r:id="rId49"/>
    <p:sldId id="561" r:id="rId5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3333CC"/>
    <a:srgbClr val="009999"/>
    <a:srgbClr val="D8FCEE"/>
    <a:srgbClr val="D5FBEE"/>
    <a:srgbClr val="FFFFCC"/>
    <a:srgbClr val="EFFFFD"/>
    <a:srgbClr val="E8FEF4"/>
    <a:srgbClr val="D7FDE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43" autoAdjust="0"/>
    <p:restoredTop sz="92024" autoAdjust="0"/>
  </p:normalViewPr>
  <p:slideViewPr>
    <p:cSldViewPr snapToGrid="0">
      <p:cViewPr varScale="1">
        <p:scale>
          <a:sx n="113" d="100"/>
          <a:sy n="113" d="100"/>
        </p:scale>
        <p:origin x="870" y="114"/>
      </p:cViewPr>
      <p:guideLst/>
    </p:cSldViewPr>
  </p:slideViewPr>
  <p:notesTextViewPr>
    <p:cViewPr>
      <p:scale>
        <a:sx n="3" d="2"/>
        <a:sy n="3" d="2"/>
      </p:scale>
      <p:origin x="0" y="0"/>
    </p:cViewPr>
  </p:notesTextViewPr>
  <p:sorterViewPr>
    <p:cViewPr>
      <p:scale>
        <a:sx n="100" d="100"/>
        <a:sy n="100" d="100"/>
      </p:scale>
      <p:origin x="0" y="-152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BC7D0AE-CCB3-4BF0-BF55-385F120AEA86}" type="datetimeFigureOut">
              <a:rPr lang="en-US" smtClean="0"/>
              <a:t>2/2/2023</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7F0998E-A787-4E76-935C-C7AF904EBAFD}" type="slidenum">
              <a:rPr lang="en-US" smtClean="0"/>
              <a:t>‹#›</a:t>
            </a:fld>
            <a:endParaRPr lang="en-US"/>
          </a:p>
        </p:txBody>
      </p:sp>
    </p:spTree>
    <p:extLst>
      <p:ext uri="{BB962C8B-B14F-4D97-AF65-F5344CB8AC3E}">
        <p14:creationId xmlns:p14="http://schemas.microsoft.com/office/powerpoint/2010/main" val="442238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9EA5FF1-1CF8-4326-9847-ABB734D15D9A}" type="datetimeFigureOut">
              <a:rPr lang="en-US" smtClean="0"/>
              <a:t>2/2/2023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3631FA6-F8CE-4060-A8DE-37291B35F2E8}" type="slidenum">
              <a:rPr lang="en-US" smtClean="0"/>
              <a:t>‹#›</a:t>
            </a:fld>
            <a:endParaRPr lang="en-US"/>
          </a:p>
        </p:txBody>
      </p:sp>
    </p:spTree>
    <p:extLst>
      <p:ext uri="{BB962C8B-B14F-4D97-AF65-F5344CB8AC3E}">
        <p14:creationId xmlns:p14="http://schemas.microsoft.com/office/powerpoint/2010/main" val="2119954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12</a:t>
            </a:fld>
            <a:endParaRPr lang="en-US"/>
          </a:p>
        </p:txBody>
      </p:sp>
    </p:spTree>
    <p:extLst>
      <p:ext uri="{BB962C8B-B14F-4D97-AF65-F5344CB8AC3E}">
        <p14:creationId xmlns:p14="http://schemas.microsoft.com/office/powerpoint/2010/main" val="78057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29</a:t>
            </a:fld>
            <a:endParaRPr lang="en-US"/>
          </a:p>
        </p:txBody>
      </p:sp>
    </p:spTree>
    <p:extLst>
      <p:ext uri="{BB962C8B-B14F-4D97-AF65-F5344CB8AC3E}">
        <p14:creationId xmlns:p14="http://schemas.microsoft.com/office/powerpoint/2010/main" val="45070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30</a:t>
            </a:fld>
            <a:endParaRPr lang="en-US"/>
          </a:p>
        </p:txBody>
      </p:sp>
    </p:spTree>
    <p:extLst>
      <p:ext uri="{BB962C8B-B14F-4D97-AF65-F5344CB8AC3E}">
        <p14:creationId xmlns:p14="http://schemas.microsoft.com/office/powerpoint/2010/main" val="54734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with $50K or less, spend all or more of their after tax income on average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31FA6-F8CE-4060-A8DE-37291B35F2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D40D8E2-C8EA-4ABF-B1B3-01DFBEBBE02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36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32</a:t>
            </a:fld>
            <a:endParaRPr lang="en-US"/>
          </a:p>
        </p:txBody>
      </p:sp>
    </p:spTree>
    <p:extLst>
      <p:ext uri="{BB962C8B-B14F-4D97-AF65-F5344CB8AC3E}">
        <p14:creationId xmlns:p14="http://schemas.microsoft.com/office/powerpoint/2010/main" val="122019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33</a:t>
            </a:fld>
            <a:endParaRPr lang="en-US"/>
          </a:p>
        </p:txBody>
      </p:sp>
    </p:spTree>
    <p:extLst>
      <p:ext uri="{BB962C8B-B14F-4D97-AF65-F5344CB8AC3E}">
        <p14:creationId xmlns:p14="http://schemas.microsoft.com/office/powerpoint/2010/main" val="134667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34</a:t>
            </a:fld>
            <a:endParaRPr lang="en-US"/>
          </a:p>
        </p:txBody>
      </p:sp>
    </p:spTree>
    <p:extLst>
      <p:ext uri="{BB962C8B-B14F-4D97-AF65-F5344CB8AC3E}">
        <p14:creationId xmlns:p14="http://schemas.microsoft.com/office/powerpoint/2010/main" val="15261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35</a:t>
            </a:fld>
            <a:endParaRPr lang="en-US"/>
          </a:p>
        </p:txBody>
      </p:sp>
    </p:spTree>
    <p:extLst>
      <p:ext uri="{BB962C8B-B14F-4D97-AF65-F5344CB8AC3E}">
        <p14:creationId xmlns:p14="http://schemas.microsoft.com/office/powerpoint/2010/main" val="330037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18</a:t>
            </a:fld>
            <a:endParaRPr lang="en-US"/>
          </a:p>
        </p:txBody>
      </p:sp>
    </p:spTree>
    <p:extLst>
      <p:ext uri="{BB962C8B-B14F-4D97-AF65-F5344CB8AC3E}">
        <p14:creationId xmlns:p14="http://schemas.microsoft.com/office/powerpoint/2010/main" val="375907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20</a:t>
            </a:fld>
            <a:endParaRPr lang="en-US"/>
          </a:p>
        </p:txBody>
      </p:sp>
    </p:spTree>
    <p:extLst>
      <p:ext uri="{BB962C8B-B14F-4D97-AF65-F5344CB8AC3E}">
        <p14:creationId xmlns:p14="http://schemas.microsoft.com/office/powerpoint/2010/main" val="127148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23</a:t>
            </a:fld>
            <a:endParaRPr lang="en-US"/>
          </a:p>
        </p:txBody>
      </p:sp>
    </p:spTree>
    <p:extLst>
      <p:ext uri="{BB962C8B-B14F-4D97-AF65-F5344CB8AC3E}">
        <p14:creationId xmlns:p14="http://schemas.microsoft.com/office/powerpoint/2010/main" val="148861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24</a:t>
            </a:fld>
            <a:endParaRPr lang="en-US"/>
          </a:p>
        </p:txBody>
      </p:sp>
    </p:spTree>
    <p:extLst>
      <p:ext uri="{BB962C8B-B14F-4D97-AF65-F5344CB8AC3E}">
        <p14:creationId xmlns:p14="http://schemas.microsoft.com/office/powerpoint/2010/main" val="17402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25</a:t>
            </a:fld>
            <a:endParaRPr lang="en-US"/>
          </a:p>
        </p:txBody>
      </p:sp>
    </p:spTree>
    <p:extLst>
      <p:ext uri="{BB962C8B-B14F-4D97-AF65-F5344CB8AC3E}">
        <p14:creationId xmlns:p14="http://schemas.microsoft.com/office/powerpoint/2010/main" val="105161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26</a:t>
            </a:fld>
            <a:endParaRPr lang="en-US"/>
          </a:p>
        </p:txBody>
      </p:sp>
    </p:spTree>
    <p:extLst>
      <p:ext uri="{BB962C8B-B14F-4D97-AF65-F5344CB8AC3E}">
        <p14:creationId xmlns:p14="http://schemas.microsoft.com/office/powerpoint/2010/main" val="389876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27</a:t>
            </a:fld>
            <a:endParaRPr lang="en-US"/>
          </a:p>
        </p:txBody>
      </p:sp>
    </p:spTree>
    <p:extLst>
      <p:ext uri="{BB962C8B-B14F-4D97-AF65-F5344CB8AC3E}">
        <p14:creationId xmlns:p14="http://schemas.microsoft.com/office/powerpoint/2010/main" val="85454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31FA6-F8CE-4060-A8DE-37291B35F2E8}" type="slidenum">
              <a:rPr lang="en-US" smtClean="0"/>
              <a:t>28</a:t>
            </a:fld>
            <a:endParaRPr lang="en-US"/>
          </a:p>
        </p:txBody>
      </p:sp>
    </p:spTree>
    <p:extLst>
      <p:ext uri="{BB962C8B-B14F-4D97-AF65-F5344CB8AC3E}">
        <p14:creationId xmlns:p14="http://schemas.microsoft.com/office/powerpoint/2010/main" val="280775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991" y="252031"/>
            <a:ext cx="11564039" cy="2821676"/>
          </a:xfrm>
        </p:spPr>
        <p:txBody>
          <a:bodyPr anchor="t">
            <a:normAutofit/>
          </a:bodyPr>
          <a:lstStyle>
            <a:lvl1pPr algn="l">
              <a:defRPr sz="10000">
                <a:solidFill>
                  <a:srgbClr val="00205B"/>
                </a:solidFill>
                <a:latin typeface="+mn-lt"/>
                <a:cs typeface="Miriam Fixed" panose="020B0509050101010101" pitchFamily="49" charset="-79"/>
              </a:defRPr>
            </a:lvl1pPr>
          </a:lstStyle>
          <a:p>
            <a:r>
              <a:rPr lang="en-US" dirty="0"/>
              <a:t>Click to edit Master title style</a:t>
            </a:r>
          </a:p>
        </p:txBody>
      </p:sp>
      <p:sp>
        <p:nvSpPr>
          <p:cNvPr id="3" name="Subtitle 2"/>
          <p:cNvSpPr>
            <a:spLocks noGrp="1"/>
          </p:cNvSpPr>
          <p:nvPr>
            <p:ph type="subTitle" idx="1"/>
          </p:nvPr>
        </p:nvSpPr>
        <p:spPr>
          <a:xfrm>
            <a:off x="601831" y="3143898"/>
            <a:ext cx="10455009" cy="1003013"/>
          </a:xfrm>
        </p:spPr>
        <p:txBody>
          <a:bodyPr>
            <a:normAutofit/>
          </a:bodyPr>
          <a:lstStyle>
            <a:lvl1pPr marL="0" indent="0" algn="l">
              <a:buNone/>
              <a:defRPr sz="4000" b="1">
                <a:solidFill>
                  <a:schemeClr val="tx1">
                    <a:lumMod val="65000"/>
                    <a:lumOff val="3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563" y="5420966"/>
            <a:ext cx="2172089" cy="979834"/>
          </a:xfrm>
          <a:prstGeom prst="rect">
            <a:avLst/>
          </a:prstGeom>
        </p:spPr>
      </p:pic>
      <p:sp>
        <p:nvSpPr>
          <p:cNvPr id="13" name="Content Placeholder 12"/>
          <p:cNvSpPr>
            <a:spLocks noGrp="1"/>
          </p:cNvSpPr>
          <p:nvPr>
            <p:ph sz="quarter" idx="10"/>
          </p:nvPr>
        </p:nvSpPr>
        <p:spPr>
          <a:xfrm>
            <a:off x="601831" y="4649785"/>
            <a:ext cx="8864600" cy="1542361"/>
          </a:xfrm>
        </p:spPr>
        <p:txBody>
          <a:bodyPr>
            <a:normAutofit/>
          </a:bodyPr>
          <a:lstStyle>
            <a:lvl1pPr marL="0" indent="0">
              <a:buNone/>
              <a:defRPr sz="2600">
                <a:latin typeface="+mn-lt"/>
              </a:defRPr>
            </a:lvl1pPr>
          </a:lstStyle>
          <a:p>
            <a:pPr lvl="0"/>
            <a:r>
              <a:rPr lang="en-US" dirty="0"/>
              <a:t>Edit Master text styles</a:t>
            </a:r>
          </a:p>
        </p:txBody>
      </p:sp>
      <p:sp>
        <p:nvSpPr>
          <p:cNvPr id="4" name="Slide Number Placeholder 3"/>
          <p:cNvSpPr>
            <a:spLocks noGrp="1"/>
          </p:cNvSpPr>
          <p:nvPr>
            <p:ph type="sldNum" sz="quarter" idx="11"/>
          </p:nvPr>
        </p:nvSpPr>
        <p:spPr/>
        <p:txBody>
          <a:bodyPr/>
          <a:lstStyle/>
          <a:p>
            <a:fld id="{A40ED968-6F27-4A0D-8446-73B1EAC69DD4}" type="slidenum">
              <a:rPr lang="en-US" smtClean="0"/>
              <a:t>‹#›</a:t>
            </a:fld>
            <a:endParaRPr lang="en-US" dirty="0"/>
          </a:p>
        </p:txBody>
      </p:sp>
    </p:spTree>
    <p:extLst>
      <p:ext uri="{BB962C8B-B14F-4D97-AF65-F5344CB8AC3E}">
        <p14:creationId xmlns:p14="http://schemas.microsoft.com/office/powerpoint/2010/main" val="34284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FBF0"/>
          </a:solidFill>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D701AF1B-71CD-4DEA-AAA0-CDA9758F6588}" type="slidenum">
              <a:rPr lang="en-US" smtClean="0"/>
              <a:pPr/>
              <a:t>‹#›</a:t>
            </a:fld>
            <a:endParaRPr lang="en-US" dirty="0"/>
          </a:p>
        </p:txBody>
      </p:sp>
    </p:spTree>
    <p:extLst>
      <p:ext uri="{BB962C8B-B14F-4D97-AF65-F5344CB8AC3E}">
        <p14:creationId xmlns:p14="http://schemas.microsoft.com/office/powerpoint/2010/main" val="240257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2403961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90644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345718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2207978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337685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4172939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239081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998232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197709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noFill/>
        </p:spPr>
        <p:txBody>
          <a:bodyPr/>
          <a:lstStyle>
            <a:lvl1pPr>
              <a:defRPr lang="en-US" smtClean="0">
                <a:solidFill>
                  <a:srgbClr val="002060"/>
                </a:solidFill>
              </a:defRPr>
            </a:lvl1pPr>
          </a:lstStyle>
          <a:p>
            <a:fld id="{A40ED968-6F27-4A0D-8446-73B1EAC69DD4}" type="slidenum">
              <a:rPr lang="en-US" smtClean="0"/>
              <a:pPr/>
              <a:t>‹#›</a:t>
            </a:fld>
            <a:endParaRPr lang="en-US" dirty="0"/>
          </a:p>
        </p:txBody>
      </p:sp>
    </p:spTree>
    <p:extLst>
      <p:ext uri="{BB962C8B-B14F-4D97-AF65-F5344CB8AC3E}">
        <p14:creationId xmlns:p14="http://schemas.microsoft.com/office/powerpoint/2010/main" val="3170172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238870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388436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2889744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249675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1778355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1458538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1159193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2574167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3963361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190832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PR regu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40ED968-6F27-4A0D-8446-73B1EAC69DD4}" type="slidenum">
              <a:rPr lang="en-US" smtClean="0"/>
              <a:t>‹#›</a:t>
            </a:fld>
            <a:endParaRPr lang="en-US" dirty="0"/>
          </a:p>
        </p:txBody>
      </p:sp>
    </p:spTree>
    <p:extLst>
      <p:ext uri="{BB962C8B-B14F-4D97-AF65-F5344CB8AC3E}">
        <p14:creationId xmlns:p14="http://schemas.microsoft.com/office/powerpoint/2010/main" val="3308057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EE3FE-16F4-4E85-B884-C1A2DFB2717C}" type="slidenum">
              <a:rPr lang="en-US" smtClean="0"/>
              <a:t>‹#›</a:t>
            </a:fld>
            <a:endParaRPr lang="en-US"/>
          </a:p>
        </p:txBody>
      </p:sp>
    </p:spTree>
    <p:extLst>
      <p:ext uri="{BB962C8B-B14F-4D97-AF65-F5344CB8AC3E}">
        <p14:creationId xmlns:p14="http://schemas.microsoft.com/office/powerpoint/2010/main" val="3889647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991" y="252031"/>
            <a:ext cx="11564039" cy="2821676"/>
          </a:xfrm>
        </p:spPr>
        <p:txBody>
          <a:bodyPr anchor="t">
            <a:normAutofit/>
          </a:bodyPr>
          <a:lstStyle>
            <a:lvl1pPr algn="l">
              <a:defRPr sz="10000">
                <a:solidFill>
                  <a:srgbClr val="00205B"/>
                </a:solidFill>
                <a:latin typeface="+mn-lt"/>
                <a:cs typeface="Miriam Fixed" panose="020B0509050101010101" pitchFamily="49" charset="-79"/>
              </a:defRPr>
            </a:lvl1pPr>
          </a:lstStyle>
          <a:p>
            <a:r>
              <a:rPr lang="en-US" dirty="0"/>
              <a:t>Click to edit Master title style</a:t>
            </a:r>
          </a:p>
        </p:txBody>
      </p:sp>
      <p:sp>
        <p:nvSpPr>
          <p:cNvPr id="3" name="Subtitle 2"/>
          <p:cNvSpPr>
            <a:spLocks noGrp="1"/>
          </p:cNvSpPr>
          <p:nvPr>
            <p:ph type="subTitle" idx="1"/>
          </p:nvPr>
        </p:nvSpPr>
        <p:spPr>
          <a:xfrm>
            <a:off x="212991" y="3095260"/>
            <a:ext cx="10455009" cy="1003013"/>
          </a:xfrm>
        </p:spPr>
        <p:txBody>
          <a:bodyPr>
            <a:normAutofit/>
          </a:bodyPr>
          <a:lstStyle>
            <a:lvl1pPr marL="0" indent="0" algn="l">
              <a:buNone/>
              <a:defRPr sz="4000" b="1">
                <a:solidFill>
                  <a:schemeClr val="tx1">
                    <a:lumMod val="65000"/>
                    <a:lumOff val="3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563" y="5420966"/>
            <a:ext cx="2172089" cy="979834"/>
          </a:xfrm>
          <a:prstGeom prst="rect">
            <a:avLst/>
          </a:prstGeom>
        </p:spPr>
      </p:pic>
      <p:sp>
        <p:nvSpPr>
          <p:cNvPr id="13" name="Content Placeholder 12"/>
          <p:cNvSpPr>
            <a:spLocks noGrp="1"/>
          </p:cNvSpPr>
          <p:nvPr>
            <p:ph sz="quarter" idx="10"/>
          </p:nvPr>
        </p:nvSpPr>
        <p:spPr>
          <a:xfrm>
            <a:off x="212725" y="4858439"/>
            <a:ext cx="8864600" cy="1542361"/>
          </a:xfrm>
        </p:spPr>
        <p:txBody>
          <a:bodyPr>
            <a:normAutofit/>
          </a:bodyPr>
          <a:lstStyle>
            <a:lvl1pPr marL="0" indent="0">
              <a:buNone/>
              <a:defRPr sz="2600">
                <a:latin typeface="+mn-lt"/>
              </a:defRPr>
            </a:lvl1pPr>
          </a:lstStyle>
          <a:p>
            <a:pPr lvl="0"/>
            <a:r>
              <a:rPr lang="en-US" dirty="0"/>
              <a:t>Edit Master text styles</a:t>
            </a:r>
          </a:p>
        </p:txBody>
      </p:sp>
    </p:spTree>
    <p:extLst>
      <p:ext uri="{BB962C8B-B14F-4D97-AF65-F5344CB8AC3E}">
        <p14:creationId xmlns:p14="http://schemas.microsoft.com/office/powerpoint/2010/main" val="3944598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08434" y="1"/>
            <a:ext cx="668356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62708" y="837282"/>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5565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668356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304183" y="870333"/>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4132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304183" y="870333"/>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Chart Placeholder 4"/>
          <p:cNvSpPr>
            <a:spLocks noGrp="1"/>
          </p:cNvSpPr>
          <p:nvPr>
            <p:ph type="chart" sz="quarter" idx="10"/>
          </p:nvPr>
        </p:nvSpPr>
        <p:spPr>
          <a:xfrm>
            <a:off x="220758" y="374497"/>
            <a:ext cx="6786563" cy="6103938"/>
          </a:xfrm>
        </p:spPr>
        <p:txBody>
          <a:bodyPr/>
          <a:lstStyle/>
          <a:p>
            <a:endParaRPr lang="en-US" dirty="0"/>
          </a:p>
        </p:txBody>
      </p:sp>
    </p:spTree>
    <p:extLst>
      <p:ext uri="{BB962C8B-B14F-4D97-AF65-F5344CB8AC3E}">
        <p14:creationId xmlns:p14="http://schemas.microsoft.com/office/powerpoint/2010/main" val="3117619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88" y="221523"/>
            <a:ext cx="11722246" cy="836096"/>
          </a:xfrm>
        </p:spPr>
        <p:txBody>
          <a:bodyPr anchor="t">
            <a:noAutofit/>
          </a:bodyPr>
          <a:lstStyle>
            <a:lvl1pPr>
              <a:defRPr sz="6000" b="1">
                <a:solidFill>
                  <a:srgbClr val="00205B"/>
                </a:solidFill>
                <a:latin typeface="Source Sans Pro Black" panose="020B0803030403020204" pitchFamily="34" charset="0"/>
              </a:defRPr>
            </a:lvl1pPr>
          </a:lstStyle>
          <a:p>
            <a:r>
              <a:rPr lang="en-US" dirty="0"/>
              <a:t>Click to edit Master title style</a:t>
            </a:r>
          </a:p>
        </p:txBody>
      </p:sp>
      <p:sp>
        <p:nvSpPr>
          <p:cNvPr id="3" name="Content Placeholder 2"/>
          <p:cNvSpPr>
            <a:spLocks noGrp="1"/>
          </p:cNvSpPr>
          <p:nvPr>
            <p:ph idx="1"/>
          </p:nvPr>
        </p:nvSpPr>
        <p:spPr>
          <a:xfrm>
            <a:off x="696036" y="1515230"/>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
        <p:nvSpPr>
          <p:cNvPr id="10" name="Content Placeholder 2"/>
          <p:cNvSpPr>
            <a:spLocks noGrp="1"/>
          </p:cNvSpPr>
          <p:nvPr>
            <p:ph idx="10"/>
          </p:nvPr>
        </p:nvSpPr>
        <p:spPr>
          <a:xfrm>
            <a:off x="696036" y="3368178"/>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
        <p:nvSpPr>
          <p:cNvPr id="11" name="Content Placeholder 2"/>
          <p:cNvSpPr>
            <a:spLocks noGrp="1"/>
          </p:cNvSpPr>
          <p:nvPr>
            <p:ph idx="11"/>
          </p:nvPr>
        </p:nvSpPr>
        <p:spPr>
          <a:xfrm>
            <a:off x="696036" y="5221126"/>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Tree>
    <p:extLst>
      <p:ext uri="{BB962C8B-B14F-4D97-AF65-F5344CB8AC3E}">
        <p14:creationId xmlns:p14="http://schemas.microsoft.com/office/powerpoint/2010/main" val="965694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88" y="221523"/>
            <a:ext cx="11722246" cy="836096"/>
          </a:xfrm>
        </p:spPr>
        <p:txBody>
          <a:bodyPr anchor="t">
            <a:noAutofit/>
          </a:bodyPr>
          <a:lstStyle>
            <a:lvl1pPr>
              <a:defRPr sz="6000" b="1">
                <a:solidFill>
                  <a:srgbClr val="00205B"/>
                </a:solidFill>
                <a:latin typeface="Source Sans Pro Black" panose="020B0803030403020204" pitchFamily="34" charset="0"/>
              </a:defRPr>
            </a:lvl1pPr>
          </a:lstStyle>
          <a:p>
            <a:r>
              <a:rPr lang="en-US" dirty="0"/>
              <a:t>Click to edit Master title style</a:t>
            </a:r>
          </a:p>
        </p:txBody>
      </p:sp>
      <p:sp>
        <p:nvSpPr>
          <p:cNvPr id="3" name="Content Placeholder 2"/>
          <p:cNvSpPr>
            <a:spLocks noGrp="1"/>
          </p:cNvSpPr>
          <p:nvPr>
            <p:ph idx="1"/>
          </p:nvPr>
        </p:nvSpPr>
        <p:spPr>
          <a:xfrm>
            <a:off x="234877" y="1663545"/>
            <a:ext cx="11722246" cy="5001660"/>
          </a:xfrm>
        </p:spPr>
        <p:txBody>
          <a:bodyPr/>
          <a:lstStyle>
            <a:lvl1pPr marL="228600" indent="-228600">
              <a:buClr>
                <a:schemeClr val="tx1">
                  <a:lumMod val="50000"/>
                  <a:lumOff val="50000"/>
                </a:schemeClr>
              </a:buClr>
              <a:buSzPct val="65000"/>
              <a:buFont typeface="Arial" panose="020B0604020202020204" pitchFamily="34" charset="0"/>
              <a:buChar char="•"/>
              <a:defRPr sz="4000">
                <a:latin typeface="+mn-lt"/>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57816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203318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2159674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376302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08434" y="1"/>
            <a:ext cx="668356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62708" y="837282"/>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07982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1540984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3406053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272261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9639979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533436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4079890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2479775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E13F4-B13B-4613-BDC3-AE70CBC15A03}" type="slidenum">
              <a:rPr lang="en-US" smtClean="0"/>
              <a:t>‹#›</a:t>
            </a:fld>
            <a:endParaRPr lang="en-US"/>
          </a:p>
        </p:txBody>
      </p:sp>
    </p:spTree>
    <p:extLst>
      <p:ext uri="{BB962C8B-B14F-4D97-AF65-F5344CB8AC3E}">
        <p14:creationId xmlns:p14="http://schemas.microsoft.com/office/powerpoint/2010/main" val="3584576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991" y="252031"/>
            <a:ext cx="11564039" cy="2821676"/>
          </a:xfrm>
        </p:spPr>
        <p:txBody>
          <a:bodyPr anchor="t">
            <a:normAutofit/>
          </a:bodyPr>
          <a:lstStyle>
            <a:lvl1pPr algn="l">
              <a:defRPr sz="10000">
                <a:solidFill>
                  <a:srgbClr val="00205B"/>
                </a:solidFill>
                <a:latin typeface="+mn-lt"/>
                <a:cs typeface="Miriam Fixed" panose="020B0509050101010101" pitchFamily="49" charset="-79"/>
              </a:defRPr>
            </a:lvl1pPr>
          </a:lstStyle>
          <a:p>
            <a:r>
              <a:rPr lang="en-US" dirty="0"/>
              <a:t>Click to edit Master title style</a:t>
            </a:r>
          </a:p>
        </p:txBody>
      </p:sp>
      <p:sp>
        <p:nvSpPr>
          <p:cNvPr id="3" name="Subtitle 2"/>
          <p:cNvSpPr>
            <a:spLocks noGrp="1"/>
          </p:cNvSpPr>
          <p:nvPr>
            <p:ph type="subTitle" idx="1"/>
          </p:nvPr>
        </p:nvSpPr>
        <p:spPr>
          <a:xfrm>
            <a:off x="601831" y="3143898"/>
            <a:ext cx="10455009" cy="1003013"/>
          </a:xfrm>
        </p:spPr>
        <p:txBody>
          <a:bodyPr>
            <a:normAutofit/>
          </a:bodyPr>
          <a:lstStyle>
            <a:lvl1pPr marL="0" indent="0" algn="l">
              <a:buNone/>
              <a:defRPr sz="4000" b="1">
                <a:solidFill>
                  <a:schemeClr val="tx1">
                    <a:lumMod val="65000"/>
                    <a:lumOff val="3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5563" y="5420966"/>
            <a:ext cx="2172089" cy="979834"/>
          </a:xfrm>
          <a:prstGeom prst="rect">
            <a:avLst/>
          </a:prstGeom>
        </p:spPr>
      </p:pic>
      <p:sp>
        <p:nvSpPr>
          <p:cNvPr id="13" name="Content Placeholder 12"/>
          <p:cNvSpPr>
            <a:spLocks noGrp="1"/>
          </p:cNvSpPr>
          <p:nvPr>
            <p:ph sz="quarter" idx="10"/>
          </p:nvPr>
        </p:nvSpPr>
        <p:spPr>
          <a:xfrm>
            <a:off x="601831" y="4649785"/>
            <a:ext cx="8864600" cy="1542361"/>
          </a:xfrm>
        </p:spPr>
        <p:txBody>
          <a:bodyPr>
            <a:normAutofit/>
          </a:bodyPr>
          <a:lstStyle>
            <a:lvl1pPr marL="0" indent="0">
              <a:buNone/>
              <a:defRPr sz="2600">
                <a:latin typeface="+mn-lt"/>
              </a:defRPr>
            </a:lvl1pPr>
          </a:lstStyle>
          <a:p>
            <a:pPr lvl="0"/>
            <a:r>
              <a:rPr lang="en-US" dirty="0"/>
              <a:t>Edit Master text styles</a:t>
            </a:r>
          </a:p>
        </p:txBody>
      </p:sp>
      <p:sp>
        <p:nvSpPr>
          <p:cNvPr id="4" name="Slide Number Placeholder 3"/>
          <p:cNvSpPr>
            <a:spLocks noGrp="1"/>
          </p:cNvSpPr>
          <p:nvPr>
            <p:ph type="sldNum" sz="quarter" idx="11"/>
          </p:nvPr>
        </p:nvSpPr>
        <p:spPr/>
        <p:txBody>
          <a:bodyPr/>
          <a:lstStyle/>
          <a:p>
            <a:fld id="{A40ED968-6F27-4A0D-8446-73B1EAC69DD4}" type="slidenum">
              <a:rPr lang="en-US" smtClean="0"/>
              <a:t>‹#›</a:t>
            </a:fld>
            <a:endParaRPr lang="en-US" dirty="0"/>
          </a:p>
        </p:txBody>
      </p:sp>
    </p:spTree>
    <p:extLst>
      <p:ext uri="{BB962C8B-B14F-4D97-AF65-F5344CB8AC3E}">
        <p14:creationId xmlns:p14="http://schemas.microsoft.com/office/powerpoint/2010/main" val="3438317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3430" y="0"/>
            <a:ext cx="12118570" cy="802194"/>
          </a:xfrm>
        </p:spPr>
        <p:txBody>
          <a:bodyPr/>
          <a:lstStyle/>
          <a:p>
            <a:r>
              <a:rPr lang="en-US"/>
              <a:t>Click to edit Master title style</a:t>
            </a:r>
          </a:p>
        </p:txBody>
      </p:sp>
      <p:sp>
        <p:nvSpPr>
          <p:cNvPr id="3" name="Slide Number Placeholder 2"/>
          <p:cNvSpPr>
            <a:spLocks noGrp="1"/>
          </p:cNvSpPr>
          <p:nvPr>
            <p:ph type="sldNum" sz="quarter" idx="10"/>
          </p:nvPr>
        </p:nvSpPr>
        <p:spPr>
          <a:noFill/>
        </p:spPr>
        <p:txBody>
          <a:bodyPr/>
          <a:lstStyle/>
          <a:p>
            <a:fld id="{A40ED968-6F27-4A0D-8446-73B1EAC69DD4}" type="slidenum">
              <a:rPr lang="en-US" smtClean="0"/>
              <a:t>‹#›</a:t>
            </a:fld>
            <a:endParaRPr lang="en-US" dirty="0"/>
          </a:p>
        </p:txBody>
      </p:sp>
    </p:spTree>
    <p:extLst>
      <p:ext uri="{BB962C8B-B14F-4D97-AF65-F5344CB8AC3E}">
        <p14:creationId xmlns:p14="http://schemas.microsoft.com/office/powerpoint/2010/main" val="80607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668356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304183" y="870333"/>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42390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PR regu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40ED968-6F27-4A0D-8446-73B1EAC69DD4}" type="slidenum">
              <a:rPr lang="en-US" smtClean="0"/>
              <a:t>‹#›</a:t>
            </a:fld>
            <a:endParaRPr lang="en-US" dirty="0"/>
          </a:p>
        </p:txBody>
      </p:sp>
    </p:spTree>
    <p:extLst>
      <p:ext uri="{BB962C8B-B14F-4D97-AF65-F5344CB8AC3E}">
        <p14:creationId xmlns:p14="http://schemas.microsoft.com/office/powerpoint/2010/main" val="418774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08434" y="1"/>
            <a:ext cx="668356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2708" y="837282"/>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02555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668356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04183" y="870333"/>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8992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304183" y="870333"/>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Chart Placeholder 4"/>
          <p:cNvSpPr>
            <a:spLocks noGrp="1"/>
          </p:cNvSpPr>
          <p:nvPr>
            <p:ph type="chart" sz="quarter" idx="10"/>
          </p:nvPr>
        </p:nvSpPr>
        <p:spPr>
          <a:xfrm>
            <a:off x="220758" y="374497"/>
            <a:ext cx="6786563" cy="6103938"/>
          </a:xfrm>
        </p:spPr>
        <p:txBody>
          <a:bodyPr/>
          <a:lstStyle/>
          <a:p>
            <a:endParaRPr lang="en-US" dirty="0"/>
          </a:p>
        </p:txBody>
      </p:sp>
    </p:spTree>
    <p:extLst>
      <p:ext uri="{BB962C8B-B14F-4D97-AF65-F5344CB8AC3E}">
        <p14:creationId xmlns:p14="http://schemas.microsoft.com/office/powerpoint/2010/main" val="2965382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88" y="221523"/>
            <a:ext cx="11722246" cy="836096"/>
          </a:xfrm>
        </p:spPr>
        <p:txBody>
          <a:bodyPr anchor="t">
            <a:noAutofit/>
          </a:bodyPr>
          <a:lstStyle>
            <a:lvl1pPr>
              <a:defRPr sz="6000" b="1">
                <a:solidFill>
                  <a:srgbClr val="00205B"/>
                </a:solidFill>
                <a:latin typeface="Source Sans Pro Black" panose="020B0803030403020204" pitchFamily="34" charset="0"/>
              </a:defRPr>
            </a:lvl1pPr>
          </a:lstStyle>
          <a:p>
            <a:r>
              <a:rPr lang="en-US" dirty="0"/>
              <a:t>Click to edit Master title style</a:t>
            </a:r>
          </a:p>
        </p:txBody>
      </p:sp>
      <p:sp>
        <p:nvSpPr>
          <p:cNvPr id="3" name="Content Placeholder 2"/>
          <p:cNvSpPr>
            <a:spLocks noGrp="1"/>
          </p:cNvSpPr>
          <p:nvPr>
            <p:ph idx="1"/>
          </p:nvPr>
        </p:nvSpPr>
        <p:spPr>
          <a:xfrm>
            <a:off x="696036" y="1515230"/>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
        <p:nvSpPr>
          <p:cNvPr id="10" name="Content Placeholder 2"/>
          <p:cNvSpPr>
            <a:spLocks noGrp="1"/>
          </p:cNvSpPr>
          <p:nvPr>
            <p:ph idx="10"/>
          </p:nvPr>
        </p:nvSpPr>
        <p:spPr>
          <a:xfrm>
            <a:off x="696036" y="3368178"/>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
        <p:nvSpPr>
          <p:cNvPr id="11" name="Content Placeholder 2"/>
          <p:cNvSpPr>
            <a:spLocks noGrp="1"/>
          </p:cNvSpPr>
          <p:nvPr>
            <p:ph idx="11"/>
          </p:nvPr>
        </p:nvSpPr>
        <p:spPr>
          <a:xfrm>
            <a:off x="696036" y="5221126"/>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Tree>
    <p:extLst>
      <p:ext uri="{BB962C8B-B14F-4D97-AF65-F5344CB8AC3E}">
        <p14:creationId xmlns:p14="http://schemas.microsoft.com/office/powerpoint/2010/main" val="2068657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88" y="221523"/>
            <a:ext cx="11722246" cy="836096"/>
          </a:xfrm>
        </p:spPr>
        <p:txBody>
          <a:bodyPr anchor="t">
            <a:noAutofit/>
          </a:bodyPr>
          <a:lstStyle>
            <a:lvl1pPr>
              <a:defRPr sz="6000" b="1">
                <a:solidFill>
                  <a:srgbClr val="00205B"/>
                </a:solidFill>
                <a:latin typeface="+mn-lt"/>
              </a:defRPr>
            </a:lvl1pPr>
          </a:lstStyle>
          <a:p>
            <a:r>
              <a:rPr lang="en-US" dirty="0"/>
              <a:t>Click to edit Master title style</a:t>
            </a:r>
          </a:p>
        </p:txBody>
      </p:sp>
      <p:sp>
        <p:nvSpPr>
          <p:cNvPr id="3" name="Content Placeholder 2"/>
          <p:cNvSpPr>
            <a:spLocks noGrp="1"/>
          </p:cNvSpPr>
          <p:nvPr>
            <p:ph idx="1"/>
          </p:nvPr>
        </p:nvSpPr>
        <p:spPr>
          <a:xfrm>
            <a:off x="719847" y="1215957"/>
            <a:ext cx="11237276" cy="5068111"/>
          </a:xfrm>
        </p:spPr>
        <p:txBody>
          <a:bodyPr/>
          <a:lstStyle>
            <a:lvl1pPr marL="228600" indent="-228600">
              <a:buClr>
                <a:schemeClr val="tx1">
                  <a:lumMod val="50000"/>
                  <a:lumOff val="50000"/>
                </a:schemeClr>
              </a:buClr>
              <a:buSzPct val="65000"/>
              <a:buFont typeface="Arial" panose="020B0604020202020204" pitchFamily="34" charset="0"/>
              <a:buChar char="•"/>
              <a:defRPr sz="4000">
                <a:latin typeface="+mn-lt"/>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5122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304183" y="870333"/>
            <a:ext cx="4208444" cy="5398265"/>
          </a:xfrm>
        </p:spPr>
        <p:txBody>
          <a:bodyPr>
            <a:normAutofit/>
          </a:bodyPr>
          <a:lstStyle>
            <a:lvl1pPr marL="0" indent="0">
              <a:buNone/>
              <a:defRPr sz="6600">
                <a:solidFill>
                  <a:srgbClr val="00205B"/>
                </a:solidFill>
                <a:latin typeface="Source Sans Pro Black" panose="020B08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Chart Placeholder 4"/>
          <p:cNvSpPr>
            <a:spLocks noGrp="1"/>
          </p:cNvSpPr>
          <p:nvPr>
            <p:ph type="chart" sz="quarter" idx="10"/>
          </p:nvPr>
        </p:nvSpPr>
        <p:spPr>
          <a:xfrm>
            <a:off x="220758" y="374497"/>
            <a:ext cx="6786563" cy="6103938"/>
          </a:xfrm>
        </p:spPr>
        <p:txBody>
          <a:bodyPr/>
          <a:lstStyle/>
          <a:p>
            <a:endParaRPr lang="en-US" dirty="0"/>
          </a:p>
        </p:txBody>
      </p:sp>
    </p:spTree>
    <p:extLst>
      <p:ext uri="{BB962C8B-B14F-4D97-AF65-F5344CB8AC3E}">
        <p14:creationId xmlns:p14="http://schemas.microsoft.com/office/powerpoint/2010/main" val="33475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88" y="221523"/>
            <a:ext cx="11722246" cy="836096"/>
          </a:xfrm>
        </p:spPr>
        <p:txBody>
          <a:bodyPr anchor="t">
            <a:noAutofit/>
          </a:bodyPr>
          <a:lstStyle>
            <a:lvl1pPr>
              <a:defRPr sz="6000" b="1">
                <a:solidFill>
                  <a:srgbClr val="00205B"/>
                </a:solidFill>
                <a:latin typeface="Source Sans Pro Black" panose="020B0803030403020204" pitchFamily="34" charset="0"/>
              </a:defRPr>
            </a:lvl1pPr>
          </a:lstStyle>
          <a:p>
            <a:r>
              <a:rPr lang="en-US" dirty="0"/>
              <a:t>Click to edit Master title style</a:t>
            </a:r>
          </a:p>
        </p:txBody>
      </p:sp>
      <p:sp>
        <p:nvSpPr>
          <p:cNvPr id="3" name="Content Placeholder 2"/>
          <p:cNvSpPr>
            <a:spLocks noGrp="1"/>
          </p:cNvSpPr>
          <p:nvPr>
            <p:ph idx="1"/>
          </p:nvPr>
        </p:nvSpPr>
        <p:spPr>
          <a:xfrm>
            <a:off x="696036" y="1515230"/>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
        <p:nvSpPr>
          <p:cNvPr id="10" name="Content Placeholder 2"/>
          <p:cNvSpPr>
            <a:spLocks noGrp="1"/>
          </p:cNvSpPr>
          <p:nvPr>
            <p:ph idx="10"/>
          </p:nvPr>
        </p:nvSpPr>
        <p:spPr>
          <a:xfrm>
            <a:off x="696036" y="3368178"/>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
        <p:nvSpPr>
          <p:cNvPr id="11" name="Content Placeholder 2"/>
          <p:cNvSpPr>
            <a:spLocks noGrp="1"/>
          </p:cNvSpPr>
          <p:nvPr>
            <p:ph idx="11"/>
          </p:nvPr>
        </p:nvSpPr>
        <p:spPr>
          <a:xfrm>
            <a:off x="696036" y="5221126"/>
            <a:ext cx="11203398" cy="1395337"/>
          </a:xfrm>
        </p:spPr>
        <p:txBody>
          <a:bodyPr/>
          <a:lstStyle>
            <a:lvl1pPr marL="0" indent="0">
              <a:buClr>
                <a:schemeClr val="tx1">
                  <a:lumMod val="50000"/>
                  <a:lumOff val="50000"/>
                </a:schemeClr>
              </a:buClr>
              <a:buSzPct val="65000"/>
              <a:buFont typeface="Arial" panose="020B0604020202020204" pitchFamily="34" charset="0"/>
              <a:buNone/>
              <a:defRPr sz="4000">
                <a:latin typeface="Source Sans Pro ExtraLight" panose="020B0303030403020204" pitchFamily="34" charset="0"/>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p:txBody>
      </p:sp>
    </p:spTree>
    <p:extLst>
      <p:ext uri="{BB962C8B-B14F-4D97-AF65-F5344CB8AC3E}">
        <p14:creationId xmlns:p14="http://schemas.microsoft.com/office/powerpoint/2010/main" val="150680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88" y="221523"/>
            <a:ext cx="11722246" cy="836096"/>
          </a:xfrm>
        </p:spPr>
        <p:txBody>
          <a:bodyPr anchor="t">
            <a:noAutofit/>
          </a:bodyPr>
          <a:lstStyle>
            <a:lvl1pPr>
              <a:defRPr sz="6000" b="1">
                <a:solidFill>
                  <a:srgbClr val="00205B"/>
                </a:solidFill>
                <a:latin typeface="+mn-lt"/>
              </a:defRPr>
            </a:lvl1pPr>
          </a:lstStyle>
          <a:p>
            <a:r>
              <a:rPr lang="en-US" dirty="0"/>
              <a:t>Click to edit Master title style</a:t>
            </a:r>
          </a:p>
        </p:txBody>
      </p:sp>
      <p:sp>
        <p:nvSpPr>
          <p:cNvPr id="3" name="Content Placeholder 2"/>
          <p:cNvSpPr>
            <a:spLocks noGrp="1"/>
          </p:cNvSpPr>
          <p:nvPr>
            <p:ph idx="1"/>
          </p:nvPr>
        </p:nvSpPr>
        <p:spPr>
          <a:xfrm>
            <a:off x="719847" y="1215957"/>
            <a:ext cx="11237276" cy="5068111"/>
          </a:xfrm>
        </p:spPr>
        <p:txBody>
          <a:bodyPr/>
          <a:lstStyle>
            <a:lvl1pPr marL="228600" indent="-228600">
              <a:buClr>
                <a:schemeClr val="tx1">
                  <a:lumMod val="50000"/>
                  <a:lumOff val="50000"/>
                </a:schemeClr>
              </a:buClr>
              <a:buSzPct val="65000"/>
              <a:buFont typeface="Arial" panose="020B0604020202020204" pitchFamily="34" charset="0"/>
              <a:buChar char="•"/>
              <a:defRPr sz="4000">
                <a:latin typeface="+mn-lt"/>
              </a:defRPr>
            </a:lvl1pPr>
            <a:lvl2pPr marL="685800" indent="-228600">
              <a:buClr>
                <a:schemeClr val="tx1">
                  <a:lumMod val="50000"/>
                  <a:lumOff val="50000"/>
                </a:schemeClr>
              </a:buClr>
              <a:buSzPct val="65000"/>
              <a:buFont typeface="Arial" panose="020B0604020202020204" pitchFamily="34" charset="0"/>
              <a:buChar char="•"/>
              <a:defRPr sz="3000">
                <a:latin typeface="Source Sans Pro ExtraLight" panose="020B0303030403020204" pitchFamily="34" charset="0"/>
              </a:defRPr>
            </a:lvl2pPr>
            <a:lvl3pPr marL="1143000" indent="-228600">
              <a:buClr>
                <a:schemeClr val="tx1">
                  <a:lumMod val="50000"/>
                  <a:lumOff val="50000"/>
                </a:schemeClr>
              </a:buClr>
              <a:buSzPct val="65000"/>
              <a:buFont typeface="Arial" panose="020B0604020202020204" pitchFamily="34" charset="0"/>
              <a:buChar char="•"/>
              <a:defRPr/>
            </a:lvl3pPr>
            <a:lvl4pPr marL="1600200" indent="-228600">
              <a:buClr>
                <a:schemeClr val="tx1">
                  <a:lumMod val="50000"/>
                  <a:lumOff val="50000"/>
                </a:schemeClr>
              </a:buClr>
              <a:buSzPct val="65000"/>
              <a:buFont typeface="Arial" panose="020B0604020202020204" pitchFamily="34" charset="0"/>
              <a:buChar char="•"/>
              <a:defRPr/>
            </a:lvl4pPr>
            <a:lvl5pPr marL="2057400" indent="-228600">
              <a:buClr>
                <a:schemeClr val="tx1">
                  <a:lumMod val="50000"/>
                  <a:lumOff val="50000"/>
                </a:schemeClr>
              </a:buClr>
              <a:buSzPct val="65000"/>
              <a:buFont typeface="Arial" panose="020B0604020202020204" pitchFamily="34" charset="0"/>
              <a:buChar char="•"/>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74970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1AF1B-71CD-4DEA-AAA0-CDA9758F6588}" type="slidenum">
              <a:rPr lang="en-US" smtClean="0"/>
              <a:t>‹#›</a:t>
            </a:fld>
            <a:endParaRPr lang="en-US"/>
          </a:p>
        </p:txBody>
      </p:sp>
    </p:spTree>
    <p:extLst>
      <p:ext uri="{BB962C8B-B14F-4D97-AF65-F5344CB8AC3E}">
        <p14:creationId xmlns:p14="http://schemas.microsoft.com/office/powerpoint/2010/main" val="60492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02194"/>
          </a:xfrm>
          <a:prstGeom prst="rect">
            <a:avLst/>
          </a:prstGeom>
          <a:solidFill>
            <a:srgbClr val="D8FCEE"/>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61872"/>
            <a:ext cx="10515600" cy="48150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14434" y="6371515"/>
            <a:ext cx="439366" cy="223838"/>
          </a:xfrm>
          <a:prstGeom prst="rect">
            <a:avLst/>
          </a:prstGeom>
          <a:solidFill>
            <a:srgbClr val="002060"/>
          </a:solidFill>
        </p:spPr>
        <p:txBody>
          <a:bodyPr vert="horz" lIns="91440" tIns="45720" rIns="91440" bIns="45720" rtlCol="0" anchor="ctr"/>
          <a:lstStyle>
            <a:lvl1pPr algn="r">
              <a:defRPr sz="1200">
                <a:solidFill>
                  <a:schemeClr val="tx1">
                    <a:tint val="75000"/>
                  </a:schemeClr>
                </a:solidFill>
              </a:defRPr>
            </a:lvl1pPr>
          </a:lstStyle>
          <a:p>
            <a:fld id="{A40ED968-6F27-4A0D-8446-73B1EAC69DD4}" type="slidenum">
              <a:rPr lang="en-US" smtClean="0"/>
              <a:t>‹#›</a:t>
            </a:fld>
            <a:endParaRPr lang="en-US" dirty="0"/>
          </a:p>
        </p:txBody>
      </p:sp>
    </p:spTree>
    <p:extLst>
      <p:ext uri="{BB962C8B-B14F-4D97-AF65-F5344CB8AC3E}">
        <p14:creationId xmlns:p14="http://schemas.microsoft.com/office/powerpoint/2010/main" val="2616962156"/>
      </p:ext>
    </p:extLst>
  </p:cSld>
  <p:clrMap bg1="lt1" tx1="dk1" bg2="lt2" tx2="dk2" accent1="accent1" accent2="accent2" accent3="accent3" accent4="accent4" accent5="accent5" accent6="accent6" hlink="hlink" folHlink="folHlink"/>
  <p:sldLayoutIdLst>
    <p:sldLayoutId id="2147483649" r:id="rId1"/>
    <p:sldLayoutId id="2147483705" r:id="rId2"/>
    <p:sldLayoutId id="2147483704" r:id="rId3"/>
    <p:sldLayoutId id="2147483657" r:id="rId4"/>
    <p:sldLayoutId id="2147483658" r:id="rId5"/>
    <p:sldLayoutId id="2147483660" r:id="rId6"/>
    <p:sldLayoutId id="2147483659" r:id="rId7"/>
    <p:sldLayoutId id="2147483650" r:id="rId8"/>
  </p:sldLayoutIdLst>
  <p:hf hdr="0" ftr="0" dt="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1AF1B-71CD-4DEA-AAA0-CDA9758F6588}" type="slidenum">
              <a:rPr lang="en-US" smtClean="0"/>
              <a:t>‹#›</a:t>
            </a:fld>
            <a:endParaRPr lang="en-US"/>
          </a:p>
        </p:txBody>
      </p:sp>
    </p:spTree>
    <p:extLst>
      <p:ext uri="{BB962C8B-B14F-4D97-AF65-F5344CB8AC3E}">
        <p14:creationId xmlns:p14="http://schemas.microsoft.com/office/powerpoint/2010/main" val="31929323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EE3FE-16F4-4E85-B884-C1A2DFB2717C}" type="slidenum">
              <a:rPr lang="en-US" smtClean="0"/>
              <a:t>‹#›</a:t>
            </a:fld>
            <a:endParaRPr lang="en-US"/>
          </a:p>
        </p:txBody>
      </p:sp>
    </p:spTree>
    <p:extLst>
      <p:ext uri="{BB962C8B-B14F-4D97-AF65-F5344CB8AC3E}">
        <p14:creationId xmlns:p14="http://schemas.microsoft.com/office/powerpoint/2010/main" val="14826788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02194"/>
          </a:xfrm>
          <a:prstGeom prst="rect">
            <a:avLst/>
          </a:prstGeom>
          <a:solidFill>
            <a:srgbClr val="D8FCEE"/>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61872"/>
            <a:ext cx="10515600" cy="48150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14434" y="6371515"/>
            <a:ext cx="439366" cy="223838"/>
          </a:xfrm>
          <a:prstGeom prst="rect">
            <a:avLst/>
          </a:prstGeom>
          <a:solidFill>
            <a:srgbClr val="002060"/>
          </a:solidFill>
        </p:spPr>
        <p:txBody>
          <a:bodyPr vert="horz" lIns="91440" tIns="45720" rIns="91440" bIns="45720" rtlCol="0" anchor="ctr"/>
          <a:lstStyle>
            <a:lvl1pPr algn="r">
              <a:defRPr sz="1200">
                <a:solidFill>
                  <a:schemeClr val="tx1">
                    <a:tint val="75000"/>
                  </a:schemeClr>
                </a:solidFill>
              </a:defRPr>
            </a:lvl1pPr>
          </a:lstStyle>
          <a:p>
            <a:fld id="{A40ED968-6F27-4A0D-8446-73B1EAC69DD4}" type="slidenum">
              <a:rPr lang="en-US" smtClean="0"/>
              <a:t>‹#›</a:t>
            </a:fld>
            <a:endParaRPr lang="en-US" dirty="0"/>
          </a:p>
        </p:txBody>
      </p:sp>
    </p:spTree>
    <p:extLst>
      <p:ext uri="{BB962C8B-B14F-4D97-AF65-F5344CB8AC3E}">
        <p14:creationId xmlns:p14="http://schemas.microsoft.com/office/powerpoint/2010/main" val="363937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dt="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E13F4-B13B-4613-BDC3-AE70CBC15A03}" type="slidenum">
              <a:rPr lang="en-US" smtClean="0"/>
              <a:t>‹#›</a:t>
            </a:fld>
            <a:endParaRPr lang="en-US"/>
          </a:p>
        </p:txBody>
      </p:sp>
    </p:spTree>
    <p:extLst>
      <p:ext uri="{BB962C8B-B14F-4D97-AF65-F5344CB8AC3E}">
        <p14:creationId xmlns:p14="http://schemas.microsoft.com/office/powerpoint/2010/main" val="15118741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802194"/>
          </a:xfrm>
          <a:prstGeom prst="rect">
            <a:avLst/>
          </a:prstGeom>
          <a:solidFill>
            <a:srgbClr val="D8FCEE"/>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61872"/>
            <a:ext cx="10515600" cy="48150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14434" y="6371515"/>
            <a:ext cx="439366" cy="223838"/>
          </a:xfrm>
          <a:prstGeom prst="rect">
            <a:avLst/>
          </a:prstGeom>
          <a:solidFill>
            <a:srgbClr val="002060"/>
          </a:solidFill>
        </p:spPr>
        <p:txBody>
          <a:bodyPr vert="horz" lIns="91440" tIns="45720" rIns="91440" bIns="45720" rtlCol="0" anchor="ctr"/>
          <a:lstStyle>
            <a:lvl1pPr algn="r">
              <a:defRPr sz="1200">
                <a:solidFill>
                  <a:schemeClr val="tx1">
                    <a:tint val="75000"/>
                  </a:schemeClr>
                </a:solidFill>
              </a:defRPr>
            </a:lvl1pPr>
          </a:lstStyle>
          <a:p>
            <a:fld id="{A40ED968-6F27-4A0D-8446-73B1EAC69DD4}" type="slidenum">
              <a:rPr lang="en-US" smtClean="0"/>
              <a:t>‹#›</a:t>
            </a:fld>
            <a:endParaRPr lang="en-US" dirty="0"/>
          </a:p>
        </p:txBody>
      </p:sp>
    </p:spTree>
    <p:extLst>
      <p:ext uri="{BB962C8B-B14F-4D97-AF65-F5344CB8AC3E}">
        <p14:creationId xmlns:p14="http://schemas.microsoft.com/office/powerpoint/2010/main" val="26645503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hf hdr="0" ftr="0" dt="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urts.delaware.gov/forms/download.aspx?id=172308" TargetMode="External"/><Relationship Id="rId2" Type="http://schemas.openxmlformats.org/officeDocument/2006/relationships/hyperlink" Target="https://www.federalregister.gov/documents/2021/11/10/2021-24606/optional-exceptions-to-the-prohibition-against-treating-incarceration-as-voluntary-unemployme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49.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49.xml"/><Relationship Id="rId6" Type="http://schemas.openxmlformats.org/officeDocument/2006/relationships/image" Target="../media/image16.png"/><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ea.gov/data/prices-inflation/regional-price-parities-state-and-metro-are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npp.usda.gov/publications/crc/crc2017.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azcourts.gov/Portals/74/FCIC-CSGR/SupplementalPacket-030121-FCIC-CSGRS.pdf?ver=2021-02-26-161844-187" TargetMode="External"/><Relationship Id="rId4" Type="http://schemas.openxmlformats.org/officeDocument/2006/relationships/hyperlink" Target="http://edr.state.fl.us/Content/special-research-projects/child-support/ChildSupportGuidelinesFinalReport2021.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bls.gov/ce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9.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4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49.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jud.ct.gov/publications/childsupport/csguideline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cf.hhs.gov/css/resource/state-iv-d-program-flexibility-low-income-obligo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867711"/>
          </a:xfrm>
        </p:spPr>
        <p:txBody>
          <a:bodyPr>
            <a:noAutofit/>
          </a:bodyPr>
          <a:lstStyle/>
          <a:p>
            <a:r>
              <a:rPr lang="en-US" sz="6600" dirty="0">
                <a:solidFill>
                  <a:srgbClr val="002060"/>
                </a:solidFill>
              </a:rPr>
              <a:t>Review of the Connecticut </a:t>
            </a:r>
            <a:br>
              <a:rPr lang="en-US" sz="6600" dirty="0">
                <a:solidFill>
                  <a:srgbClr val="002060"/>
                </a:solidFill>
              </a:rPr>
            </a:br>
            <a:r>
              <a:rPr lang="en-US" sz="6600" dirty="0">
                <a:solidFill>
                  <a:srgbClr val="002060"/>
                </a:solidFill>
              </a:rPr>
              <a:t>Child Support Guidelines</a:t>
            </a:r>
          </a:p>
        </p:txBody>
      </p:sp>
      <p:sp>
        <p:nvSpPr>
          <p:cNvPr id="3" name="Subtitle 2"/>
          <p:cNvSpPr>
            <a:spLocks noGrp="1"/>
          </p:cNvSpPr>
          <p:nvPr>
            <p:ph type="subTitle" idx="1"/>
          </p:nvPr>
        </p:nvSpPr>
        <p:spPr>
          <a:xfrm>
            <a:off x="562417" y="2360061"/>
            <a:ext cx="10455009" cy="1003013"/>
          </a:xfrm>
        </p:spPr>
        <p:txBody>
          <a:bodyPr>
            <a:noAutofit/>
          </a:bodyPr>
          <a:lstStyle/>
          <a:p>
            <a:r>
              <a:rPr lang="en-US" sz="3600" dirty="0">
                <a:solidFill>
                  <a:srgbClr val="002060"/>
                </a:solidFill>
              </a:rPr>
              <a:t>Presentation to Commission for Child Support Guidelines</a:t>
            </a:r>
          </a:p>
          <a:p>
            <a:r>
              <a:rPr lang="en-US" sz="3600" dirty="0">
                <a:solidFill>
                  <a:srgbClr val="002060"/>
                </a:solidFill>
              </a:rPr>
              <a:t> (Feb 2, 2023)</a:t>
            </a:r>
          </a:p>
        </p:txBody>
      </p:sp>
      <p:sp>
        <p:nvSpPr>
          <p:cNvPr id="4" name="Content Placeholder 3"/>
          <p:cNvSpPr>
            <a:spLocks noGrp="1"/>
          </p:cNvSpPr>
          <p:nvPr>
            <p:ph sz="quarter" idx="10"/>
          </p:nvPr>
        </p:nvSpPr>
        <p:spPr>
          <a:xfrm>
            <a:off x="212725" y="4858439"/>
            <a:ext cx="8864600" cy="1487277"/>
          </a:xfrm>
        </p:spPr>
        <p:txBody>
          <a:bodyPr/>
          <a:lstStyle/>
          <a:p>
            <a:r>
              <a:rPr lang="en-US" dirty="0"/>
              <a:t>Jane Venohr, Ph.D.  Economist/Research Associate </a:t>
            </a:r>
          </a:p>
          <a:p>
            <a:r>
              <a:rPr lang="en-US" dirty="0"/>
              <a:t>jvenohr@centerforpolicyresearch.org </a:t>
            </a:r>
          </a:p>
          <a:p>
            <a:r>
              <a:rPr lang="en-US" dirty="0"/>
              <a:t>303-837-1555</a:t>
            </a:r>
          </a:p>
        </p:txBody>
      </p:sp>
    </p:spTree>
    <p:extLst>
      <p:ext uri="{BB962C8B-B14F-4D97-AF65-F5344CB8AC3E}">
        <p14:creationId xmlns:p14="http://schemas.microsoft.com/office/powerpoint/2010/main" val="306924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598-9C68-4AFE-9B88-1C383C011263}"/>
              </a:ext>
            </a:extLst>
          </p:cNvPr>
          <p:cNvSpPr>
            <a:spLocks noGrp="1"/>
          </p:cNvSpPr>
          <p:nvPr>
            <p:ph type="title"/>
          </p:nvPr>
        </p:nvSpPr>
        <p:spPr>
          <a:xfrm>
            <a:off x="0" y="0"/>
            <a:ext cx="12192000" cy="802194"/>
          </a:xfrm>
        </p:spPr>
        <p:txBody>
          <a:bodyPr>
            <a:normAutofit/>
          </a:bodyPr>
          <a:lstStyle/>
          <a:p>
            <a:r>
              <a:rPr lang="en-US" sz="2800" dirty="0"/>
              <a:t>Examples from Other States: Income Imputation</a:t>
            </a:r>
          </a:p>
        </p:txBody>
      </p:sp>
      <p:sp>
        <p:nvSpPr>
          <p:cNvPr id="3" name="Slide Number Placeholder 2">
            <a:extLst>
              <a:ext uri="{FF2B5EF4-FFF2-40B4-BE49-F238E27FC236}">
                <a16:creationId xmlns:a16="http://schemas.microsoft.com/office/drawing/2014/main" id="{9D7D9BE2-5F41-4472-AF00-D7F001DFB681}"/>
              </a:ext>
            </a:extLst>
          </p:cNvPr>
          <p:cNvSpPr>
            <a:spLocks noGrp="1"/>
          </p:cNvSpPr>
          <p:nvPr>
            <p:ph type="sldNum" sz="quarter" idx="10"/>
          </p:nvPr>
        </p:nvSpPr>
        <p:spPr/>
        <p:txBody>
          <a:bodyPr/>
          <a:lstStyle/>
          <a:p>
            <a:fld id="{A40ED968-6F27-4A0D-8446-73B1EAC69DD4}" type="slidenum">
              <a:rPr lang="en-US" smtClean="0"/>
              <a:t>10</a:t>
            </a:fld>
            <a:endParaRPr lang="en-US" dirty="0"/>
          </a:p>
        </p:txBody>
      </p:sp>
      <p:graphicFrame>
        <p:nvGraphicFramePr>
          <p:cNvPr id="9" name="Table 8">
            <a:extLst>
              <a:ext uri="{FF2B5EF4-FFF2-40B4-BE49-F238E27FC236}">
                <a16:creationId xmlns:a16="http://schemas.microsoft.com/office/drawing/2014/main" id="{10D46838-2011-4912-A5F3-61B525471DB5}"/>
              </a:ext>
            </a:extLst>
          </p:cNvPr>
          <p:cNvGraphicFramePr>
            <a:graphicFrameLocks noGrp="1"/>
          </p:cNvGraphicFramePr>
          <p:nvPr>
            <p:extLst>
              <p:ext uri="{D42A27DB-BD31-4B8C-83A1-F6EECF244321}">
                <p14:modId xmlns:p14="http://schemas.microsoft.com/office/powerpoint/2010/main" val="3253013344"/>
              </p:ext>
            </p:extLst>
          </p:nvPr>
        </p:nvGraphicFramePr>
        <p:xfrm>
          <a:off x="96644" y="766763"/>
          <a:ext cx="11961244" cy="5486400"/>
        </p:xfrm>
        <a:graphic>
          <a:graphicData uri="http://schemas.openxmlformats.org/drawingml/2006/table">
            <a:tbl>
              <a:tblPr firstRow="1" bandRow="1">
                <a:tableStyleId>{5C22544A-7EE6-4342-B048-85BDC9FD1C3A}</a:tableStyleId>
              </a:tblPr>
              <a:tblGrid>
                <a:gridCol w="598300">
                  <a:extLst>
                    <a:ext uri="{9D8B030D-6E8A-4147-A177-3AD203B41FA5}">
                      <a16:colId xmlns:a16="http://schemas.microsoft.com/office/drawing/2014/main" val="2079884171"/>
                    </a:ext>
                  </a:extLst>
                </a:gridCol>
                <a:gridCol w="11362944">
                  <a:extLst>
                    <a:ext uri="{9D8B030D-6E8A-4147-A177-3AD203B41FA5}">
                      <a16:colId xmlns:a16="http://schemas.microsoft.com/office/drawing/2014/main" val="3688918455"/>
                    </a:ext>
                  </a:extLst>
                </a:gridCol>
              </a:tblGrid>
              <a:tr h="1087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FF0000"/>
                          </a:solidFill>
                          <a:latin typeface="+mn-lt"/>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pPr marL="0" indent="0">
                        <a:buNone/>
                      </a:pPr>
                      <a:r>
                        <a:rPr lang="en-US" sz="1200" dirty="0">
                          <a:solidFill>
                            <a:srgbClr val="002060"/>
                          </a:solidFill>
                        </a:rPr>
                        <a:t>D. </a:t>
                      </a:r>
                      <a:r>
                        <a:rPr lang="en-US" sz="1200" b="0" dirty="0">
                          <a:solidFill>
                            <a:srgbClr val="002060"/>
                          </a:solidFill>
                        </a:rPr>
                        <a:t>Imputation </a:t>
                      </a:r>
                      <a:r>
                        <a:rPr lang="en-US" sz="1200" b="0" dirty="0">
                          <a:solidFill>
                            <a:srgbClr val="00205B"/>
                          </a:solidFill>
                        </a:rPr>
                        <a:t>of income</a:t>
                      </a:r>
                    </a:p>
                    <a:p>
                      <a:pPr marL="0" indent="0">
                        <a:buNone/>
                      </a:pPr>
                      <a:r>
                        <a:rPr lang="en-US" sz="1200" b="0" dirty="0">
                          <a:solidFill>
                            <a:srgbClr val="00205B"/>
                          </a:solidFill>
                        </a:rPr>
                        <a:t>When the Court finds that a parent has, in whole or in part, undocumented or unreported income, the Court may reasonably impute income to the parent based on all the evidence submitted, including, but not limited to, evidence of the parent’s ownership and maintenance of assets, and the parent’s lifestyle, expenses and spending patterns.</a:t>
                      </a:r>
                    </a:p>
                    <a:p>
                      <a:pPr marL="0" indent="0">
                        <a:buNone/>
                      </a:pPr>
                      <a:r>
                        <a:rPr lang="en-US" sz="1200" b="0" dirty="0">
                          <a:solidFill>
                            <a:srgbClr val="00205B"/>
                          </a:solidFill>
                        </a:rPr>
                        <a:t>Expense reimbursements, in-kind payments or benefits received by a parent, personal use of business property, and payment of personal expenses by a business in the course of employment, self-employment, or operation of a business may be included as income if such payments are significant and reduce personal living expenses.</a:t>
                      </a:r>
                    </a:p>
                    <a:p>
                      <a:pPr marL="0" indent="0">
                        <a:buNone/>
                      </a:pPr>
                      <a:r>
                        <a:rPr lang="en-US" sz="1200" b="0" dirty="0">
                          <a:solidFill>
                            <a:srgbClr val="00205B"/>
                          </a:solidFill>
                        </a:rPr>
                        <a:t>In circumstances where the Court finds that a parent has unreported income, the Court may adjust the amount of income upward by a reasonable percentage to take into account the absence of income taxes that normally would be due and payable on the unreported income.</a:t>
                      </a:r>
                    </a:p>
                    <a:p>
                      <a:pPr marL="0" indent="0">
                        <a:buNone/>
                      </a:pPr>
                      <a:endParaRPr lang="en-US" sz="1200" b="0" dirty="0">
                        <a:solidFill>
                          <a:srgbClr val="00205B"/>
                        </a:solidFill>
                      </a:endParaRPr>
                    </a:p>
                    <a:p>
                      <a:pPr marL="0" indent="0">
                        <a:buNone/>
                      </a:pPr>
                      <a:r>
                        <a:rPr lang="en-US" sz="1200" b="0" dirty="0">
                          <a:solidFill>
                            <a:srgbClr val="00205B"/>
                          </a:solidFill>
                        </a:rPr>
                        <a:t>E. Attribution of income</a:t>
                      </a:r>
                    </a:p>
                    <a:p>
                      <a:pPr marL="0" indent="0">
                        <a:buNone/>
                      </a:pPr>
                      <a:r>
                        <a:rPr lang="en-US" sz="1200" b="0" dirty="0">
                          <a:solidFill>
                            <a:srgbClr val="00205B"/>
                          </a:solidFill>
                        </a:rPr>
                        <a:t>Income may be attributed where a finding has been made that either parent is capable of working and is unemployed or underemployed.</a:t>
                      </a:r>
                    </a:p>
                    <a:p>
                      <a:pPr marL="0" indent="0">
                        <a:buNone/>
                      </a:pPr>
                      <a:r>
                        <a:rPr lang="en-US" sz="1200" b="0" dirty="0">
                          <a:solidFill>
                            <a:srgbClr val="00205B"/>
                          </a:solidFill>
                        </a:rPr>
                        <a:t>If the Court makes a determination that either parent is earning less than he or she could earn through reasonable effort, the Court should consider potential earning capacity rather than actual earnings in making its child support order.</a:t>
                      </a:r>
                    </a:p>
                    <a:p>
                      <a:pPr marL="0" indent="0">
                        <a:buNone/>
                      </a:pPr>
                      <a:r>
                        <a:rPr lang="en-US" sz="1200" b="0" dirty="0">
                          <a:solidFill>
                            <a:srgbClr val="00205B"/>
                          </a:solidFill>
                        </a:rPr>
                        <a:t>The Court shall consider the age, number, needs and care of the children covered by the child support order. The Court shall also consider the specific circumstances of the parent, to the extent known and presented to the Court, including, but </a:t>
                      </a:r>
                      <a:r>
                        <a:rPr lang="en-US" sz="1200" b="0" dirty="0">
                          <a:solidFill>
                            <a:srgbClr val="FF0000"/>
                          </a:solidFill>
                        </a:rPr>
                        <a:t>not limited to, the assets, residence, education, training, job skills, literacy, criminal record and other employment barriers, age, health, past employment and earnings history, as well as the parent’s record of seeking work, and the availability of employment at the attributed income level, the availability of employers willing to hire the parent, and the relevant prevailing earnings level in the local community</a:t>
                      </a:r>
                      <a:r>
                        <a:rPr lang="en-US" sz="1200" b="0" dirty="0">
                          <a:solidFill>
                            <a:srgbClr val="00205B"/>
                          </a:solidFill>
                        </a:rPr>
                        <a:t>.</a:t>
                      </a:r>
                    </a:p>
                    <a:p>
                      <a:pPr marL="0" indent="0">
                        <a:buNone/>
                      </a:pPr>
                      <a:endParaRPr lang="en-US"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4252140"/>
                  </a:ext>
                </a:extLst>
              </a:tr>
              <a:tr h="585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dirty="0">
                          <a:solidFill>
                            <a:srgbClr val="FF0000"/>
                          </a:solidFill>
                          <a:latin typeface="+mn-lt"/>
                        </a:rPr>
                        <a: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r>
                        <a:rPr lang="en-US" sz="1200" dirty="0">
                          <a:solidFill>
                            <a:srgbClr val="002060"/>
                          </a:solidFill>
                        </a:rPr>
                        <a:t>A) Earning Capacity Limitation. The trier-of-fact:</a:t>
                      </a:r>
                    </a:p>
                    <a:p>
                      <a:r>
                        <a:rPr lang="en-US" sz="1200" dirty="0">
                          <a:solidFill>
                            <a:srgbClr val="002060"/>
                          </a:solidFill>
                        </a:rPr>
                        <a:t> (I) shall not impute to the party an earning capacity that exceeds the amount the party could earn from one full-time position; and</a:t>
                      </a:r>
                    </a:p>
                    <a:p>
                      <a:r>
                        <a:rPr lang="en-US" sz="1200" dirty="0">
                          <a:solidFill>
                            <a:srgbClr val="002060"/>
                          </a:solidFill>
                        </a:rPr>
                        <a:t> (II) shall determine a reasonable work regimen based upon the party’s relevant circumstances, including the </a:t>
                      </a:r>
                      <a:r>
                        <a:rPr lang="en-US" sz="1200" dirty="0">
                          <a:solidFill>
                            <a:srgbClr val="FF0000"/>
                          </a:solidFill>
                        </a:rPr>
                        <a:t>jobs available within a particular occupation, working hours and conditions, and </a:t>
                      </a:r>
                      <a:r>
                        <a:rPr lang="en-US" sz="1200" dirty="0">
                          <a:solidFill>
                            <a:srgbClr val="002060"/>
                          </a:solidFill>
                        </a:rPr>
                        <a:t>whether a party has exerted substantial good faith efforts to find employment.</a:t>
                      </a:r>
                    </a:p>
                    <a:p>
                      <a:r>
                        <a:rPr lang="en-US" sz="1200" dirty="0">
                          <a:solidFill>
                            <a:srgbClr val="002060"/>
                          </a:solidFill>
                        </a:rPr>
                        <a:t> (B) The trier-of-fact shall base the party’s earning capacity on the subdivision (d)(4)(ii) factors.</a:t>
                      </a:r>
                    </a:p>
                    <a:p>
                      <a:r>
                        <a:rPr lang="en-US" sz="1200" dirty="0">
                          <a:solidFill>
                            <a:srgbClr val="002060"/>
                          </a:solidFill>
                        </a:rPr>
                        <a:t> (C) After assessing a party’s earning capacity, the trier-of-fact shall state the reasons for the assessment in writing or on the record.</a:t>
                      </a:r>
                    </a:p>
                    <a:p>
                      <a:r>
                        <a:rPr lang="en-US" sz="1200" dirty="0">
                          <a:solidFill>
                            <a:srgbClr val="002060"/>
                          </a:solidFill>
                        </a:rPr>
                        <a:t> (D) When the trier-of-fact imputes an earning capacity to a party who would incur childcare expenses if the party were employed, the trier-of-fact shall consider reasonable childcare responsibilities and expenses.</a:t>
                      </a:r>
                    </a:p>
                    <a:p>
                      <a:r>
                        <a:rPr lang="en-US" sz="1200" dirty="0">
                          <a:solidFill>
                            <a:srgbClr val="002060"/>
                          </a:solidFill>
                        </a:rPr>
                        <a:t> (ii) Factors. In determining a party’s earning capacity, the trier-of-fact shall consider the party’s:</a:t>
                      </a:r>
                    </a:p>
                    <a:p>
                      <a:r>
                        <a:rPr lang="en-US" sz="1200" dirty="0">
                          <a:solidFill>
                            <a:srgbClr val="002060"/>
                          </a:solidFill>
                        </a:rPr>
                        <a:t> (A) child care responsibilities and expenses; (</a:t>
                      </a:r>
                      <a:r>
                        <a:rPr lang="en-US" sz="1200" dirty="0">
                          <a:solidFill>
                            <a:srgbClr val="FF0000"/>
                          </a:solidFill>
                        </a:rPr>
                        <a:t>B) assets;  (C) residence;  (D) employment and earnings history;  (E) job skills;  (F) educational attainment;  (G) literacy;</a:t>
                      </a:r>
                    </a:p>
                    <a:p>
                      <a:r>
                        <a:rPr lang="en-US" sz="1200" dirty="0">
                          <a:solidFill>
                            <a:srgbClr val="FF0000"/>
                          </a:solidFill>
                        </a:rPr>
                        <a:t> (H) age;  (I) health;  (J) criminal record and other employment barriers;  (K) record of seeking work;  (L) local job market, including the availability of employers who are willing to hire the party;  (M) local community prevailing earnings level; and  (N) other relevant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116305"/>
                  </a:ext>
                </a:extLst>
              </a:tr>
            </a:tbl>
          </a:graphicData>
        </a:graphic>
      </p:graphicFrame>
    </p:spTree>
    <p:extLst>
      <p:ext uri="{BB962C8B-B14F-4D97-AF65-F5344CB8AC3E}">
        <p14:creationId xmlns:p14="http://schemas.microsoft.com/office/powerpoint/2010/main" val="416664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598-9C68-4AFE-9B88-1C383C011263}"/>
              </a:ext>
            </a:extLst>
          </p:cNvPr>
          <p:cNvSpPr>
            <a:spLocks noGrp="1"/>
          </p:cNvSpPr>
          <p:nvPr>
            <p:ph type="title"/>
          </p:nvPr>
        </p:nvSpPr>
        <p:spPr>
          <a:xfrm>
            <a:off x="0" y="0"/>
            <a:ext cx="12192000" cy="802194"/>
          </a:xfrm>
        </p:spPr>
        <p:txBody>
          <a:bodyPr/>
          <a:lstStyle/>
          <a:p>
            <a:r>
              <a:rPr lang="en-US" dirty="0"/>
              <a:t>Federal Requirement: Address Subsistence Needs</a:t>
            </a:r>
          </a:p>
        </p:txBody>
      </p:sp>
      <p:sp>
        <p:nvSpPr>
          <p:cNvPr id="3" name="Slide Number Placeholder 2">
            <a:extLst>
              <a:ext uri="{FF2B5EF4-FFF2-40B4-BE49-F238E27FC236}">
                <a16:creationId xmlns:a16="http://schemas.microsoft.com/office/drawing/2014/main" id="{9D7D9BE2-5F41-4472-AF00-D7F001DFB681}"/>
              </a:ext>
            </a:extLst>
          </p:cNvPr>
          <p:cNvSpPr>
            <a:spLocks noGrp="1"/>
          </p:cNvSpPr>
          <p:nvPr>
            <p:ph type="sldNum" sz="quarter" idx="10"/>
          </p:nvPr>
        </p:nvSpPr>
        <p:spPr/>
        <p:txBody>
          <a:bodyPr/>
          <a:lstStyle/>
          <a:p>
            <a:fld id="{A40ED968-6F27-4A0D-8446-73B1EAC69DD4}" type="slidenum">
              <a:rPr lang="en-US" smtClean="0"/>
              <a:t>11</a:t>
            </a:fld>
            <a:endParaRPr lang="en-US" dirty="0"/>
          </a:p>
        </p:txBody>
      </p:sp>
      <p:graphicFrame>
        <p:nvGraphicFramePr>
          <p:cNvPr id="9" name="Table 8">
            <a:extLst>
              <a:ext uri="{FF2B5EF4-FFF2-40B4-BE49-F238E27FC236}">
                <a16:creationId xmlns:a16="http://schemas.microsoft.com/office/drawing/2014/main" id="{10D46838-2011-4912-A5F3-61B525471DB5}"/>
              </a:ext>
            </a:extLst>
          </p:cNvPr>
          <p:cNvGraphicFramePr>
            <a:graphicFrameLocks noGrp="1"/>
          </p:cNvGraphicFramePr>
          <p:nvPr>
            <p:extLst>
              <p:ext uri="{D42A27DB-BD31-4B8C-83A1-F6EECF244321}">
                <p14:modId xmlns:p14="http://schemas.microsoft.com/office/powerpoint/2010/main" val="3272392086"/>
              </p:ext>
            </p:extLst>
          </p:nvPr>
        </p:nvGraphicFramePr>
        <p:xfrm>
          <a:off x="270611" y="658534"/>
          <a:ext cx="11838465" cy="5712981"/>
        </p:xfrm>
        <a:graphic>
          <a:graphicData uri="http://schemas.openxmlformats.org/drawingml/2006/table">
            <a:tbl>
              <a:tblPr firstRow="1" bandRow="1">
                <a:tableStyleId>{5C22544A-7EE6-4342-B048-85BDC9FD1C3A}</a:tableStyleId>
              </a:tblPr>
              <a:tblGrid>
                <a:gridCol w="2730027">
                  <a:extLst>
                    <a:ext uri="{9D8B030D-6E8A-4147-A177-3AD203B41FA5}">
                      <a16:colId xmlns:a16="http://schemas.microsoft.com/office/drawing/2014/main" val="2079884171"/>
                    </a:ext>
                  </a:extLst>
                </a:gridCol>
                <a:gridCol w="9108438">
                  <a:extLst>
                    <a:ext uri="{9D8B030D-6E8A-4147-A177-3AD203B41FA5}">
                      <a16:colId xmlns:a16="http://schemas.microsoft.com/office/drawing/2014/main" val="3688918455"/>
                    </a:ext>
                  </a:extLst>
                </a:gridCol>
              </a:tblGrid>
              <a:tr h="449195">
                <a:tc>
                  <a:txBody>
                    <a:bodyPr/>
                    <a:lstStyle/>
                    <a:p>
                      <a:pPr algn="ctr"/>
                      <a:r>
                        <a:rPr lang="en-US" sz="2000" dirty="0">
                          <a:solidFill>
                            <a:srgbClr val="002060"/>
                          </a:solidFill>
                        </a:rPr>
                        <a:t>Federal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pPr algn="ctr"/>
                      <a:r>
                        <a:rPr lang="en-US" sz="2000" dirty="0">
                          <a:solidFill>
                            <a:schemeClr val="bg1"/>
                          </a:solidFill>
                        </a:rPr>
                        <a:t>CT Provisions from Booklet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606838743"/>
                  </a:ext>
                </a:extLst>
              </a:tr>
              <a:tr h="5263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rPr>
                        <a:t>45 CFR §302.56(c)(1)(ii) </a:t>
                      </a:r>
                      <a:r>
                        <a:rPr lang="en-US" sz="1800" b="0" dirty="0">
                          <a:solidFill>
                            <a:srgbClr val="002060"/>
                          </a:solidFill>
                        </a:rPr>
                        <a:t>Takes into consideration the </a:t>
                      </a:r>
                      <a:r>
                        <a:rPr lang="en-US" sz="1800" b="0" dirty="0">
                          <a:solidFill>
                            <a:srgbClr val="FF0000"/>
                          </a:solidFill>
                        </a:rPr>
                        <a:t>basic subsistence needs of the noncustodial parent </a:t>
                      </a:r>
                      <a:r>
                        <a:rPr lang="en-US" sz="1800" b="0" dirty="0">
                          <a:solidFill>
                            <a:srgbClr val="002060"/>
                          </a:solidFill>
                        </a:rPr>
                        <a:t>(and at the State’s discretion, the custodial parent and children) who has a limited ability to pay by incorporating a low-income adjustment, </a:t>
                      </a:r>
                      <a:r>
                        <a:rPr lang="en-US" sz="1800" b="0" dirty="0">
                          <a:solidFill>
                            <a:srgbClr val="FF0000"/>
                          </a:solidFill>
                        </a:rPr>
                        <a:t>such as a self- support reserve </a:t>
                      </a:r>
                      <a:r>
                        <a:rPr lang="en-US" sz="1800" b="0" dirty="0">
                          <a:solidFill>
                            <a:srgbClr val="002060"/>
                          </a:solidFill>
                        </a:rPr>
                        <a:t>or some other method determined by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pPr marL="0" indent="0" algn="l">
                        <a:spcBef>
                          <a:spcPts val="0"/>
                        </a:spcBef>
                        <a:spcAft>
                          <a:spcPts val="0"/>
                        </a:spcAft>
                        <a:buFont typeface="Arial" panose="020B0604020202020204" pitchFamily="34" charset="0"/>
                        <a:buNone/>
                      </a:pPr>
                      <a:endParaRPr lang="en-US" sz="1600" i="0" baseline="30000" dirty="0">
                        <a:solidFill>
                          <a:srgbClr val="FF0000"/>
                        </a:solidFill>
                      </a:endParaRPr>
                    </a:p>
                    <a:p>
                      <a:pPr marL="0" indent="0" algn="l">
                        <a:spcBef>
                          <a:spcPts val="0"/>
                        </a:spcBef>
                        <a:spcAft>
                          <a:spcPts val="0"/>
                        </a:spcAft>
                        <a:buFont typeface="Arial" panose="020B0604020202020204" pitchFamily="34" charset="0"/>
                        <a:buNone/>
                      </a:pPr>
                      <a:r>
                        <a:rPr lang="en-US" sz="1600" i="0" baseline="30000" dirty="0">
                          <a:solidFill>
                            <a:srgbClr val="002060"/>
                          </a:solidFill>
                        </a:rPr>
                        <a:t>(4) </a:t>
                      </a:r>
                      <a:r>
                        <a:rPr lang="en-US" sz="1600" i="0" baseline="30000" dirty="0">
                          <a:solidFill>
                            <a:srgbClr val="FF0000"/>
                          </a:solidFill>
                        </a:rPr>
                        <a:t>Low-income adjustments</a:t>
                      </a:r>
                    </a:p>
                    <a:p>
                      <a:pPr marL="0" indent="0" algn="l">
                        <a:spcBef>
                          <a:spcPts val="0"/>
                        </a:spcBef>
                        <a:spcAft>
                          <a:spcPts val="0"/>
                        </a:spcAft>
                        <a:buFont typeface="Arial" panose="020B0604020202020204" pitchFamily="34" charset="0"/>
                        <a:buNone/>
                      </a:pPr>
                      <a:r>
                        <a:rPr lang="en-US" sz="1600" i="0" baseline="30000" dirty="0">
                          <a:solidFill>
                            <a:srgbClr val="002060"/>
                          </a:solidFill>
                        </a:rPr>
                        <a:t>(A)An historical perspective</a:t>
                      </a:r>
                    </a:p>
                    <a:p>
                      <a:pPr marL="0" indent="0" algn="l">
                        <a:spcBef>
                          <a:spcPts val="0"/>
                        </a:spcBef>
                        <a:spcAft>
                          <a:spcPts val="0"/>
                        </a:spcAft>
                        <a:buFont typeface="Arial" panose="020B0604020202020204" pitchFamily="34" charset="0"/>
                        <a:buNone/>
                      </a:pPr>
                      <a:r>
                        <a:rPr lang="en-US" sz="1600" i="0" baseline="30000" dirty="0">
                          <a:solidFill>
                            <a:srgbClr val="002060"/>
                          </a:solidFill>
                        </a:rPr>
                        <a:t>One of the continuing themes that surfaced throughout the commission's review process was the challenge of striking an appropriate balance between the interests of parents and children in the setting of a child support award when one or both parents are of extremely limited means. On the one hand is the child's interest in sharing equitably in the parents' income, consistent with the income shares model. On the other hand is the low-income parent's need to retain sufficient income to provide for his or her own subsistence, in order to permit such parent to play a positive role in the child's life.</a:t>
                      </a:r>
                    </a:p>
                    <a:p>
                      <a:pPr marL="0" indent="0" algn="l">
                        <a:spcBef>
                          <a:spcPts val="0"/>
                        </a:spcBef>
                        <a:spcAft>
                          <a:spcPts val="0"/>
                        </a:spcAft>
                        <a:buFont typeface="Arial" panose="020B0604020202020204" pitchFamily="34" charset="0"/>
                        <a:buNone/>
                      </a:pPr>
                      <a:r>
                        <a:rPr lang="en-US" sz="1600" i="0" baseline="30000" dirty="0">
                          <a:solidFill>
                            <a:srgbClr val="002060"/>
                          </a:solidFill>
                        </a:rPr>
                        <a:t>The present commission determined that continuing the imposition of a minimal order of support even at poverty levels, as established in the 1999 guidelines and maintained in the 2005 guidelines, was consistent with the underlying public policy making parents primarily responsible for the support of their children. The imposition of an order of a specific amount of child support, no matter how minimal, in almost every case is intended to convey the important message to both parents that an obligation to support exists even where the ability to pay is limited. (See the preamble to the 2005 guidelines for a fuller historical perspective).</a:t>
                      </a:r>
                    </a:p>
                    <a:p>
                      <a:pPr marL="0" indent="0" algn="l">
                        <a:spcBef>
                          <a:spcPts val="0"/>
                        </a:spcBef>
                        <a:spcAft>
                          <a:spcPts val="0"/>
                        </a:spcAft>
                        <a:buFont typeface="Arial" panose="020B0604020202020204" pitchFamily="34" charset="0"/>
                        <a:buNone/>
                      </a:pPr>
                      <a:r>
                        <a:rPr lang="en-US" sz="1600" i="0" baseline="30000" dirty="0">
                          <a:solidFill>
                            <a:srgbClr val="002060"/>
                          </a:solidFill>
                        </a:rPr>
                        <a:t>(B) Low-income adjustments in the new schedule</a:t>
                      </a:r>
                    </a:p>
                    <a:p>
                      <a:pPr marL="0" indent="0" algn="l">
                        <a:spcBef>
                          <a:spcPts val="0"/>
                        </a:spcBef>
                        <a:spcAft>
                          <a:spcPts val="0"/>
                        </a:spcAft>
                        <a:buFont typeface="Arial" panose="020B0604020202020204" pitchFamily="34" charset="0"/>
                        <a:buNone/>
                      </a:pPr>
                      <a:r>
                        <a:rPr lang="en-US" sz="1600" i="0" baseline="30000" dirty="0">
                          <a:solidFill>
                            <a:srgbClr val="002060"/>
                          </a:solidFill>
                        </a:rPr>
                        <a:t>The present commission recognizes that in low-income families where the parents reside in two separate households, there will inevitably be immense financial pressures on both parents to maintain themselves and their children adequately. Nonetheless, the commission returned repeatedly in its deliberations to a concern for the best interests of the child. It therefore continues to prescribe minimal support payments for even very low-income noncustodial parents, but has tempered this determination with several further adjustments in the low-income area of the schedule, in an effort to build upon and refine the commendable work of previous commissions.</a:t>
                      </a:r>
                    </a:p>
                    <a:p>
                      <a:pPr marL="0" indent="0" algn="l">
                        <a:spcBef>
                          <a:spcPts val="0"/>
                        </a:spcBef>
                        <a:spcAft>
                          <a:spcPts val="0"/>
                        </a:spcAft>
                        <a:buFont typeface="Arial" panose="020B0604020202020204" pitchFamily="34" charset="0"/>
                        <a:buNone/>
                      </a:pPr>
                      <a:r>
                        <a:rPr lang="en-US" sz="1600" i="0" baseline="30000" dirty="0">
                          <a:solidFill>
                            <a:srgbClr val="002060"/>
                          </a:solidFill>
                        </a:rPr>
                        <a:t>(i) No </a:t>
                      </a:r>
                      <a:r>
                        <a:rPr lang="en-US" sz="1600" i="0" baseline="30000" dirty="0">
                          <a:solidFill>
                            <a:srgbClr val="FF0000"/>
                          </a:solidFill>
                        </a:rPr>
                        <a:t>obligation for parents with less than $50 net income</a:t>
                      </a:r>
                    </a:p>
                    <a:p>
                      <a:pPr marL="0" indent="0" algn="l">
                        <a:spcBef>
                          <a:spcPts val="0"/>
                        </a:spcBef>
                        <a:spcAft>
                          <a:spcPts val="0"/>
                        </a:spcAft>
                        <a:buFont typeface="Arial" panose="020B0604020202020204" pitchFamily="34" charset="0"/>
                        <a:buNone/>
                      </a:pPr>
                      <a:r>
                        <a:rPr lang="en-US" sz="1600" i="0" baseline="30000" dirty="0">
                          <a:solidFill>
                            <a:srgbClr val="002060"/>
                          </a:solidFill>
                        </a:rPr>
                        <a:t>The present commission retains the elimination of a child support obligation for noncustodial parents earning less than $50 per week net income instituted by the 2005 commission. Parents with such extremely low income are in truly desperate circumstances, and their first concern, even before the payment of a child support obligation, understandably is their own economic survival.</a:t>
                      </a:r>
                    </a:p>
                    <a:p>
                      <a:pPr marL="0" indent="0" algn="l">
                        <a:spcBef>
                          <a:spcPts val="0"/>
                        </a:spcBef>
                        <a:spcAft>
                          <a:spcPts val="0"/>
                        </a:spcAft>
                        <a:buFont typeface="Arial" panose="020B0604020202020204" pitchFamily="34" charset="0"/>
                        <a:buNone/>
                      </a:pPr>
                      <a:r>
                        <a:rPr lang="en-US" sz="1600" i="0" baseline="30000" dirty="0">
                          <a:solidFill>
                            <a:srgbClr val="002060"/>
                          </a:solidFill>
                        </a:rPr>
                        <a:t> (ii) Increased range of low-income area</a:t>
                      </a:r>
                    </a:p>
                    <a:p>
                      <a:pPr marL="0" indent="0" algn="l">
                        <a:spcBef>
                          <a:spcPts val="0"/>
                        </a:spcBef>
                        <a:spcAft>
                          <a:spcPts val="0"/>
                        </a:spcAft>
                        <a:buFont typeface="Arial" panose="020B0604020202020204" pitchFamily="34" charset="0"/>
                        <a:buNone/>
                      </a:pPr>
                      <a:r>
                        <a:rPr lang="en-US" sz="1600" i="0" baseline="30000" dirty="0">
                          <a:solidFill>
                            <a:srgbClr val="002060"/>
                          </a:solidFill>
                        </a:rPr>
                        <a:t>The 2005 guidelines phased out the low-income, darker shaded area of the schedule at the </a:t>
                      </a:r>
                      <a:r>
                        <a:rPr lang="en-US" sz="1600" i="0" baseline="30000" dirty="0">
                          <a:solidFill>
                            <a:srgbClr val="FF0000"/>
                          </a:solidFill>
                        </a:rPr>
                        <a:t>point where the obligor retained about $250 per week net income.</a:t>
                      </a:r>
                      <a:r>
                        <a:rPr lang="en-US" sz="1600" i="0" baseline="30000" dirty="0">
                          <a:solidFill>
                            <a:srgbClr val="002060"/>
                          </a:solidFill>
                        </a:rPr>
                        <a:t> The present commission has extended the reach of the protections associated with this area of the schedule by increasing to </a:t>
                      </a:r>
                      <a:r>
                        <a:rPr lang="en-US" sz="1600" i="0" baseline="30000" dirty="0">
                          <a:solidFill>
                            <a:srgbClr val="FF0000"/>
                          </a:solidFill>
                        </a:rPr>
                        <a:t>approximately $290 per week </a:t>
                      </a:r>
                      <a:r>
                        <a:rPr lang="en-US" sz="1600" i="0" baseline="30000" dirty="0">
                          <a:solidFill>
                            <a:srgbClr val="002060"/>
                          </a:solidFill>
                        </a:rPr>
                        <a:t>the level of net income at which the low-income designation ceases to apply. The effect of this change is not only to deflate the required support contribution for borderline low-income obligors, but also to extend to such obligors the additional protections accorded such obligors under other provisions of the guidelines, which are addressed elsewhere in this preamble.</a:t>
                      </a:r>
                    </a:p>
                    <a:p>
                      <a:pPr marL="0" indent="0" algn="l">
                        <a:spcBef>
                          <a:spcPts val="0"/>
                        </a:spcBef>
                        <a:spcAft>
                          <a:spcPts val="0"/>
                        </a:spcAft>
                        <a:buFont typeface="Arial" panose="020B0604020202020204" pitchFamily="34" charset="0"/>
                        <a:buNone/>
                      </a:pPr>
                      <a:r>
                        <a:rPr lang="en-US" sz="1600" i="0" baseline="30000" dirty="0">
                          <a:solidFill>
                            <a:srgbClr val="002060"/>
                          </a:solidFill>
                        </a:rPr>
                        <a:t>(iii) Lower percentages in the darker shaded area</a:t>
                      </a:r>
                    </a:p>
                    <a:p>
                      <a:pPr marL="0" indent="0" algn="l">
                        <a:spcBef>
                          <a:spcPts val="0"/>
                        </a:spcBef>
                        <a:spcAft>
                          <a:spcPts val="0"/>
                        </a:spcAft>
                        <a:buFont typeface="Arial" panose="020B0604020202020204" pitchFamily="34" charset="0"/>
                        <a:buNone/>
                      </a:pPr>
                      <a:r>
                        <a:rPr lang="en-US" sz="1600" i="0" baseline="30000" dirty="0">
                          <a:solidFill>
                            <a:srgbClr val="002060"/>
                          </a:solidFill>
                        </a:rPr>
                        <a:t>The commission also slightly reduced some of the percentages in the low-income area of the schedule in light of the commission extending the darker shaded area of the schedule. In the commission's view, these reductions will ultimately work to the benefit of children, while serving the immediate self-support needs </a:t>
                      </a:r>
                      <a:r>
                        <a:rPr lang="en-US" sz="1600" i="0" baseline="30000" dirty="0" err="1">
                          <a:solidFill>
                            <a:srgbClr val="002060"/>
                          </a:solidFill>
                        </a:rPr>
                        <a:t>oflow</a:t>
                      </a:r>
                      <a:r>
                        <a:rPr lang="en-US" sz="1600" i="0" baseline="30000" dirty="0">
                          <a:solidFill>
                            <a:srgbClr val="002060"/>
                          </a:solidFill>
                        </a:rPr>
                        <a:t>-income obligors, since they will assist such obligors in establishing a pattern of payment based on realistic expectations of their ability to pay.</a:t>
                      </a:r>
                      <a:endParaRPr lang="en-US" sz="1600" i="1" baseline="30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116305"/>
                  </a:ext>
                </a:extLst>
              </a:tr>
            </a:tbl>
          </a:graphicData>
        </a:graphic>
      </p:graphicFrame>
    </p:spTree>
    <p:extLst>
      <p:ext uri="{BB962C8B-B14F-4D97-AF65-F5344CB8AC3E}">
        <p14:creationId xmlns:p14="http://schemas.microsoft.com/office/powerpoint/2010/main" val="317881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77047"/>
          </a:xfrm>
        </p:spPr>
        <p:txBody>
          <a:bodyPr>
            <a:normAutofit fontScale="90000"/>
          </a:bodyPr>
          <a:lstStyle/>
          <a:p>
            <a:r>
              <a:rPr lang="en-US" dirty="0"/>
              <a:t>Area of Child Support Schedule Adjusted for Low Income</a:t>
            </a:r>
          </a:p>
        </p:txBody>
      </p:sp>
      <p:sp>
        <p:nvSpPr>
          <p:cNvPr id="3" name="Slide Number Placeholder 2"/>
          <p:cNvSpPr>
            <a:spLocks noGrp="1"/>
          </p:cNvSpPr>
          <p:nvPr>
            <p:ph type="sldNum" sz="quarter" idx="10"/>
          </p:nvPr>
        </p:nvSpPr>
        <p:spPr/>
        <p:txBody>
          <a:bodyPr/>
          <a:lstStyle/>
          <a:p>
            <a:fld id="{A40ED968-6F27-4A0D-8446-73B1EAC69DD4}" type="slidenum">
              <a:rPr lang="en-US" smtClean="0"/>
              <a:t>12</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2D8D1FA-08F9-4605-85F0-C0286FAE38BA}"/>
              </a:ext>
            </a:extLst>
          </p:cNvPr>
          <p:cNvSpPr txBox="1"/>
          <p:nvPr/>
        </p:nvSpPr>
        <p:spPr>
          <a:xfrm>
            <a:off x="181984" y="1208194"/>
            <a:ext cx="5188038" cy="5078313"/>
          </a:xfrm>
          <a:prstGeom prst="rect">
            <a:avLst/>
          </a:prstGeom>
          <a:noFill/>
        </p:spPr>
        <p:txBody>
          <a:bodyPr wrap="square">
            <a:spAutoFit/>
          </a:bodyPr>
          <a:lstStyle/>
          <a:p>
            <a:r>
              <a:rPr lang="en-US" dirty="0">
                <a:solidFill>
                  <a:srgbClr val="002060"/>
                </a:solidFill>
              </a:rPr>
              <a:t>The blue-shaded area of the existing schedule to shows where the schedule amounts have been lowered from the measurements of child-rearing expenditures to include a low-income adjustment</a:t>
            </a:r>
          </a:p>
          <a:p>
            <a:pPr marL="342900" indent="-342900">
              <a:buFont typeface="Arial" panose="020B0604020202020204" pitchFamily="34" charset="0"/>
              <a:buChar char="•"/>
            </a:pPr>
            <a:r>
              <a:rPr lang="en-US" dirty="0">
                <a:solidFill>
                  <a:srgbClr val="002060"/>
                </a:solidFill>
              </a:rPr>
              <a:t>CT eliminated “shaded-area” adjustment last review</a:t>
            </a:r>
          </a:p>
          <a:p>
            <a:pPr marL="342900" indent="-342900">
              <a:buFont typeface="Arial" panose="020B0604020202020204" pitchFamily="34" charset="0"/>
              <a:buChar char="•"/>
            </a:pPr>
            <a:r>
              <a:rPr lang="en-US" dirty="0">
                <a:solidFill>
                  <a:srgbClr val="002060"/>
                </a:solidFill>
              </a:rPr>
              <a:t>Low-income no longer applied for incomes of $490 net per week</a:t>
            </a:r>
          </a:p>
          <a:p>
            <a:pPr marL="342900" indent="-342900">
              <a:buFont typeface="Arial" panose="020B0604020202020204" pitchFamily="34" charset="0"/>
              <a:buChar char="•"/>
            </a:pPr>
            <a:endParaRPr lang="en-US" dirty="0">
              <a:solidFill>
                <a:srgbClr val="002060"/>
              </a:solidFill>
            </a:endParaRPr>
          </a:p>
          <a:p>
            <a:pPr marL="342900" indent="-342900">
              <a:buFont typeface="Arial" panose="020B0604020202020204" pitchFamily="34" charset="0"/>
              <a:buChar char="•"/>
            </a:pPr>
            <a:r>
              <a:rPr lang="en-US" dirty="0">
                <a:solidFill>
                  <a:srgbClr val="002060"/>
                </a:solidFill>
              </a:rPr>
              <a:t>2023 Federal Poverty Guidelines (FPG) for One Person = $280 per week</a:t>
            </a:r>
          </a:p>
          <a:p>
            <a:pPr marL="342900" indent="-342900">
              <a:buFont typeface="Arial" panose="020B0604020202020204" pitchFamily="34" charset="0"/>
              <a:buChar char="•"/>
            </a:pPr>
            <a:r>
              <a:rPr lang="en-US" dirty="0">
                <a:solidFill>
                  <a:srgbClr val="002060"/>
                </a:solidFill>
              </a:rPr>
              <a:t>2023 State minimum wage = $14/</a:t>
            </a:r>
            <a:r>
              <a:rPr lang="en-US" dirty="0" err="1">
                <a:solidFill>
                  <a:srgbClr val="002060"/>
                </a:solidFill>
              </a:rPr>
              <a:t>hr</a:t>
            </a:r>
            <a:endParaRPr lang="en-US" dirty="0">
              <a:solidFill>
                <a:srgbClr val="002060"/>
              </a:solidFill>
            </a:endParaRPr>
          </a:p>
          <a:p>
            <a:pPr marL="800100" lvl="1" indent="-342900">
              <a:buFont typeface="Arial" panose="020B0604020202020204" pitchFamily="34" charset="0"/>
              <a:buChar char="•"/>
            </a:pPr>
            <a:r>
              <a:rPr lang="en-US" dirty="0">
                <a:solidFill>
                  <a:srgbClr val="002060"/>
                </a:solidFill>
              </a:rPr>
              <a:t>40-hour workweek = $560 gross per week, </a:t>
            </a:r>
          </a:p>
          <a:p>
            <a:pPr marL="1257300" lvl="2" indent="-342900">
              <a:buFont typeface="Arial" panose="020B0604020202020204" pitchFamily="34" charset="0"/>
              <a:buChar char="•"/>
            </a:pPr>
            <a:r>
              <a:rPr lang="en-US" dirty="0">
                <a:solidFill>
                  <a:srgbClr val="002060"/>
                </a:solidFill>
              </a:rPr>
              <a:t>About $450 net per week</a:t>
            </a:r>
          </a:p>
          <a:p>
            <a:pPr marL="800100" lvl="1" indent="-342900">
              <a:buFont typeface="Arial" panose="020B0604020202020204" pitchFamily="34" charset="0"/>
              <a:buChar char="•"/>
            </a:pPr>
            <a:r>
              <a:rPr lang="en-US" dirty="0">
                <a:solidFill>
                  <a:srgbClr val="002060"/>
                </a:solidFill>
              </a:rPr>
              <a:t>Average hours for CT private industry (Dec. 2022): 35.2 hours per week</a:t>
            </a:r>
          </a:p>
          <a:p>
            <a:pPr marL="800100" lvl="1" indent="-342900">
              <a:buFont typeface="Arial" panose="020B0604020202020204" pitchFamily="34" charset="0"/>
              <a:buChar char="•"/>
            </a:pPr>
            <a:r>
              <a:rPr lang="en-US" dirty="0">
                <a:solidFill>
                  <a:srgbClr val="002060"/>
                </a:solidFill>
              </a:rPr>
              <a:t>Average hours for CT leisure and hospitality: (22.5 </a:t>
            </a:r>
            <a:r>
              <a:rPr lang="en-US" dirty="0" err="1">
                <a:solidFill>
                  <a:srgbClr val="002060"/>
                </a:solidFill>
              </a:rPr>
              <a:t>hrs</a:t>
            </a:r>
            <a:r>
              <a:rPr lang="en-US" dirty="0">
                <a:solidFill>
                  <a:srgbClr val="002060"/>
                </a:solidFill>
              </a:rPr>
              <a:t>)</a:t>
            </a:r>
          </a:p>
        </p:txBody>
      </p:sp>
      <p:pic>
        <p:nvPicPr>
          <p:cNvPr id="5" name="Picture 4">
            <a:extLst>
              <a:ext uri="{FF2B5EF4-FFF2-40B4-BE49-F238E27FC236}">
                <a16:creationId xmlns:a16="http://schemas.microsoft.com/office/drawing/2014/main" id="{3AD2148C-D7DC-CC67-F8B8-57C691189C6D}"/>
              </a:ext>
            </a:extLst>
          </p:cNvPr>
          <p:cNvPicPr>
            <a:picLocks noChangeAspect="1"/>
          </p:cNvPicPr>
          <p:nvPr/>
        </p:nvPicPr>
        <p:blipFill>
          <a:blip r:embed="rId3"/>
          <a:stretch>
            <a:fillRect/>
          </a:stretch>
        </p:blipFill>
        <p:spPr>
          <a:xfrm>
            <a:off x="5619135" y="1372376"/>
            <a:ext cx="6017341" cy="5026947"/>
          </a:xfrm>
          <a:prstGeom prst="rect">
            <a:avLst/>
          </a:prstGeom>
        </p:spPr>
      </p:pic>
    </p:spTree>
    <p:extLst>
      <p:ext uri="{BB962C8B-B14F-4D97-AF65-F5344CB8AC3E}">
        <p14:creationId xmlns:p14="http://schemas.microsoft.com/office/powerpoint/2010/main" val="132265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9EA3-78FD-4AC3-B979-4A429D398C87}"/>
              </a:ext>
            </a:extLst>
          </p:cNvPr>
          <p:cNvSpPr>
            <a:spLocks noGrp="1"/>
          </p:cNvSpPr>
          <p:nvPr>
            <p:ph type="title"/>
          </p:nvPr>
        </p:nvSpPr>
        <p:spPr>
          <a:xfrm>
            <a:off x="77821" y="0"/>
            <a:ext cx="12114179" cy="802194"/>
          </a:xfrm>
        </p:spPr>
        <p:txBody>
          <a:bodyPr>
            <a:normAutofit/>
          </a:bodyPr>
          <a:lstStyle/>
          <a:p>
            <a:r>
              <a:rPr lang="en-US" sz="3600" dirty="0"/>
              <a:t>North Carolina’s Shaded Area and Explicit Statement of SSR</a:t>
            </a:r>
          </a:p>
        </p:txBody>
      </p:sp>
      <p:sp>
        <p:nvSpPr>
          <p:cNvPr id="3" name="Slide Number Placeholder 2">
            <a:extLst>
              <a:ext uri="{FF2B5EF4-FFF2-40B4-BE49-F238E27FC236}">
                <a16:creationId xmlns:a16="http://schemas.microsoft.com/office/drawing/2014/main" id="{7B40747E-418E-4C9F-8DE5-1413399086D7}"/>
              </a:ext>
            </a:extLst>
          </p:cNvPr>
          <p:cNvSpPr>
            <a:spLocks noGrp="1"/>
          </p:cNvSpPr>
          <p:nvPr>
            <p:ph type="sldNum" sz="quarter" idx="10"/>
          </p:nvPr>
        </p:nvSpPr>
        <p:spPr/>
        <p:txBody>
          <a:bodyPr/>
          <a:lstStyle/>
          <a:p>
            <a:fld id="{A40ED968-6F27-4A0D-8446-73B1EAC69DD4}" type="slidenum">
              <a:rPr lang="en-US" smtClean="0"/>
              <a:t>13</a:t>
            </a:fld>
            <a:endParaRPr lang="en-US" dirty="0"/>
          </a:p>
        </p:txBody>
      </p:sp>
      <p:pic>
        <p:nvPicPr>
          <p:cNvPr id="4" name="Picture 3">
            <a:extLst>
              <a:ext uri="{FF2B5EF4-FFF2-40B4-BE49-F238E27FC236}">
                <a16:creationId xmlns:a16="http://schemas.microsoft.com/office/drawing/2014/main" id="{DD9D05EC-82AF-4662-A3EA-7220E140D520}"/>
              </a:ext>
            </a:extLst>
          </p:cNvPr>
          <p:cNvPicPr>
            <a:picLocks noChangeAspect="1"/>
          </p:cNvPicPr>
          <p:nvPr/>
        </p:nvPicPr>
        <p:blipFill>
          <a:blip r:embed="rId2"/>
          <a:stretch>
            <a:fillRect/>
          </a:stretch>
        </p:blipFill>
        <p:spPr>
          <a:xfrm>
            <a:off x="8394970" y="1163252"/>
            <a:ext cx="3492229" cy="4784541"/>
          </a:xfrm>
          <a:prstGeom prst="rect">
            <a:avLst/>
          </a:prstGeom>
        </p:spPr>
      </p:pic>
      <p:sp>
        <p:nvSpPr>
          <p:cNvPr id="5" name="Rectangle 4">
            <a:extLst>
              <a:ext uri="{FF2B5EF4-FFF2-40B4-BE49-F238E27FC236}">
                <a16:creationId xmlns:a16="http://schemas.microsoft.com/office/drawing/2014/main" id="{5AF3A78C-346F-4E40-80E9-AAB2AFCAB6D4}"/>
              </a:ext>
            </a:extLst>
          </p:cNvPr>
          <p:cNvSpPr/>
          <p:nvPr/>
        </p:nvSpPr>
        <p:spPr>
          <a:xfrm>
            <a:off x="77821" y="802194"/>
            <a:ext cx="8416474" cy="5355312"/>
          </a:xfrm>
          <a:prstGeom prst="rect">
            <a:avLst/>
          </a:prstGeom>
        </p:spPr>
        <p:txBody>
          <a:bodyPr wrap="square">
            <a:spAutoFit/>
          </a:bodyPr>
          <a:lstStyle/>
          <a:p>
            <a:r>
              <a:rPr lang="en-US" dirty="0">
                <a:solidFill>
                  <a:srgbClr val="002060"/>
                </a:solidFill>
                <a:latin typeface="Calibri" panose="020F0502020204030204" pitchFamily="34" charset="0"/>
                <a:ea typeface="Times New Roman" panose="02020603050405020304" pitchFamily="18" charset="0"/>
              </a:rPr>
              <a:t>Self-Support Reserve: Supporting Parents with Low Incomes</a:t>
            </a:r>
            <a:endParaRPr lang="en-US" sz="2800" dirty="0">
              <a:latin typeface="Times New Roman" panose="02020603050405020304" pitchFamily="18" charset="0"/>
              <a:ea typeface="Times New Roman" panose="02020603050405020304" pitchFamily="18" charset="0"/>
            </a:endParaRPr>
          </a:p>
          <a:p>
            <a:r>
              <a:rPr lang="en-US" dirty="0">
                <a:solidFill>
                  <a:srgbClr val="FF0000"/>
                </a:solidFill>
                <a:latin typeface="Calibri" panose="020F0502020204030204" pitchFamily="34" charset="0"/>
                <a:ea typeface="Times New Roman" panose="02020603050405020304" pitchFamily="18" charset="0"/>
              </a:rPr>
              <a:t>The guidelines include a self-support reserve </a:t>
            </a:r>
            <a:r>
              <a:rPr lang="en-US" dirty="0">
                <a:solidFill>
                  <a:srgbClr val="002060"/>
                </a:solidFill>
                <a:latin typeface="Calibri" panose="020F0502020204030204" pitchFamily="34" charset="0"/>
                <a:ea typeface="Times New Roman" panose="02020603050405020304" pitchFamily="18" charset="0"/>
              </a:rPr>
              <a:t>that ensures that obligated parents have sufficient income to maintain a minimum standard of living based on the 2014 federal poverty level for one person </a:t>
            </a:r>
            <a:r>
              <a:rPr lang="en-US" dirty="0">
                <a:solidFill>
                  <a:srgbClr val="FF0000"/>
                </a:solidFill>
                <a:latin typeface="Calibri" panose="020F0502020204030204" pitchFamily="34" charset="0"/>
                <a:ea typeface="Times New Roman" panose="02020603050405020304" pitchFamily="18" charset="0"/>
              </a:rPr>
              <a:t>($973 per month) </a:t>
            </a:r>
            <a:r>
              <a:rPr lang="en-US" dirty="0">
                <a:solidFill>
                  <a:srgbClr val="002060"/>
                </a:solidFill>
                <a:latin typeface="Calibri" panose="020F0502020204030204" pitchFamily="34" charset="0"/>
                <a:ea typeface="Times New Roman" panose="02020603050405020304" pitchFamily="18" charset="0"/>
              </a:rPr>
              <a:t>for obligated parents with an adjustment gross income of less than $1,097 the Guidelines require, absent a deviation, the establishment of a minimum support order ($50).</a:t>
            </a:r>
            <a:r>
              <a:rPr lang="en-US" dirty="0">
                <a:solidFill>
                  <a:srgbClr val="FF0000"/>
                </a:solidFill>
                <a:latin typeface="Calibri" panose="020F0502020204030204" pitchFamily="34" charset="0"/>
                <a:ea typeface="Times New Roman" panose="02020603050405020304" pitchFamily="18" charset="0"/>
              </a:rPr>
              <a:t> </a:t>
            </a:r>
            <a:r>
              <a:rPr lang="en-US" dirty="0">
                <a:solidFill>
                  <a:srgbClr val="002060"/>
                </a:solidFill>
                <a:latin typeface="Calibri" panose="020F0502020204030204" pitchFamily="34" charset="0"/>
                <a:ea typeface="Times New Roman" panose="02020603050405020304" pitchFamily="18" charset="0"/>
              </a:rPr>
              <a:t>For obligated parents with adjusted gross incomes above $1,097, the Schedule of Basic Support Obligations incorporates a further adjustment to maintain the self-support reserve for the obligated parent.</a:t>
            </a:r>
            <a:endParaRPr lang="en-US" sz="2800" dirty="0">
              <a:latin typeface="Times New Roman" panose="02020603050405020304" pitchFamily="18" charset="0"/>
              <a:ea typeface="Times New Roman" panose="02020603050405020304" pitchFamily="18" charset="0"/>
            </a:endParaRPr>
          </a:p>
          <a:p>
            <a:r>
              <a:rPr lang="en-US" dirty="0">
                <a:solidFill>
                  <a:srgbClr val="002060"/>
                </a:solidFill>
                <a:latin typeface="Calibri" panose="020F050202020403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dirty="0">
                <a:solidFill>
                  <a:srgbClr val="00205B"/>
                </a:solidFill>
                <a:latin typeface="Calibri" panose="020F0502020204030204" pitchFamily="34" charset="0"/>
                <a:ea typeface="Times New Roman" panose="02020603050405020304" pitchFamily="18" charset="0"/>
              </a:rPr>
              <a:t>If the obligated parent’s adjusted gross income falls within the shaded area of the Schedule and Worksheet A is used, the basic child support obligation and the obligated parent’s total child support obligation are computed using only the obligated parent’s income. In these cases, childcare and health insurance premiums should not be used to calculate the child support obligation</a:t>
            </a:r>
            <a:r>
              <a:rPr lang="en-US" dirty="0">
                <a:solidFill>
                  <a:srgbClr val="FF0000"/>
                </a:solidFill>
                <a:latin typeface="Calibri" panose="020F0502020204030204" pitchFamily="34" charset="0"/>
                <a:ea typeface="Times New Roman" panose="02020603050405020304" pitchFamily="18" charset="0"/>
              </a:rPr>
              <a:t>. </a:t>
            </a:r>
            <a:r>
              <a:rPr lang="en-US" dirty="0">
                <a:solidFill>
                  <a:srgbClr val="002060"/>
                </a:solidFill>
                <a:latin typeface="Calibri" panose="020F0502020204030204" pitchFamily="34" charset="0"/>
                <a:ea typeface="Times New Roman" panose="02020603050405020304" pitchFamily="18" charset="0"/>
              </a:rPr>
              <a:t>However, payment of these costs or other extraordinary expenses by either parent may be a basis for deviation. This approach prevents disproportionate increases in the child support obligation with moderate increases in income and protects the integrity of the self-support reserve. In all other cases, the basic child support obligation is computed using the combined adjusted gross incomes of both parents.</a:t>
            </a:r>
            <a:endParaRPr lang="en-US" dirty="0"/>
          </a:p>
        </p:txBody>
      </p:sp>
    </p:spTree>
    <p:extLst>
      <p:ext uri="{BB962C8B-B14F-4D97-AF65-F5344CB8AC3E}">
        <p14:creationId xmlns:p14="http://schemas.microsoft.com/office/powerpoint/2010/main" val="280089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9EA3-78FD-4AC3-B979-4A429D398C87}"/>
              </a:ext>
            </a:extLst>
          </p:cNvPr>
          <p:cNvSpPr>
            <a:spLocks noGrp="1"/>
          </p:cNvSpPr>
          <p:nvPr>
            <p:ph type="title"/>
          </p:nvPr>
        </p:nvSpPr>
        <p:spPr>
          <a:xfrm>
            <a:off x="77821" y="0"/>
            <a:ext cx="12114179" cy="802194"/>
          </a:xfrm>
        </p:spPr>
        <p:txBody>
          <a:bodyPr>
            <a:normAutofit/>
          </a:bodyPr>
          <a:lstStyle/>
          <a:p>
            <a:r>
              <a:rPr lang="en-US" sz="3600" dirty="0"/>
              <a:t>Arizona’s Self-Support Reserve (SSR) in the Worksheet</a:t>
            </a:r>
          </a:p>
        </p:txBody>
      </p:sp>
      <p:sp>
        <p:nvSpPr>
          <p:cNvPr id="3" name="Slide Number Placeholder 2">
            <a:extLst>
              <a:ext uri="{FF2B5EF4-FFF2-40B4-BE49-F238E27FC236}">
                <a16:creationId xmlns:a16="http://schemas.microsoft.com/office/drawing/2014/main" id="{7B40747E-418E-4C9F-8DE5-1413399086D7}"/>
              </a:ext>
            </a:extLst>
          </p:cNvPr>
          <p:cNvSpPr>
            <a:spLocks noGrp="1"/>
          </p:cNvSpPr>
          <p:nvPr>
            <p:ph type="sldNum" sz="quarter" idx="10"/>
          </p:nvPr>
        </p:nvSpPr>
        <p:spPr/>
        <p:txBody>
          <a:bodyPr/>
          <a:lstStyle/>
          <a:p>
            <a:fld id="{A40ED968-6F27-4A0D-8446-73B1EAC69DD4}" type="slidenum">
              <a:rPr lang="en-US" smtClean="0"/>
              <a:t>14</a:t>
            </a:fld>
            <a:endParaRPr lang="en-US" dirty="0"/>
          </a:p>
        </p:txBody>
      </p:sp>
      <p:pic>
        <p:nvPicPr>
          <p:cNvPr id="4" name="Picture 3">
            <a:extLst>
              <a:ext uri="{FF2B5EF4-FFF2-40B4-BE49-F238E27FC236}">
                <a16:creationId xmlns:a16="http://schemas.microsoft.com/office/drawing/2014/main" id="{FEDE76E9-519A-6EA9-042F-6D8F20A9E828}"/>
              </a:ext>
            </a:extLst>
          </p:cNvPr>
          <p:cNvPicPr>
            <a:picLocks noChangeAspect="1"/>
          </p:cNvPicPr>
          <p:nvPr/>
        </p:nvPicPr>
        <p:blipFill>
          <a:blip r:embed="rId2"/>
          <a:stretch>
            <a:fillRect/>
          </a:stretch>
        </p:blipFill>
        <p:spPr>
          <a:xfrm>
            <a:off x="366142" y="1181936"/>
            <a:ext cx="11268554" cy="4494127"/>
          </a:xfrm>
          <a:prstGeom prst="rect">
            <a:avLst/>
          </a:prstGeom>
        </p:spPr>
      </p:pic>
      <p:sp>
        <p:nvSpPr>
          <p:cNvPr id="5" name="TextBox 4">
            <a:extLst>
              <a:ext uri="{FF2B5EF4-FFF2-40B4-BE49-F238E27FC236}">
                <a16:creationId xmlns:a16="http://schemas.microsoft.com/office/drawing/2014/main" id="{0E36A83F-2F49-A225-4C08-567E9532392B}"/>
              </a:ext>
            </a:extLst>
          </p:cNvPr>
          <p:cNvSpPr txBox="1"/>
          <p:nvPr/>
        </p:nvSpPr>
        <p:spPr>
          <a:xfrm>
            <a:off x="869795" y="5809785"/>
            <a:ext cx="8463776" cy="369332"/>
          </a:xfrm>
          <a:prstGeom prst="rect">
            <a:avLst/>
          </a:prstGeom>
          <a:noFill/>
        </p:spPr>
        <p:txBody>
          <a:bodyPr wrap="square" rtlCol="0">
            <a:spAutoFit/>
          </a:bodyPr>
          <a:lstStyle/>
          <a:p>
            <a:r>
              <a:rPr lang="en-US" dirty="0">
                <a:solidFill>
                  <a:srgbClr val="002060"/>
                </a:solidFill>
              </a:rPr>
              <a:t>AZ sets SSR at 80% of F-T minimum wage earnings</a:t>
            </a:r>
          </a:p>
        </p:txBody>
      </p:sp>
    </p:spTree>
    <p:extLst>
      <p:ext uri="{BB962C8B-B14F-4D97-AF65-F5344CB8AC3E}">
        <p14:creationId xmlns:p14="http://schemas.microsoft.com/office/powerpoint/2010/main" val="4035024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9EA3-78FD-4AC3-B979-4A429D398C87}"/>
              </a:ext>
            </a:extLst>
          </p:cNvPr>
          <p:cNvSpPr>
            <a:spLocks noGrp="1"/>
          </p:cNvSpPr>
          <p:nvPr>
            <p:ph type="title"/>
          </p:nvPr>
        </p:nvSpPr>
        <p:spPr>
          <a:xfrm>
            <a:off x="77821" y="0"/>
            <a:ext cx="12114179" cy="802194"/>
          </a:xfrm>
        </p:spPr>
        <p:txBody>
          <a:bodyPr>
            <a:normAutofit/>
          </a:bodyPr>
          <a:lstStyle/>
          <a:p>
            <a:r>
              <a:rPr lang="en-US" sz="3600" dirty="0"/>
              <a:t>KY’s Explicit Statement of Self-Support Reserve</a:t>
            </a:r>
          </a:p>
        </p:txBody>
      </p:sp>
      <p:sp>
        <p:nvSpPr>
          <p:cNvPr id="3" name="Slide Number Placeholder 2">
            <a:extLst>
              <a:ext uri="{FF2B5EF4-FFF2-40B4-BE49-F238E27FC236}">
                <a16:creationId xmlns:a16="http://schemas.microsoft.com/office/drawing/2014/main" id="{7B40747E-418E-4C9F-8DE5-1413399086D7}"/>
              </a:ext>
            </a:extLst>
          </p:cNvPr>
          <p:cNvSpPr>
            <a:spLocks noGrp="1"/>
          </p:cNvSpPr>
          <p:nvPr>
            <p:ph type="sldNum" sz="quarter" idx="10"/>
          </p:nvPr>
        </p:nvSpPr>
        <p:spPr/>
        <p:txBody>
          <a:bodyPr/>
          <a:lstStyle/>
          <a:p>
            <a:fld id="{A40ED968-6F27-4A0D-8446-73B1EAC69DD4}" type="slidenum">
              <a:rPr lang="en-US" smtClean="0"/>
              <a:t>15</a:t>
            </a:fld>
            <a:endParaRPr lang="en-US" dirty="0"/>
          </a:p>
        </p:txBody>
      </p:sp>
      <p:sp>
        <p:nvSpPr>
          <p:cNvPr id="5" name="Rectangle 4">
            <a:extLst>
              <a:ext uri="{FF2B5EF4-FFF2-40B4-BE49-F238E27FC236}">
                <a16:creationId xmlns:a16="http://schemas.microsoft.com/office/drawing/2014/main" id="{5AF3A78C-346F-4E40-80E9-AAB2AFCAB6D4}"/>
              </a:ext>
            </a:extLst>
          </p:cNvPr>
          <p:cNvSpPr/>
          <p:nvPr/>
        </p:nvSpPr>
        <p:spPr>
          <a:xfrm>
            <a:off x="77821" y="802194"/>
            <a:ext cx="8416474" cy="646331"/>
          </a:xfrm>
          <a:prstGeom prst="rect">
            <a:avLst/>
          </a:prstGeom>
        </p:spPr>
        <p:txBody>
          <a:bodyPr wrap="square">
            <a:spAutoFit/>
          </a:bodyPr>
          <a:lstStyle/>
          <a:p>
            <a:endParaRPr lang="en-US" dirty="0">
              <a:solidFill>
                <a:srgbClr val="002060"/>
              </a:solidFill>
              <a:latin typeface="Calibri" panose="020F0502020204030204" pitchFamily="34" charset="0"/>
              <a:ea typeface="Times New Roman" panose="02020603050405020304" pitchFamily="18" charset="0"/>
            </a:endParaRPr>
          </a:p>
          <a:p>
            <a:endParaRPr lang="en-US" dirty="0">
              <a:solidFill>
                <a:srgbClr val="002060"/>
              </a:solidFill>
              <a:latin typeface="Calibri" panose="020F050202020403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70E6379F-0925-4B78-B617-1F7838E57F6B}"/>
              </a:ext>
            </a:extLst>
          </p:cNvPr>
          <p:cNvSpPr txBox="1"/>
          <p:nvPr/>
        </p:nvSpPr>
        <p:spPr>
          <a:xfrm>
            <a:off x="493890" y="2950036"/>
            <a:ext cx="10432319" cy="2677656"/>
          </a:xfrm>
          <a:prstGeom prst="rect">
            <a:avLst/>
          </a:prstGeom>
          <a:noFill/>
          <a:ln>
            <a:solidFill>
              <a:srgbClr val="00205B"/>
            </a:solidFill>
          </a:ln>
        </p:spPr>
        <p:txBody>
          <a:bodyPr wrap="square">
            <a:spAutoFit/>
          </a:bodyPr>
          <a:lstStyle/>
          <a:p>
            <a:r>
              <a:rPr lang="en-US" sz="1400" i="1" dirty="0"/>
              <a:t>KY write’s out the SSR-income thresholds instead of shades them</a:t>
            </a:r>
          </a:p>
          <a:p>
            <a:r>
              <a:rPr lang="en-US" sz="1400" dirty="0"/>
              <a:t>(3) </a:t>
            </a:r>
          </a:p>
          <a:p>
            <a:pPr marL="342900" indent="-342900">
              <a:buAutoNum type="alphaLcParenBoth"/>
            </a:pPr>
            <a:r>
              <a:rPr lang="en-US" sz="1400" dirty="0"/>
              <a:t>Except as provided in paragraph (b) of this subsection, the child support obligation set forth in the child support guidelines table shall be divided between the parents in proportion to their combined monthly adjusted parental gross income. </a:t>
            </a:r>
          </a:p>
          <a:p>
            <a:pPr marL="342900" indent="-342900">
              <a:buAutoNum type="alphaLcParenBoth"/>
            </a:pPr>
            <a:r>
              <a:rPr lang="en-US" sz="1400" dirty="0"/>
              <a:t>If the monthly adjusted gross income of the obligated parent and the number of children for whom support is being determined fall within the following defined areas, which represent the self-support reserve, the basic child support obligation shall be calculated by using the monthly adjusted gross income of the obligated parent only to provide the obligated parent with the self-support reserve:</a:t>
            </a:r>
          </a:p>
          <a:p>
            <a:r>
              <a:rPr lang="en-US" sz="1400" dirty="0"/>
              <a:t>	1. Equal to or less than one thousand one hundred dollars ($1,100) with one (1) or more children; </a:t>
            </a:r>
          </a:p>
          <a:p>
            <a:r>
              <a:rPr lang="en-US" sz="1400" dirty="0"/>
              <a:t>	2. Equal to or less than one thousand three hundred dollars ($1,300) with two (2) or more children; </a:t>
            </a:r>
          </a:p>
          <a:p>
            <a:r>
              <a:rPr lang="en-US" sz="1400" dirty="0"/>
              <a:t>	3. Equal to or less than one thousand four hundred dollars ($1,400) with three (3) or more children; </a:t>
            </a:r>
          </a:p>
          <a:p>
            <a:r>
              <a:rPr lang="en-US" sz="1400" dirty="0"/>
              <a:t>	4. Equal to or less than one thousand five hundred dollars ($1,500) with four (4) or more children; or </a:t>
            </a:r>
          </a:p>
          <a:p>
            <a:r>
              <a:rPr lang="en-US" sz="1400" dirty="0"/>
              <a:t>	5. Equal to or less than one thousand six hundred dollars ($1,600) with six (6) or more children</a:t>
            </a:r>
          </a:p>
        </p:txBody>
      </p:sp>
      <p:sp>
        <p:nvSpPr>
          <p:cNvPr id="11" name="TextBox 10">
            <a:extLst>
              <a:ext uri="{FF2B5EF4-FFF2-40B4-BE49-F238E27FC236}">
                <a16:creationId xmlns:a16="http://schemas.microsoft.com/office/drawing/2014/main" id="{F57AAD5B-39E8-4787-9E9F-665564FF261E}"/>
              </a:ext>
            </a:extLst>
          </p:cNvPr>
          <p:cNvSpPr txBox="1"/>
          <p:nvPr/>
        </p:nvSpPr>
        <p:spPr>
          <a:xfrm>
            <a:off x="493890" y="1448525"/>
            <a:ext cx="10225990" cy="923330"/>
          </a:xfrm>
          <a:prstGeom prst="rect">
            <a:avLst/>
          </a:prstGeom>
          <a:noFill/>
        </p:spPr>
        <p:txBody>
          <a:bodyPr wrap="square">
            <a:spAutoFit/>
          </a:bodyPr>
          <a:lstStyle/>
          <a:p>
            <a:r>
              <a:rPr lang="en-US" dirty="0"/>
              <a:t>(d) "</a:t>
            </a:r>
            <a:r>
              <a:rPr lang="en-US" dirty="0">
                <a:solidFill>
                  <a:srgbClr val="FF0000"/>
                </a:solidFill>
              </a:rPr>
              <a:t>Self-support reserve" means a low-income adjustment amount to the obligated parent of nine hundred fifteen dollars ($915) per month that considers the subsistence needs of the parent with a limited ability to pay in accordance with 45 C.F.R. sec. 302.56(c)(1)(ii)</a:t>
            </a:r>
            <a:r>
              <a:rPr lang="en-US" dirty="0"/>
              <a:t>, and as applied under subsection (3) of this section</a:t>
            </a:r>
          </a:p>
        </p:txBody>
      </p:sp>
    </p:spTree>
    <p:extLst>
      <p:ext uri="{BB962C8B-B14F-4D97-AF65-F5344CB8AC3E}">
        <p14:creationId xmlns:p14="http://schemas.microsoft.com/office/powerpoint/2010/main" val="361054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598-9C68-4AFE-9B88-1C383C011263}"/>
              </a:ext>
            </a:extLst>
          </p:cNvPr>
          <p:cNvSpPr>
            <a:spLocks noGrp="1"/>
          </p:cNvSpPr>
          <p:nvPr>
            <p:ph type="title"/>
          </p:nvPr>
        </p:nvSpPr>
        <p:spPr>
          <a:xfrm>
            <a:off x="0" y="0"/>
            <a:ext cx="12192000" cy="802194"/>
          </a:xfrm>
        </p:spPr>
        <p:txBody>
          <a:bodyPr/>
          <a:lstStyle/>
          <a:p>
            <a:r>
              <a:rPr lang="en-US" dirty="0"/>
              <a:t>Federal Requirement: Incarcerated Parents</a:t>
            </a:r>
          </a:p>
        </p:txBody>
      </p:sp>
      <p:sp>
        <p:nvSpPr>
          <p:cNvPr id="3" name="Slide Number Placeholder 2">
            <a:extLst>
              <a:ext uri="{FF2B5EF4-FFF2-40B4-BE49-F238E27FC236}">
                <a16:creationId xmlns:a16="http://schemas.microsoft.com/office/drawing/2014/main" id="{9D7D9BE2-5F41-4472-AF00-D7F001DFB681}"/>
              </a:ext>
            </a:extLst>
          </p:cNvPr>
          <p:cNvSpPr>
            <a:spLocks noGrp="1"/>
          </p:cNvSpPr>
          <p:nvPr>
            <p:ph type="sldNum" sz="quarter" idx="10"/>
          </p:nvPr>
        </p:nvSpPr>
        <p:spPr/>
        <p:txBody>
          <a:bodyPr/>
          <a:lstStyle/>
          <a:p>
            <a:fld id="{A40ED968-6F27-4A0D-8446-73B1EAC69DD4}" type="slidenum">
              <a:rPr lang="en-US" smtClean="0"/>
              <a:t>16</a:t>
            </a:fld>
            <a:endParaRPr lang="en-US" dirty="0"/>
          </a:p>
        </p:txBody>
      </p:sp>
      <p:graphicFrame>
        <p:nvGraphicFramePr>
          <p:cNvPr id="9" name="Table 8">
            <a:extLst>
              <a:ext uri="{FF2B5EF4-FFF2-40B4-BE49-F238E27FC236}">
                <a16:creationId xmlns:a16="http://schemas.microsoft.com/office/drawing/2014/main" id="{10D46838-2011-4912-A5F3-61B525471DB5}"/>
              </a:ext>
            </a:extLst>
          </p:cNvPr>
          <p:cNvGraphicFramePr>
            <a:graphicFrameLocks noGrp="1"/>
          </p:cNvGraphicFramePr>
          <p:nvPr>
            <p:extLst>
              <p:ext uri="{D42A27DB-BD31-4B8C-83A1-F6EECF244321}">
                <p14:modId xmlns:p14="http://schemas.microsoft.com/office/powerpoint/2010/main" val="2640182879"/>
              </p:ext>
            </p:extLst>
          </p:nvPr>
        </p:nvGraphicFramePr>
        <p:xfrm>
          <a:off x="213675" y="802194"/>
          <a:ext cx="11764650" cy="5486400"/>
        </p:xfrm>
        <a:graphic>
          <a:graphicData uri="http://schemas.openxmlformats.org/drawingml/2006/table">
            <a:tbl>
              <a:tblPr firstRow="1" bandRow="1">
                <a:tableStyleId>{5C22544A-7EE6-4342-B048-85BDC9FD1C3A}</a:tableStyleId>
              </a:tblPr>
              <a:tblGrid>
                <a:gridCol w="2739387">
                  <a:extLst>
                    <a:ext uri="{9D8B030D-6E8A-4147-A177-3AD203B41FA5}">
                      <a16:colId xmlns:a16="http://schemas.microsoft.com/office/drawing/2014/main" val="2079884171"/>
                    </a:ext>
                  </a:extLst>
                </a:gridCol>
                <a:gridCol w="9025263">
                  <a:extLst>
                    <a:ext uri="{9D8B030D-6E8A-4147-A177-3AD203B41FA5}">
                      <a16:colId xmlns:a16="http://schemas.microsoft.com/office/drawing/2014/main" val="3688918455"/>
                    </a:ext>
                  </a:extLst>
                </a:gridCol>
              </a:tblGrid>
              <a:tr h="680219">
                <a:tc>
                  <a:txBody>
                    <a:bodyPr/>
                    <a:lstStyle/>
                    <a:p>
                      <a:pPr algn="ctr"/>
                      <a:r>
                        <a:rPr lang="en-US" sz="2400" dirty="0">
                          <a:solidFill>
                            <a:srgbClr val="002060"/>
                          </a:solidFill>
                        </a:rPr>
                        <a:t>Federal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EFB"/>
                    </a:solidFill>
                  </a:tcPr>
                </a:tc>
                <a:tc>
                  <a:txBody>
                    <a:bodyPr/>
                    <a:lstStyle/>
                    <a:p>
                      <a:pPr algn="ctr"/>
                      <a:r>
                        <a:rPr lang="en-US" sz="2400" dirty="0">
                          <a:solidFill>
                            <a:schemeClr val="bg1"/>
                          </a:solidFill>
                        </a:rPr>
                        <a:t>CT Provisions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606838743"/>
                  </a:ext>
                </a:extLst>
              </a:tr>
              <a:tr h="1544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45 CFR §302.56(c) (3) Provide that incarceration may not be treated as voluntary unemployment in establishing or modifying support orders; </a:t>
                      </a:r>
                      <a:endParaRPr lang="en-US" sz="1600" b="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FE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rgbClr val="002060"/>
                          </a:solidFill>
                          <a:effectLst/>
                          <a:latin typeface="+mn-lt"/>
                          <a:ea typeface="+mn-ea"/>
                          <a:cs typeface="+mn-cs"/>
                        </a:rPr>
                        <a:t> </a:t>
                      </a:r>
                      <a:r>
                        <a:rPr lang="en-US" sz="1400" b="0" i="0" u="none" strike="noStrike" kern="1200" dirty="0">
                          <a:solidFill>
                            <a:srgbClr val="002060"/>
                          </a:solidFill>
                          <a:effectLst/>
                          <a:latin typeface="+mn-lt"/>
                          <a:ea typeface="+mn-ea"/>
                          <a:cs typeface="+mn-cs"/>
                        </a:rPr>
                        <a:t>Sec. 46b-215e. Initial or modified support order when child support obligor is institutionalized or incarcerated. Procedure in IV-D support cases when child support obligor is incarcerated for more than ninety days. (a) Notwithstanding any provision of the general statutes, whenever a child support obligor is institutionalized or incarcerated, the Superior Court or a family support magistrate shall establish an initial order for current support, or modify an existing order for current support, upon proper motion, based upon the obligor's present income and substantial assets, if any, in accordance with the child support guidelines established pursuant to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2060"/>
                          </a:solidFill>
                          <a:effectLst/>
                          <a:latin typeface="+mn-lt"/>
                          <a:ea typeface="+mn-ea"/>
                          <a:cs typeface="+mn-cs"/>
                        </a:rPr>
                        <a:t>46b-215a. Downward modification of an existing support order based solely on a loss of income due to incarceration or institutionalization shall not be granted in the case of a child support obligor who is incarcerated or institutionalized for an offense against the custodial party or the child subject to such support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dirty="0">
                        <a:solidFill>
                          <a:srgbClr val="002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rgbClr val="002060"/>
                          </a:solidFill>
                          <a:effectLst/>
                          <a:latin typeface="+mn-lt"/>
                          <a:ea typeface="+mn-ea"/>
                          <a:cs typeface="+mn-cs"/>
                        </a:rPr>
                        <a:t>(b)	In IV-D support cases, as defined in section 46b-23 l, when the child support obligor is institutionalized or incarcerated for more than ninety days, any existing support order, as defined in section 46b-23 l, </a:t>
                      </a:r>
                      <a:r>
                        <a:rPr lang="en-US" sz="1400" b="0" i="0" u="none" strike="noStrike" kern="1200" dirty="0">
                          <a:solidFill>
                            <a:srgbClr val="FF0000"/>
                          </a:solidFill>
                          <a:effectLst/>
                          <a:latin typeface="+mn-lt"/>
                          <a:ea typeface="+mn-ea"/>
                          <a:cs typeface="+mn-cs"/>
                        </a:rPr>
                        <a:t>shall be modified to zero dollars effective upon the date that a support enforcement officer files an </a:t>
                      </a:r>
                      <a:r>
                        <a:rPr lang="en-US" sz="1400" b="0" i="0" u="none" strike="noStrike" kern="1200" dirty="0">
                          <a:solidFill>
                            <a:srgbClr val="002060"/>
                          </a:solidFill>
                          <a:effectLst/>
                          <a:latin typeface="+mn-lt"/>
                          <a:ea typeface="+mn-ea"/>
                          <a:cs typeface="+mn-cs"/>
                        </a:rPr>
                        <a:t>affidavit in the Family Support Magistrate Division. The affidavit shall include: (1) The beginning and expected end dates of such obligor's institutionalization or incarceration; and (2) a statement by such officer that (A) a diligent search failed to identify any income or assets that could be used to satisfy the child support order while the obligor is incarcerated or institutionalized, (B) the offense for which the obligor is institutionalized or incarcerated was not an offense against the custodial party or the child subject to such support order, and (C) a notice in accordance with subsection (c) of this section was provided to the custodial party and an objection form was not received from such party.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dirty="0">
                        <a:solidFill>
                          <a:srgbClr val="00206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116305"/>
                  </a:ext>
                </a:extLst>
              </a:tr>
            </a:tbl>
          </a:graphicData>
        </a:graphic>
      </p:graphicFrame>
    </p:spTree>
    <p:extLst>
      <p:ext uri="{BB962C8B-B14F-4D97-AF65-F5344CB8AC3E}">
        <p14:creationId xmlns:p14="http://schemas.microsoft.com/office/powerpoint/2010/main" val="193021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598-9C68-4AFE-9B88-1C383C011263}"/>
              </a:ext>
            </a:extLst>
          </p:cNvPr>
          <p:cNvSpPr>
            <a:spLocks noGrp="1"/>
          </p:cNvSpPr>
          <p:nvPr>
            <p:ph type="title"/>
          </p:nvPr>
        </p:nvSpPr>
        <p:spPr>
          <a:xfrm>
            <a:off x="0" y="0"/>
            <a:ext cx="12192000" cy="802194"/>
          </a:xfrm>
        </p:spPr>
        <p:txBody>
          <a:bodyPr/>
          <a:lstStyle/>
          <a:p>
            <a:r>
              <a:rPr lang="en-US" dirty="0"/>
              <a:t>Federal Requirement: Incarcerated Parents</a:t>
            </a:r>
          </a:p>
        </p:txBody>
      </p:sp>
      <p:sp>
        <p:nvSpPr>
          <p:cNvPr id="3" name="Slide Number Placeholder 2">
            <a:extLst>
              <a:ext uri="{FF2B5EF4-FFF2-40B4-BE49-F238E27FC236}">
                <a16:creationId xmlns:a16="http://schemas.microsoft.com/office/drawing/2014/main" id="{9D7D9BE2-5F41-4472-AF00-D7F001DFB681}"/>
              </a:ext>
            </a:extLst>
          </p:cNvPr>
          <p:cNvSpPr>
            <a:spLocks noGrp="1"/>
          </p:cNvSpPr>
          <p:nvPr>
            <p:ph type="sldNum" sz="quarter" idx="10"/>
          </p:nvPr>
        </p:nvSpPr>
        <p:spPr/>
        <p:txBody>
          <a:bodyPr/>
          <a:lstStyle/>
          <a:p>
            <a:fld id="{A40ED968-6F27-4A0D-8446-73B1EAC69DD4}" type="slidenum">
              <a:rPr lang="en-US" smtClean="0"/>
              <a:t>17</a:t>
            </a:fld>
            <a:endParaRPr lang="en-US" dirty="0"/>
          </a:p>
        </p:txBody>
      </p:sp>
      <p:sp>
        <p:nvSpPr>
          <p:cNvPr id="4" name="TextBox 3">
            <a:extLst>
              <a:ext uri="{FF2B5EF4-FFF2-40B4-BE49-F238E27FC236}">
                <a16:creationId xmlns:a16="http://schemas.microsoft.com/office/drawing/2014/main" id="{F61B03B8-21DD-4D41-BC76-15CA601EBE32}"/>
              </a:ext>
            </a:extLst>
          </p:cNvPr>
          <p:cNvSpPr txBox="1"/>
          <p:nvPr/>
        </p:nvSpPr>
        <p:spPr>
          <a:xfrm>
            <a:off x="255423" y="859065"/>
            <a:ext cx="11786418" cy="5970865"/>
          </a:xfrm>
          <a:prstGeom prst="rect">
            <a:avLst/>
          </a:prstGeom>
          <a:noFill/>
        </p:spPr>
        <p:txBody>
          <a:bodyPr wrap="square" rtlCol="0">
            <a:spAutoFit/>
          </a:bodyPr>
          <a:lstStyle/>
          <a:p>
            <a:r>
              <a:rPr lang="en-US" b="1" dirty="0">
                <a:solidFill>
                  <a:srgbClr val="002060"/>
                </a:solidFill>
              </a:rPr>
              <a:t>Provision complements 45  C.F.R.  §303.8 Review and adjustment of child support orders</a:t>
            </a:r>
            <a:endParaRPr lang="en-US" dirty="0">
              <a:solidFill>
                <a:srgbClr val="002060"/>
              </a:solidFill>
            </a:endParaRPr>
          </a:p>
          <a:p>
            <a:r>
              <a:rPr lang="en-US" dirty="0">
                <a:solidFill>
                  <a:srgbClr val="002060"/>
                </a:solidFill>
              </a:rPr>
              <a:t> (2) The State may elect in its State plan to initiate review of an order, after learning that a noncustodial parent will be incarcerated for more than 180 calendar days, without the need for a specific request and, upon notice to both parents, review, and if appropriate, adjust the order, in accordance with paragraph (b)(1)(i) of this section. * * * * * </a:t>
            </a:r>
          </a:p>
          <a:p>
            <a:endParaRPr lang="en-US" dirty="0">
              <a:solidFill>
                <a:srgbClr val="002060"/>
              </a:solidFill>
            </a:endParaRPr>
          </a:p>
          <a:p>
            <a:r>
              <a:rPr lang="en-US" b="1" dirty="0">
                <a:solidFill>
                  <a:srgbClr val="002060"/>
                </a:solidFill>
              </a:rPr>
              <a:t>Federal View on Exceptions</a:t>
            </a:r>
          </a:p>
          <a:p>
            <a:pPr marL="285750" indent="-285750">
              <a:buFont typeface="Arial" panose="020B0604020202020204" pitchFamily="34" charset="0"/>
              <a:buChar char="•"/>
            </a:pPr>
            <a:r>
              <a:rPr lang="en-US" dirty="0">
                <a:solidFill>
                  <a:srgbClr val="002060"/>
                </a:solidFill>
              </a:rPr>
              <a:t>There was a proposed federal rule change that would give states the option to make exceptions based on crimes involving domestic abuse and nonpayment of child support.  That proposed rule change was rescinded Nov. 2021.</a:t>
            </a:r>
          </a:p>
          <a:p>
            <a:pPr lvl="1"/>
            <a:r>
              <a:rPr lang="en-US" dirty="0">
                <a:solidFill>
                  <a:srgbClr val="002060"/>
                </a:solidFill>
                <a:hlinkClick r:id="rId2">
                  <a:extLst>
                    <a:ext uri="{A12FA001-AC4F-418D-AE19-62706E023703}">
                      <ahyp:hlinkClr xmlns:ahyp="http://schemas.microsoft.com/office/drawing/2018/hyperlinkcolor" val="tx"/>
                    </a:ext>
                  </a:extLst>
                </a:hlinkClick>
              </a:rPr>
              <a:t>https://www.federalregister.gov/documents/2021/11/10/2021-24606/optional-exceptions-to-the-prohibition-against-treating-incarceration-as-voluntary-unemployment</a:t>
            </a:r>
            <a:r>
              <a:rPr lang="en-US" dirty="0">
                <a:solidFill>
                  <a:srgbClr val="002060"/>
                </a:solidFill>
              </a:rPr>
              <a:t> </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In a letter to Mississippi, OCSE essentially states such exceptions do not meet the requirement to base guidelines amounts on “ability to pay.”</a:t>
            </a:r>
          </a:p>
          <a:p>
            <a:endParaRPr lang="en-US" dirty="0">
              <a:solidFill>
                <a:srgbClr val="002060"/>
              </a:solidFill>
            </a:endParaRPr>
          </a:p>
          <a:p>
            <a:r>
              <a:rPr lang="en-US" b="1" dirty="0">
                <a:solidFill>
                  <a:srgbClr val="002060"/>
                </a:solidFill>
              </a:rPr>
              <a:t>Recent Excerpt from Delaware Guidelines Review about Exception</a:t>
            </a:r>
          </a:p>
          <a:p>
            <a:r>
              <a:rPr lang="en-US" sz="1600" dirty="0">
                <a:solidFill>
                  <a:srgbClr val="002060"/>
                </a:solidFill>
                <a:hlinkClick r:id="rId3"/>
              </a:rPr>
              <a:t>https://courts.delaware.gov/forms/download.aspx?id=172308</a:t>
            </a:r>
            <a:endParaRPr lang="en-US" sz="1600" dirty="0">
              <a:solidFill>
                <a:srgbClr val="002060"/>
              </a:solidFill>
            </a:endParaRPr>
          </a:p>
          <a:p>
            <a:endParaRPr lang="en-US" sz="1600" dirty="0">
              <a:solidFill>
                <a:srgbClr val="002060"/>
              </a:solidFill>
            </a:endParaRPr>
          </a:p>
          <a:p>
            <a:r>
              <a:rPr lang="en-US" sz="1600" i="1" dirty="0">
                <a:solidFill>
                  <a:srgbClr val="00205B"/>
                </a:solidFill>
              </a:rPr>
              <a:t>Incarcerated Parents After 180 days of continuous confinement, obligations established after February 1, 2019, are reduced to one-half of a minimum order, currently $60 for one child and $90 for two or more. However, persons incarcerated for a crime against the support recipient, or the children of the order cannot benefit from the reduction. </a:t>
            </a:r>
          </a:p>
          <a:p>
            <a:endParaRPr lang="en-US" sz="1600" i="1" dirty="0">
              <a:solidFill>
                <a:srgbClr val="00205B"/>
              </a:solidFill>
            </a:endParaRPr>
          </a:p>
          <a:p>
            <a:r>
              <a:rPr lang="en-US" sz="1600" i="1" dirty="0">
                <a:solidFill>
                  <a:srgbClr val="00205B"/>
                </a:solidFill>
              </a:rPr>
              <a:t>At the urging of the Federal Office of Child Support Enforcement (OCSE), that exception has been eliminated.</a:t>
            </a:r>
            <a:endParaRPr lang="en-US" sz="1600" dirty="0">
              <a:solidFill>
                <a:srgbClr val="002060"/>
              </a:solidFill>
            </a:endParaRPr>
          </a:p>
        </p:txBody>
      </p:sp>
    </p:spTree>
    <p:extLst>
      <p:ext uri="{BB962C8B-B14F-4D97-AF65-F5344CB8AC3E}">
        <p14:creationId xmlns:p14="http://schemas.microsoft.com/office/powerpoint/2010/main" val="251003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9EA3-78FD-4AC3-B979-4A429D398C87}"/>
              </a:ext>
            </a:extLst>
          </p:cNvPr>
          <p:cNvSpPr>
            <a:spLocks noGrp="1"/>
          </p:cNvSpPr>
          <p:nvPr>
            <p:ph type="title"/>
          </p:nvPr>
        </p:nvSpPr>
        <p:spPr>
          <a:xfrm>
            <a:off x="77821" y="0"/>
            <a:ext cx="12114179" cy="802194"/>
          </a:xfrm>
        </p:spPr>
        <p:txBody>
          <a:bodyPr>
            <a:normAutofit/>
          </a:bodyPr>
          <a:lstStyle/>
          <a:p>
            <a:r>
              <a:rPr lang="en-US" sz="3600" dirty="0"/>
              <a:t>Federal Medical Support Change</a:t>
            </a:r>
          </a:p>
        </p:txBody>
      </p:sp>
      <p:sp>
        <p:nvSpPr>
          <p:cNvPr id="3" name="Slide Number Placeholder 2">
            <a:extLst>
              <a:ext uri="{FF2B5EF4-FFF2-40B4-BE49-F238E27FC236}">
                <a16:creationId xmlns:a16="http://schemas.microsoft.com/office/drawing/2014/main" id="{7B40747E-418E-4C9F-8DE5-1413399086D7}"/>
              </a:ext>
            </a:extLst>
          </p:cNvPr>
          <p:cNvSpPr>
            <a:spLocks noGrp="1"/>
          </p:cNvSpPr>
          <p:nvPr>
            <p:ph type="sldNum" sz="quarter" idx="10"/>
          </p:nvPr>
        </p:nvSpPr>
        <p:spPr/>
        <p:txBody>
          <a:bodyPr/>
          <a:lstStyle/>
          <a:p>
            <a:fld id="{A40ED968-6F27-4A0D-8446-73B1EAC69DD4}" type="slidenum">
              <a:rPr lang="en-US" smtClean="0"/>
              <a:t>18</a:t>
            </a:fld>
            <a:endParaRPr lang="en-US" dirty="0"/>
          </a:p>
        </p:txBody>
      </p:sp>
      <p:sp>
        <p:nvSpPr>
          <p:cNvPr id="5" name="Rectangle 4">
            <a:extLst>
              <a:ext uri="{FF2B5EF4-FFF2-40B4-BE49-F238E27FC236}">
                <a16:creationId xmlns:a16="http://schemas.microsoft.com/office/drawing/2014/main" id="{5AF3A78C-346F-4E40-80E9-AAB2AFCAB6D4}"/>
              </a:ext>
            </a:extLst>
          </p:cNvPr>
          <p:cNvSpPr/>
          <p:nvPr/>
        </p:nvSpPr>
        <p:spPr>
          <a:xfrm>
            <a:off x="3802566" y="803141"/>
            <a:ext cx="8155496" cy="5687711"/>
          </a:xfrm>
          <a:prstGeom prst="rect">
            <a:avLst/>
          </a:prstGeom>
          <a:ln>
            <a:solidFill>
              <a:schemeClr val="accent1"/>
            </a:solidFill>
          </a:ln>
        </p:spPr>
        <p:txBody>
          <a:bodyPr wrap="square">
            <a:spAutoFit/>
          </a:bodyPr>
          <a:lstStyle/>
          <a:p>
            <a:pPr marL="74930" marR="129540" indent="1905">
              <a:lnSpc>
                <a:spcPct val="106000"/>
              </a:lnSpc>
              <a:spcBef>
                <a:spcPts val="0"/>
              </a:spcBef>
              <a:spcAft>
                <a:spcPts val="0"/>
              </a:spcAft>
            </a:pPr>
            <a:r>
              <a:rPr lang="en-US" sz="1100" dirty="0">
                <a:solidFill>
                  <a:srgbClr val="00205B"/>
                </a:solidFill>
                <a:effectLst/>
                <a:latin typeface="Times New Roman" panose="02020603050405020304" pitchFamily="18" charset="0"/>
                <a:ea typeface="Times New Roman" panose="02020603050405020304" pitchFamily="18" charset="0"/>
              </a:rPr>
              <a:t>CONNECTICUT</a:t>
            </a:r>
          </a:p>
          <a:p>
            <a:pPr marL="74930" marR="129540" indent="1905">
              <a:lnSpc>
                <a:spcPct val="106000"/>
              </a:lnSpc>
              <a:spcBef>
                <a:spcPts val="0"/>
              </a:spcBef>
              <a:spcAft>
                <a:spcPts val="0"/>
              </a:spcAft>
            </a:pPr>
            <a:r>
              <a:rPr lang="en-US" sz="1100" dirty="0">
                <a:solidFill>
                  <a:srgbClr val="00205B"/>
                </a:solidFill>
                <a:effectLst/>
                <a:latin typeface="Times New Roman" panose="02020603050405020304" pitchFamily="18" charset="0"/>
                <a:ea typeface="Times New Roman" panose="02020603050405020304" pitchFamily="18" charset="0"/>
              </a:rPr>
              <a:t>Sec.</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46b-215.(2) Any such support order in</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a</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IV-D support case</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shall include a</a:t>
            </a:r>
            <a:r>
              <a:rPr lang="en-US" sz="1100" spc="-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provision for</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the</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health</a:t>
            </a:r>
            <a:r>
              <a:rPr lang="en-US" sz="1100" spc="-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care</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coverage of the child.</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Such</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provision may</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include</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an</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order</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for</a:t>
            </a:r>
            <a:r>
              <a:rPr lang="en-US" sz="1100" spc="-6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either</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parent</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or</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both</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parents to</a:t>
            </a:r>
            <a:r>
              <a:rPr lang="en-US" sz="1100" spc="-6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provide</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such</a:t>
            </a:r>
            <a:r>
              <a:rPr lang="en-US" sz="1100" spc="-4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coverage</a:t>
            </a:r>
            <a:r>
              <a:rPr lang="en-US" sz="1100" spc="-5"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under</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dirty="0">
                <a:solidFill>
                  <a:srgbClr val="00205B"/>
                </a:solidFill>
                <a:effectLst/>
                <a:latin typeface="Times New Roman" panose="02020603050405020304" pitchFamily="18" charset="0"/>
                <a:ea typeface="Times New Roman" panose="02020603050405020304" pitchFamily="18" charset="0"/>
              </a:rPr>
              <a:t>any or all of subparagraphs (A), (B) or (C) of this subdivision.</a:t>
            </a:r>
          </a:p>
          <a:p>
            <a:pPr marL="0" marR="0">
              <a:spcBef>
                <a:spcPts val="50"/>
              </a:spcBef>
              <a:spcAft>
                <a:spcPts val="0"/>
              </a:spcAft>
            </a:pPr>
            <a:r>
              <a:rPr lang="en-US" sz="1000" dirty="0">
                <a:solidFill>
                  <a:srgbClr val="00205B"/>
                </a:solidFill>
                <a:effectLst/>
                <a:latin typeface="Times New Roman" panose="02020603050405020304" pitchFamily="18" charset="0"/>
                <a:ea typeface="Times New Roman" panose="02020603050405020304" pitchFamily="18" charset="0"/>
              </a:rPr>
              <a:t> </a:t>
            </a:r>
            <a:endParaRPr lang="en-US" sz="1150" dirty="0">
              <a:solidFill>
                <a:srgbClr val="00205B"/>
              </a:solidFill>
              <a:effectLst/>
              <a:latin typeface="Times New Roman" panose="02020603050405020304" pitchFamily="18" charset="0"/>
              <a:ea typeface="Times New Roman" panose="02020603050405020304" pitchFamily="18" charset="0"/>
            </a:endParaRPr>
          </a:p>
          <a:p>
            <a:pPr marR="135890">
              <a:lnSpc>
                <a:spcPct val="106000"/>
              </a:lnSpc>
              <a:tabLst>
                <a:tab pos="327025" algn="l"/>
              </a:tabLst>
            </a:pPr>
            <a:r>
              <a:rPr lang="en-US" sz="1100" spc="-5" dirty="0">
                <a:solidFill>
                  <a:srgbClr val="00205B"/>
                </a:solidFill>
                <a:effectLst/>
                <a:latin typeface="Times New Roman" panose="02020603050405020304" pitchFamily="18" charset="0"/>
                <a:ea typeface="Times New Roman" panose="02020603050405020304" pitchFamily="18" charset="0"/>
              </a:rPr>
              <a:t>(A) The provision for health care coverage may include an order for either parent to name any</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child as</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 beneficiary of</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any</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medical or</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dental</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insurance or</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benefit plan</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carried by</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such</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parent or available to</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such</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parent at a reasonable cost, as</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defined in</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subparagraph (D)</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of this subdivision.</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Arial" panose="020B0604020202020204" pitchFamily="34" charset="0"/>
                <a:ea typeface="Times New Roman" panose="02020603050405020304" pitchFamily="18" charset="0"/>
                <a:cs typeface="Times New Roman" panose="02020603050405020304" pitchFamily="18" charset="0"/>
              </a:rPr>
              <a:t>If</a:t>
            </a:r>
            <a:r>
              <a:rPr lang="en-US" sz="1100" spc="165" dirty="0">
                <a:solidFill>
                  <a:srgbClr val="00205B"/>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such</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order requires the</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parent to maintain</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insurance</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available through</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an</a:t>
            </a:r>
            <a:r>
              <a:rPr lang="en-US" sz="1100" spc="-6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employer, the</a:t>
            </a:r>
            <a:r>
              <a:rPr lang="en-US" sz="1100" spc="-6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order</a:t>
            </a:r>
            <a:r>
              <a:rPr lang="en-US" sz="1100" spc="-6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shall</a:t>
            </a:r>
            <a:r>
              <a:rPr lang="en-US" sz="1100" spc="-7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be</a:t>
            </a:r>
            <a:r>
              <a:rPr lang="en-US" sz="1100" spc="-6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enforced using</a:t>
            </a:r>
            <a:r>
              <a:rPr lang="en-US" sz="1100" spc="-5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a:t>
            </a:r>
            <a:r>
              <a:rPr lang="en-US" sz="1100" spc="-5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National</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Medical</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Support Notice as provided in section 46b-88.</a:t>
            </a:r>
          </a:p>
          <a:p>
            <a:pPr marL="0" marR="0">
              <a:spcBef>
                <a:spcPts val="0"/>
              </a:spcBef>
              <a:spcAft>
                <a:spcPts val="0"/>
              </a:spcAft>
            </a:pPr>
            <a:r>
              <a:rPr lang="en-US" sz="105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 The provision for</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health care</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coverage may include an</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order for</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either parent to:</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(i)</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Apply</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for and</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maintain coverage on</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behalf of the child under the</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HUSKY Plan, Part</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 or (ii)</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provide cash medical support, as described in</a:t>
            </a:r>
            <a:r>
              <a:rPr lang="en-US" sz="1100" spc="-6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subparagraphs (E)</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and</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(F)</a:t>
            </a:r>
            <a:r>
              <a:rPr lang="en-US" sz="1100" spc="-6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of</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this</a:t>
            </a:r>
            <a:r>
              <a:rPr lang="en-US" sz="1100" spc="-6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subdivision. An</a:t>
            </a:r>
            <a:r>
              <a:rPr lang="en-US" sz="1100" spc="-5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order</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under</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this</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subparagraph shall</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be</a:t>
            </a:r>
            <a:r>
              <a:rPr lang="en-US" sz="1100" spc="-6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made</a:t>
            </a:r>
            <a:r>
              <a:rPr lang="en-US" sz="1100" spc="-4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only if</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the</a:t>
            </a:r>
            <a:r>
              <a:rPr lang="en-US" sz="1100" spc="-4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cost</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to</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the</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parent</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obligated to maintain coverage under the</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HUSKY Plan,</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Part</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or</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provide cash</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medical support is reasonable, as defined in subparagraph (D)</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of this subdivision. An order under clause (i)</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of this subparagraph shall be made only if</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insurance coverage as</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described in subparagraph (A) of</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this</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subdivision is unavailable at reasonable cost to either parent, or inaccessible to the child.</a:t>
            </a:r>
          </a:p>
          <a:p>
            <a:pPr marL="0" marR="0">
              <a:spcBef>
                <a:spcPts val="45"/>
              </a:spcBef>
              <a:spcAft>
                <a:spcPts val="0"/>
              </a:spcAft>
            </a:pPr>
            <a:r>
              <a:rPr lang="en-US" sz="100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latin typeface="Times New Roman" panose="02020603050405020304" pitchFamily="18" charset="0"/>
                <a:ea typeface="Times New Roman" panose="02020603050405020304" pitchFamily="18" charset="0"/>
              </a:rPr>
              <a:t>(C) </a:t>
            </a:r>
            <a:r>
              <a:rPr lang="en-US" sz="1100" spc="-5" dirty="0">
                <a:solidFill>
                  <a:srgbClr val="00205B"/>
                </a:solidFill>
                <a:effectLst/>
                <a:latin typeface="Times New Roman" panose="02020603050405020304" pitchFamily="18" charset="0"/>
                <a:ea typeface="Times New Roman" panose="02020603050405020304" pitchFamily="18" charset="0"/>
              </a:rPr>
              <a:t>An</a:t>
            </a:r>
            <a:r>
              <a:rPr lang="en-US" sz="1100" spc="-5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order</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for</a:t>
            </a:r>
            <a:r>
              <a:rPr lang="en-US" sz="1100" spc="-5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payment of</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the</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child's</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medical</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and</a:t>
            </a:r>
            <a:r>
              <a:rPr lang="en-US" sz="1100" spc="-5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dental</a:t>
            </a:r>
            <a:r>
              <a:rPr lang="en-US" sz="1100" spc="-4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expenses, other</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than</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those</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described in</a:t>
            </a:r>
            <a:r>
              <a:rPr lang="en-US" sz="1100" spc="-5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clause</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(ii)</a:t>
            </a:r>
            <a:r>
              <a:rPr lang="en-US" sz="1100" spc="-5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of subparagraph (E)</a:t>
            </a:r>
            <a:r>
              <a:rPr lang="en-US" sz="1100" spc="-5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of</a:t>
            </a:r>
            <a:r>
              <a:rPr lang="en-US" sz="1100" spc="-5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this</a:t>
            </a:r>
            <a:r>
              <a:rPr lang="en-US" sz="1100" spc="-5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subdivision, that</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are</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not</a:t>
            </a:r>
            <a:r>
              <a:rPr lang="en-US" sz="1100" spc="-5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covered by</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insurance</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or</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reimbursed in</a:t>
            </a:r>
            <a:r>
              <a:rPr lang="en-US" sz="1100" spc="-7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any</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other</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manner</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shall be</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entered in</a:t>
            </a:r>
            <a:r>
              <a:rPr lang="en-US" sz="1100" spc="-4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accordance with the</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child support guidelines established pursuant to</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section</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46b-2</a:t>
            </a:r>
            <a:r>
              <a:rPr lang="en-US" sz="1100" spc="-14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l</a:t>
            </a:r>
            <a:r>
              <a:rPr lang="en-US" sz="1100" spc="-14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5a.</a:t>
            </a:r>
          </a:p>
          <a:p>
            <a:pPr marL="0" marR="0">
              <a:spcBef>
                <a:spcPts val="15"/>
              </a:spcBef>
              <a:spcAft>
                <a:spcPts val="0"/>
              </a:spcAft>
            </a:pPr>
            <a:r>
              <a:rPr lang="en-US" sz="1050" spc="-5" dirty="0">
                <a:solidFill>
                  <a:srgbClr val="00205B"/>
                </a:solidFill>
                <a:latin typeface="Times New Roman" panose="02020603050405020304" pitchFamily="18" charset="0"/>
                <a:ea typeface="Times New Roman" panose="02020603050405020304" pitchFamily="18" charset="0"/>
              </a:rPr>
              <a:t>(D) </a:t>
            </a:r>
            <a:r>
              <a:rPr lang="en-US" sz="1100" spc="-5" dirty="0">
                <a:solidFill>
                  <a:srgbClr val="00205B"/>
                </a:solidFill>
                <a:effectLst/>
                <a:latin typeface="Times New Roman" panose="02020603050405020304" pitchFamily="18" charset="0"/>
                <a:ea typeface="Times New Roman" panose="02020603050405020304" pitchFamily="18" charset="0"/>
              </a:rPr>
              <a:t>Health care</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coverage shall be deemed reasonable in</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cost if:</a:t>
            </a:r>
            <a:r>
              <a:rPr lang="en-US" sz="1100" spc="-1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(i)</a:t>
            </a:r>
            <a:r>
              <a:rPr lang="en-US" sz="1100" spc="-1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The parent obligated to maintain such coverage</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would</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qualify</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as</a:t>
            </a:r>
            <a:r>
              <a:rPr lang="en-US" sz="1100" spc="-8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a</a:t>
            </a:r>
            <a:r>
              <a:rPr lang="en-US" sz="1100" spc="-6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low-income</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obligor</a:t>
            </a:r>
            <a:r>
              <a:rPr lang="en-US" sz="1100" spc="-4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under</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the</a:t>
            </a:r>
            <a:r>
              <a:rPr lang="en-US" sz="1100" spc="-6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child</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support</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guidelines</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established pursuant to section</a:t>
            </a:r>
            <a:r>
              <a:rPr lang="en-US" sz="1100" spc="-3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46b-2</a:t>
            </a:r>
            <a:r>
              <a:rPr lang="en-US" sz="1100" spc="-16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l</a:t>
            </a:r>
            <a:r>
              <a:rPr lang="en-US" sz="1100" spc="-1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5a,</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based solely on</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such</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parent's income, and</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the</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cost does not</a:t>
            </a:r>
            <a:r>
              <a:rPr lang="en-US" sz="1100" spc="-2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exceed five</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per</a:t>
            </a:r>
            <a:r>
              <a:rPr lang="en-US" sz="1100" spc="-25"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cent</a:t>
            </a:r>
            <a:r>
              <a:rPr lang="en-US" sz="1100" spc="-3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of</a:t>
            </a:r>
            <a:r>
              <a:rPr lang="en-US" sz="1100" spc="-40" dirty="0">
                <a:solidFill>
                  <a:srgbClr val="00205B"/>
                </a:solidFill>
                <a:effectLst/>
                <a:latin typeface="Times New Roman" panose="02020603050405020304" pitchFamily="18" charset="0"/>
                <a:ea typeface="Times New Roman" panose="02020603050405020304" pitchFamily="18" charset="0"/>
              </a:rPr>
              <a:t> </a:t>
            </a:r>
            <a:r>
              <a:rPr lang="en-US" sz="1100" spc="-5" dirty="0">
                <a:solidFill>
                  <a:srgbClr val="00205B"/>
                </a:solidFill>
                <a:effectLst/>
                <a:latin typeface="Times New Roman" panose="02020603050405020304" pitchFamily="18" charset="0"/>
                <a:ea typeface="Times New Roman" panose="02020603050405020304" pitchFamily="18" charset="0"/>
              </a:rPr>
              <a:t>such </a:t>
            </a:r>
            <a:r>
              <a:rPr lang="en-US" sz="1150" dirty="0">
                <a:solidFill>
                  <a:srgbClr val="00205B"/>
                </a:solidFill>
                <a:effectLst/>
                <a:latin typeface="Times New Roman" panose="02020603050405020304" pitchFamily="18" charset="0"/>
                <a:ea typeface="Times New Roman" panose="02020603050405020304" pitchFamily="18" charset="0"/>
              </a:rPr>
              <a:t>parent's net income; or (ii)</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the parent obligated to</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maintain such coverage would not qualify as</a:t>
            </a:r>
            <a:r>
              <a:rPr lang="en-US" sz="1150" spc="-2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low-income obligor under such guidelines and the</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cost does not exceed seven and one-half per cent of</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such parent's net income. In</a:t>
            </a:r>
            <a:r>
              <a:rPr lang="en-US" sz="1150" spc="-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either case, net</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income shall be</a:t>
            </a:r>
            <a:r>
              <a:rPr lang="en-US" sz="1150" spc="-2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determined in</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accordance with the</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child</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support guidelines established pursuant to</a:t>
            </a:r>
            <a:r>
              <a:rPr lang="en-US" sz="1150" spc="-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section 46b-2</a:t>
            </a:r>
            <a:r>
              <a:rPr lang="en-US" sz="1150" spc="-13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l</a:t>
            </a:r>
            <a:r>
              <a:rPr lang="en-US" sz="1150" spc="-15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5a.</a:t>
            </a:r>
            <a:r>
              <a:rPr lang="en-US" sz="1150" spc="-2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If a</a:t>
            </a:r>
            <a:r>
              <a:rPr lang="en-US" sz="1150" spc="-4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parent obligated to</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maintain insurance must obtain coverage for himself</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or</a:t>
            </a:r>
            <a:r>
              <a:rPr lang="en-US" sz="1150" spc="-4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herself</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to</a:t>
            </a:r>
            <a:r>
              <a:rPr lang="en-US" sz="1150" spc="-7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comply</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with</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the</a:t>
            </a:r>
            <a:r>
              <a:rPr lang="en-US" sz="1150" spc="-3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order</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to</a:t>
            </a:r>
            <a:r>
              <a:rPr lang="en-US" sz="1150" spc="-5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provide</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coverage for</a:t>
            </a:r>
            <a:r>
              <a:rPr lang="en-US" sz="1150" spc="-4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the</a:t>
            </a:r>
            <a:r>
              <a:rPr lang="en-US" sz="1150" spc="-3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child,</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reasonable cost</a:t>
            </a:r>
            <a:r>
              <a:rPr lang="en-US" sz="1150" spc="-4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shall</a:t>
            </a:r>
            <a:r>
              <a:rPr lang="en-US" sz="1150" spc="-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be</a:t>
            </a:r>
            <a:r>
              <a:rPr lang="en-US" sz="1150" spc="-6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determined based on the combined cost of coverage for such parent and such child.</a:t>
            </a:r>
          </a:p>
          <a:p>
            <a:pPr marL="0" marR="0">
              <a:spcBef>
                <a:spcPts val="20"/>
              </a:spcBef>
              <a:spcAft>
                <a:spcPts val="0"/>
              </a:spcAft>
            </a:pPr>
            <a:r>
              <a:rPr lang="en-US" sz="105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(E)Cash medical support means (i) an</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amount ordered to</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be</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paid toward the cost</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of</a:t>
            </a:r>
            <a:r>
              <a:rPr lang="en-US" sz="1150" spc="-2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premiums for health insurance coverage provided by</a:t>
            </a:r>
            <a:r>
              <a:rPr lang="en-US" sz="1150" spc="-5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a:t>
            </a:r>
            <a:r>
              <a:rPr lang="en-US" sz="1150" spc="-4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public</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entity,</a:t>
            </a:r>
            <a:r>
              <a:rPr lang="en-US" sz="1150" spc="-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including the</a:t>
            </a:r>
            <a:r>
              <a:rPr lang="en-US" sz="1150" spc="-3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HUSKY Plan,</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Part</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or</a:t>
            </a:r>
            <a:r>
              <a:rPr lang="en-US" sz="1150" spc="-4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Part</a:t>
            </a:r>
            <a:r>
              <a:rPr lang="en-US" sz="1150" spc="-4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B,</a:t>
            </a:r>
            <a:r>
              <a:rPr lang="en-US" sz="1150" spc="-4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except</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as</a:t>
            </a:r>
            <a:r>
              <a:rPr lang="en-US" sz="1150" spc="-5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provided in</a:t>
            </a:r>
            <a:r>
              <a:rPr lang="en-US" sz="1150" spc="-6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subparagraph (F)</a:t>
            </a:r>
            <a:r>
              <a:rPr lang="en-US" sz="1150" spc="-5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of</a:t>
            </a:r>
            <a:r>
              <a:rPr lang="en-US" sz="1150" spc="-5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this</a:t>
            </a:r>
            <a:r>
              <a:rPr lang="en-US" sz="1150" spc="-3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subdivision, or</a:t>
            </a:r>
            <a:r>
              <a:rPr lang="en-US" sz="1150" spc="-4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by</a:t>
            </a:r>
            <a:r>
              <a:rPr lang="en-US" sz="1150" spc="-4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another</a:t>
            </a:r>
            <a:r>
              <a:rPr lang="en-US" sz="1150" spc="-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parent through</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employment or</a:t>
            </a:r>
            <a:r>
              <a:rPr lang="en-US" sz="1150" spc="-5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otherwise, or</a:t>
            </a:r>
            <a:r>
              <a:rPr lang="en-US" sz="1150" spc="-5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(ii)</a:t>
            </a:r>
            <a:r>
              <a:rPr lang="en-US" sz="1150" spc="-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an</a:t>
            </a:r>
            <a:r>
              <a:rPr lang="en-US" sz="1150" spc="-6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amount ordered to be</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paid, either directly to</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 medical provider or</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to the</a:t>
            </a:r>
            <a:r>
              <a:rPr lang="en-US" sz="1150" spc="-3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person obligated to</a:t>
            </a:r>
            <a:r>
              <a:rPr lang="en-US" sz="1150" spc="-2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pay such provider, toward any ongoing extraordinary medical and dental expenses of</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the</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child that are</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not covered by</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insurance or reimbursed in any other manner, provided such expenses are</a:t>
            </a:r>
            <a:r>
              <a:rPr lang="en-US" sz="1150" spc="-4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documented and identified specifically on</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the record. Cash medical support, as</a:t>
            </a:r>
            <a:r>
              <a:rPr lang="en-US" sz="1150" spc="-2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described in</a:t>
            </a:r>
            <a:r>
              <a:rPr lang="en-US" sz="1150" spc="-1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clauses (i)</a:t>
            </a:r>
            <a:r>
              <a:rPr lang="en-US" sz="1150" spc="-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and</a:t>
            </a:r>
            <a:r>
              <a:rPr lang="en-US" sz="1150" spc="-1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(ii)</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of</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this subparagraph, may be</a:t>
            </a:r>
            <a:r>
              <a:rPr lang="en-US" sz="1150" spc="-3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ordered in</a:t>
            </a:r>
            <a:r>
              <a:rPr lang="en-US" sz="1150" spc="-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lieu of an order under subparagraph</a:t>
            </a:r>
            <a:r>
              <a:rPr lang="en-US" sz="1150" spc="13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(A)</a:t>
            </a:r>
            <a:r>
              <a:rPr lang="en-US" sz="1150" spc="-4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of</a:t>
            </a:r>
            <a:r>
              <a:rPr lang="en-US" sz="1150" spc="-20"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this</a:t>
            </a:r>
            <a:r>
              <a:rPr lang="en-US" sz="1150" spc="-25" dirty="0">
                <a:solidFill>
                  <a:srgbClr val="00205B"/>
                </a:solidFill>
                <a:effectLst/>
                <a:latin typeface="Times New Roman" panose="02020603050405020304" pitchFamily="18" charset="0"/>
                <a:ea typeface="Times New Roman" panose="02020603050405020304" pitchFamily="18" charset="0"/>
              </a:rPr>
              <a:t> </a:t>
            </a:r>
            <a:r>
              <a:rPr lang="en-US" sz="1150" dirty="0">
                <a:solidFill>
                  <a:srgbClr val="00205B"/>
                </a:solidFill>
                <a:effectLst/>
                <a:latin typeface="Times New Roman" panose="02020603050405020304" pitchFamily="18" charset="0"/>
                <a:ea typeface="Times New Roman" panose="02020603050405020304" pitchFamily="18" charset="0"/>
              </a:rPr>
              <a:t>subdivision</a:t>
            </a:r>
            <a:r>
              <a:rPr lang="en-US" sz="1150" spc="115" dirty="0">
                <a:solidFill>
                  <a:srgbClr val="00205B"/>
                </a:solidFill>
                <a:effectLst/>
                <a:latin typeface="Times New Roman" panose="02020603050405020304" pitchFamily="18" charset="0"/>
                <a:ea typeface="Times New Roman" panose="02020603050405020304" pitchFamily="18" charset="0"/>
              </a:rPr>
              <a:t> </a:t>
            </a:r>
            <a:endParaRPr lang="en-US" dirty="0">
              <a:solidFill>
                <a:srgbClr val="00205B"/>
              </a:solidFill>
            </a:endParaRPr>
          </a:p>
        </p:txBody>
      </p:sp>
      <p:sp>
        <p:nvSpPr>
          <p:cNvPr id="15" name="TextBox 14">
            <a:extLst>
              <a:ext uri="{FF2B5EF4-FFF2-40B4-BE49-F238E27FC236}">
                <a16:creationId xmlns:a16="http://schemas.microsoft.com/office/drawing/2014/main" id="{72F83130-0897-4C1D-BC54-FB93CDB79F4F}"/>
              </a:ext>
            </a:extLst>
          </p:cNvPr>
          <p:cNvSpPr txBox="1"/>
          <p:nvPr/>
        </p:nvSpPr>
        <p:spPr>
          <a:xfrm>
            <a:off x="202343" y="820069"/>
            <a:ext cx="3568628" cy="5670783"/>
          </a:xfrm>
          <a:prstGeom prst="rect">
            <a:avLst/>
          </a:prstGeom>
          <a:noFill/>
          <a:ln>
            <a:solidFill>
              <a:schemeClr val="accent1"/>
            </a:solidFill>
          </a:ln>
        </p:spPr>
        <p:txBody>
          <a:bodyPr wrap="square" rtlCol="0">
            <a:spAutoFit/>
          </a:bodyPr>
          <a:lstStyle/>
          <a:p>
            <a:pPr marL="0" marR="0">
              <a:spcBef>
                <a:spcPts val="500"/>
              </a:spcBef>
            </a:pPr>
            <a:r>
              <a:rPr lang="en-US" sz="1400" i="1" dirty="0">
                <a:solidFill>
                  <a:srgbClr val="002060"/>
                </a:solidFill>
                <a:latin typeface="Calibri" panose="020F0502020204030204" pitchFamily="34" charset="0"/>
                <a:ea typeface="Times New Roman" panose="02020603050405020304" pitchFamily="18" charset="0"/>
                <a:cs typeface="Calibri" panose="020F0502020204030204" pitchFamily="34" charset="0"/>
              </a:rPr>
              <a:t>45 C.F.R. 302.56 (c) (</a:t>
            </a:r>
            <a:r>
              <a:rPr lang="en-US" sz="1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2)Address how the parents will provide for the child’s health care needs through private </a:t>
            </a: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or public health care coverage</a:t>
            </a:r>
            <a:r>
              <a:rPr lang="en-US" sz="1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and/or through cash medical support;</a:t>
            </a:r>
          </a:p>
          <a:p>
            <a:pPr marL="0" marR="0">
              <a:spcBef>
                <a:spcPts val="500"/>
              </a:spcBef>
            </a:pPr>
            <a:r>
              <a:rPr lang="en-US" sz="1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45 C.F.R. §303.31 Securing and enforcing medical support obligations</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500"/>
              </a:spcBef>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 * * *    (2) Health </a:t>
            </a:r>
            <a:r>
              <a:rPr lang="en-US" sz="1400" strike="sngStrik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insurance </a:t>
            </a:r>
            <a:r>
              <a:rPr lang="en-US" sz="1400"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care coverage</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includes fee for service, health maintenance organization, preferred provider organization, and other types of </a:t>
            </a:r>
            <a:r>
              <a:rPr lang="en-US" sz="1400" u="sng"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private health insurance and public health care coverage</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strike="sngStrike"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which is available to either parent,</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under which medical services could be provided to the dependent child(ren).   </a:t>
            </a:r>
          </a:p>
          <a:p>
            <a:pPr marL="0" marR="0">
              <a:spcBef>
                <a:spcPts val="500"/>
              </a:spcBef>
            </a:pPr>
            <a:r>
              <a:rPr lang="en-US"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(3) Cash medical support or the cost of health insurance is considered reasonable in cost if </a:t>
            </a:r>
            <a:r>
              <a:rPr lang="en-US" sz="1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cost to the parent responsible for providing medical support does not </a:t>
            </a:r>
            <a:r>
              <a:rPr lang="en-US" sz="14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exceed five percent of his or her gross income or, at State option, a reasonable alternative income-based numeric standard defined in State law, regulations, or court rule having the force of law or State child support guidelines adopted in accordance with § 302.56(c) of this chapter.</a:t>
            </a:r>
          </a:p>
        </p:txBody>
      </p:sp>
    </p:spTree>
    <p:extLst>
      <p:ext uri="{BB962C8B-B14F-4D97-AF65-F5344CB8AC3E}">
        <p14:creationId xmlns:p14="http://schemas.microsoft.com/office/powerpoint/2010/main" val="354911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7D7-1ABA-483A-A50F-08E814A58143}"/>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4700" dirty="0"/>
              <a:t>Federal Requirements of State Guidelines Reviews</a:t>
            </a:r>
          </a:p>
        </p:txBody>
      </p:sp>
      <p:sp>
        <p:nvSpPr>
          <p:cNvPr id="15" name="Rectangle 14">
            <a:extLst>
              <a:ext uri="{FF2B5EF4-FFF2-40B4-BE49-F238E27FC236}">
                <a16:creationId xmlns:a16="http://schemas.microsoft.com/office/drawing/2014/main" id="{8C067E67-F226-4A07-891D-B5580D7F6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529420B-B50B-4A54-936F-33426CB9D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70916"/>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30C9C84-87F1-4080-BC53-1A96E826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6BECE06-F859-4BF0-99BF-5412160D1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Upward trend">
            <a:extLst>
              <a:ext uri="{FF2B5EF4-FFF2-40B4-BE49-F238E27FC236}">
                <a16:creationId xmlns:a16="http://schemas.microsoft.com/office/drawing/2014/main" id="{D5FE30EC-DA7E-4883-A186-80889545AA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561" y="2662325"/>
            <a:ext cx="3566160" cy="3566160"/>
          </a:xfrm>
          <a:prstGeom prst="rect">
            <a:avLst/>
          </a:prstGeom>
        </p:spPr>
      </p:pic>
      <p:sp>
        <p:nvSpPr>
          <p:cNvPr id="23" name="Rectangle 22">
            <a:extLst>
              <a:ext uri="{FF2B5EF4-FFF2-40B4-BE49-F238E27FC236}">
                <a16:creationId xmlns:a16="http://schemas.microsoft.com/office/drawing/2014/main" id="{136D55F9-4B13-4239-BB38-0196B10B2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500064"/>
            <a:ext cx="2412380" cy="2209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C4A939E8-D608-4CBE-B408-027E7D5A7B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6464B0F-EE77-49FE-A1CD-2E01ADC30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4870580"/>
            <a:ext cx="2412380" cy="1516504"/>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4FE0E9A-63AB-450E-9B8A-1E77FBD5E7DD}"/>
              </a:ext>
            </a:extLst>
          </p:cNvPr>
          <p:cNvSpPr>
            <a:spLocks noGrp="1"/>
          </p:cNvSpPr>
          <p:nvPr>
            <p:ph type="sldNum" sz="quarter" idx="10"/>
          </p:nvPr>
        </p:nvSpPr>
        <p:spPr>
          <a:xfrm>
            <a:off x="10620374" y="6356350"/>
            <a:ext cx="733425"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40ED968-6F27-4A0D-8446-73B1EAC69D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phic 5" descr="Artificial Intelligence with solid fill">
            <a:extLst>
              <a:ext uri="{FF2B5EF4-FFF2-40B4-BE49-F238E27FC236}">
                <a16:creationId xmlns:a16="http://schemas.microsoft.com/office/drawing/2014/main" id="{58232F18-1358-4BCC-AD3B-018686EA78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9916" y="2864194"/>
            <a:ext cx="1481328" cy="1481328"/>
          </a:xfrm>
          <a:prstGeom prst="rect">
            <a:avLst/>
          </a:prstGeom>
        </p:spPr>
      </p:pic>
      <p:pic>
        <p:nvPicPr>
          <p:cNvPr id="9" name="Graphic 8" descr="Teacher with solid fill">
            <a:extLst>
              <a:ext uri="{FF2B5EF4-FFF2-40B4-BE49-F238E27FC236}">
                <a16:creationId xmlns:a16="http://schemas.microsoft.com/office/drawing/2014/main" id="{7292DABC-790D-433C-B52B-22F65A6922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9916" y="675605"/>
            <a:ext cx="1653182" cy="1653182"/>
          </a:xfrm>
          <a:prstGeom prst="rect">
            <a:avLst/>
          </a:prstGeom>
        </p:spPr>
      </p:pic>
    </p:spTree>
    <p:extLst>
      <p:ext uri="{BB962C8B-B14F-4D97-AF65-F5344CB8AC3E}">
        <p14:creationId xmlns:p14="http://schemas.microsoft.com/office/powerpoint/2010/main" val="415118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0"/>
            <a:ext cx="12192000" cy="802194"/>
          </a:xfrm>
        </p:spPr>
        <p:txBody>
          <a:bodyPr/>
          <a:lstStyle/>
          <a:p>
            <a:r>
              <a:rPr lang="en-US" b="1" dirty="0">
                <a:solidFill>
                  <a:schemeClr val="accent1">
                    <a:lumMod val="50000"/>
                  </a:schemeClr>
                </a:solidFill>
              </a:rPr>
              <a:t>Historical Overview</a:t>
            </a:r>
          </a:p>
        </p:txBody>
      </p:sp>
      <p:sp>
        <p:nvSpPr>
          <p:cNvPr id="3" name="Slide Number Placeholder 2"/>
          <p:cNvSpPr>
            <a:spLocks noGrp="1"/>
          </p:cNvSpPr>
          <p:nvPr>
            <p:ph type="sldNum" sz="quarter" idx="10"/>
          </p:nvPr>
        </p:nvSpPr>
        <p:spPr/>
        <p:txBody>
          <a:bodyPr/>
          <a:lstStyle/>
          <a:p>
            <a:fld id="{A40ED968-6F27-4A0D-8446-73B1EAC69DD4}" type="slidenum">
              <a:rPr lang="en-US" smtClean="0"/>
              <a:t>2</a:t>
            </a:fld>
            <a:endParaRPr lang="en-US" dirty="0"/>
          </a:p>
        </p:txBody>
      </p:sp>
      <p:sp>
        <p:nvSpPr>
          <p:cNvPr id="6" name="Content Placeholder 2"/>
          <p:cNvSpPr txBox="1">
            <a:spLocks/>
          </p:cNvSpPr>
          <p:nvPr/>
        </p:nvSpPr>
        <p:spPr>
          <a:xfrm>
            <a:off x="388196" y="960043"/>
            <a:ext cx="11558729" cy="5288573"/>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002060"/>
              </a:buClr>
              <a:buSzPct val="60000"/>
            </a:pPr>
            <a:r>
              <a:rPr lang="en-US" altLang="en-US" dirty="0"/>
              <a:t>Federal requirements of state child support guidelines</a:t>
            </a:r>
          </a:p>
          <a:p>
            <a:pPr lvl="1">
              <a:spcBef>
                <a:spcPts val="1200"/>
              </a:spcBef>
              <a:buClr>
                <a:srgbClr val="002060"/>
              </a:buClr>
              <a:buSzPct val="60000"/>
            </a:pPr>
            <a:r>
              <a:rPr lang="en-US" altLang="en-US" dirty="0"/>
              <a:t>1987: States required to have advisory guidelines</a:t>
            </a:r>
          </a:p>
          <a:p>
            <a:pPr lvl="1">
              <a:spcBef>
                <a:spcPts val="1200"/>
              </a:spcBef>
              <a:buClr>
                <a:srgbClr val="002060"/>
              </a:buClr>
              <a:buSzPct val="60000"/>
            </a:pPr>
            <a:r>
              <a:rPr lang="en-US" altLang="en-US" dirty="0"/>
              <a:t>1989 (Family Support Act of 1988):</a:t>
            </a:r>
          </a:p>
          <a:p>
            <a:pPr lvl="2">
              <a:spcBef>
                <a:spcPts val="1200"/>
              </a:spcBef>
              <a:buClr>
                <a:srgbClr val="002060"/>
              </a:buClr>
              <a:buSzPct val="60000"/>
            </a:pPr>
            <a:r>
              <a:rPr lang="en-US" altLang="en-US" dirty="0"/>
              <a:t>States required to have rebuttable presumptive guidelines</a:t>
            </a:r>
          </a:p>
          <a:p>
            <a:pPr lvl="2">
              <a:spcBef>
                <a:spcPts val="1200"/>
              </a:spcBef>
              <a:buClr>
                <a:srgbClr val="002060"/>
              </a:buClr>
              <a:buSzPct val="60000"/>
            </a:pPr>
            <a:r>
              <a:rPr lang="en-US" altLang="en-US" dirty="0"/>
              <a:t>Review at least every four years</a:t>
            </a:r>
          </a:p>
          <a:p>
            <a:pPr lvl="3">
              <a:spcBef>
                <a:spcPts val="1200"/>
              </a:spcBef>
              <a:buClr>
                <a:srgbClr val="002060"/>
              </a:buClr>
              <a:buSzPct val="60000"/>
            </a:pPr>
            <a:r>
              <a:rPr lang="en-US" altLang="en-US" sz="2000" dirty="0"/>
              <a:t>Consider economic data on the cost of raising children</a:t>
            </a:r>
          </a:p>
          <a:p>
            <a:pPr lvl="3">
              <a:spcBef>
                <a:spcPts val="1200"/>
              </a:spcBef>
              <a:buClr>
                <a:srgbClr val="002060"/>
              </a:buClr>
              <a:buSzPct val="60000"/>
            </a:pPr>
            <a:r>
              <a:rPr lang="en-US" altLang="en-US" sz="2000" dirty="0"/>
              <a:t>Analyze guidelines deviations to keep deviations to a minimum</a:t>
            </a:r>
          </a:p>
          <a:p>
            <a:pPr lvl="1">
              <a:spcBef>
                <a:spcPts val="1200"/>
              </a:spcBef>
              <a:buClr>
                <a:srgbClr val="002060"/>
              </a:buClr>
              <a:buSzPct val="60000"/>
            </a:pPr>
            <a:r>
              <a:rPr lang="en-US" altLang="en-US" dirty="0"/>
              <a:t>2016: Major expansion of federal requirements</a:t>
            </a:r>
          </a:p>
          <a:p>
            <a:pPr lvl="3">
              <a:spcBef>
                <a:spcPts val="1200"/>
              </a:spcBef>
              <a:buClr>
                <a:srgbClr val="002060"/>
              </a:buClr>
              <a:buSzPct val="60000"/>
            </a:pPr>
            <a:r>
              <a:rPr lang="en-US" altLang="en-US" sz="2000" dirty="0"/>
              <a:t>Added requirements of state guidelines to better address low-income families</a:t>
            </a:r>
          </a:p>
          <a:p>
            <a:pPr lvl="3">
              <a:spcBef>
                <a:spcPts val="1200"/>
              </a:spcBef>
              <a:buClr>
                <a:srgbClr val="002060"/>
              </a:buClr>
              <a:buSzPct val="60000"/>
            </a:pPr>
            <a:r>
              <a:rPr lang="en-US" altLang="en-US" sz="2000" dirty="0"/>
              <a:t>Added requirements of state guidelines reviews</a:t>
            </a:r>
          </a:p>
          <a:p>
            <a:pPr lvl="3">
              <a:spcBef>
                <a:spcPts val="1200"/>
              </a:spcBef>
              <a:buClr>
                <a:srgbClr val="002060"/>
              </a:buClr>
              <a:buSzPct val="60000"/>
            </a:pPr>
            <a:r>
              <a:rPr lang="en-US" altLang="en-US" sz="2000" dirty="0"/>
              <a:t>Deadline tied to state’s review cycle– as late as 2025 for some states</a:t>
            </a:r>
          </a:p>
          <a:p>
            <a:pPr>
              <a:spcBef>
                <a:spcPts val="1200"/>
              </a:spcBef>
              <a:buClr>
                <a:srgbClr val="002060"/>
              </a:buClr>
              <a:buSzPct val="60000"/>
            </a:pPr>
            <a:r>
              <a:rPr lang="en-US" altLang="en-US" sz="2400" dirty="0"/>
              <a:t>Connecticut’s last review with technical assistance: 2012 assistance → 2015 changes</a:t>
            </a:r>
          </a:p>
          <a:p>
            <a:pPr lvl="1">
              <a:spcBef>
                <a:spcPts val="1200"/>
              </a:spcBef>
              <a:buClr>
                <a:srgbClr val="002060"/>
              </a:buClr>
              <a:buSzPct val="60000"/>
            </a:pPr>
            <a:endParaRPr lang="en-US" altLang="en-US" sz="2000" dirty="0"/>
          </a:p>
          <a:p>
            <a:pPr>
              <a:spcBef>
                <a:spcPts val="1200"/>
              </a:spcBef>
              <a:buClr>
                <a:srgbClr val="002060"/>
              </a:buClr>
              <a:buSzPct val="60000"/>
            </a:pPr>
            <a:endParaRPr lang="en-US" altLang="en-US" sz="2400" b="1" dirty="0"/>
          </a:p>
        </p:txBody>
      </p:sp>
    </p:spTree>
    <p:extLst>
      <p:ext uri="{BB962C8B-B14F-4D97-AF65-F5344CB8AC3E}">
        <p14:creationId xmlns:p14="http://schemas.microsoft.com/office/powerpoint/2010/main" val="194841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9EA3-78FD-4AC3-B979-4A429D398C87}"/>
              </a:ext>
            </a:extLst>
          </p:cNvPr>
          <p:cNvSpPr>
            <a:spLocks noGrp="1"/>
          </p:cNvSpPr>
          <p:nvPr>
            <p:ph type="title"/>
          </p:nvPr>
        </p:nvSpPr>
        <p:spPr>
          <a:xfrm>
            <a:off x="77821" y="0"/>
            <a:ext cx="12114179" cy="802194"/>
          </a:xfrm>
        </p:spPr>
        <p:txBody>
          <a:bodyPr>
            <a:normAutofit/>
          </a:bodyPr>
          <a:lstStyle/>
          <a:p>
            <a:r>
              <a:rPr lang="en-US" sz="3600" dirty="0"/>
              <a:t> 45 C.F.R 302.56 (e) and (h)</a:t>
            </a:r>
          </a:p>
        </p:txBody>
      </p:sp>
      <p:sp>
        <p:nvSpPr>
          <p:cNvPr id="3" name="Slide Number Placeholder 2">
            <a:extLst>
              <a:ext uri="{FF2B5EF4-FFF2-40B4-BE49-F238E27FC236}">
                <a16:creationId xmlns:a16="http://schemas.microsoft.com/office/drawing/2014/main" id="{7B40747E-418E-4C9F-8DE5-1413399086D7}"/>
              </a:ext>
            </a:extLst>
          </p:cNvPr>
          <p:cNvSpPr>
            <a:spLocks noGrp="1"/>
          </p:cNvSpPr>
          <p:nvPr>
            <p:ph type="sldNum" sz="quarter" idx="10"/>
          </p:nvPr>
        </p:nvSpPr>
        <p:spPr/>
        <p:txBody>
          <a:bodyPr/>
          <a:lstStyle/>
          <a:p>
            <a:fld id="{A40ED968-6F27-4A0D-8446-73B1EAC69DD4}" type="slidenum">
              <a:rPr lang="en-US" smtClean="0"/>
              <a:t>20</a:t>
            </a:fld>
            <a:endParaRPr lang="en-US" dirty="0"/>
          </a:p>
        </p:txBody>
      </p:sp>
      <p:sp>
        <p:nvSpPr>
          <p:cNvPr id="5" name="Rectangle 4">
            <a:extLst>
              <a:ext uri="{FF2B5EF4-FFF2-40B4-BE49-F238E27FC236}">
                <a16:creationId xmlns:a16="http://schemas.microsoft.com/office/drawing/2014/main" id="{5AF3A78C-346F-4E40-80E9-AAB2AFCAB6D4}"/>
              </a:ext>
            </a:extLst>
          </p:cNvPr>
          <p:cNvSpPr/>
          <p:nvPr/>
        </p:nvSpPr>
        <p:spPr>
          <a:xfrm>
            <a:off x="77821" y="802194"/>
            <a:ext cx="12036357" cy="5632311"/>
          </a:xfrm>
          <a:prstGeom prst="rect">
            <a:avLst/>
          </a:prstGeom>
          <a:ln>
            <a:solidFill>
              <a:schemeClr val="accent1"/>
            </a:solidFill>
          </a:ln>
        </p:spPr>
        <p:txBody>
          <a:bodyPr wrap="square">
            <a:spAutoFit/>
          </a:bodyPr>
          <a:lstStyle/>
          <a:p>
            <a:r>
              <a:rPr lang="en-US"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 The State must review, and revise, if appropriate, the child support guidelines established under paragraph (a) of this section </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least once every four years to ensure that their application results in the determination of </a:t>
            </a:r>
            <a:r>
              <a:rPr lang="en-US" sz="18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appropiate</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child support order amounts. </a:t>
            </a:r>
            <a:r>
              <a:rPr lang="en-US"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 State shall publish on the internet and make accessible to the public all reports of the guidelines reviewing body, the membership of the reviewing body, the effective date of the guidelines, and the date of the next quadrennial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a:t>
            </a:r>
            <a:r>
              <a:rPr lang="en-US" dirty="0">
                <a:solidFill>
                  <a:srgbClr val="002060"/>
                </a:solidFill>
              </a:rPr>
              <a:t>h)As part of the review of a State’s child support guidelines required under paragraph (e) of this section, a State must:</a:t>
            </a:r>
          </a:p>
          <a:p>
            <a:r>
              <a:rPr lang="en-US" dirty="0">
                <a:solidFill>
                  <a:srgbClr val="002060"/>
                </a:solidFill>
              </a:rPr>
              <a:t>(1)  </a:t>
            </a:r>
            <a:r>
              <a:rPr lang="en-US" dirty="0">
                <a:solidFill>
                  <a:srgbClr val="FF0000"/>
                </a:solidFill>
              </a:rPr>
              <a:t>Consider economic data on the cost of raising children</a:t>
            </a:r>
            <a:r>
              <a:rPr lang="en-US" dirty="0">
                <a:solidFill>
                  <a:srgbClr val="002060"/>
                </a:solidFill>
              </a:rPr>
              <a:t>, labor market data (such as unemployment rates, employment rates, hours worked, and earnings) by occupation and skill-level for the State and local job markets, the impact of guidelines policies and amounts on custodial and noncustodial parents who have family incomes below 200 percent of the Federal poverty level, and factors that influence employment rates among noncustodial parents and compliance with child support orders; </a:t>
            </a:r>
          </a:p>
          <a:p>
            <a:r>
              <a:rPr lang="en-US" dirty="0">
                <a:solidFill>
                  <a:srgbClr val="002060"/>
                </a:solidFill>
              </a:rPr>
              <a:t>(2) Analyze case data, gathered through sampling or other methods, on the application of and deviations from the child support guidelines, as well as the rates of default and imputed child support orders and orders determined using the low-income adjustment required under paragraph (c)(1)(ii) of this section. The analysis must also include a </a:t>
            </a:r>
            <a:r>
              <a:rPr lang="en-US" dirty="0" err="1">
                <a:solidFill>
                  <a:srgbClr val="002060"/>
                </a:solidFill>
              </a:rPr>
              <a:t>compaCTson</a:t>
            </a:r>
            <a:r>
              <a:rPr lang="en-US" dirty="0">
                <a:solidFill>
                  <a:srgbClr val="002060"/>
                </a:solidFill>
              </a:rPr>
              <a:t> of payments on child support orders by case </a:t>
            </a:r>
            <a:r>
              <a:rPr lang="en-US" dirty="0" err="1">
                <a:solidFill>
                  <a:srgbClr val="002060"/>
                </a:solidFill>
              </a:rPr>
              <a:t>characteCTstics</a:t>
            </a:r>
            <a:r>
              <a:rPr lang="en-US" dirty="0">
                <a:solidFill>
                  <a:srgbClr val="002060"/>
                </a:solidFill>
              </a:rPr>
              <a:t>, including whether the order was entered by default, based on imputed income, or determined using the low-income adjustment required under paragraph (c)(1)(ii). The analysis of the data must be used in the State’s review of the child support guidelines to ensure that deviations from the guidelines are limited and guideline amounts are </a:t>
            </a:r>
            <a:r>
              <a:rPr lang="en-US" dirty="0" err="1">
                <a:solidFill>
                  <a:srgbClr val="002060"/>
                </a:solidFill>
              </a:rPr>
              <a:t>appropCTate</a:t>
            </a:r>
            <a:r>
              <a:rPr lang="en-US" dirty="0">
                <a:solidFill>
                  <a:srgbClr val="002060"/>
                </a:solidFill>
              </a:rPr>
              <a:t> based on </a:t>
            </a:r>
            <a:r>
              <a:rPr lang="en-US" dirty="0" err="1">
                <a:solidFill>
                  <a:srgbClr val="002060"/>
                </a:solidFill>
              </a:rPr>
              <a:t>cCTteCTa</a:t>
            </a:r>
            <a:r>
              <a:rPr lang="en-US" dirty="0">
                <a:solidFill>
                  <a:srgbClr val="002060"/>
                </a:solidFill>
              </a:rPr>
              <a:t> established by the State under paragraph (g); and </a:t>
            </a:r>
          </a:p>
          <a:p>
            <a:r>
              <a:rPr lang="en-US" dirty="0">
                <a:solidFill>
                  <a:srgbClr val="002060"/>
                </a:solidFill>
              </a:rPr>
              <a:t>(3)Provide a meaningful opportunity for public input, including input from low-income custodial and noncustodial parents and their representatives. The State must also obtain the views and advice of the State child support agency funded under title IV–D of the Act.</a:t>
            </a:r>
          </a:p>
        </p:txBody>
      </p:sp>
    </p:spTree>
    <p:extLst>
      <p:ext uri="{BB962C8B-B14F-4D97-AF65-F5344CB8AC3E}">
        <p14:creationId xmlns:p14="http://schemas.microsoft.com/office/powerpoint/2010/main" val="336937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BD7B-A7ED-4597-8763-53D156769AC2}"/>
              </a:ext>
            </a:extLst>
          </p:cNvPr>
          <p:cNvSpPr>
            <a:spLocks noGrp="1"/>
          </p:cNvSpPr>
          <p:nvPr>
            <p:ph type="title"/>
          </p:nvPr>
        </p:nvSpPr>
        <p:spPr>
          <a:xfrm>
            <a:off x="0" y="0"/>
            <a:ext cx="12192000" cy="802194"/>
          </a:xfrm>
        </p:spPr>
        <p:txBody>
          <a:bodyPr>
            <a:normAutofit/>
          </a:bodyPr>
          <a:lstStyle/>
          <a:p>
            <a:r>
              <a:rPr lang="en-US" dirty="0"/>
              <a:t>Plan to Fulfill Federal Requirements of Reviews</a:t>
            </a:r>
          </a:p>
        </p:txBody>
      </p:sp>
      <p:sp>
        <p:nvSpPr>
          <p:cNvPr id="3" name="Slide Number Placeholder 2">
            <a:extLst>
              <a:ext uri="{FF2B5EF4-FFF2-40B4-BE49-F238E27FC236}">
                <a16:creationId xmlns:a16="http://schemas.microsoft.com/office/drawing/2014/main" id="{ADA9D6D9-694B-4956-AD47-D86C3AC7C776}"/>
              </a:ext>
            </a:extLst>
          </p:cNvPr>
          <p:cNvSpPr>
            <a:spLocks noGrp="1"/>
          </p:cNvSpPr>
          <p:nvPr>
            <p:ph type="sldNum" sz="quarter" idx="10"/>
          </p:nvPr>
        </p:nvSpPr>
        <p:spPr/>
        <p:txBody>
          <a:bodyPr/>
          <a:lstStyle/>
          <a:p>
            <a:fld id="{A40ED968-6F27-4A0D-8446-73B1EAC69DD4}" type="slidenum">
              <a:rPr lang="en-US" smtClean="0"/>
              <a:t>21</a:t>
            </a:fld>
            <a:endParaRPr lang="en-US" dirty="0"/>
          </a:p>
        </p:txBody>
      </p:sp>
      <p:graphicFrame>
        <p:nvGraphicFramePr>
          <p:cNvPr id="8" name="Table 7">
            <a:extLst>
              <a:ext uri="{FF2B5EF4-FFF2-40B4-BE49-F238E27FC236}">
                <a16:creationId xmlns:a16="http://schemas.microsoft.com/office/drawing/2014/main" id="{91CE7FC0-4BE0-4510-8751-9DF103845B44}"/>
              </a:ext>
            </a:extLst>
          </p:cNvPr>
          <p:cNvGraphicFramePr>
            <a:graphicFrameLocks noGrp="1"/>
          </p:cNvGraphicFramePr>
          <p:nvPr>
            <p:extLst>
              <p:ext uri="{D42A27DB-BD31-4B8C-83A1-F6EECF244321}">
                <p14:modId xmlns:p14="http://schemas.microsoft.com/office/powerpoint/2010/main" val="2577452172"/>
              </p:ext>
            </p:extLst>
          </p:nvPr>
        </p:nvGraphicFramePr>
        <p:xfrm>
          <a:off x="134294" y="802194"/>
          <a:ext cx="3892353" cy="4099560"/>
        </p:xfrm>
        <a:graphic>
          <a:graphicData uri="http://schemas.openxmlformats.org/drawingml/2006/table">
            <a:tbl>
              <a:tblPr firstRow="1" bandRow="1">
                <a:tableStyleId>{5C22544A-7EE6-4342-B048-85BDC9FD1C3A}</a:tableStyleId>
              </a:tblPr>
              <a:tblGrid>
                <a:gridCol w="2367685">
                  <a:extLst>
                    <a:ext uri="{9D8B030D-6E8A-4147-A177-3AD203B41FA5}">
                      <a16:colId xmlns:a16="http://schemas.microsoft.com/office/drawing/2014/main" val="1785146866"/>
                    </a:ext>
                  </a:extLst>
                </a:gridCol>
                <a:gridCol w="1524668">
                  <a:extLst>
                    <a:ext uri="{9D8B030D-6E8A-4147-A177-3AD203B41FA5}">
                      <a16:colId xmlns:a16="http://schemas.microsoft.com/office/drawing/2014/main" val="2323427155"/>
                    </a:ext>
                  </a:extLst>
                </a:gridCol>
              </a:tblGrid>
              <a:tr h="283029">
                <a:tc>
                  <a:txBody>
                    <a:bodyPr/>
                    <a:lstStyle/>
                    <a:p>
                      <a:pPr algn="ctr">
                        <a:spcBef>
                          <a:spcPts val="600"/>
                        </a:spcBef>
                      </a:pPr>
                      <a:r>
                        <a:rPr lang="en-US" sz="1600" dirty="0"/>
                        <a:t>Continued Requirement</a:t>
                      </a:r>
                    </a:p>
                  </a:txBody>
                  <a:tcPr>
                    <a:solidFill>
                      <a:srgbClr val="002060"/>
                    </a:solidFill>
                  </a:tcPr>
                </a:tc>
                <a:tc>
                  <a:txBody>
                    <a:bodyPr/>
                    <a:lstStyle/>
                    <a:p>
                      <a:pPr algn="ctr">
                        <a:spcBef>
                          <a:spcPts val="600"/>
                        </a:spcBef>
                      </a:pPr>
                      <a:endParaRPr lang="en-US" sz="1600" dirty="0"/>
                    </a:p>
                  </a:txBody>
                  <a:tcPr>
                    <a:solidFill>
                      <a:srgbClr val="002060"/>
                    </a:solidFill>
                  </a:tcPr>
                </a:tc>
                <a:extLst>
                  <a:ext uri="{0D108BD9-81ED-4DB2-BD59-A6C34878D82A}">
                    <a16:rowId xmlns:a16="http://schemas.microsoft.com/office/drawing/2014/main" val="1480324516"/>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Consider economic data on the cost of raising children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800" dirty="0">
                        <a:solidFill>
                          <a:srgbClr val="00206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FFDF9"/>
                    </a:solidFill>
                  </a:tcPr>
                </a:tc>
                <a:tc>
                  <a:txBody>
                    <a:bodyPr/>
                    <a:lstStyle/>
                    <a:p>
                      <a:pPr algn="ctr">
                        <a:spcBef>
                          <a:spcPts val="600"/>
                        </a:spcBef>
                      </a:pPr>
                      <a:r>
                        <a:rPr lang="en-US" sz="1600" b="0" dirty="0">
                          <a:solidFill>
                            <a:srgbClr val="002060"/>
                          </a:solidFill>
                        </a:rPr>
                        <a:t>CPR preparing &amp; on agenda today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2519703759"/>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Consider case file data on application of and deviation from the guidelines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tc>
                  <a:txBody>
                    <a:bodyPr/>
                    <a:lstStyle/>
                    <a:p>
                      <a:pPr algn="ctr">
                        <a:spcBef>
                          <a:spcPts val="600"/>
                        </a:spcBef>
                      </a:pPr>
                      <a:r>
                        <a:rPr lang="en-US" sz="1600" b="0" dirty="0">
                          <a:solidFill>
                            <a:srgbClr val="002060"/>
                          </a:solidFill>
                        </a:rPr>
                        <a:t>CPR is working with child support agency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198252961"/>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kern="1200" dirty="0">
                          <a:solidFill>
                            <a:srgbClr val="002060"/>
                          </a:solidFill>
                          <a:effectLst/>
                          <a:latin typeface="+mn-lt"/>
                          <a:ea typeface="+mn-ea"/>
                          <a:cs typeface="+mn-cs"/>
                        </a:rPr>
                        <a:t>Review, and revise, if appropriate, the child support guidelines </a:t>
                      </a:r>
                      <a:endParaRPr lang="en-US" sz="1600" dirty="0">
                        <a:solidFill>
                          <a:srgbClr val="00206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FFDF9"/>
                    </a:solidFill>
                  </a:tcPr>
                </a:tc>
                <a:tc>
                  <a:txBody>
                    <a:bodyPr/>
                    <a:lstStyle/>
                    <a:p>
                      <a:pPr algn="ctr">
                        <a:spcBef>
                          <a:spcPts val="600"/>
                        </a:spcBef>
                      </a:pPr>
                      <a:r>
                        <a:rPr lang="en-US" sz="1600" b="0" dirty="0">
                          <a:solidFill>
                            <a:srgbClr val="002060"/>
                          </a:solidFill>
                        </a:rPr>
                        <a:t>Commission and Legislative Regulation Review Committee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FFDF9"/>
                    </a:solidFill>
                  </a:tcPr>
                </a:tc>
                <a:extLst>
                  <a:ext uri="{0D108BD9-81ED-4DB2-BD59-A6C34878D82A}">
                    <a16:rowId xmlns:a16="http://schemas.microsoft.com/office/drawing/2014/main" val="888777222"/>
                  </a:ext>
                </a:extLst>
              </a:tr>
            </a:tbl>
          </a:graphicData>
        </a:graphic>
      </p:graphicFrame>
      <p:graphicFrame>
        <p:nvGraphicFramePr>
          <p:cNvPr id="9" name="Table 8">
            <a:extLst>
              <a:ext uri="{FF2B5EF4-FFF2-40B4-BE49-F238E27FC236}">
                <a16:creationId xmlns:a16="http://schemas.microsoft.com/office/drawing/2014/main" id="{CB6CA748-2D81-4E99-BAE7-F49D64290237}"/>
              </a:ext>
            </a:extLst>
          </p:cNvPr>
          <p:cNvGraphicFramePr>
            <a:graphicFrameLocks noGrp="1"/>
          </p:cNvGraphicFramePr>
          <p:nvPr>
            <p:extLst>
              <p:ext uri="{D42A27DB-BD31-4B8C-83A1-F6EECF244321}">
                <p14:modId xmlns:p14="http://schemas.microsoft.com/office/powerpoint/2010/main" val="3760025452"/>
              </p:ext>
            </p:extLst>
          </p:nvPr>
        </p:nvGraphicFramePr>
        <p:xfrm>
          <a:off x="4160940" y="766464"/>
          <a:ext cx="7896766" cy="5582098"/>
        </p:xfrm>
        <a:graphic>
          <a:graphicData uri="http://schemas.openxmlformats.org/drawingml/2006/table">
            <a:tbl>
              <a:tblPr firstRow="1" bandRow="1">
                <a:tableStyleId>{5C22544A-7EE6-4342-B048-85BDC9FD1C3A}</a:tableStyleId>
              </a:tblPr>
              <a:tblGrid>
                <a:gridCol w="5813120">
                  <a:extLst>
                    <a:ext uri="{9D8B030D-6E8A-4147-A177-3AD203B41FA5}">
                      <a16:colId xmlns:a16="http://schemas.microsoft.com/office/drawing/2014/main" val="1785146866"/>
                    </a:ext>
                  </a:extLst>
                </a:gridCol>
                <a:gridCol w="2083646">
                  <a:extLst>
                    <a:ext uri="{9D8B030D-6E8A-4147-A177-3AD203B41FA5}">
                      <a16:colId xmlns:a16="http://schemas.microsoft.com/office/drawing/2014/main" val="2323427155"/>
                    </a:ext>
                  </a:extLst>
                </a:gridCol>
              </a:tblGrid>
              <a:tr h="248516">
                <a:tc>
                  <a:txBody>
                    <a:bodyPr/>
                    <a:lstStyle/>
                    <a:p>
                      <a:pPr algn="ctr"/>
                      <a:r>
                        <a:rPr lang="en-US" sz="1600" dirty="0"/>
                        <a:t>New Requirement</a:t>
                      </a:r>
                    </a:p>
                  </a:txBody>
                  <a:tcPr>
                    <a:solidFill>
                      <a:srgbClr val="002060"/>
                    </a:solidFill>
                  </a:tcPr>
                </a:tc>
                <a:tc>
                  <a:txBody>
                    <a:bodyPr/>
                    <a:lstStyle/>
                    <a:p>
                      <a:pPr algn="ctr"/>
                      <a:r>
                        <a:rPr lang="en-US" sz="1600" dirty="0"/>
                        <a:t> </a:t>
                      </a:r>
                    </a:p>
                  </a:txBody>
                  <a:tcPr>
                    <a:solidFill>
                      <a:srgbClr val="002060"/>
                    </a:solidFill>
                  </a:tcPr>
                </a:tc>
                <a:extLst>
                  <a:ext uri="{0D108BD9-81ED-4DB2-BD59-A6C34878D82A}">
                    <a16:rowId xmlns:a16="http://schemas.microsoft.com/office/drawing/2014/main" val="1480324516"/>
                  </a:ext>
                </a:extLst>
              </a:tr>
              <a:tr h="48381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Consider labor market data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FFDF9"/>
                    </a:solidFill>
                  </a:tcPr>
                </a:tc>
                <a:tc>
                  <a:txBody>
                    <a:bodyPr/>
                    <a:lstStyle/>
                    <a:p>
                      <a:pPr algn="ctr"/>
                      <a:r>
                        <a:rPr lang="en-US" sz="1600" dirty="0">
                          <a:solidFill>
                            <a:srgbClr val="002060"/>
                          </a:solidFill>
                        </a:rPr>
                        <a:t>CPR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2519703759"/>
                  </a:ext>
                </a:extLst>
              </a:tr>
              <a:tr h="26804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Impact of guidelines policies on parents with low income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rPr>
                        <a:t>CPR case file scenarios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1579295506"/>
                  </a:ext>
                </a:extLst>
              </a:tr>
              <a:tr h="59842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Factors that influence employment rates and compliance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rgbClr val="002060"/>
                        </a:solidFill>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dirty="0">
                        <a:solidFill>
                          <a:srgbClr val="002060"/>
                        </a:solidFill>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2060"/>
                          </a:solidFill>
                          <a:sym typeface="Wingdings" panose="05000000000000000000" pitchFamily="2" charset="2"/>
                        </a:rPr>
                        <a:t>CPR from case file data</a:t>
                      </a:r>
                      <a:endParaRPr lang="en-US" sz="1600" b="0"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4589575"/>
                  </a:ext>
                </a:extLst>
              </a:tr>
              <a:tr h="59842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Rates of default, imputation, and application of low-income adjustment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198252961"/>
                  </a:ext>
                </a:extLst>
              </a:tr>
              <a:tr h="59842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Comparison of payments by case characteristics including default, imputation, and  application of the low-income adjustment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Calibri" panose="020F0502020204030204"/>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888777222"/>
                  </a:ext>
                </a:extLst>
              </a:tr>
              <a:tr h="59842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Provide meaningful opportunity for public input, including input from low-income parties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tc>
                  <a:txBody>
                    <a:bodyPr/>
                    <a:lstStyle/>
                    <a:p>
                      <a:pPr algn="ctr"/>
                      <a:r>
                        <a:rPr lang="en-US" sz="1600" dirty="0">
                          <a:solidFill>
                            <a:srgbClr val="002060"/>
                          </a:solidFill>
                        </a:rPr>
                        <a:t>Representation on Commission and Regulation Process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1903748086"/>
                  </a:ext>
                </a:extLst>
              </a:tr>
              <a:tr h="59842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Obtain the views and advice of the IV-D agency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tc>
                  <a:txBody>
                    <a:bodyPr/>
                    <a:lstStyle/>
                    <a:p>
                      <a:pPr algn="ctr"/>
                      <a:r>
                        <a:rPr lang="en-US" sz="1600" dirty="0">
                          <a:solidFill>
                            <a:srgbClr val="002060"/>
                          </a:solidFill>
                        </a:rPr>
                        <a:t>Representatives on Commission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DF9"/>
                    </a:solidFill>
                  </a:tcPr>
                </a:tc>
                <a:extLst>
                  <a:ext uri="{0D108BD9-81ED-4DB2-BD59-A6C34878D82A}">
                    <a16:rowId xmlns:a16="http://schemas.microsoft.com/office/drawing/2014/main" val="2927200294"/>
                  </a:ext>
                </a:extLst>
              </a:tr>
              <a:tr h="59842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800" dirty="0">
                          <a:solidFill>
                            <a:srgbClr val="002060"/>
                          </a:solidFill>
                        </a:rPr>
                        <a:t>Publish report on internet, membership of reviewing body, and effective date of the guidelines and next review</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FFDF9"/>
                    </a:solidFill>
                  </a:tcPr>
                </a:tc>
                <a:tc>
                  <a:txBody>
                    <a:bodyPr/>
                    <a:lstStyle/>
                    <a:p>
                      <a:pPr algn="ctr"/>
                      <a:r>
                        <a:rPr lang="en-US" sz="1600" dirty="0">
                          <a:solidFill>
                            <a:srgbClr val="002060"/>
                          </a:solidFill>
                        </a:rPr>
                        <a:t>Updated Child Support and Arrearage Guidelines if Changes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FFDF9"/>
                    </a:solidFill>
                  </a:tcPr>
                </a:tc>
                <a:extLst>
                  <a:ext uri="{0D108BD9-81ED-4DB2-BD59-A6C34878D82A}">
                    <a16:rowId xmlns:a16="http://schemas.microsoft.com/office/drawing/2014/main" val="1966897636"/>
                  </a:ext>
                </a:extLst>
              </a:tr>
            </a:tbl>
          </a:graphicData>
        </a:graphic>
      </p:graphicFrame>
    </p:spTree>
    <p:extLst>
      <p:ext uri="{BB962C8B-B14F-4D97-AF65-F5344CB8AC3E}">
        <p14:creationId xmlns:p14="http://schemas.microsoft.com/office/powerpoint/2010/main" val="220268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7D7-1ABA-483A-A50F-08E814A58143}"/>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4700" dirty="0"/>
              <a:t>Analysis of Economic Data on the Cost of Raising Children</a:t>
            </a:r>
          </a:p>
        </p:txBody>
      </p:sp>
      <p:sp>
        <p:nvSpPr>
          <p:cNvPr id="15" name="Rectangle 14">
            <a:extLst>
              <a:ext uri="{FF2B5EF4-FFF2-40B4-BE49-F238E27FC236}">
                <a16:creationId xmlns:a16="http://schemas.microsoft.com/office/drawing/2014/main" id="{8C067E67-F226-4A07-891D-B5580D7F6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529420B-B50B-4A54-936F-33426CB9D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70916"/>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30C9C84-87F1-4080-BC53-1A96E826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Graphic 9" descr="Shopping cart">
            <a:extLst>
              <a:ext uri="{FF2B5EF4-FFF2-40B4-BE49-F238E27FC236}">
                <a16:creationId xmlns:a16="http://schemas.microsoft.com/office/drawing/2014/main" id="{623F3DC5-74EA-404D-BDED-2A6BCF9C53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2390" y="642103"/>
            <a:ext cx="1536192" cy="1536192"/>
          </a:xfrm>
          <a:prstGeom prst="rect">
            <a:avLst/>
          </a:prstGeom>
        </p:spPr>
      </p:pic>
      <p:sp>
        <p:nvSpPr>
          <p:cNvPr id="21" name="Rectangle 20">
            <a:extLst>
              <a:ext uri="{FF2B5EF4-FFF2-40B4-BE49-F238E27FC236}">
                <a16:creationId xmlns:a16="http://schemas.microsoft.com/office/drawing/2014/main" id="{86BECE06-F859-4BF0-99BF-5412160D1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Upward trend">
            <a:extLst>
              <a:ext uri="{FF2B5EF4-FFF2-40B4-BE49-F238E27FC236}">
                <a16:creationId xmlns:a16="http://schemas.microsoft.com/office/drawing/2014/main" id="{D5FE30EC-DA7E-4883-A186-80889545AA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561" y="2662325"/>
            <a:ext cx="3566160" cy="3566160"/>
          </a:xfrm>
          <a:prstGeom prst="rect">
            <a:avLst/>
          </a:prstGeom>
        </p:spPr>
      </p:pic>
      <p:sp>
        <p:nvSpPr>
          <p:cNvPr id="23" name="Rectangle 22">
            <a:extLst>
              <a:ext uri="{FF2B5EF4-FFF2-40B4-BE49-F238E27FC236}">
                <a16:creationId xmlns:a16="http://schemas.microsoft.com/office/drawing/2014/main" id="{136D55F9-4B13-4239-BB38-0196B10B2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500064"/>
            <a:ext cx="2412380" cy="2209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Money">
            <a:extLst>
              <a:ext uri="{FF2B5EF4-FFF2-40B4-BE49-F238E27FC236}">
                <a16:creationId xmlns:a16="http://schemas.microsoft.com/office/drawing/2014/main" id="{CAC8E6E8-6507-4920-ABCA-D98FCA3F04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7513" y="2658346"/>
            <a:ext cx="1894402" cy="1894402"/>
          </a:xfrm>
          <a:prstGeom prst="rect">
            <a:avLst/>
          </a:prstGeom>
        </p:spPr>
      </p:pic>
      <p:cxnSp>
        <p:nvCxnSpPr>
          <p:cNvPr id="25" name="Straight Connector 24">
            <a:extLst>
              <a:ext uri="{FF2B5EF4-FFF2-40B4-BE49-F238E27FC236}">
                <a16:creationId xmlns:a16="http://schemas.microsoft.com/office/drawing/2014/main" id="{C4A939E8-D608-4CBE-B408-027E7D5A7B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6464B0F-EE77-49FE-A1CD-2E01ADC30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4870580"/>
            <a:ext cx="2412380" cy="1516504"/>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4FE0E9A-63AB-450E-9B8A-1E77FBD5E7DD}"/>
              </a:ext>
            </a:extLst>
          </p:cNvPr>
          <p:cNvSpPr>
            <a:spLocks noGrp="1"/>
          </p:cNvSpPr>
          <p:nvPr>
            <p:ph type="sldNum" sz="quarter" idx="10"/>
          </p:nvPr>
        </p:nvSpPr>
        <p:spPr>
          <a:xfrm>
            <a:off x="10620374" y="6356350"/>
            <a:ext cx="733425"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40ED968-6F27-4A0D-8446-73B1EAC69D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16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77047"/>
          </a:xfrm>
        </p:spPr>
        <p:txBody>
          <a:bodyPr>
            <a:normAutofit fontScale="90000"/>
          </a:bodyPr>
          <a:lstStyle/>
          <a:p>
            <a:r>
              <a:rPr lang="en-US" dirty="0"/>
              <a:t>Child Support Schedule: Part Economic Data and Part Policy</a:t>
            </a:r>
          </a:p>
        </p:txBody>
      </p:sp>
      <p:sp>
        <p:nvSpPr>
          <p:cNvPr id="3" name="Slide Number Placeholder 2"/>
          <p:cNvSpPr>
            <a:spLocks noGrp="1"/>
          </p:cNvSpPr>
          <p:nvPr>
            <p:ph type="sldNum" sz="quarter" idx="10"/>
          </p:nvPr>
        </p:nvSpPr>
        <p:spPr/>
        <p:txBody>
          <a:bodyPr/>
          <a:lstStyle/>
          <a:p>
            <a:fld id="{A40ED968-6F27-4A0D-8446-73B1EAC69DD4}" type="slidenum">
              <a:rPr lang="en-US" smtClean="0"/>
              <a:t>23</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EF74534B-AF14-4492-BB96-3661964E115C}"/>
              </a:ext>
            </a:extLst>
          </p:cNvPr>
          <p:cNvSpPr txBox="1"/>
          <p:nvPr/>
        </p:nvSpPr>
        <p:spPr>
          <a:xfrm>
            <a:off x="139148" y="1492718"/>
            <a:ext cx="4084982" cy="3970318"/>
          </a:xfrm>
          <a:prstGeom prst="rect">
            <a:avLst/>
          </a:prstGeom>
          <a:noFill/>
        </p:spPr>
        <p:txBody>
          <a:bodyPr wrap="square" rtlCol="0">
            <a:spAutoFit/>
          </a:bodyPr>
          <a:lstStyle/>
          <a:p>
            <a:r>
              <a:rPr lang="en-US" dirty="0">
                <a:solidFill>
                  <a:srgbClr val="00205B"/>
                </a:solidFill>
              </a:rPr>
              <a:t>Example with no income deductions or adjustments</a:t>
            </a:r>
          </a:p>
          <a:p>
            <a:endParaRPr lang="en-US" dirty="0">
              <a:solidFill>
                <a:srgbClr val="00205B"/>
              </a:solidFill>
            </a:endParaRPr>
          </a:p>
          <a:p>
            <a:r>
              <a:rPr lang="en-US" dirty="0">
                <a:solidFill>
                  <a:srgbClr val="00205B"/>
                </a:solidFill>
              </a:rPr>
              <a:t>1 Child</a:t>
            </a:r>
          </a:p>
          <a:p>
            <a:r>
              <a:rPr lang="en-US" dirty="0">
                <a:solidFill>
                  <a:srgbClr val="00205B"/>
                </a:solidFill>
              </a:rPr>
              <a:t>Parent A: $1,000</a:t>
            </a:r>
          </a:p>
          <a:p>
            <a:r>
              <a:rPr lang="en-US" u="sng" dirty="0">
                <a:solidFill>
                  <a:srgbClr val="00205B"/>
                </a:solidFill>
              </a:rPr>
              <a:t>Parent B: $    500</a:t>
            </a:r>
          </a:p>
          <a:p>
            <a:r>
              <a:rPr lang="en-US" dirty="0">
                <a:solidFill>
                  <a:srgbClr val="00205B"/>
                </a:solidFill>
              </a:rPr>
              <a:t>Combined = $1,500</a:t>
            </a:r>
          </a:p>
          <a:p>
            <a:endParaRPr lang="en-US" dirty="0">
              <a:solidFill>
                <a:srgbClr val="00205B"/>
              </a:solidFill>
            </a:endParaRPr>
          </a:p>
          <a:p>
            <a:r>
              <a:rPr lang="en-US" dirty="0">
                <a:solidFill>
                  <a:srgbClr val="00205B"/>
                </a:solidFill>
              </a:rPr>
              <a:t>Basic obligation from schedule = $278</a:t>
            </a:r>
          </a:p>
          <a:p>
            <a:r>
              <a:rPr lang="en-US" dirty="0">
                <a:solidFill>
                  <a:srgbClr val="00205B"/>
                </a:solidFill>
              </a:rPr>
              <a:t> </a:t>
            </a:r>
          </a:p>
          <a:p>
            <a:r>
              <a:rPr lang="en-US" dirty="0">
                <a:solidFill>
                  <a:srgbClr val="00205B"/>
                </a:solidFill>
              </a:rPr>
              <a:t>Parent A Income/Combined Income = 67%</a:t>
            </a:r>
          </a:p>
          <a:p>
            <a:endParaRPr lang="en-US" dirty="0">
              <a:solidFill>
                <a:srgbClr val="00205B"/>
              </a:solidFill>
            </a:endParaRPr>
          </a:p>
          <a:p>
            <a:r>
              <a:rPr lang="en-US" b="1" dirty="0">
                <a:solidFill>
                  <a:srgbClr val="00205B"/>
                </a:solidFill>
              </a:rPr>
              <a:t>Order = $278 X 67% = $186 per week</a:t>
            </a:r>
          </a:p>
        </p:txBody>
      </p:sp>
      <p:sp>
        <p:nvSpPr>
          <p:cNvPr id="4" name="Oval 3">
            <a:extLst>
              <a:ext uri="{FF2B5EF4-FFF2-40B4-BE49-F238E27FC236}">
                <a16:creationId xmlns:a16="http://schemas.microsoft.com/office/drawing/2014/main" id="{1EEEDB06-E6EA-4B6C-9083-C8B8A97C9C9F}"/>
              </a:ext>
            </a:extLst>
          </p:cNvPr>
          <p:cNvSpPr/>
          <p:nvPr/>
        </p:nvSpPr>
        <p:spPr>
          <a:xfrm>
            <a:off x="4970585" y="2352122"/>
            <a:ext cx="3373441" cy="5126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F4AEBD-EF7A-8E7D-0794-1561BFFBF62E}"/>
              </a:ext>
            </a:extLst>
          </p:cNvPr>
          <p:cNvPicPr>
            <a:picLocks noChangeAspect="1"/>
          </p:cNvPicPr>
          <p:nvPr/>
        </p:nvPicPr>
        <p:blipFill>
          <a:blip r:embed="rId3"/>
          <a:stretch>
            <a:fillRect/>
          </a:stretch>
        </p:blipFill>
        <p:spPr>
          <a:xfrm>
            <a:off x="4799648" y="1640598"/>
            <a:ext cx="7099275" cy="3120560"/>
          </a:xfrm>
          <a:prstGeom prst="rect">
            <a:avLst/>
          </a:prstGeom>
        </p:spPr>
      </p:pic>
    </p:spTree>
    <p:extLst>
      <p:ext uri="{BB962C8B-B14F-4D97-AF65-F5344CB8AC3E}">
        <p14:creationId xmlns:p14="http://schemas.microsoft.com/office/powerpoint/2010/main" val="3149118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77047"/>
          </a:xfrm>
        </p:spPr>
        <p:txBody>
          <a:bodyPr>
            <a:normAutofit fontScale="90000"/>
          </a:bodyPr>
          <a:lstStyle/>
          <a:p>
            <a:r>
              <a:rPr lang="en-US" dirty="0"/>
              <a:t>Assumptions and Data Underlying Existing Schedule &amp; What Could Be Updated</a:t>
            </a:r>
          </a:p>
        </p:txBody>
      </p:sp>
      <p:sp>
        <p:nvSpPr>
          <p:cNvPr id="3" name="Slide Number Placeholder 2"/>
          <p:cNvSpPr>
            <a:spLocks noGrp="1"/>
          </p:cNvSpPr>
          <p:nvPr>
            <p:ph type="sldNum" sz="quarter" idx="10"/>
          </p:nvPr>
        </p:nvSpPr>
        <p:spPr/>
        <p:txBody>
          <a:bodyPr/>
          <a:lstStyle/>
          <a:p>
            <a:fld id="{A40ED968-6F27-4A0D-8446-73B1EAC69DD4}" type="slidenum">
              <a:rPr lang="en-US" smtClean="0"/>
              <a:t>24</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17002921"/>
              </p:ext>
            </p:extLst>
          </p:nvPr>
        </p:nvGraphicFramePr>
        <p:xfrm>
          <a:off x="190644" y="1177046"/>
          <a:ext cx="11824672" cy="5182090"/>
        </p:xfrm>
        <a:graphic>
          <a:graphicData uri="http://schemas.openxmlformats.org/drawingml/2006/table">
            <a:tbl>
              <a:tblPr firstRow="1" bandRow="1">
                <a:tableStyleId>{5C22544A-7EE6-4342-B048-85BDC9FD1C3A}</a:tableStyleId>
              </a:tblPr>
              <a:tblGrid>
                <a:gridCol w="2566516">
                  <a:extLst>
                    <a:ext uri="{9D8B030D-6E8A-4147-A177-3AD203B41FA5}">
                      <a16:colId xmlns:a16="http://schemas.microsoft.com/office/drawing/2014/main" val="2117774465"/>
                    </a:ext>
                  </a:extLst>
                </a:gridCol>
                <a:gridCol w="5069112">
                  <a:extLst>
                    <a:ext uri="{9D8B030D-6E8A-4147-A177-3AD203B41FA5}">
                      <a16:colId xmlns:a16="http://schemas.microsoft.com/office/drawing/2014/main" val="2573913821"/>
                    </a:ext>
                  </a:extLst>
                </a:gridCol>
                <a:gridCol w="4189044">
                  <a:extLst>
                    <a:ext uri="{9D8B030D-6E8A-4147-A177-3AD203B41FA5}">
                      <a16:colId xmlns:a16="http://schemas.microsoft.com/office/drawing/2014/main" val="2188937775"/>
                    </a:ext>
                  </a:extLst>
                </a:gridCol>
              </a:tblGrid>
              <a:tr h="360416">
                <a:tc>
                  <a:txBody>
                    <a:bodyPr/>
                    <a:lstStyle/>
                    <a:p>
                      <a:endParaRPr lang="en-US" sz="1400" dirty="0"/>
                    </a:p>
                  </a:txBody>
                  <a:tcPr>
                    <a:lnB w="38100" cmpd="sng">
                      <a:noFill/>
                    </a:lnB>
                    <a:solidFill>
                      <a:srgbClr val="009999"/>
                    </a:solidFill>
                  </a:tcPr>
                </a:tc>
                <a:tc>
                  <a:txBody>
                    <a:bodyPr/>
                    <a:lstStyle/>
                    <a:p>
                      <a:r>
                        <a:rPr lang="en-US" sz="1400" dirty="0"/>
                        <a:t>Basis of Existing Schedule</a:t>
                      </a:r>
                    </a:p>
                  </a:txBody>
                  <a:tcPr>
                    <a:lnB w="38100" cmpd="sng">
                      <a:noFill/>
                    </a:lnB>
                    <a:solidFill>
                      <a:srgbClr val="009999"/>
                    </a:solidFill>
                  </a:tcPr>
                </a:tc>
                <a:tc>
                  <a:txBody>
                    <a:bodyPr/>
                    <a:lstStyle/>
                    <a:p>
                      <a:r>
                        <a:rPr lang="en-US" sz="1400" dirty="0"/>
                        <a:t>Update</a:t>
                      </a:r>
                      <a:r>
                        <a:rPr lang="en-US" sz="1400" baseline="0" dirty="0"/>
                        <a:t> Alternatives</a:t>
                      </a:r>
                      <a:endParaRPr lang="en-US" sz="1400" dirty="0"/>
                    </a:p>
                  </a:txBody>
                  <a:tcPr>
                    <a:lnB w="38100" cmpd="sng">
                      <a:noFill/>
                    </a:lnB>
                    <a:solidFill>
                      <a:srgbClr val="009999"/>
                    </a:solidFill>
                  </a:tcPr>
                </a:tc>
                <a:extLst>
                  <a:ext uri="{0D108BD9-81ED-4DB2-BD59-A6C34878D82A}">
                    <a16:rowId xmlns:a16="http://schemas.microsoft.com/office/drawing/2014/main" val="1829788125"/>
                  </a:ext>
                </a:extLst>
              </a:tr>
              <a:tr h="377672">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1. Guidelines model</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Income Shares (used by 41 states)</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Other models</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8450199"/>
                  </a:ext>
                </a:extLst>
              </a:tr>
              <a:tr h="364458">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2. Price levels</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March 2012 price levels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Dec. 2022 (29.4% increase)</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58016"/>
                  </a:ext>
                </a:extLst>
              </a:tr>
              <a:tr h="421503">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3. Measurement of child-rearing expenditures</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cs typeface="Arial" panose="020B0604020202020204" pitchFamily="34" charset="0"/>
                        </a:rPr>
                        <a:t>4</a:t>
                      </a:r>
                      <a:r>
                        <a:rPr lang="en-US" sz="1400" baseline="30000" dirty="0">
                          <a:solidFill>
                            <a:srgbClr val="00205B"/>
                          </a:solidFill>
                          <a:effectLst/>
                          <a:latin typeface="+mn-lt"/>
                          <a:ea typeface="Times New Roman" panose="02020603050405020304" pitchFamily="18" charset="0"/>
                          <a:cs typeface="Arial" panose="020B0604020202020204" pitchFamily="34" charset="0"/>
                        </a:rPr>
                        <a:t>th</a:t>
                      </a:r>
                      <a:r>
                        <a:rPr lang="en-US" sz="1400" dirty="0">
                          <a:solidFill>
                            <a:srgbClr val="00205B"/>
                          </a:solidFill>
                          <a:effectLst/>
                          <a:latin typeface="+mn-lt"/>
                          <a:ea typeface="Times New Roman" panose="02020603050405020304" pitchFamily="18" charset="0"/>
                          <a:cs typeface="Arial" panose="020B0604020202020204" pitchFamily="34" charset="0"/>
                        </a:rPr>
                        <a:t> Betson-Rothbarth study (BR4) from expenditure data collected in 2004-09</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BR5 (2013-2019 expenditure data), USDA, and other studies</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2695905"/>
                  </a:ext>
                </a:extLst>
              </a:tr>
              <a:tr h="243840">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4. Adjustments for CT higher income/cost of living </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205B"/>
                          </a:solidFill>
                          <a:effectLst/>
                          <a:latin typeface="+mn-lt"/>
                          <a:ea typeface="Times New Roman" panose="02020603050405020304" pitchFamily="18" charset="0"/>
                        </a:rPr>
                        <a:t>Income realignment  (CT 3</a:t>
                      </a:r>
                      <a:r>
                        <a:rPr lang="en-US" sz="1400" baseline="30000" dirty="0">
                          <a:solidFill>
                            <a:srgbClr val="00205B"/>
                          </a:solidFill>
                          <a:effectLst/>
                          <a:latin typeface="+mn-lt"/>
                          <a:ea typeface="Times New Roman" panose="02020603050405020304" pitchFamily="18" charset="0"/>
                        </a:rPr>
                        <a:t>rd</a:t>
                      </a:r>
                      <a:r>
                        <a:rPr lang="en-US" sz="1400" dirty="0">
                          <a:solidFill>
                            <a:srgbClr val="00205B"/>
                          </a:solidFill>
                          <a:effectLst/>
                          <a:latin typeface="+mn-lt"/>
                          <a:ea typeface="Times New Roman" panose="02020603050405020304" pitchFamily="18" charset="0"/>
                        </a:rPr>
                        <a:t> highest state in 2010)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spcBef>
                          <a:spcPts val="0"/>
                        </a:spcBef>
                        <a:spcAft>
                          <a:spcPts val="0"/>
                        </a:spcAft>
                        <a:buFont typeface="Arial" panose="020B0604020202020204" pitchFamily="34" charset="0"/>
                        <a:buChar char="•"/>
                      </a:pPr>
                      <a:r>
                        <a:rPr lang="en-US" sz="1400" dirty="0">
                          <a:solidFill>
                            <a:srgbClr val="00205B"/>
                          </a:solidFill>
                          <a:effectLst/>
                          <a:latin typeface="+mn-lt"/>
                          <a:ea typeface="Times New Roman" panose="02020603050405020304" pitchFamily="18" charset="0"/>
                        </a:rPr>
                        <a:t>Income realignment (CT  is 6</a:t>
                      </a:r>
                      <a:r>
                        <a:rPr lang="en-US" sz="1400" baseline="30000" dirty="0">
                          <a:solidFill>
                            <a:srgbClr val="00205B"/>
                          </a:solidFill>
                          <a:effectLst/>
                          <a:latin typeface="+mn-lt"/>
                          <a:ea typeface="Times New Roman" panose="02020603050405020304" pitchFamily="18" charset="0"/>
                        </a:rPr>
                        <a:t>th</a:t>
                      </a:r>
                      <a:r>
                        <a:rPr lang="en-US" sz="1400" dirty="0">
                          <a:solidFill>
                            <a:srgbClr val="00205B"/>
                          </a:solidFill>
                          <a:effectLst/>
                          <a:latin typeface="+mn-lt"/>
                          <a:ea typeface="Times New Roman" panose="02020603050405020304" pitchFamily="18" charset="0"/>
                        </a:rPr>
                        <a:t> highest state in 2021)</a:t>
                      </a:r>
                    </a:p>
                    <a:p>
                      <a:pPr marL="285750" marR="0" indent="-285750">
                        <a:spcBef>
                          <a:spcPts val="0"/>
                        </a:spcBef>
                        <a:spcAft>
                          <a:spcPts val="0"/>
                        </a:spcAft>
                        <a:buFont typeface="Arial" panose="020B0604020202020204" pitchFamily="34" charset="0"/>
                        <a:buChar char="•"/>
                      </a:pPr>
                      <a:r>
                        <a:rPr lang="en-US" sz="1400" dirty="0">
                          <a:solidFill>
                            <a:srgbClr val="00205B"/>
                          </a:solidFill>
                          <a:effectLst/>
                          <a:latin typeface="+mn-lt"/>
                          <a:ea typeface="Times New Roman" panose="02020603050405020304" pitchFamily="18" charset="0"/>
                        </a:rPr>
                        <a:t>Price parity (102.6)</a:t>
                      </a:r>
                    </a:p>
                    <a:p>
                      <a:pPr marL="285750" marR="0" indent="-285750">
                        <a:spcBef>
                          <a:spcPts val="0"/>
                        </a:spcBef>
                        <a:spcAft>
                          <a:spcPts val="0"/>
                        </a:spcAft>
                        <a:buFont typeface="Arial" panose="020B0604020202020204" pitchFamily="34" charset="0"/>
                        <a:buChar char="•"/>
                      </a:pPr>
                      <a:r>
                        <a:rPr lang="en-US" sz="1400" dirty="0">
                          <a:solidFill>
                            <a:srgbClr val="00205B"/>
                          </a:solidFill>
                          <a:effectLst/>
                          <a:latin typeface="+mn-lt"/>
                          <a:ea typeface="Times New Roman" panose="02020603050405020304" pitchFamily="18" charset="0"/>
                        </a:rPr>
                        <a:t>CT ranks 13</a:t>
                      </a:r>
                      <a:r>
                        <a:rPr lang="en-US" sz="1400" baseline="30000" dirty="0">
                          <a:solidFill>
                            <a:srgbClr val="00205B"/>
                          </a:solidFill>
                          <a:effectLst/>
                          <a:latin typeface="+mn-lt"/>
                          <a:ea typeface="Times New Roman" panose="02020603050405020304" pitchFamily="18" charset="0"/>
                        </a:rPr>
                        <a:t>th</a:t>
                      </a:r>
                      <a:r>
                        <a:rPr lang="en-US" sz="1400" dirty="0">
                          <a:solidFill>
                            <a:srgbClr val="00205B"/>
                          </a:solidFill>
                          <a:effectLst/>
                          <a:latin typeface="+mn-lt"/>
                          <a:ea typeface="Times New Roman" panose="02020603050405020304" pitchFamily="18" charset="0"/>
                        </a:rPr>
                        <a:t> in 2021 median gross rent</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9025188"/>
                  </a:ext>
                </a:extLst>
              </a:tr>
              <a:tr h="577528">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5.  Adjusted so no decrease</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Higher of existing  (2005 schedule) and BR4 income aligned:  2005 schedule applies to net weekly incomes below $1,250 for 1child; $920 for 2 children; and about $600 for 3 or more children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Policy decision</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3334904"/>
                  </a:ext>
                </a:extLst>
              </a:tr>
              <a:tr h="577528">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6. Lowest and highest income to be considered</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Combined net incomes of $50 - $4,000 per week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Depends on economic basis and adjustment for CT incomes (e.g., BR study allows for up to about $5,000 per week)</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779070"/>
                  </a:ext>
                </a:extLst>
              </a:tr>
              <a:tr h="577528">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7. Spending more/less of after-tax income</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5B"/>
                          </a:solidFill>
                          <a:effectLst/>
                          <a:latin typeface="+mn-lt"/>
                          <a:ea typeface="Times New Roman" panose="02020603050405020304" pitchFamily="18" charset="0"/>
                          <a:cs typeface="Arial" panose="020B0604020202020204" pitchFamily="34" charset="0"/>
                        </a:rPr>
                        <a:t>Use actual ratios with cap</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rPr>
                        <a:t>District of Columbia approach (after-tax income = expenditures, which would increase schedule amounts)</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954807"/>
                  </a:ext>
                </a:extLst>
              </a:tr>
              <a:tr h="577528">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8. Highly variable child-rearing expenses excluded from schedule</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Childcare &amp; healthcare expenses excluded from schedule</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Various options</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3866643"/>
                  </a:ext>
                </a:extLst>
              </a:tr>
              <a:tr h="577528">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9. Low-income adjustment &amp; minimum order</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2012 federal poverty guidelines for 1 person = $215 per week and 10-12% minimum order at net income of $50 per month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2023 FPG: $280 per week</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7890218"/>
                  </a:ext>
                </a:extLst>
              </a:tr>
            </a:tbl>
          </a:graphicData>
        </a:graphic>
      </p:graphicFrame>
      <p:sp>
        <p:nvSpPr>
          <p:cNvPr id="4" name="TextBox 3">
            <a:extLst>
              <a:ext uri="{FF2B5EF4-FFF2-40B4-BE49-F238E27FC236}">
                <a16:creationId xmlns:a16="http://schemas.microsoft.com/office/drawing/2014/main" id="{878832C7-5695-74FB-C800-2E269BF798D3}"/>
              </a:ext>
            </a:extLst>
          </p:cNvPr>
          <p:cNvSpPr txBox="1"/>
          <p:nvPr/>
        </p:nvSpPr>
        <p:spPr>
          <a:xfrm>
            <a:off x="363685" y="6396335"/>
            <a:ext cx="10257693" cy="461665"/>
          </a:xfrm>
          <a:prstGeom prst="rect">
            <a:avLst/>
          </a:prstGeom>
          <a:noFill/>
        </p:spPr>
        <p:txBody>
          <a:bodyPr wrap="square" rtlCol="0">
            <a:spAutoFit/>
          </a:bodyPr>
          <a:lstStyle/>
          <a:p>
            <a:r>
              <a:rPr lang="en-US" sz="1200" dirty="0">
                <a:effectLst/>
                <a:latin typeface="Calibri" panose="020F0502020204030204" pitchFamily="34" charset="0"/>
                <a:ea typeface="Times New Roman" panose="02020603050405020304" pitchFamily="18" charset="0"/>
              </a:rPr>
              <a:t>U.S. Bureau of Economic Analysis. (2022). </a:t>
            </a:r>
            <a:r>
              <a:rPr lang="en-US" sz="1200" i="1" dirty="0">
                <a:effectLst/>
                <a:latin typeface="Calibri" panose="020F0502020204030204" pitchFamily="34" charset="0"/>
                <a:ea typeface="Times New Roman" panose="02020603050405020304" pitchFamily="18" charset="0"/>
              </a:rPr>
              <a:t>2021 Regional Price Parities by State (US = 100).</a:t>
            </a:r>
            <a:r>
              <a:rPr lang="en-US" sz="1200" dirty="0">
                <a:effectLst/>
                <a:latin typeface="Calibri" panose="020F0502020204030204" pitchFamily="34" charset="0"/>
                <a:ea typeface="Times New Roman" panose="02020603050405020304" pitchFamily="18" charset="0"/>
              </a:rPr>
              <a:t> Retrieved from </a:t>
            </a:r>
            <a:r>
              <a:rPr lang="en-US" sz="1200" u="sng" dirty="0">
                <a:solidFill>
                  <a:srgbClr val="0E57C4"/>
                </a:solidFill>
                <a:effectLst/>
                <a:latin typeface="Calibri" panose="020F0502020204030204" pitchFamily="34" charset="0"/>
                <a:ea typeface="Times New Roman" panose="02020603050405020304" pitchFamily="18" charset="0"/>
                <a:cs typeface="Calibri" panose="020F0502020204030204" pitchFamily="34" charset="0"/>
                <a:hlinkClick r:id="rId3"/>
              </a:rPr>
              <a:t>https://www.bea.gov/data/prices-inflation/regional-price-parities-state-and-metro-area</a:t>
            </a:r>
            <a:endParaRPr lang="en-US" sz="1200" dirty="0"/>
          </a:p>
        </p:txBody>
      </p:sp>
    </p:spTree>
    <p:extLst>
      <p:ext uri="{BB962C8B-B14F-4D97-AF65-F5344CB8AC3E}">
        <p14:creationId xmlns:p14="http://schemas.microsoft.com/office/powerpoint/2010/main" val="300146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AA421A6-3830-4054-8E1B-6891DEA66713}"/>
              </a:ext>
            </a:extLst>
          </p:cNvPr>
          <p:cNvSpPr>
            <a:spLocks noGrp="1" noChangeArrowheads="1"/>
          </p:cNvSpPr>
          <p:nvPr>
            <p:ph type="title"/>
          </p:nvPr>
        </p:nvSpPr>
        <p:spPr>
          <a:xfrm>
            <a:off x="0" y="0"/>
            <a:ext cx="12192000" cy="523875"/>
          </a:xfrm>
        </p:spPr>
        <p:txBody>
          <a:bodyPr>
            <a:normAutofit fontScale="90000"/>
          </a:bodyPr>
          <a:lstStyle/>
          <a:p>
            <a:pPr eaLnBrk="1" hangingPunct="1"/>
            <a:r>
              <a:rPr lang="en-US" altLang="en-US" sz="2800" dirty="0"/>
              <a:t>Studies of Child-Rearing Expenditures: 10 Different Studies underlying State Guidelines </a:t>
            </a:r>
          </a:p>
        </p:txBody>
      </p:sp>
      <p:sp>
        <p:nvSpPr>
          <p:cNvPr id="68611" name="Slide Number Placeholder 2">
            <a:extLst>
              <a:ext uri="{FF2B5EF4-FFF2-40B4-BE49-F238E27FC236}">
                <a16:creationId xmlns:a16="http://schemas.microsoft.com/office/drawing/2014/main" id="{610431A5-280B-41CF-8C8F-70EC9FEDC9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fontAlgn="base">
              <a:lnSpc>
                <a:spcPct val="100000"/>
              </a:lnSpc>
              <a:spcBef>
                <a:spcPct val="0"/>
              </a:spcBef>
              <a:spcAft>
                <a:spcPct val="0"/>
              </a:spcAft>
              <a:buFontTx/>
              <a:buNone/>
            </a:pPr>
            <a:fld id="{81B0E66F-479A-4EBA-9000-7687D4EBD52A}" type="slidenum">
              <a:rPr lang="en-US" altLang="en-US" sz="1200" smtClean="0">
                <a:solidFill>
                  <a:schemeClr val="bg1"/>
                </a:solidFill>
              </a:rPr>
              <a:pPr fontAlgn="base">
                <a:lnSpc>
                  <a:spcPct val="100000"/>
                </a:lnSpc>
                <a:spcBef>
                  <a:spcPct val="0"/>
                </a:spcBef>
                <a:spcAft>
                  <a:spcPct val="0"/>
                </a:spcAft>
                <a:buFontTx/>
                <a:buNone/>
              </a:pPr>
              <a:t>25</a:t>
            </a:fld>
            <a:endParaRPr lang="en-US" altLang="en-US" sz="1200" dirty="0">
              <a:solidFill>
                <a:schemeClr val="bg1"/>
              </a:solidFill>
            </a:endParaRPr>
          </a:p>
        </p:txBody>
      </p:sp>
      <p:graphicFrame>
        <p:nvGraphicFramePr>
          <p:cNvPr id="5" name="Content Placeholder 4">
            <a:extLst>
              <a:ext uri="{FF2B5EF4-FFF2-40B4-BE49-F238E27FC236}">
                <a16:creationId xmlns:a16="http://schemas.microsoft.com/office/drawing/2014/main" id="{889E6B74-F847-49EB-9E67-41E14985B8FB}"/>
              </a:ext>
            </a:extLst>
          </p:cNvPr>
          <p:cNvGraphicFramePr>
            <a:graphicFrameLocks/>
          </p:cNvGraphicFramePr>
          <p:nvPr>
            <p:extLst>
              <p:ext uri="{D42A27DB-BD31-4B8C-83A1-F6EECF244321}">
                <p14:modId xmlns:p14="http://schemas.microsoft.com/office/powerpoint/2010/main" val="274538840"/>
              </p:ext>
            </p:extLst>
          </p:nvPr>
        </p:nvGraphicFramePr>
        <p:xfrm>
          <a:off x="103662" y="523875"/>
          <a:ext cx="12088338" cy="6041086"/>
        </p:xfrm>
        <a:graphic>
          <a:graphicData uri="http://schemas.openxmlformats.org/drawingml/2006/table">
            <a:tbl>
              <a:tblPr firstRow="1" bandRow="1">
                <a:tableStyleId>{5C22544A-7EE6-4342-B048-85BDC9FD1C3A}</a:tableStyleId>
              </a:tblPr>
              <a:tblGrid>
                <a:gridCol w="1595829">
                  <a:extLst>
                    <a:ext uri="{9D8B030D-6E8A-4147-A177-3AD203B41FA5}">
                      <a16:colId xmlns:a16="http://schemas.microsoft.com/office/drawing/2014/main" val="20000"/>
                    </a:ext>
                  </a:extLst>
                </a:gridCol>
                <a:gridCol w="707533">
                  <a:extLst>
                    <a:ext uri="{9D8B030D-6E8A-4147-A177-3AD203B41FA5}">
                      <a16:colId xmlns:a16="http://schemas.microsoft.com/office/drawing/2014/main" val="20001"/>
                    </a:ext>
                  </a:extLst>
                </a:gridCol>
                <a:gridCol w="9784976">
                  <a:extLst>
                    <a:ext uri="{9D8B030D-6E8A-4147-A177-3AD203B41FA5}">
                      <a16:colId xmlns:a16="http://schemas.microsoft.com/office/drawing/2014/main" val="20002"/>
                    </a:ext>
                  </a:extLst>
                </a:gridCol>
              </a:tblGrid>
              <a:tr h="550362">
                <a:tc>
                  <a:txBody>
                    <a:bodyPr/>
                    <a:lstStyle/>
                    <a:p>
                      <a:r>
                        <a:rPr lang="en-US" sz="1400" dirty="0"/>
                        <a:t>Study</a:t>
                      </a:r>
                      <a:r>
                        <a:rPr lang="en-US" sz="1400" baseline="0" dirty="0"/>
                        <a:t> Name and CES Years</a:t>
                      </a:r>
                      <a:endParaRPr lang="en-US" sz="1400" dirty="0"/>
                    </a:p>
                  </a:txBody>
                  <a:tcPr marL="91434" marR="91434" marT="45916" marB="45916">
                    <a:solidFill>
                      <a:srgbClr val="002060"/>
                    </a:solidFill>
                  </a:tcPr>
                </a:tc>
                <a:tc>
                  <a:txBody>
                    <a:bodyPr/>
                    <a:lstStyle/>
                    <a:p>
                      <a:r>
                        <a:rPr lang="en-US" sz="1400" dirty="0"/>
                        <a:t>Study Year</a:t>
                      </a:r>
                    </a:p>
                  </a:txBody>
                  <a:tcPr marL="91434" marR="91434" marT="45916" marB="45916">
                    <a:solidFill>
                      <a:srgbClr val="002060"/>
                    </a:solidFill>
                  </a:tcPr>
                </a:tc>
                <a:tc>
                  <a:txBody>
                    <a:bodyPr/>
                    <a:lstStyle/>
                    <a:p>
                      <a:pPr algn="ctr"/>
                      <a:r>
                        <a:rPr lang="en-US" sz="1400" dirty="0"/>
                        <a:t>Full Reference</a:t>
                      </a:r>
                    </a:p>
                  </a:txBody>
                  <a:tcPr marL="91434" marR="91434" marT="45916" marB="45916">
                    <a:solidFill>
                      <a:srgbClr val="002060"/>
                    </a:solidFill>
                  </a:tcPr>
                </a:tc>
                <a:extLst>
                  <a:ext uri="{0D108BD9-81ED-4DB2-BD59-A6C34878D82A}">
                    <a16:rowId xmlns:a16="http://schemas.microsoft.com/office/drawing/2014/main" val="10000"/>
                  </a:ext>
                </a:extLst>
              </a:tr>
              <a:tr h="277981">
                <a:tc>
                  <a:txBody>
                    <a:bodyPr/>
                    <a:lstStyle/>
                    <a:p>
                      <a:r>
                        <a:rPr lang="en-US" sz="1200" b="1" dirty="0">
                          <a:solidFill>
                            <a:srgbClr val="002060"/>
                          </a:solidFill>
                        </a:rPr>
                        <a:t>Van der </a:t>
                      </a:r>
                      <a:r>
                        <a:rPr lang="en-US" sz="1200" b="1" dirty="0" err="1">
                          <a:solidFill>
                            <a:srgbClr val="002060"/>
                          </a:solidFill>
                        </a:rPr>
                        <a:t>Gaag</a:t>
                      </a:r>
                      <a:endParaRPr lang="en-US" sz="1200" b="1" dirty="0">
                        <a:solidFill>
                          <a:srgbClr val="002060"/>
                        </a:solidFill>
                      </a:endParaRPr>
                    </a:p>
                  </a:txBody>
                  <a:tcPr marL="91434" marR="91434" marT="45916" marB="45916">
                    <a:solidFill>
                      <a:schemeClr val="bg1"/>
                    </a:solidFill>
                  </a:tcPr>
                </a:tc>
                <a:tc>
                  <a:txBody>
                    <a:bodyPr/>
                    <a:lstStyle/>
                    <a:p>
                      <a:r>
                        <a:rPr lang="en-US" sz="1200" b="1" dirty="0">
                          <a:solidFill>
                            <a:srgbClr val="002060"/>
                          </a:solidFill>
                        </a:rPr>
                        <a:t>1981</a:t>
                      </a:r>
                    </a:p>
                  </a:txBody>
                  <a:tcPr marL="91434" marR="91434" marT="45916" marB="45916">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mn-lt"/>
                        </a:rPr>
                        <a:t>Jacques van der </a:t>
                      </a:r>
                      <a:r>
                        <a:rPr lang="en-US" sz="1200" b="1" dirty="0" err="1">
                          <a:solidFill>
                            <a:srgbClr val="002060"/>
                          </a:solidFill>
                          <a:latin typeface="+mn-lt"/>
                        </a:rPr>
                        <a:t>Gaag</a:t>
                      </a:r>
                      <a:r>
                        <a:rPr lang="en-US" sz="1200" b="1" dirty="0">
                          <a:solidFill>
                            <a:srgbClr val="002060"/>
                          </a:solidFill>
                          <a:latin typeface="+mn-lt"/>
                        </a:rPr>
                        <a:t>, On Measuring the Cost of Children, Discussion Paper No. 663-81 (Univ. of Wisconsin Inst. for Research on Poverty, 1981)</a:t>
                      </a:r>
                    </a:p>
                  </a:txBody>
                  <a:tcPr marL="91434" marR="91434" marT="45916" marB="45916">
                    <a:solidFill>
                      <a:schemeClr val="bg1"/>
                    </a:solidFill>
                  </a:tcPr>
                </a:tc>
                <a:extLst>
                  <a:ext uri="{0D108BD9-81ED-4DB2-BD59-A6C34878D82A}">
                    <a16:rowId xmlns:a16="http://schemas.microsoft.com/office/drawing/2014/main" val="10001"/>
                  </a:ext>
                </a:extLst>
              </a:tr>
              <a:tr h="191107">
                <a:tc>
                  <a:txBody>
                    <a:bodyPr/>
                    <a:lstStyle/>
                    <a:p>
                      <a:r>
                        <a:rPr lang="en-US" sz="1200" b="1" dirty="0">
                          <a:solidFill>
                            <a:srgbClr val="002060"/>
                          </a:solidFill>
                        </a:rPr>
                        <a:t>Espenshade </a:t>
                      </a:r>
                    </a:p>
                  </a:txBody>
                  <a:tcPr marL="91434" marR="91434" marT="45916" marB="45916">
                    <a:solidFill>
                      <a:schemeClr val="bg1"/>
                    </a:solidFill>
                  </a:tcPr>
                </a:tc>
                <a:tc>
                  <a:txBody>
                    <a:bodyPr/>
                    <a:lstStyle/>
                    <a:p>
                      <a:r>
                        <a:rPr lang="en-US" sz="1200" b="1" dirty="0">
                          <a:solidFill>
                            <a:srgbClr val="002060"/>
                          </a:solidFill>
                        </a:rPr>
                        <a:t>1984</a:t>
                      </a:r>
                    </a:p>
                  </a:txBody>
                  <a:tcPr marL="91434" marR="91434" marT="45916" marB="45916">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mn-lt"/>
                        </a:rPr>
                        <a:t>Thomas J. Espenshade, Investing in Children: New Estimates of Parental Expenditures (Urban Inst. Press, 1984).</a:t>
                      </a:r>
                    </a:p>
                  </a:txBody>
                  <a:tcPr marL="91434" marR="91434" marT="45916" marB="45916">
                    <a:solidFill>
                      <a:schemeClr val="bg1"/>
                    </a:solidFill>
                  </a:tcPr>
                </a:tc>
                <a:extLst>
                  <a:ext uri="{0D108BD9-81ED-4DB2-BD59-A6C34878D82A}">
                    <a16:rowId xmlns:a16="http://schemas.microsoft.com/office/drawing/2014/main" val="10002"/>
                  </a:ext>
                </a:extLst>
              </a:tr>
              <a:tr h="286712">
                <a:tc>
                  <a:txBody>
                    <a:bodyPr/>
                    <a:lstStyle/>
                    <a:p>
                      <a:r>
                        <a:rPr lang="en-US" sz="1200" b="0" dirty="0">
                          <a:solidFill>
                            <a:srgbClr val="002060"/>
                          </a:solidFill>
                        </a:rPr>
                        <a:t>Lewin</a:t>
                      </a:r>
                      <a:r>
                        <a:rPr lang="en-US" sz="1200" b="0" baseline="0" dirty="0">
                          <a:solidFill>
                            <a:srgbClr val="002060"/>
                          </a:solidFill>
                        </a:rPr>
                        <a:t> Report (compared methods)</a:t>
                      </a:r>
                      <a:endParaRPr lang="en-US" sz="1200" b="0" dirty="0">
                        <a:solidFill>
                          <a:srgbClr val="002060"/>
                        </a:solidFill>
                      </a:endParaRPr>
                    </a:p>
                  </a:txBody>
                  <a:tcPr marL="91434" marR="91434" marT="45916" marB="45916">
                    <a:solidFill>
                      <a:schemeClr val="bg1"/>
                    </a:solidFill>
                  </a:tcPr>
                </a:tc>
                <a:tc>
                  <a:txBody>
                    <a:bodyPr/>
                    <a:lstStyle/>
                    <a:p>
                      <a:r>
                        <a:rPr lang="en-US" sz="1200" b="0" dirty="0">
                          <a:solidFill>
                            <a:srgbClr val="002060"/>
                          </a:solidFill>
                        </a:rPr>
                        <a:t>1990</a:t>
                      </a:r>
                    </a:p>
                  </a:txBody>
                  <a:tcPr marL="91434" marR="91434" marT="45916" marB="45916">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02060"/>
                          </a:solidFill>
                          <a:effectLst/>
                          <a:latin typeface="+mn-lt"/>
                          <a:ea typeface="+mn-ea"/>
                          <a:cs typeface="+mn-cs"/>
                        </a:rPr>
                        <a:t>Lewin/ICF. (1990). Estimates of Expenditures on Children and Child Support Guidelines. Report to U.S. Department of Health and Human Services, Office of the Assist. Secretary for Planning and Evaluation. Virginia</a:t>
                      </a:r>
                    </a:p>
                  </a:txBody>
                  <a:tcPr marL="91434" marR="91434" marT="45916" marB="45916">
                    <a:solidFill>
                      <a:schemeClr val="bg1"/>
                    </a:solidFill>
                  </a:tcPr>
                </a:tc>
                <a:extLst>
                  <a:ext uri="{0D108BD9-81ED-4DB2-BD59-A6C34878D82A}">
                    <a16:rowId xmlns:a16="http://schemas.microsoft.com/office/drawing/2014/main" val="10003"/>
                  </a:ext>
                </a:extLst>
              </a:tr>
              <a:tr h="490616">
                <a:tc>
                  <a:txBody>
                    <a:bodyPr/>
                    <a:lstStyle/>
                    <a:p>
                      <a:r>
                        <a:rPr lang="en-US" sz="1200" b="1" dirty="0">
                          <a:solidFill>
                            <a:srgbClr val="002060"/>
                          </a:solidFill>
                        </a:rPr>
                        <a:t>Betson-Rothbarth</a:t>
                      </a:r>
                      <a:r>
                        <a:rPr lang="en-US" sz="1200" b="1" baseline="0" dirty="0">
                          <a:solidFill>
                            <a:srgbClr val="002060"/>
                          </a:solidFill>
                        </a:rPr>
                        <a:t> 1 (BR1) CE: 1980-86</a:t>
                      </a:r>
                      <a:endParaRPr lang="en-US" sz="1200" b="1" dirty="0">
                        <a:solidFill>
                          <a:srgbClr val="002060"/>
                        </a:solidFill>
                      </a:endParaRPr>
                    </a:p>
                  </a:txBody>
                  <a:tcPr marL="91434" marR="91434" marT="45916" marB="45916">
                    <a:noFill/>
                  </a:tcPr>
                </a:tc>
                <a:tc>
                  <a:txBody>
                    <a:bodyPr/>
                    <a:lstStyle/>
                    <a:p>
                      <a:r>
                        <a:rPr lang="en-US" sz="1200" b="1" dirty="0">
                          <a:solidFill>
                            <a:srgbClr val="002060"/>
                          </a:solidFill>
                        </a:rPr>
                        <a:t>1990</a:t>
                      </a:r>
                    </a:p>
                  </a:txBody>
                  <a:tcPr marL="91434" marR="91434" marT="45916" marB="45916">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2060"/>
                          </a:solidFill>
                          <a:effectLst/>
                          <a:latin typeface="+mn-lt"/>
                          <a:ea typeface="+mn-ea"/>
                          <a:cs typeface="+mn-cs"/>
                        </a:rPr>
                        <a:t>David M. Betson (1990).  </a:t>
                      </a:r>
                      <a:r>
                        <a:rPr lang="en-US" sz="1200" b="1" i="1" kern="1200" dirty="0">
                          <a:solidFill>
                            <a:srgbClr val="002060"/>
                          </a:solidFill>
                          <a:effectLst/>
                          <a:latin typeface="+mn-lt"/>
                          <a:ea typeface="+mn-ea"/>
                          <a:cs typeface="+mn-cs"/>
                        </a:rPr>
                        <a:t>Alternative Estimates of the Cost of Children from the 1980-86 Consumer Expenditure Survey</a:t>
                      </a:r>
                      <a:r>
                        <a:rPr lang="en-US" sz="1200" b="1" kern="1200" dirty="0">
                          <a:solidFill>
                            <a:srgbClr val="002060"/>
                          </a:solidFill>
                          <a:effectLst/>
                          <a:latin typeface="+mn-lt"/>
                          <a:ea typeface="+mn-ea"/>
                          <a:cs typeface="+mn-cs"/>
                        </a:rPr>
                        <a:t>, Report to U.S. Department of Health and Human Services, Office of the Assistant Secretary for Planning and Evaluation, University of Wisconsin Institute for Research on Poverty, Madison, WI.</a:t>
                      </a:r>
                      <a:endParaRPr lang="en-US" sz="1200" b="1" dirty="0">
                        <a:solidFill>
                          <a:srgbClr val="002060"/>
                        </a:solidFill>
                        <a:latin typeface="+mn-lt"/>
                      </a:endParaRPr>
                    </a:p>
                  </a:txBody>
                  <a:tcPr marL="91434" marR="91434" marT="45916" marB="45916">
                    <a:noFill/>
                  </a:tcPr>
                </a:tc>
                <a:extLst>
                  <a:ext uri="{0D108BD9-81ED-4DB2-BD59-A6C34878D82A}">
                    <a16:rowId xmlns:a16="http://schemas.microsoft.com/office/drawing/2014/main" val="10004"/>
                  </a:ext>
                </a:extLst>
              </a:tr>
              <a:tr h="458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5B"/>
                          </a:solidFill>
                        </a:rPr>
                        <a:t>BR2 and BR3 (1994-98 and 1998-2004)</a:t>
                      </a:r>
                    </a:p>
                  </a:txBody>
                  <a:tcPr marL="91434" marR="91434" marT="45916" marB="45916">
                    <a:solidFill>
                      <a:schemeClr val="bg1"/>
                    </a:solidFill>
                  </a:tcPr>
                </a:tc>
                <a:tc>
                  <a:txBody>
                    <a:bodyPr/>
                    <a:lstStyle/>
                    <a:p>
                      <a:r>
                        <a:rPr lang="en-US" sz="1200" b="1" dirty="0">
                          <a:solidFill>
                            <a:srgbClr val="00205B"/>
                          </a:solidFill>
                        </a:rPr>
                        <a:t>1996</a:t>
                      </a:r>
                    </a:p>
                    <a:p>
                      <a:r>
                        <a:rPr lang="en-US" sz="1200" b="1" dirty="0">
                          <a:solidFill>
                            <a:srgbClr val="00205B"/>
                          </a:solidFill>
                        </a:rPr>
                        <a:t>2006</a:t>
                      </a:r>
                    </a:p>
                  </a:txBody>
                  <a:tcPr marL="91434" marR="91434" marT="45916" marB="45916">
                    <a:solidFill>
                      <a:schemeClr val="bg1"/>
                    </a:solidFill>
                  </a:tcPr>
                </a:tc>
                <a:tc>
                  <a:txBody>
                    <a:bodyPr/>
                    <a:lstStyle/>
                    <a:p>
                      <a:pPr marL="0" marR="0" lvl="0" indent="0">
                        <a:lnSpc>
                          <a:spcPct val="110000"/>
                        </a:lnSpc>
                        <a:spcBef>
                          <a:spcPts val="0"/>
                        </a:spcBef>
                        <a:spcAft>
                          <a:spcPts val="0"/>
                        </a:spcAft>
                        <a:buFont typeface="Symbol"/>
                        <a:buNone/>
                      </a:pPr>
                      <a:r>
                        <a:rPr lang="en-US" sz="1200" b="1" dirty="0">
                          <a:solidFill>
                            <a:srgbClr val="00205B"/>
                          </a:solidFill>
                          <a:latin typeface="+mn-lt"/>
                        </a:rPr>
                        <a:t>See Betson (2021) for summaries</a:t>
                      </a:r>
                      <a:endParaRPr lang="en-US" sz="2400" b="1" dirty="0">
                        <a:solidFill>
                          <a:srgbClr val="00B050"/>
                        </a:solidFill>
                        <a:latin typeface="+mn-lt"/>
                      </a:endParaRPr>
                    </a:p>
                  </a:txBody>
                  <a:tcPr marL="91434" marR="91434" marT="45916" marB="45916">
                    <a:solidFill>
                      <a:schemeClr val="bg1"/>
                    </a:solidFill>
                  </a:tcPr>
                </a:tc>
                <a:extLst>
                  <a:ext uri="{0D108BD9-81ED-4DB2-BD59-A6C34878D82A}">
                    <a16:rowId xmlns:a16="http://schemas.microsoft.com/office/drawing/2014/main" val="2210690012"/>
                  </a:ext>
                </a:extLst>
              </a:tr>
              <a:tr h="458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Betson-Rothbarth</a:t>
                      </a:r>
                      <a:r>
                        <a:rPr lang="en-US" sz="1200" b="1" baseline="0" dirty="0">
                          <a:solidFill>
                            <a:srgbClr val="FF0000"/>
                          </a:solidFill>
                        </a:rPr>
                        <a:t> 4 (BR4) </a:t>
                      </a:r>
                      <a:r>
                        <a:rPr lang="en-US" sz="1200" b="1" dirty="0">
                          <a:solidFill>
                            <a:srgbClr val="FF0000"/>
                          </a:solidFill>
                        </a:rPr>
                        <a:t>CE:</a:t>
                      </a:r>
                      <a:r>
                        <a:rPr lang="en-US" sz="1200" b="1" baseline="0" dirty="0">
                          <a:solidFill>
                            <a:srgbClr val="FF0000"/>
                          </a:solidFill>
                        </a:rPr>
                        <a:t>  2004-09</a:t>
                      </a:r>
                      <a:endParaRPr lang="en-US" sz="1200" b="1" dirty="0">
                        <a:solidFill>
                          <a:srgbClr val="FF0000"/>
                        </a:solidFill>
                      </a:endParaRPr>
                    </a:p>
                  </a:txBody>
                  <a:tcPr marL="91434" marR="91434" marT="45916" marB="45916">
                    <a:solidFill>
                      <a:schemeClr val="bg1"/>
                    </a:solidFill>
                  </a:tcPr>
                </a:tc>
                <a:tc>
                  <a:txBody>
                    <a:bodyPr/>
                    <a:lstStyle/>
                    <a:p>
                      <a:r>
                        <a:rPr lang="en-US" sz="1200" b="1" dirty="0">
                          <a:solidFill>
                            <a:srgbClr val="FF0000"/>
                          </a:solidFill>
                        </a:rPr>
                        <a:t>2010</a:t>
                      </a:r>
                    </a:p>
                  </a:txBody>
                  <a:tcPr marL="91434" marR="91434" marT="45916" marB="45916">
                    <a:solidFill>
                      <a:schemeClr val="bg1"/>
                    </a:solidFill>
                  </a:tcPr>
                </a:tc>
                <a:tc>
                  <a:txBody>
                    <a:bodyPr/>
                    <a:lstStyle/>
                    <a:p>
                      <a:pPr marL="0" marR="0" lvl="0" indent="0">
                        <a:lnSpc>
                          <a:spcPct val="110000"/>
                        </a:lnSpc>
                        <a:spcBef>
                          <a:spcPts val="0"/>
                        </a:spcBef>
                        <a:spcAft>
                          <a:spcPts val="0"/>
                        </a:spcAft>
                        <a:buFont typeface="Symbol"/>
                        <a:buNone/>
                      </a:pPr>
                      <a:r>
                        <a:rPr lang="en-US" sz="1200" b="1" dirty="0">
                          <a:solidFill>
                            <a:srgbClr val="FF0000"/>
                          </a:solidFill>
                          <a:effectLst/>
                          <a:latin typeface="+mn-lt"/>
                          <a:ea typeface="Times New Roman"/>
                          <a:cs typeface="Times New Roman"/>
                        </a:rPr>
                        <a:t>Betson, David M. (2010). “Appendix A: Parental Expenditures on Children.” in Judicial Council of California, </a:t>
                      </a:r>
                      <a:r>
                        <a:rPr lang="en-US" sz="1200" b="1" i="1" dirty="0">
                          <a:solidFill>
                            <a:srgbClr val="FF0000"/>
                          </a:solidFill>
                          <a:effectLst/>
                          <a:latin typeface="+mn-lt"/>
                          <a:ea typeface="Times New Roman"/>
                          <a:cs typeface="Times New Roman"/>
                        </a:rPr>
                        <a:t>Review of Statewide Uniform Child Support Guideline</a:t>
                      </a:r>
                      <a:r>
                        <a:rPr lang="en-US" sz="1200" b="1" dirty="0">
                          <a:solidFill>
                            <a:srgbClr val="FF0000"/>
                          </a:solidFill>
                          <a:effectLst/>
                          <a:latin typeface="+mn-lt"/>
                          <a:ea typeface="Times New Roman"/>
                          <a:cs typeface="Times New Roman"/>
                        </a:rPr>
                        <a:t>. San Fran-cisco, California. </a:t>
                      </a:r>
                      <a:r>
                        <a:rPr lang="en-US" sz="1200" b="1" dirty="0" err="1">
                          <a:solidFill>
                            <a:srgbClr val="FF0000"/>
                          </a:solidFill>
                          <a:effectLst/>
                          <a:latin typeface="+mn-lt"/>
                          <a:ea typeface="Times New Roman"/>
                          <a:cs typeface="Times New Roman"/>
                        </a:rPr>
                        <a:t>Retreved</a:t>
                      </a:r>
                      <a:r>
                        <a:rPr lang="en-US" sz="1200" b="1" dirty="0">
                          <a:solidFill>
                            <a:srgbClr val="FF0000"/>
                          </a:solidFill>
                          <a:effectLst/>
                          <a:latin typeface="+mn-lt"/>
                          <a:ea typeface="Times New Roman"/>
                          <a:cs typeface="Times New Roman"/>
                        </a:rPr>
                        <a:t> from: </a:t>
                      </a:r>
                      <a:r>
                        <a:rPr lang="en-US" sz="1200" b="1" u="sng" dirty="0">
                          <a:solidFill>
                            <a:srgbClr val="FF0000"/>
                          </a:solidFill>
                          <a:effectLst/>
                          <a:latin typeface="+mn-lt"/>
                          <a:ea typeface="Times New Roman"/>
                          <a:cs typeface="Times New Roman"/>
                        </a:rPr>
                        <a:t>http://www.courts.ca.gov/partners/documents/2011SRL6aGuidelineReview.pdf</a:t>
                      </a:r>
                      <a:endParaRPr lang="en-US" sz="1200" b="1" dirty="0">
                        <a:solidFill>
                          <a:srgbClr val="FF0000"/>
                        </a:solidFill>
                        <a:latin typeface="+mn-lt"/>
                      </a:endParaRPr>
                    </a:p>
                  </a:txBody>
                  <a:tcPr marL="91434" marR="91434" marT="45916" marB="45916">
                    <a:solidFill>
                      <a:schemeClr val="bg1"/>
                    </a:solidFill>
                  </a:tcPr>
                </a:tc>
                <a:extLst>
                  <a:ext uri="{0D108BD9-81ED-4DB2-BD59-A6C34878D82A}">
                    <a16:rowId xmlns:a16="http://schemas.microsoft.com/office/drawing/2014/main" val="10005"/>
                  </a:ext>
                </a:extLst>
              </a:tr>
              <a:tr h="433011">
                <a:tc>
                  <a:txBody>
                    <a:bodyPr/>
                    <a:lstStyle/>
                    <a:p>
                      <a:r>
                        <a:rPr lang="en-US" sz="1200" b="1" baseline="0" dirty="0"/>
                        <a:t>Rodgers-Rothbarth/NJ</a:t>
                      </a:r>
                    </a:p>
                    <a:p>
                      <a:r>
                        <a:rPr lang="en-US" sz="1200" b="1" baseline="0" dirty="0"/>
                        <a:t>CE: 2000-11</a:t>
                      </a:r>
                      <a:endParaRPr lang="en-US" sz="1200" b="1" dirty="0"/>
                    </a:p>
                  </a:txBody>
                  <a:tcPr marL="91434" marR="91434" marT="45916" marB="45916">
                    <a:solidFill>
                      <a:schemeClr val="bg1"/>
                    </a:solidFill>
                  </a:tcPr>
                </a:tc>
                <a:tc>
                  <a:txBody>
                    <a:bodyPr/>
                    <a:lstStyle/>
                    <a:p>
                      <a:r>
                        <a:rPr lang="en-US" sz="1200" b="1" dirty="0"/>
                        <a:t>2012</a:t>
                      </a:r>
                    </a:p>
                  </a:txBody>
                  <a:tcPr marL="91434" marR="91434" marT="45916" marB="45916">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mn-lt"/>
                          <a:ea typeface="+mn-ea"/>
                          <a:cs typeface="+mn-cs"/>
                        </a:rPr>
                        <a:t>New Jersey Child Support Institute (March 2013). </a:t>
                      </a:r>
                      <a:r>
                        <a:rPr lang="en-US" sz="1200" b="1" i="1" kern="1200" dirty="0">
                          <a:solidFill>
                            <a:schemeClr val="dk1"/>
                          </a:solidFill>
                          <a:effectLst/>
                          <a:latin typeface="+mn-lt"/>
                          <a:ea typeface="+mn-ea"/>
                          <a:cs typeface="+mn-cs"/>
                        </a:rPr>
                        <a:t>Quadrennial Review: Final Report, Institute for Families</a:t>
                      </a:r>
                      <a:r>
                        <a:rPr lang="en-US" sz="1200" b="1" kern="1200" dirty="0">
                          <a:solidFill>
                            <a:schemeClr val="dk1"/>
                          </a:solidFill>
                          <a:effectLst/>
                          <a:latin typeface="+mn-lt"/>
                          <a:ea typeface="+mn-ea"/>
                          <a:cs typeface="+mn-cs"/>
                        </a:rPr>
                        <a:t>, Rutgers, the State University of New Jersey, New Brunswick, NJ. Retrieved from: </a:t>
                      </a:r>
                      <a:r>
                        <a:rPr lang="en-US" sz="1200" b="1" u="sng" kern="1200" dirty="0">
                          <a:solidFill>
                            <a:schemeClr val="dk1"/>
                          </a:solidFill>
                          <a:effectLst/>
                          <a:latin typeface="+mn-lt"/>
                          <a:ea typeface="+mn-ea"/>
                          <a:cs typeface="+mn-cs"/>
                        </a:rPr>
                        <a:t>http://www.judiciary.state.nj.us/reports2013/F0_NJ+QuadrennialReview-Final_3.22.13_complete.pdf</a:t>
                      </a:r>
                      <a:endParaRPr lang="en-US" sz="1200" b="1" dirty="0">
                        <a:latin typeface="+mn-lt"/>
                      </a:endParaRPr>
                    </a:p>
                  </a:txBody>
                  <a:tcPr marL="91434" marR="91434" marT="45916" marB="45916">
                    <a:solidFill>
                      <a:schemeClr val="bg1"/>
                    </a:solidFill>
                  </a:tcPr>
                </a:tc>
                <a:extLst>
                  <a:ext uri="{0D108BD9-81ED-4DB2-BD59-A6C34878D82A}">
                    <a16:rowId xmlns:a16="http://schemas.microsoft.com/office/drawing/2014/main" val="10006"/>
                  </a:ext>
                </a:extLst>
              </a:tr>
              <a:tr h="458128">
                <a:tc>
                  <a:txBody>
                    <a:bodyPr/>
                    <a:lstStyle/>
                    <a:p>
                      <a:r>
                        <a:rPr lang="en-US" sz="1200" dirty="0"/>
                        <a:t>Comanor (CE: 2004-09)</a:t>
                      </a:r>
                    </a:p>
                  </a:txBody>
                  <a:tcPr marL="91434" marR="91434" marT="45916" marB="45916">
                    <a:solidFill>
                      <a:srgbClr val="D5FBEE"/>
                    </a:solidFill>
                  </a:tcPr>
                </a:tc>
                <a:tc>
                  <a:txBody>
                    <a:bodyPr/>
                    <a:lstStyle/>
                    <a:p>
                      <a:r>
                        <a:rPr lang="en-US" sz="1200" dirty="0"/>
                        <a:t>2015</a:t>
                      </a:r>
                    </a:p>
                  </a:txBody>
                  <a:tcPr marL="91434" marR="91434" marT="45916" marB="45916">
                    <a:solidFill>
                      <a:srgbClr val="D5FBEE"/>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Symbol"/>
                        <a:buNone/>
                        <a:tabLst/>
                        <a:defRPr/>
                      </a:pPr>
                      <a:r>
                        <a:rPr lang="en-US" sz="1200" kern="1200" dirty="0" err="1">
                          <a:solidFill>
                            <a:schemeClr val="dk1"/>
                          </a:solidFill>
                          <a:effectLst/>
                          <a:latin typeface="+mn-lt"/>
                          <a:ea typeface="+mn-ea"/>
                          <a:cs typeface="+mn-cs"/>
                        </a:rPr>
                        <a:t>Comanor</a:t>
                      </a:r>
                      <a:r>
                        <a:rPr lang="en-US" sz="1200" kern="1200" dirty="0">
                          <a:solidFill>
                            <a:schemeClr val="dk1"/>
                          </a:solidFill>
                          <a:effectLst/>
                          <a:latin typeface="+mn-lt"/>
                          <a:ea typeface="+mn-ea"/>
                          <a:cs typeface="+mn-cs"/>
                        </a:rPr>
                        <a:t>, William, </a:t>
                      </a:r>
                      <a:r>
                        <a:rPr lang="en-US" sz="1200" kern="1200" dirty="0" err="1">
                          <a:solidFill>
                            <a:schemeClr val="dk1"/>
                          </a:solidFill>
                          <a:effectLst/>
                          <a:latin typeface="+mn-lt"/>
                          <a:ea typeface="+mn-ea"/>
                          <a:cs typeface="+mn-cs"/>
                        </a:rPr>
                        <a:t>Sarro</a:t>
                      </a:r>
                      <a:r>
                        <a:rPr lang="en-US" sz="1200" kern="1200" dirty="0">
                          <a:solidFill>
                            <a:schemeClr val="dk1"/>
                          </a:solidFill>
                          <a:effectLst/>
                          <a:latin typeface="+mn-lt"/>
                          <a:ea typeface="+mn-ea"/>
                          <a:cs typeface="+mn-cs"/>
                        </a:rPr>
                        <a:t>, Mark, and Rogers, Mark. (2015). “The Monetary Cost of Raising Children.” </a:t>
                      </a:r>
                      <a:r>
                        <a:rPr lang="en-US" sz="1200" i="1" kern="1200" dirty="0">
                          <a:solidFill>
                            <a:schemeClr val="dk1"/>
                          </a:solidFill>
                          <a:effectLst/>
                          <a:latin typeface="+mn-lt"/>
                          <a:ea typeface="+mn-ea"/>
                          <a:cs typeface="+mn-cs"/>
                        </a:rPr>
                        <a:t>In</a:t>
                      </a:r>
                      <a:r>
                        <a:rPr lang="en-US" sz="1200" kern="1200" dirty="0">
                          <a:solidFill>
                            <a:schemeClr val="dk1"/>
                          </a:solidFill>
                          <a:effectLst/>
                          <a:latin typeface="+mn-lt"/>
                          <a:ea typeface="+mn-ea"/>
                          <a:cs typeface="+mn-cs"/>
                        </a:rPr>
                        <a:t> (ed.) </a:t>
                      </a:r>
                      <a:r>
                        <a:rPr lang="en-US" sz="1200" i="1" kern="1200" dirty="0">
                          <a:solidFill>
                            <a:schemeClr val="dk1"/>
                          </a:solidFill>
                          <a:effectLst/>
                          <a:latin typeface="+mn-lt"/>
                          <a:ea typeface="+mn-ea"/>
                          <a:cs typeface="+mn-cs"/>
                        </a:rPr>
                        <a:t>Economic and Legal Issues in Competition, Intellectual Property, Bankruptcy, and the Cost of Raising Children</a:t>
                      </a:r>
                      <a:r>
                        <a:rPr lang="en-US" sz="1200" kern="1200" dirty="0">
                          <a:solidFill>
                            <a:schemeClr val="dk1"/>
                          </a:solidFill>
                          <a:effectLst/>
                          <a:latin typeface="+mn-lt"/>
                          <a:ea typeface="+mn-ea"/>
                          <a:cs typeface="+mn-cs"/>
                        </a:rPr>
                        <a:t> (Research in Law and Economics), Vol. 27). Emerald Group Publishing Limited, pp. 209–51</a:t>
                      </a:r>
                      <a:endParaRPr lang="en-US" sz="1200" dirty="0">
                        <a:latin typeface="+mn-lt"/>
                      </a:endParaRPr>
                    </a:p>
                  </a:txBody>
                  <a:tcPr marL="91434" marR="91434" marT="45916" marB="45916">
                    <a:solidFill>
                      <a:srgbClr val="D5FBEE"/>
                    </a:solidFill>
                  </a:tcPr>
                </a:tc>
                <a:extLst>
                  <a:ext uri="{0D108BD9-81ED-4DB2-BD59-A6C34878D82A}">
                    <a16:rowId xmlns:a16="http://schemas.microsoft.com/office/drawing/2014/main" val="2153202803"/>
                  </a:ext>
                </a:extLst>
              </a:tr>
              <a:tr h="458128">
                <a:tc>
                  <a:txBody>
                    <a:bodyPr/>
                    <a:lstStyle/>
                    <a:p>
                      <a:r>
                        <a:rPr lang="en-US" sz="1200" b="1" dirty="0"/>
                        <a:t>USDA (CE: 2011-2015)</a:t>
                      </a:r>
                    </a:p>
                  </a:txBody>
                  <a:tcPr marL="91434" marR="91434" marT="45916" marB="45916">
                    <a:solidFill>
                      <a:srgbClr val="D5FBEE"/>
                    </a:solidFill>
                  </a:tcPr>
                </a:tc>
                <a:tc>
                  <a:txBody>
                    <a:bodyPr/>
                    <a:lstStyle/>
                    <a:p>
                      <a:r>
                        <a:rPr lang="en-US" sz="1200" b="1" dirty="0"/>
                        <a:t>2017</a:t>
                      </a:r>
                    </a:p>
                  </a:txBody>
                  <a:tcPr marL="91434" marR="91434" marT="45916" marB="45916">
                    <a:solidFill>
                      <a:srgbClr val="D5FBEE"/>
                    </a:solidFill>
                  </a:tcPr>
                </a:tc>
                <a:tc>
                  <a:txBody>
                    <a:bodyPr/>
                    <a:lstStyle/>
                    <a:p>
                      <a:pPr marL="0" marR="0" lvl="0" indent="0">
                        <a:lnSpc>
                          <a:spcPct val="110000"/>
                        </a:lnSpc>
                        <a:spcBef>
                          <a:spcPts val="0"/>
                        </a:spcBef>
                        <a:spcAft>
                          <a:spcPts val="0"/>
                        </a:spcAft>
                        <a:buFont typeface="Symbol"/>
                        <a:buNone/>
                      </a:pPr>
                      <a:r>
                        <a:rPr lang="en-US" sz="1200" b="1" dirty="0">
                          <a:solidFill>
                            <a:srgbClr val="000000"/>
                          </a:solidFill>
                          <a:effectLst/>
                          <a:latin typeface="+mn-lt"/>
                          <a:ea typeface="Times New Roman"/>
                          <a:cs typeface="Garamond"/>
                        </a:rPr>
                        <a:t>Lino, Mark (2017). </a:t>
                      </a:r>
                      <a:r>
                        <a:rPr lang="en-US" sz="1200" b="1" i="1" dirty="0">
                          <a:solidFill>
                            <a:srgbClr val="000000"/>
                          </a:solidFill>
                          <a:effectLst/>
                          <a:latin typeface="+mn-lt"/>
                          <a:ea typeface="Times New Roman"/>
                          <a:cs typeface="Garamond"/>
                        </a:rPr>
                        <a:t>Expen</a:t>
                      </a:r>
                      <a:r>
                        <a:rPr lang="en-US" sz="1200" b="1" i="1" dirty="0">
                          <a:solidFill>
                            <a:srgbClr val="000000"/>
                          </a:solidFill>
                          <a:effectLst/>
                          <a:latin typeface="+mn-lt"/>
                          <a:ea typeface="Times New Roman"/>
                          <a:cs typeface="Garamond-Italic"/>
                        </a:rPr>
                        <a:t>ditures on Children by Families: 2015 Annual Report. </a:t>
                      </a:r>
                      <a:r>
                        <a:rPr lang="en-US" sz="1200" b="1" dirty="0">
                          <a:solidFill>
                            <a:srgbClr val="000000"/>
                          </a:solidFill>
                          <a:effectLst/>
                          <a:latin typeface="+mn-lt"/>
                          <a:ea typeface="Times New Roman"/>
                          <a:cs typeface="Garamond"/>
                        </a:rPr>
                        <a:t>U.S. Department of Agriculture, Center for </a:t>
                      </a:r>
                      <a:r>
                        <a:rPr lang="en-US" sz="1200" b="1" dirty="0" err="1">
                          <a:solidFill>
                            <a:srgbClr val="000000"/>
                          </a:solidFill>
                          <a:effectLst/>
                          <a:latin typeface="+mn-lt"/>
                          <a:ea typeface="Times New Roman"/>
                          <a:cs typeface="Garamond"/>
                        </a:rPr>
                        <a:t>Nutrion</a:t>
                      </a:r>
                      <a:r>
                        <a:rPr lang="en-US" sz="1200" b="1" dirty="0">
                          <a:solidFill>
                            <a:srgbClr val="000000"/>
                          </a:solidFill>
                          <a:effectLst/>
                          <a:latin typeface="+mn-lt"/>
                          <a:ea typeface="Times New Roman"/>
                          <a:cs typeface="Garamond"/>
                        </a:rPr>
                        <a:t> and Policy Promotion. Miscellaneous Publication No. 1528-2015, Washington, D.C.</a:t>
                      </a:r>
                      <a:r>
                        <a:rPr lang="en-US" sz="1200" b="1" dirty="0">
                          <a:effectLst/>
                          <a:latin typeface="+mn-lt"/>
                          <a:ea typeface="Times New Roman"/>
                          <a:cs typeface="Times New Roman"/>
                        </a:rPr>
                        <a:t> </a:t>
                      </a:r>
                      <a:r>
                        <a:rPr lang="en-US" sz="1200" b="1" u="sng" dirty="0">
                          <a:solidFill>
                            <a:srgbClr val="0000FF"/>
                          </a:solidFill>
                          <a:effectLst/>
                          <a:latin typeface="+mn-lt"/>
                          <a:ea typeface="Times New Roman"/>
                          <a:cs typeface="Times New Roman"/>
                          <a:hlinkClick r:id="rId3"/>
                        </a:rPr>
                        <a:t>http://www.cnpp.usda.gov/publications/crc/crc2017.pdf</a:t>
                      </a:r>
                      <a:endParaRPr lang="en-US" sz="1200" b="1" dirty="0">
                        <a:latin typeface="+mn-lt"/>
                      </a:endParaRPr>
                    </a:p>
                  </a:txBody>
                  <a:tcPr marL="91434" marR="91434" marT="45916" marB="45916">
                    <a:solidFill>
                      <a:srgbClr val="D5FBEE"/>
                    </a:solidFill>
                  </a:tcPr>
                </a:tc>
                <a:extLst>
                  <a:ext uri="{0D108BD9-81ED-4DB2-BD59-A6C34878D82A}">
                    <a16:rowId xmlns:a16="http://schemas.microsoft.com/office/drawing/2014/main" val="10007"/>
                  </a:ext>
                </a:extLst>
              </a:tr>
              <a:tr h="648490">
                <a:tc>
                  <a:txBody>
                    <a:bodyPr/>
                    <a:lstStyle/>
                    <a:p>
                      <a:r>
                        <a:rPr lang="en-US" sz="1200" dirty="0"/>
                        <a:t>Florida State/</a:t>
                      </a:r>
                      <a:r>
                        <a:rPr lang="en-US" sz="1200" dirty="0" err="1"/>
                        <a:t>Rothbarth</a:t>
                      </a:r>
                      <a:r>
                        <a:rPr lang="en-US" sz="1200" dirty="0"/>
                        <a:t> and Engel (CE: 2013-19)</a:t>
                      </a:r>
                    </a:p>
                  </a:txBody>
                  <a:tcPr marL="91434" marR="91434" marT="45916" marB="45916">
                    <a:solidFill>
                      <a:srgbClr val="D5FBEE"/>
                    </a:solidFill>
                  </a:tcPr>
                </a:tc>
                <a:tc>
                  <a:txBody>
                    <a:bodyPr/>
                    <a:lstStyle/>
                    <a:p>
                      <a:r>
                        <a:rPr lang="en-US" sz="1200" dirty="0"/>
                        <a:t>2021</a:t>
                      </a:r>
                    </a:p>
                  </a:txBody>
                  <a:tcPr marL="91434" marR="91434" marT="45916" marB="45916">
                    <a:solidFill>
                      <a:srgbClr val="D5FBEE"/>
                    </a:solidFill>
                  </a:tcPr>
                </a:tc>
                <a:tc>
                  <a:txBody>
                    <a:bodyPr/>
                    <a:lstStyle/>
                    <a:p>
                      <a:pPr marL="0" marR="0" lvl="0" indent="0" algn="l" defTabSz="914400" rtl="0" eaLnBrk="1" fontAlgn="auto" latinLnBrk="0" hangingPunct="1">
                        <a:lnSpc>
                          <a:spcPct val="110000"/>
                        </a:lnSpc>
                        <a:spcBef>
                          <a:spcPts val="0"/>
                        </a:spcBef>
                        <a:spcAft>
                          <a:spcPts val="0"/>
                        </a:spcAft>
                        <a:buClrTx/>
                        <a:buSzTx/>
                        <a:buFont typeface="Symbol"/>
                        <a:buNone/>
                        <a:tabLst/>
                        <a:defRPr/>
                      </a:pPr>
                      <a:r>
                        <a:rPr lang="en-US" sz="1200" dirty="0" err="1">
                          <a:latin typeface="+mn-lt"/>
                        </a:rPr>
                        <a:t>Norribin</a:t>
                      </a:r>
                      <a:r>
                        <a:rPr lang="en-US" sz="1200" dirty="0">
                          <a:latin typeface="+mn-lt"/>
                        </a:rPr>
                        <a:t>, Stefan C., et al. (Nov. 2021). </a:t>
                      </a:r>
                      <a:r>
                        <a:rPr lang="en-US" sz="1200" i="1" dirty="0">
                          <a:latin typeface="+mn-lt"/>
                        </a:rPr>
                        <a:t>Review and Update of Florida’s Child Support Guidelines</a:t>
                      </a:r>
                      <a:r>
                        <a:rPr lang="en-US" sz="1200" dirty="0">
                          <a:latin typeface="+mn-lt"/>
                        </a:rPr>
                        <a:t>. Retrieved from </a:t>
                      </a:r>
                      <a:r>
                        <a:rPr lang="en-US" sz="1200" dirty="0">
                          <a:latin typeface="+mn-lt"/>
                          <a:hlinkClick r:id="rId4"/>
                        </a:rPr>
                        <a:t>http://edr.state.fl.us/Content/special-research-projects/child-support/ChildSupportGuidelinesFinalReport2021.pdf</a:t>
                      </a:r>
                      <a:r>
                        <a:rPr lang="en-US" sz="1200" dirty="0">
                          <a:latin typeface="+mn-lt"/>
                        </a:rPr>
                        <a:t>. </a:t>
                      </a:r>
                    </a:p>
                  </a:txBody>
                  <a:tcPr marL="91434" marR="91434" marT="45916" marB="45916">
                    <a:solidFill>
                      <a:srgbClr val="D5FBEE"/>
                    </a:solidFill>
                  </a:tcPr>
                </a:tc>
                <a:extLst>
                  <a:ext uri="{0D108BD9-81ED-4DB2-BD59-A6C34878D82A}">
                    <a16:rowId xmlns:a16="http://schemas.microsoft.com/office/drawing/2014/main" val="722237251"/>
                  </a:ext>
                </a:extLst>
              </a:tr>
              <a:tr h="433011">
                <a:tc>
                  <a:txBody>
                    <a:bodyPr/>
                    <a:lstStyle/>
                    <a:p>
                      <a:r>
                        <a:rPr lang="en-US" sz="1200" b="1" dirty="0">
                          <a:solidFill>
                            <a:srgbClr val="FF0000"/>
                          </a:solidFill>
                        </a:rPr>
                        <a:t>Betson-Rothbarth (BR5) CE: 2013-19</a:t>
                      </a:r>
                    </a:p>
                  </a:txBody>
                  <a:tcPr marL="91434" marR="91434" marT="45916" marB="45916">
                    <a:solidFill>
                      <a:srgbClr val="D5FBEE"/>
                    </a:solidFill>
                  </a:tcPr>
                </a:tc>
                <a:tc>
                  <a:txBody>
                    <a:bodyPr/>
                    <a:lstStyle/>
                    <a:p>
                      <a:r>
                        <a:rPr lang="en-US" sz="1200" b="1" dirty="0">
                          <a:solidFill>
                            <a:srgbClr val="FF0000"/>
                          </a:solidFill>
                        </a:rPr>
                        <a:t>2020</a:t>
                      </a:r>
                    </a:p>
                  </a:txBody>
                  <a:tcPr marL="91434" marR="91434" marT="45916" marB="45916">
                    <a:solidFill>
                      <a:srgbClr val="D5FBEE"/>
                    </a:solidFill>
                  </a:tcPr>
                </a:tc>
                <a:tc>
                  <a:txBody>
                    <a:bodyPr/>
                    <a:lstStyle/>
                    <a:p>
                      <a:r>
                        <a:rPr lang="en-US" sz="1200" b="1" kern="1200" dirty="0" err="1">
                          <a:solidFill>
                            <a:srgbClr val="FF0000"/>
                          </a:solidFill>
                          <a:effectLst/>
                          <a:latin typeface="+mn-lt"/>
                          <a:ea typeface="+mn-ea"/>
                          <a:cs typeface="+mn-cs"/>
                        </a:rPr>
                        <a:t>Betson</a:t>
                      </a:r>
                      <a:r>
                        <a:rPr lang="en-US" sz="1200" b="1" kern="1200" dirty="0">
                          <a:solidFill>
                            <a:srgbClr val="FF0000"/>
                          </a:solidFill>
                          <a:effectLst/>
                          <a:latin typeface="+mn-lt"/>
                          <a:ea typeface="+mn-ea"/>
                          <a:cs typeface="+mn-cs"/>
                        </a:rPr>
                        <a:t>, David M. (Mar 2021). “Appendix A Parental Expenditures on Children.” in Venohr, J. and Matyasic, S., </a:t>
                      </a:r>
                      <a:r>
                        <a:rPr lang="en-US" sz="1200" b="1" i="1" kern="1200" dirty="0">
                          <a:solidFill>
                            <a:srgbClr val="FF0000"/>
                          </a:solidFill>
                          <a:effectLst/>
                          <a:latin typeface="+mn-lt"/>
                          <a:ea typeface="+mn-ea"/>
                          <a:cs typeface="+mn-cs"/>
                        </a:rPr>
                        <a:t>Review of Arizona Child Support Guidelines: Findings from the Analysis of Case File Data and Updating the Child Support Schedule.  </a:t>
                      </a:r>
                      <a:r>
                        <a:rPr lang="en-US" sz="1200" b="1" i="0" kern="1200" dirty="0">
                          <a:solidFill>
                            <a:srgbClr val="FF0000"/>
                          </a:solidFill>
                          <a:effectLst/>
                          <a:latin typeface="+mn-lt"/>
                          <a:ea typeface="+mn-ea"/>
                          <a:cs typeface="+mn-cs"/>
                        </a:rPr>
                        <a:t>Report to the Arizona Supreme Court Administrative Office of the Courts  </a:t>
                      </a:r>
                      <a:r>
                        <a:rPr lang="en-US" sz="1200" b="1" dirty="0">
                          <a:solidFill>
                            <a:srgbClr val="FF0000"/>
                          </a:solidFill>
                          <a:hlinkClick r:id="rId5">
                            <a:extLst>
                              <a:ext uri="{A12FA001-AC4F-418D-AE19-62706E023703}">
                                <ahyp:hlinkClr xmlns:ahyp="http://schemas.microsoft.com/office/drawing/2018/hyperlinkcolor" val="tx"/>
                              </a:ext>
                            </a:extLst>
                          </a:hlinkClick>
                        </a:rPr>
                        <a:t>https://www.azcourts.gov/Portals/74/FCIC-CSGR/SupplementalPacket-030121-FCIC-CSGRS.pdf?ver=2021-02-26-161844-187</a:t>
                      </a:r>
                      <a:endParaRPr lang="en-US" sz="1200" b="1" dirty="0">
                        <a:solidFill>
                          <a:srgbClr val="FF0000"/>
                        </a:solidFill>
                      </a:endParaRPr>
                    </a:p>
                  </a:txBody>
                  <a:tcPr marL="91434" marR="91434" marT="45916" marB="45916">
                    <a:solidFill>
                      <a:srgbClr val="D5FBEE"/>
                    </a:solidFill>
                  </a:tcPr>
                </a:tc>
                <a:extLst>
                  <a:ext uri="{0D108BD9-81ED-4DB2-BD59-A6C34878D82A}">
                    <a16:rowId xmlns:a16="http://schemas.microsoft.com/office/drawing/2014/main" val="4094489376"/>
                  </a:ext>
                </a:extLst>
              </a:tr>
            </a:tbl>
          </a:graphicData>
        </a:graphic>
      </p:graphicFrame>
      <p:sp>
        <p:nvSpPr>
          <p:cNvPr id="3" name="TextBox 2">
            <a:extLst>
              <a:ext uri="{FF2B5EF4-FFF2-40B4-BE49-F238E27FC236}">
                <a16:creationId xmlns:a16="http://schemas.microsoft.com/office/drawing/2014/main" id="{51932329-8F4D-DCBE-A952-33E9683DF4FE}"/>
              </a:ext>
            </a:extLst>
          </p:cNvPr>
          <p:cNvSpPr txBox="1"/>
          <p:nvPr/>
        </p:nvSpPr>
        <p:spPr>
          <a:xfrm>
            <a:off x="103662" y="6581001"/>
            <a:ext cx="11302252" cy="276999"/>
          </a:xfrm>
          <a:prstGeom prst="rect">
            <a:avLst/>
          </a:prstGeom>
          <a:noFill/>
        </p:spPr>
        <p:txBody>
          <a:bodyPr wrap="square" rtlCol="0">
            <a:spAutoFit/>
          </a:bodyPr>
          <a:lstStyle/>
          <a:p>
            <a:r>
              <a:rPr lang="en-US" sz="1200" dirty="0"/>
              <a:t>Bold font indicates study in use.  Besides the 8 studies in bold above, there is an old KS study and Betson-Engel study</a:t>
            </a:r>
          </a:p>
        </p:txBody>
      </p:sp>
    </p:spTree>
    <p:extLst>
      <p:ext uri="{BB962C8B-B14F-4D97-AF65-F5344CB8AC3E}">
        <p14:creationId xmlns:p14="http://schemas.microsoft.com/office/powerpoint/2010/main" val="407517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AA421A6-3830-4054-8E1B-6891DEA66713}"/>
              </a:ext>
            </a:extLst>
          </p:cNvPr>
          <p:cNvSpPr>
            <a:spLocks noGrp="1" noChangeArrowheads="1"/>
          </p:cNvSpPr>
          <p:nvPr>
            <p:ph type="title"/>
          </p:nvPr>
        </p:nvSpPr>
        <p:spPr>
          <a:xfrm>
            <a:off x="0" y="0"/>
            <a:ext cx="12192000" cy="523875"/>
          </a:xfrm>
        </p:spPr>
        <p:txBody>
          <a:bodyPr/>
          <a:lstStyle/>
          <a:p>
            <a:pPr eaLnBrk="1" hangingPunct="1"/>
            <a:r>
              <a:rPr lang="en-US" altLang="en-US" sz="2800" dirty="0"/>
              <a:t>Consumer Expenditure Survey</a:t>
            </a:r>
          </a:p>
        </p:txBody>
      </p:sp>
      <p:sp>
        <p:nvSpPr>
          <p:cNvPr id="68611" name="Slide Number Placeholder 2">
            <a:extLst>
              <a:ext uri="{FF2B5EF4-FFF2-40B4-BE49-F238E27FC236}">
                <a16:creationId xmlns:a16="http://schemas.microsoft.com/office/drawing/2014/main" id="{610431A5-280B-41CF-8C8F-70EC9FEDC9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fontAlgn="base">
              <a:lnSpc>
                <a:spcPct val="100000"/>
              </a:lnSpc>
              <a:spcBef>
                <a:spcPct val="0"/>
              </a:spcBef>
              <a:spcAft>
                <a:spcPct val="0"/>
              </a:spcAft>
              <a:buFontTx/>
              <a:buNone/>
            </a:pPr>
            <a:fld id="{81B0E66F-479A-4EBA-9000-7687D4EBD52A}" type="slidenum">
              <a:rPr lang="en-US" altLang="en-US" sz="1200" smtClean="0">
                <a:solidFill>
                  <a:schemeClr val="bg1"/>
                </a:solidFill>
              </a:rPr>
              <a:pPr fontAlgn="base">
                <a:lnSpc>
                  <a:spcPct val="100000"/>
                </a:lnSpc>
                <a:spcBef>
                  <a:spcPct val="0"/>
                </a:spcBef>
                <a:spcAft>
                  <a:spcPct val="0"/>
                </a:spcAft>
                <a:buFontTx/>
                <a:buNone/>
              </a:pPr>
              <a:t>26</a:t>
            </a:fld>
            <a:endParaRPr lang="en-US" altLang="en-US" sz="1200" dirty="0">
              <a:solidFill>
                <a:schemeClr val="bg1"/>
              </a:solidFill>
            </a:endParaRPr>
          </a:p>
        </p:txBody>
      </p:sp>
      <p:sp>
        <p:nvSpPr>
          <p:cNvPr id="6" name="Rectangle 5">
            <a:extLst>
              <a:ext uri="{FF2B5EF4-FFF2-40B4-BE49-F238E27FC236}">
                <a16:creationId xmlns:a16="http://schemas.microsoft.com/office/drawing/2014/main" id="{E9192F3D-D1D2-4BEF-AD92-2CD8E5295819}"/>
              </a:ext>
            </a:extLst>
          </p:cNvPr>
          <p:cNvSpPr/>
          <p:nvPr/>
        </p:nvSpPr>
        <p:spPr>
          <a:xfrm>
            <a:off x="77821" y="802194"/>
            <a:ext cx="12036357" cy="5801588"/>
          </a:xfrm>
          <a:prstGeom prst="rect">
            <a:avLst/>
          </a:prstGeom>
          <a:ln>
            <a:solidFill>
              <a:schemeClr val="accent1"/>
            </a:solidFill>
          </a:ln>
        </p:spPr>
        <p:txBody>
          <a:bodyPr wrap="square">
            <a:spAutoFit/>
          </a:bodyPr>
          <a:lstStyle/>
          <a:p>
            <a:pPr marL="285750" indent="-285750">
              <a:buFont typeface="Arial" panose="020B0604020202020204" pitchFamily="34" charset="0"/>
              <a:buChar char="•"/>
            </a:pPr>
            <a:endParaRPr lang="en-US" dirty="0">
              <a:solidFill>
                <a:srgbClr val="002060"/>
              </a:solidFill>
              <a:latin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hlinkClick r:id="rId3"/>
              </a:rPr>
              <a:t>https://www.bls.gov/cex/</a:t>
            </a:r>
            <a:r>
              <a:rPr lang="en-US" sz="2800" dirty="0">
                <a:solidFill>
                  <a:srgbClr val="002060"/>
                </a:solidFill>
                <a:latin typeface="Calibri" panose="020F0502020204030204" pitchFamily="34" charset="0"/>
                <a:cs typeface="Calibri" panose="020F0502020204030204" pitchFamily="34" charset="0"/>
              </a:rPr>
              <a:t> </a:t>
            </a:r>
          </a:p>
          <a:p>
            <a:pPr marL="285750"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Conducted by the U.S. Bureau of Labor Statistics</a:t>
            </a:r>
          </a:p>
          <a:p>
            <a:pPr marL="285750" indent="-285750">
              <a:spcBef>
                <a:spcPts val="600"/>
              </a:spcBef>
              <a:buFont typeface="Arial" panose="020B0604020202020204" pitchFamily="34" charset="0"/>
              <a:buChar char="•"/>
            </a:pPr>
            <a:r>
              <a:rPr lang="en-US" sz="2800" dirty="0" err="1">
                <a:solidFill>
                  <a:srgbClr val="002060"/>
                </a:solidFill>
                <a:latin typeface="Calibri" panose="020F0502020204030204" pitchFamily="34" charset="0"/>
                <a:cs typeface="Calibri" panose="020F0502020204030204" pitchFamily="34" charset="0"/>
              </a:rPr>
              <a:t>PCTmary</a:t>
            </a:r>
            <a:r>
              <a:rPr lang="en-US" sz="2800" dirty="0">
                <a:solidFill>
                  <a:srgbClr val="002060"/>
                </a:solidFill>
                <a:latin typeface="Calibri" panose="020F0502020204030204" pitchFamily="34" charset="0"/>
                <a:cs typeface="Calibri" panose="020F0502020204030204" pitchFamily="34" charset="0"/>
              </a:rPr>
              <a:t> purpose: shape market basket used to track inflation</a:t>
            </a:r>
          </a:p>
          <a:p>
            <a:pPr marL="285750"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Ongoing survey</a:t>
            </a:r>
          </a:p>
          <a:p>
            <a:pPr marL="285750"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About 6,000 households each quarter</a:t>
            </a:r>
          </a:p>
          <a:p>
            <a:pPr marL="285750"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Hundreds of items</a:t>
            </a:r>
          </a:p>
          <a:p>
            <a:pPr marL="285750"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Each household stays in for 4 quarters (earlier years: 5 quarters)</a:t>
            </a:r>
          </a:p>
          <a:p>
            <a:pPr marL="285750"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Designed to be nationally representative</a:t>
            </a:r>
          </a:p>
          <a:p>
            <a:pPr marL="742950" lvl="1"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Also 4 regions: NE, South, Midwest and West</a:t>
            </a:r>
          </a:p>
          <a:p>
            <a:pPr marL="742950" lvl="1" indent="-285750">
              <a:spcBef>
                <a:spcPts val="600"/>
              </a:spcBef>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Recently added state-specific for largest states</a:t>
            </a:r>
          </a:p>
          <a:p>
            <a:pPr marL="742950" lvl="1" indent="-285750">
              <a:spcBef>
                <a:spcPts val="600"/>
              </a:spcBef>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1334960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AA421A6-3830-4054-8E1B-6891DEA66713}"/>
              </a:ext>
            </a:extLst>
          </p:cNvPr>
          <p:cNvSpPr>
            <a:spLocks noGrp="1" noChangeArrowheads="1"/>
          </p:cNvSpPr>
          <p:nvPr>
            <p:ph type="title"/>
          </p:nvPr>
        </p:nvSpPr>
        <p:spPr>
          <a:xfrm>
            <a:off x="0" y="0"/>
            <a:ext cx="12192000" cy="523875"/>
          </a:xfrm>
        </p:spPr>
        <p:txBody>
          <a:bodyPr>
            <a:normAutofit fontScale="90000"/>
          </a:bodyPr>
          <a:lstStyle/>
          <a:p>
            <a:pPr eaLnBrk="1" hangingPunct="1"/>
            <a:r>
              <a:rPr lang="en-US" altLang="en-US" sz="2800" dirty="0"/>
              <a:t>Comparison of Average Child-Rearing Expenditures as Percentage of Total Expenditures</a:t>
            </a:r>
          </a:p>
        </p:txBody>
      </p:sp>
      <p:sp>
        <p:nvSpPr>
          <p:cNvPr id="68611" name="Slide Number Placeholder 2">
            <a:extLst>
              <a:ext uri="{FF2B5EF4-FFF2-40B4-BE49-F238E27FC236}">
                <a16:creationId xmlns:a16="http://schemas.microsoft.com/office/drawing/2014/main" id="{610431A5-280B-41CF-8C8F-70EC9FEDC9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fontAlgn="base">
              <a:lnSpc>
                <a:spcPct val="100000"/>
              </a:lnSpc>
              <a:spcBef>
                <a:spcPct val="0"/>
              </a:spcBef>
              <a:spcAft>
                <a:spcPct val="0"/>
              </a:spcAft>
              <a:buFontTx/>
              <a:buNone/>
            </a:pPr>
            <a:fld id="{81B0E66F-479A-4EBA-9000-7687D4EBD52A}" type="slidenum">
              <a:rPr lang="en-US" altLang="en-US" sz="1200" smtClean="0">
                <a:solidFill>
                  <a:schemeClr val="bg1"/>
                </a:solidFill>
              </a:rPr>
              <a:pPr fontAlgn="base">
                <a:lnSpc>
                  <a:spcPct val="100000"/>
                </a:lnSpc>
                <a:spcBef>
                  <a:spcPct val="0"/>
                </a:spcBef>
                <a:spcAft>
                  <a:spcPct val="0"/>
                </a:spcAft>
                <a:buFontTx/>
                <a:buNone/>
              </a:pPr>
              <a:t>27</a:t>
            </a:fld>
            <a:endParaRPr lang="en-US" altLang="en-US" sz="1200" dirty="0">
              <a:solidFill>
                <a:schemeClr val="bg1"/>
              </a:solidFill>
            </a:endParaRPr>
          </a:p>
        </p:txBody>
      </p:sp>
      <p:pic>
        <p:nvPicPr>
          <p:cNvPr id="3" name="Picture 2">
            <a:extLst>
              <a:ext uri="{FF2B5EF4-FFF2-40B4-BE49-F238E27FC236}">
                <a16:creationId xmlns:a16="http://schemas.microsoft.com/office/drawing/2014/main" id="{60FFAC89-540E-B048-B77B-954DA5581686}"/>
              </a:ext>
            </a:extLst>
          </p:cNvPr>
          <p:cNvPicPr>
            <a:picLocks noChangeAspect="1"/>
          </p:cNvPicPr>
          <p:nvPr/>
        </p:nvPicPr>
        <p:blipFill>
          <a:blip r:embed="rId3"/>
          <a:stretch>
            <a:fillRect/>
          </a:stretch>
        </p:blipFill>
        <p:spPr>
          <a:xfrm>
            <a:off x="4477871" y="768795"/>
            <a:ext cx="6656246" cy="5826558"/>
          </a:xfrm>
          <a:prstGeom prst="rect">
            <a:avLst/>
          </a:prstGeom>
        </p:spPr>
      </p:pic>
      <p:sp>
        <p:nvSpPr>
          <p:cNvPr id="4" name="TextBox 3">
            <a:extLst>
              <a:ext uri="{FF2B5EF4-FFF2-40B4-BE49-F238E27FC236}">
                <a16:creationId xmlns:a16="http://schemas.microsoft.com/office/drawing/2014/main" id="{1D3C89E6-B4D7-8B5A-F37F-FD07C624178F}"/>
              </a:ext>
            </a:extLst>
          </p:cNvPr>
          <p:cNvSpPr txBox="1"/>
          <p:nvPr/>
        </p:nvSpPr>
        <p:spPr>
          <a:xfrm>
            <a:off x="363072" y="751344"/>
            <a:ext cx="3576916" cy="5632311"/>
          </a:xfrm>
          <a:prstGeom prst="rect">
            <a:avLst/>
          </a:prstGeom>
          <a:noFill/>
        </p:spPr>
        <p:txBody>
          <a:bodyPr wrap="square" rtlCol="0">
            <a:spAutoFit/>
          </a:bodyPr>
          <a:lstStyle/>
          <a:p>
            <a:r>
              <a:rPr lang="en-US" dirty="0">
                <a:solidFill>
                  <a:srgbClr val="00205B"/>
                </a:solidFill>
              </a:rPr>
              <a:t>Economists generally don’t agree which methodology best measures actual child-rearing expenditures.</a:t>
            </a:r>
          </a:p>
          <a:p>
            <a:endParaRPr lang="en-US" dirty="0">
              <a:solidFill>
                <a:srgbClr val="00205B"/>
              </a:solidFill>
            </a:endParaRPr>
          </a:p>
          <a:p>
            <a:r>
              <a:rPr lang="en-US" dirty="0">
                <a:solidFill>
                  <a:srgbClr val="00205B"/>
                </a:solidFill>
              </a:rPr>
              <a:t>However, most economists and policymakers agree that a guidelines amount between the lowest and highest of credible measurements is within an appropriate range</a:t>
            </a:r>
          </a:p>
          <a:p>
            <a:endParaRPr lang="en-US" dirty="0">
              <a:solidFill>
                <a:srgbClr val="00205B"/>
              </a:solidFill>
            </a:endParaRPr>
          </a:p>
          <a:p>
            <a:r>
              <a:rPr lang="en-US" dirty="0">
                <a:solidFill>
                  <a:srgbClr val="00205B"/>
                </a:solidFill>
              </a:rPr>
              <a:t>STATE USAGE</a:t>
            </a:r>
          </a:p>
          <a:p>
            <a:pPr marL="285750" indent="-285750">
              <a:buFont typeface="Arial" panose="020B0604020202020204" pitchFamily="34" charset="0"/>
              <a:buChar char="•"/>
            </a:pPr>
            <a:r>
              <a:rPr lang="en-US" dirty="0">
                <a:solidFill>
                  <a:srgbClr val="00205B"/>
                </a:solidFill>
              </a:rPr>
              <a:t>31 states use a BR study (CO, CT, RI, OR, NH, VT, PA)</a:t>
            </a:r>
          </a:p>
          <a:p>
            <a:pPr marL="285750" indent="-285750">
              <a:buFont typeface="Arial" panose="020B0604020202020204" pitchFamily="34" charset="0"/>
              <a:buChar char="•"/>
            </a:pPr>
            <a:r>
              <a:rPr lang="en-US" dirty="0">
                <a:solidFill>
                  <a:srgbClr val="00205B"/>
                </a:solidFill>
              </a:rPr>
              <a:t>No state uses </a:t>
            </a:r>
            <a:r>
              <a:rPr lang="en-US" dirty="0" err="1">
                <a:solidFill>
                  <a:srgbClr val="00205B"/>
                </a:solidFill>
              </a:rPr>
              <a:t>Comanor</a:t>
            </a:r>
            <a:r>
              <a:rPr lang="en-US" dirty="0">
                <a:solidFill>
                  <a:srgbClr val="00205B"/>
                </a:solidFill>
              </a:rPr>
              <a:t> (2015)</a:t>
            </a:r>
          </a:p>
          <a:p>
            <a:pPr marL="285750" indent="-285750">
              <a:buFont typeface="Arial" panose="020B0604020202020204" pitchFamily="34" charset="0"/>
              <a:buChar char="•"/>
            </a:pPr>
            <a:r>
              <a:rPr lang="en-US" dirty="0">
                <a:solidFill>
                  <a:srgbClr val="00205B"/>
                </a:solidFill>
              </a:rPr>
              <a:t>MN and MD high incomes use USDA</a:t>
            </a:r>
          </a:p>
          <a:p>
            <a:pPr marL="285750" indent="-285750">
              <a:buFont typeface="Arial" panose="020B0604020202020204" pitchFamily="34" charset="0"/>
              <a:buChar char="•"/>
            </a:pPr>
            <a:r>
              <a:rPr lang="en-US" dirty="0">
                <a:solidFill>
                  <a:srgbClr val="00205B"/>
                </a:solidFill>
              </a:rPr>
              <a:t>Several states based on older studies (CA, NY)</a:t>
            </a:r>
          </a:p>
          <a:p>
            <a:pPr marL="285750" indent="-285750">
              <a:buFont typeface="Arial" panose="020B0604020202020204" pitchFamily="34" charset="0"/>
              <a:buChar char="•"/>
            </a:pPr>
            <a:r>
              <a:rPr lang="en-US" dirty="0">
                <a:solidFill>
                  <a:srgbClr val="00205B"/>
                </a:solidFill>
              </a:rPr>
              <a:t>NJ uses own </a:t>
            </a:r>
            <a:r>
              <a:rPr lang="en-US" dirty="0" err="1">
                <a:solidFill>
                  <a:srgbClr val="00205B"/>
                </a:solidFill>
              </a:rPr>
              <a:t>Rothbarth</a:t>
            </a:r>
            <a:r>
              <a:rPr lang="en-US" dirty="0">
                <a:solidFill>
                  <a:srgbClr val="00205B"/>
                </a:solidFill>
              </a:rPr>
              <a:t> study</a:t>
            </a:r>
          </a:p>
          <a:p>
            <a:pPr marL="285750" indent="-285750">
              <a:buFont typeface="Arial" panose="020B0604020202020204" pitchFamily="34" charset="0"/>
              <a:buChar char="•"/>
            </a:pPr>
            <a:r>
              <a:rPr lang="en-US" dirty="0">
                <a:solidFill>
                  <a:srgbClr val="00205B"/>
                </a:solidFill>
              </a:rPr>
              <a:t>MA not based on study</a:t>
            </a:r>
          </a:p>
        </p:txBody>
      </p:sp>
    </p:spTree>
    <p:extLst>
      <p:ext uri="{BB962C8B-B14F-4D97-AF65-F5344CB8AC3E}">
        <p14:creationId xmlns:p14="http://schemas.microsoft.com/office/powerpoint/2010/main" val="377501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AA421A6-3830-4054-8E1B-6891DEA66713}"/>
              </a:ext>
            </a:extLst>
          </p:cNvPr>
          <p:cNvSpPr>
            <a:spLocks noGrp="1" noChangeArrowheads="1"/>
          </p:cNvSpPr>
          <p:nvPr>
            <p:ph type="title"/>
          </p:nvPr>
        </p:nvSpPr>
        <p:spPr>
          <a:xfrm>
            <a:off x="0" y="0"/>
            <a:ext cx="12192000" cy="523875"/>
          </a:xfrm>
        </p:spPr>
        <p:txBody>
          <a:bodyPr/>
          <a:lstStyle/>
          <a:p>
            <a:pPr eaLnBrk="1" hangingPunct="1"/>
            <a:r>
              <a:rPr lang="en-US" altLang="en-US" sz="2800" dirty="0"/>
              <a:t>BR Studies over Time by Income Range</a:t>
            </a:r>
          </a:p>
        </p:txBody>
      </p:sp>
      <p:sp>
        <p:nvSpPr>
          <p:cNvPr id="68611" name="Slide Number Placeholder 2">
            <a:extLst>
              <a:ext uri="{FF2B5EF4-FFF2-40B4-BE49-F238E27FC236}">
                <a16:creationId xmlns:a16="http://schemas.microsoft.com/office/drawing/2014/main" id="{610431A5-280B-41CF-8C8F-70EC9FEDC9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fontAlgn="base">
              <a:lnSpc>
                <a:spcPct val="100000"/>
              </a:lnSpc>
              <a:spcBef>
                <a:spcPct val="0"/>
              </a:spcBef>
              <a:spcAft>
                <a:spcPct val="0"/>
              </a:spcAft>
              <a:buFontTx/>
              <a:buNone/>
            </a:pPr>
            <a:fld id="{81B0E66F-479A-4EBA-9000-7687D4EBD52A}" type="slidenum">
              <a:rPr lang="en-US" altLang="en-US" sz="1200" smtClean="0">
                <a:solidFill>
                  <a:schemeClr val="bg1"/>
                </a:solidFill>
              </a:rPr>
              <a:pPr fontAlgn="base">
                <a:lnSpc>
                  <a:spcPct val="100000"/>
                </a:lnSpc>
                <a:spcBef>
                  <a:spcPct val="0"/>
                </a:spcBef>
                <a:spcAft>
                  <a:spcPct val="0"/>
                </a:spcAft>
                <a:buFontTx/>
                <a:buNone/>
              </a:pPr>
              <a:t>28</a:t>
            </a:fld>
            <a:endParaRPr lang="en-US" altLang="en-US" sz="1200" dirty="0">
              <a:solidFill>
                <a:schemeClr val="bg1"/>
              </a:solidFill>
            </a:endParaRPr>
          </a:p>
        </p:txBody>
      </p:sp>
      <p:pic>
        <p:nvPicPr>
          <p:cNvPr id="3" name="Picture 2">
            <a:extLst>
              <a:ext uri="{FF2B5EF4-FFF2-40B4-BE49-F238E27FC236}">
                <a16:creationId xmlns:a16="http://schemas.microsoft.com/office/drawing/2014/main" id="{9F5635DE-F23E-CDAC-EFFC-F0E5A14E182B}"/>
              </a:ext>
            </a:extLst>
          </p:cNvPr>
          <p:cNvPicPr>
            <a:picLocks noChangeAspect="1"/>
          </p:cNvPicPr>
          <p:nvPr/>
        </p:nvPicPr>
        <p:blipFill>
          <a:blip r:embed="rId3"/>
          <a:stretch>
            <a:fillRect/>
          </a:stretch>
        </p:blipFill>
        <p:spPr>
          <a:xfrm>
            <a:off x="631481" y="971317"/>
            <a:ext cx="10415277" cy="5512117"/>
          </a:xfrm>
          <a:prstGeom prst="rect">
            <a:avLst/>
          </a:prstGeom>
        </p:spPr>
      </p:pic>
    </p:spTree>
    <p:extLst>
      <p:ext uri="{BB962C8B-B14F-4D97-AF65-F5344CB8AC3E}">
        <p14:creationId xmlns:p14="http://schemas.microsoft.com/office/powerpoint/2010/main" val="3155223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6282"/>
          </a:xfrm>
        </p:spPr>
        <p:txBody>
          <a:bodyPr>
            <a:normAutofit fontScale="90000"/>
          </a:bodyPr>
          <a:lstStyle/>
          <a:p>
            <a:r>
              <a:rPr lang="en-US" dirty="0"/>
              <a:t>Factor 5 (slide 24) BR </a:t>
            </a:r>
            <a:r>
              <a:rPr lang="en-US" u="sng" dirty="0"/>
              <a:t>Average</a:t>
            </a:r>
            <a:r>
              <a:rPr lang="en-US" dirty="0"/>
              <a:t> Estimates over Time</a:t>
            </a:r>
          </a:p>
        </p:txBody>
      </p:sp>
      <p:sp>
        <p:nvSpPr>
          <p:cNvPr id="3" name="Slide Number Placeholder 2"/>
          <p:cNvSpPr>
            <a:spLocks noGrp="1"/>
          </p:cNvSpPr>
          <p:nvPr>
            <p:ph type="sldNum" sz="quarter" idx="10"/>
          </p:nvPr>
        </p:nvSpPr>
        <p:spPr/>
        <p:txBody>
          <a:bodyPr/>
          <a:lstStyle/>
          <a:p>
            <a:fld id="{A40ED968-6F27-4A0D-8446-73B1EAC69DD4}" type="slidenum">
              <a:rPr lang="en-US" smtClean="0"/>
              <a:t>29</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2C75C47-AC6A-69A1-9D26-25EA006A09E8}"/>
              </a:ext>
            </a:extLst>
          </p:cNvPr>
          <p:cNvPicPr>
            <a:picLocks noChangeAspect="1"/>
          </p:cNvPicPr>
          <p:nvPr/>
        </p:nvPicPr>
        <p:blipFill>
          <a:blip r:embed="rId3"/>
          <a:stretch>
            <a:fillRect/>
          </a:stretch>
        </p:blipFill>
        <p:spPr>
          <a:xfrm>
            <a:off x="664277" y="1228471"/>
            <a:ext cx="10832033" cy="4940928"/>
          </a:xfrm>
          <a:prstGeom prst="rect">
            <a:avLst/>
          </a:prstGeom>
        </p:spPr>
      </p:pic>
    </p:spTree>
    <p:extLst>
      <p:ext uri="{BB962C8B-B14F-4D97-AF65-F5344CB8AC3E}">
        <p14:creationId xmlns:p14="http://schemas.microsoft.com/office/powerpoint/2010/main" val="317703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0"/>
            <a:ext cx="12192000" cy="802194"/>
          </a:xfrm>
        </p:spPr>
        <p:txBody>
          <a:bodyPr/>
          <a:lstStyle/>
          <a:p>
            <a:r>
              <a:rPr lang="en-US" b="1" dirty="0">
                <a:solidFill>
                  <a:schemeClr val="accent1">
                    <a:lumMod val="50000"/>
                  </a:schemeClr>
                </a:solidFill>
              </a:rPr>
              <a:t>Outline</a:t>
            </a:r>
          </a:p>
        </p:txBody>
      </p:sp>
      <p:sp>
        <p:nvSpPr>
          <p:cNvPr id="3" name="Slide Number Placeholder 2"/>
          <p:cNvSpPr>
            <a:spLocks noGrp="1"/>
          </p:cNvSpPr>
          <p:nvPr>
            <p:ph type="sldNum" sz="quarter" idx="10"/>
          </p:nvPr>
        </p:nvSpPr>
        <p:spPr/>
        <p:txBody>
          <a:bodyPr/>
          <a:lstStyle/>
          <a:p>
            <a:fld id="{A40ED968-6F27-4A0D-8446-73B1EAC69DD4}" type="slidenum">
              <a:rPr lang="en-US" smtClean="0"/>
              <a:t>3</a:t>
            </a:fld>
            <a:endParaRPr lang="en-US" dirty="0"/>
          </a:p>
        </p:txBody>
      </p:sp>
      <p:sp>
        <p:nvSpPr>
          <p:cNvPr id="6" name="Content Placeholder 2"/>
          <p:cNvSpPr txBox="1">
            <a:spLocks/>
          </p:cNvSpPr>
          <p:nvPr/>
        </p:nvSpPr>
        <p:spPr>
          <a:xfrm>
            <a:off x="388196" y="960043"/>
            <a:ext cx="11558729" cy="5288573"/>
          </a:xfrm>
          <a:prstGeom prst="rect">
            <a:avLst/>
          </a:prstGeom>
          <a:no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rgbClr val="002060"/>
              </a:buClr>
              <a:buSzPct val="60000"/>
            </a:pPr>
            <a:r>
              <a:rPr lang="en-US" altLang="en-US" dirty="0"/>
              <a:t>Federal requirements</a:t>
            </a:r>
          </a:p>
          <a:p>
            <a:pPr lvl="1">
              <a:spcBef>
                <a:spcPts val="1200"/>
              </a:spcBef>
              <a:buClr>
                <a:srgbClr val="002060"/>
              </a:buClr>
              <a:buSzPct val="60000"/>
            </a:pPr>
            <a:r>
              <a:rPr lang="en-US" altLang="en-US" dirty="0"/>
              <a:t>Documented in state IV-D plan and approved by federal Office of Child Support Enforcement</a:t>
            </a:r>
          </a:p>
          <a:p>
            <a:pPr lvl="1">
              <a:spcBef>
                <a:spcPts val="1200"/>
              </a:spcBef>
              <a:buClr>
                <a:srgbClr val="002060"/>
              </a:buClr>
              <a:buSzPct val="60000"/>
            </a:pPr>
            <a:r>
              <a:rPr lang="en-US" altLang="en-US" dirty="0"/>
              <a:t>CPR’s role– show how other state’s meet them</a:t>
            </a:r>
          </a:p>
          <a:p>
            <a:pPr>
              <a:spcBef>
                <a:spcPts val="1200"/>
              </a:spcBef>
              <a:buClr>
                <a:srgbClr val="002060"/>
              </a:buClr>
              <a:buSzPct val="60000"/>
            </a:pPr>
            <a:r>
              <a:rPr lang="en-US" altLang="en-US" dirty="0"/>
              <a:t>Economic data</a:t>
            </a:r>
          </a:p>
          <a:p>
            <a:pPr lvl="1">
              <a:spcBef>
                <a:spcPts val="1200"/>
              </a:spcBef>
              <a:buClr>
                <a:srgbClr val="002060"/>
              </a:buClr>
              <a:buSzPct val="60000"/>
            </a:pPr>
            <a:r>
              <a:rPr lang="en-US" altLang="en-US" dirty="0"/>
              <a:t>Summarize basis of existing schedule and what could be updated (</a:t>
            </a:r>
            <a:r>
              <a:rPr lang="en-US" altLang="en-US" dirty="0">
                <a:solidFill>
                  <a:srgbClr val="FF0000"/>
                </a:solidFill>
              </a:rPr>
              <a:t>Slide 24</a:t>
            </a:r>
            <a:r>
              <a:rPr lang="en-US" altLang="en-US" dirty="0"/>
              <a:t>)</a:t>
            </a:r>
          </a:p>
          <a:p>
            <a:pPr lvl="1">
              <a:spcBef>
                <a:spcPts val="1200"/>
              </a:spcBef>
              <a:buClr>
                <a:srgbClr val="002060"/>
              </a:buClr>
              <a:buSzPct val="60000"/>
            </a:pPr>
            <a:r>
              <a:rPr lang="en-US" altLang="en-US" dirty="0"/>
              <a:t>Review economic data on the cost of raising children (federal requirement)</a:t>
            </a:r>
          </a:p>
          <a:p>
            <a:pPr lvl="1">
              <a:spcBef>
                <a:spcPts val="1200"/>
              </a:spcBef>
              <a:buClr>
                <a:srgbClr val="002060"/>
              </a:buClr>
              <a:buSzPct val="60000"/>
            </a:pPr>
            <a:r>
              <a:rPr lang="en-US" altLang="en-US" dirty="0"/>
              <a:t>Update core schedule:  a couple options for adjusting national data for CT incomes/costs </a:t>
            </a:r>
          </a:p>
          <a:p>
            <a:pPr lvl="2">
              <a:spcBef>
                <a:spcPts val="1200"/>
              </a:spcBef>
              <a:buClr>
                <a:srgbClr val="002060"/>
              </a:buClr>
              <a:buSzPct val="60000"/>
            </a:pPr>
            <a:r>
              <a:rPr lang="en-US" altLang="en-US" dirty="0">
                <a:solidFill>
                  <a:srgbClr val="FF0000"/>
                </a:solidFill>
              </a:rPr>
              <a:t>Slide 35 summarizes dollar/percentages changes</a:t>
            </a:r>
          </a:p>
          <a:p>
            <a:pPr lvl="2">
              <a:spcBef>
                <a:spcPts val="1200"/>
              </a:spcBef>
              <a:buClr>
                <a:srgbClr val="002060"/>
              </a:buClr>
              <a:buSzPct val="60000"/>
            </a:pPr>
            <a:r>
              <a:rPr lang="en-US" altLang="en-US" dirty="0"/>
              <a:t>Layer low-income adjustment on top of schedule later</a:t>
            </a:r>
          </a:p>
          <a:p>
            <a:pPr>
              <a:spcBef>
                <a:spcPts val="1200"/>
              </a:spcBef>
              <a:buClr>
                <a:srgbClr val="002060"/>
              </a:buClr>
              <a:buSzPct val="60000"/>
            </a:pPr>
            <a:r>
              <a:rPr lang="en-US" altLang="en-US" dirty="0"/>
              <a:t>Discussion of Next Steps</a:t>
            </a:r>
          </a:p>
          <a:p>
            <a:pPr lvl="1">
              <a:spcBef>
                <a:spcPts val="1200"/>
              </a:spcBef>
              <a:buClr>
                <a:srgbClr val="002060"/>
              </a:buClr>
              <a:buSzPct val="60000"/>
            </a:pPr>
            <a:r>
              <a:rPr lang="en-US" altLang="en-US" dirty="0"/>
              <a:t>Other issues (e.g., subtraction for insurance premium, childcare expenses)</a:t>
            </a:r>
          </a:p>
          <a:p>
            <a:pPr lvl="1">
              <a:spcBef>
                <a:spcPts val="1200"/>
              </a:spcBef>
              <a:buClr>
                <a:srgbClr val="002060"/>
              </a:buClr>
              <a:buSzPct val="60000"/>
            </a:pPr>
            <a:r>
              <a:rPr lang="en-US" altLang="en-US" dirty="0"/>
              <a:t>Findings from case file data</a:t>
            </a:r>
          </a:p>
          <a:p>
            <a:pPr lvl="1">
              <a:spcBef>
                <a:spcPts val="1200"/>
              </a:spcBef>
              <a:buClr>
                <a:srgbClr val="002060"/>
              </a:buClr>
              <a:buSzPct val="60000"/>
            </a:pPr>
            <a:r>
              <a:rPr lang="en-US" altLang="en-US" dirty="0"/>
              <a:t>Analysis of labor market data</a:t>
            </a:r>
          </a:p>
          <a:p>
            <a:pPr lvl="1">
              <a:spcBef>
                <a:spcPts val="1200"/>
              </a:spcBef>
              <a:buClr>
                <a:srgbClr val="002060"/>
              </a:buClr>
              <a:buSzPct val="60000"/>
            </a:pPr>
            <a:r>
              <a:rPr lang="en-US" altLang="en-US" dirty="0"/>
              <a:t>Update of low-income adjustment</a:t>
            </a:r>
          </a:p>
          <a:p>
            <a:pPr lvl="2">
              <a:spcBef>
                <a:spcPts val="1200"/>
              </a:spcBef>
              <a:buClr>
                <a:srgbClr val="002060"/>
              </a:buClr>
              <a:buSzPct val="60000"/>
            </a:pPr>
            <a:endParaRPr lang="en-US" altLang="en-US" dirty="0"/>
          </a:p>
          <a:p>
            <a:pPr>
              <a:spcBef>
                <a:spcPts val="1200"/>
              </a:spcBef>
              <a:buClr>
                <a:srgbClr val="002060"/>
              </a:buClr>
              <a:buSzPct val="60000"/>
            </a:pPr>
            <a:endParaRPr lang="en-US" altLang="en-US" sz="2000" dirty="0"/>
          </a:p>
          <a:p>
            <a:pPr>
              <a:spcBef>
                <a:spcPts val="1200"/>
              </a:spcBef>
              <a:buClr>
                <a:srgbClr val="002060"/>
              </a:buClr>
              <a:buSzPct val="60000"/>
            </a:pPr>
            <a:endParaRPr lang="en-US" altLang="en-US" sz="2400" b="1" dirty="0"/>
          </a:p>
        </p:txBody>
      </p:sp>
    </p:spTree>
    <p:extLst>
      <p:ext uri="{BB962C8B-B14F-4D97-AF65-F5344CB8AC3E}">
        <p14:creationId xmlns:p14="http://schemas.microsoft.com/office/powerpoint/2010/main" val="3776272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6282"/>
          </a:xfrm>
        </p:spPr>
        <p:txBody>
          <a:bodyPr>
            <a:normAutofit fontScale="90000"/>
          </a:bodyPr>
          <a:lstStyle/>
          <a:p>
            <a:r>
              <a:rPr lang="en-US" dirty="0"/>
              <a:t>Alternative Updates</a:t>
            </a:r>
          </a:p>
        </p:txBody>
      </p:sp>
      <p:sp>
        <p:nvSpPr>
          <p:cNvPr id="3" name="Slide Number Placeholder 2"/>
          <p:cNvSpPr>
            <a:spLocks noGrp="1"/>
          </p:cNvSpPr>
          <p:nvPr>
            <p:ph type="sldNum" sz="quarter" idx="10"/>
          </p:nvPr>
        </p:nvSpPr>
        <p:spPr/>
        <p:txBody>
          <a:bodyPr/>
          <a:lstStyle/>
          <a:p>
            <a:fld id="{A40ED968-6F27-4A0D-8446-73B1EAC69DD4}" type="slidenum">
              <a:rPr lang="en-US" smtClean="0"/>
              <a:t>30</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62163479"/>
              </p:ext>
            </p:extLst>
          </p:nvPr>
        </p:nvGraphicFramePr>
        <p:xfrm>
          <a:off x="183664" y="837955"/>
          <a:ext cx="11170135" cy="4824858"/>
        </p:xfrm>
        <a:graphic>
          <a:graphicData uri="http://schemas.openxmlformats.org/drawingml/2006/table">
            <a:tbl>
              <a:tblPr firstRow="1" bandRow="1">
                <a:tableStyleId>{5C22544A-7EE6-4342-B048-85BDC9FD1C3A}</a:tableStyleId>
              </a:tblPr>
              <a:tblGrid>
                <a:gridCol w="1442712">
                  <a:extLst>
                    <a:ext uri="{9D8B030D-6E8A-4147-A177-3AD203B41FA5}">
                      <a16:colId xmlns:a16="http://schemas.microsoft.com/office/drawing/2014/main" val="2117774465"/>
                    </a:ext>
                  </a:extLst>
                </a:gridCol>
                <a:gridCol w="1332615">
                  <a:extLst>
                    <a:ext uri="{9D8B030D-6E8A-4147-A177-3AD203B41FA5}">
                      <a16:colId xmlns:a16="http://schemas.microsoft.com/office/drawing/2014/main" val="2573913821"/>
                    </a:ext>
                  </a:extLst>
                </a:gridCol>
                <a:gridCol w="2098702">
                  <a:extLst>
                    <a:ext uri="{9D8B030D-6E8A-4147-A177-3AD203B41FA5}">
                      <a16:colId xmlns:a16="http://schemas.microsoft.com/office/drawing/2014/main" val="2188937775"/>
                    </a:ext>
                  </a:extLst>
                </a:gridCol>
                <a:gridCol w="2098702">
                  <a:extLst>
                    <a:ext uri="{9D8B030D-6E8A-4147-A177-3AD203B41FA5}">
                      <a16:colId xmlns:a16="http://schemas.microsoft.com/office/drawing/2014/main" val="2245574148"/>
                    </a:ext>
                  </a:extLst>
                </a:gridCol>
                <a:gridCol w="2098702">
                  <a:extLst>
                    <a:ext uri="{9D8B030D-6E8A-4147-A177-3AD203B41FA5}">
                      <a16:colId xmlns:a16="http://schemas.microsoft.com/office/drawing/2014/main" val="1723868554"/>
                    </a:ext>
                  </a:extLst>
                </a:gridCol>
                <a:gridCol w="2098702">
                  <a:extLst>
                    <a:ext uri="{9D8B030D-6E8A-4147-A177-3AD203B41FA5}">
                      <a16:colId xmlns:a16="http://schemas.microsoft.com/office/drawing/2014/main" val="1606749194"/>
                    </a:ext>
                  </a:extLst>
                </a:gridCol>
              </a:tblGrid>
              <a:tr h="360416">
                <a:tc>
                  <a:txBody>
                    <a:bodyPr/>
                    <a:lstStyle/>
                    <a:p>
                      <a:endParaRPr lang="en-US" sz="1400" dirty="0"/>
                    </a:p>
                  </a:txBody>
                  <a:tcPr>
                    <a:lnB w="38100" cmpd="sng">
                      <a:noFill/>
                    </a:lnB>
                    <a:solidFill>
                      <a:srgbClr val="009999"/>
                    </a:solidFill>
                  </a:tcPr>
                </a:tc>
                <a:tc>
                  <a:txBody>
                    <a:bodyPr/>
                    <a:lstStyle/>
                    <a:p>
                      <a:r>
                        <a:rPr lang="en-US" sz="1400"/>
                        <a:t>Basis of Existing Schedule</a:t>
                      </a:r>
                      <a:endParaRPr lang="en-US" sz="1400" dirty="0"/>
                    </a:p>
                  </a:txBody>
                  <a:tcPr>
                    <a:lnB w="38100" cmpd="sng">
                      <a:noFill/>
                    </a:lnB>
                    <a:solidFill>
                      <a:srgbClr val="009999"/>
                    </a:solidFill>
                  </a:tcPr>
                </a:tc>
                <a:tc>
                  <a:txBody>
                    <a:bodyPr/>
                    <a:lstStyle/>
                    <a:p>
                      <a:r>
                        <a:rPr lang="en-US" sz="1400" dirty="0"/>
                        <a:t>Updated USDA</a:t>
                      </a:r>
                    </a:p>
                  </a:txBody>
                  <a:tcPr>
                    <a:lnB w="38100" cmpd="sng">
                      <a:noFill/>
                    </a:lnB>
                    <a:solidFill>
                      <a:srgbClr val="009999"/>
                    </a:solidFill>
                  </a:tcPr>
                </a:tc>
                <a:tc>
                  <a:txBody>
                    <a:bodyPr/>
                    <a:lstStyle/>
                    <a:p>
                      <a:r>
                        <a:rPr lang="en-US" sz="1400" dirty="0"/>
                        <a:t>Updated BR  (income realignment)</a:t>
                      </a:r>
                    </a:p>
                  </a:txBody>
                  <a:tcPr>
                    <a:lnB w="38100" cmpd="sng">
                      <a:noFill/>
                    </a:lnB>
                    <a:solidFill>
                      <a:srgbClr val="009999"/>
                    </a:solidFill>
                  </a:tcPr>
                </a:tc>
                <a:tc>
                  <a:txBody>
                    <a:bodyPr/>
                    <a:lstStyle/>
                    <a:p>
                      <a:r>
                        <a:rPr lang="en-US" sz="1400" dirty="0"/>
                        <a:t>Updated BR (price parity)</a:t>
                      </a:r>
                    </a:p>
                  </a:txBody>
                  <a:tcPr>
                    <a:lnB w="38100" cmpd="sng">
                      <a:noFill/>
                    </a:lnB>
                    <a:solidFill>
                      <a:srgbClr val="009999"/>
                    </a:solidFill>
                  </a:tcPr>
                </a:tc>
                <a:tc>
                  <a:txBody>
                    <a:bodyPr/>
                    <a:lstStyle/>
                    <a:p>
                      <a:r>
                        <a:rPr lang="en-US" sz="1400" dirty="0"/>
                        <a:t>Updated </a:t>
                      </a:r>
                      <a:r>
                        <a:rPr lang="en-US" sz="1400" dirty="0" err="1"/>
                        <a:t>Comanor</a:t>
                      </a:r>
                      <a:r>
                        <a:rPr lang="en-US" sz="1400" dirty="0"/>
                        <a:t>, </a:t>
                      </a:r>
                      <a:r>
                        <a:rPr lang="en-US" sz="1400" dirty="0" err="1"/>
                        <a:t>Sarro</a:t>
                      </a:r>
                      <a:r>
                        <a:rPr lang="en-US" sz="1400" dirty="0"/>
                        <a:t> and Rogers (CSR)</a:t>
                      </a:r>
                    </a:p>
                  </a:txBody>
                  <a:tcPr>
                    <a:lnB w="38100" cmpd="sng">
                      <a:noFill/>
                    </a:lnB>
                    <a:solidFill>
                      <a:srgbClr val="009999"/>
                    </a:solidFill>
                  </a:tcPr>
                </a:tc>
                <a:extLst>
                  <a:ext uri="{0D108BD9-81ED-4DB2-BD59-A6C34878D82A}">
                    <a16:rowId xmlns:a16="http://schemas.microsoft.com/office/drawing/2014/main" val="1829788125"/>
                  </a:ext>
                </a:extLst>
              </a:tr>
              <a:tr h="377672">
                <a:tc>
                  <a:txBody>
                    <a:bodyPr/>
                    <a:lstStyle/>
                    <a:p>
                      <a:pPr marL="0" marR="0">
                        <a:spcBef>
                          <a:spcPts val="0"/>
                        </a:spcBef>
                        <a:spcAft>
                          <a:spcPts val="0"/>
                        </a:spcAft>
                      </a:pPr>
                      <a:r>
                        <a:rPr lang="en-US" sz="1400" kern="1200">
                          <a:solidFill>
                            <a:srgbClr val="00205B"/>
                          </a:solidFill>
                          <a:effectLst/>
                          <a:latin typeface="+mn-lt"/>
                          <a:ea typeface="Times New Roman" panose="02020603050405020304" pitchFamily="18" charset="0"/>
                          <a:cs typeface="Arial" panose="020B0604020202020204" pitchFamily="34" charset="0"/>
                        </a:rPr>
                        <a:t>Guidelines model</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kern="1200">
                          <a:solidFill>
                            <a:srgbClr val="00205B"/>
                          </a:solidFill>
                          <a:effectLst/>
                          <a:latin typeface="+mn-lt"/>
                          <a:ea typeface="Times New Roman" panose="02020603050405020304" pitchFamily="18" charset="0"/>
                          <a:cs typeface="Arial" panose="020B0604020202020204" pitchFamily="34" charset="0"/>
                        </a:rPr>
                        <a:t>Income Shares </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algn="ctr">
                        <a:spcBef>
                          <a:spcPts val="0"/>
                        </a:spcBef>
                        <a:spcAft>
                          <a:spcPts val="0"/>
                        </a:spcAft>
                      </a:pPr>
                      <a:r>
                        <a:rPr lang="en-US" sz="1400" dirty="0">
                          <a:solidFill>
                            <a:srgbClr val="00205B"/>
                          </a:solidFill>
                          <a:effectLst/>
                          <a:latin typeface="+mn-lt"/>
                          <a:ea typeface="Times New Roman" panose="02020603050405020304" pitchFamily="18" charset="0"/>
                        </a:rPr>
                        <a:t>Income Shares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8450199"/>
                  </a:ext>
                </a:extLst>
              </a:tr>
              <a:tr h="364458">
                <a:tc>
                  <a:txBody>
                    <a:bodyPr/>
                    <a:lstStyle/>
                    <a:p>
                      <a:pPr marL="0" marR="0">
                        <a:spcBef>
                          <a:spcPts val="0"/>
                        </a:spcBef>
                        <a:spcAft>
                          <a:spcPts val="0"/>
                        </a:spcAft>
                      </a:pPr>
                      <a:r>
                        <a:rPr lang="en-US" sz="1400" kern="1200">
                          <a:solidFill>
                            <a:srgbClr val="00205B"/>
                          </a:solidFill>
                          <a:effectLst/>
                          <a:latin typeface="+mn-lt"/>
                          <a:ea typeface="Times New Roman" panose="02020603050405020304" pitchFamily="18" charset="0"/>
                          <a:cs typeface="Arial" panose="020B0604020202020204" pitchFamily="34" charset="0"/>
                        </a:rPr>
                        <a:t>Price levels</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400">
                          <a:solidFill>
                            <a:srgbClr val="00205B"/>
                          </a:solidFill>
                          <a:effectLst/>
                          <a:latin typeface="+mn-lt"/>
                          <a:ea typeface="Times New Roman" panose="02020603050405020304" pitchFamily="18" charset="0"/>
                        </a:rPr>
                        <a:t>March 2012</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algn="ctr">
                        <a:spcBef>
                          <a:spcPts val="0"/>
                        </a:spcBef>
                        <a:spcAft>
                          <a:spcPts val="0"/>
                        </a:spcAft>
                      </a:pPr>
                      <a:r>
                        <a:rPr lang="en-US" sz="1400" dirty="0">
                          <a:solidFill>
                            <a:srgbClr val="00205B"/>
                          </a:solidFill>
                          <a:effectLst/>
                          <a:latin typeface="+mn-lt"/>
                          <a:ea typeface="Times New Roman" panose="02020603050405020304" pitchFamily="18" charset="0"/>
                        </a:rPr>
                        <a:t>Dec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58016"/>
                  </a:ext>
                </a:extLst>
              </a:tr>
              <a:tr h="421503">
                <a:tc>
                  <a:txBody>
                    <a:bodyPr/>
                    <a:lstStyle/>
                    <a:p>
                      <a:pPr marL="0" marR="0">
                        <a:spcBef>
                          <a:spcPts val="0"/>
                        </a:spcBef>
                        <a:spcAft>
                          <a:spcPts val="0"/>
                        </a:spcAft>
                      </a:pPr>
                      <a:r>
                        <a:rPr lang="en-US" sz="1400" kern="1200">
                          <a:solidFill>
                            <a:srgbClr val="00205B"/>
                          </a:solidFill>
                          <a:effectLst/>
                          <a:latin typeface="+mn-lt"/>
                          <a:ea typeface="Times New Roman" panose="02020603050405020304" pitchFamily="18" charset="0"/>
                          <a:cs typeface="Arial" panose="020B0604020202020204" pitchFamily="34" charset="0"/>
                        </a:rPr>
                        <a:t>Measurement of child-rearing expenditures</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00205B"/>
                        </a:solidFill>
                        <a:effectLst/>
                        <a:latin typeface="+mn-lt"/>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cs typeface="Arial" panose="020B0604020202020204" pitchFamily="34" charset="0"/>
                        </a:rPr>
                        <a:t>BR4</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400" dirty="0">
                        <a:solidFill>
                          <a:srgbClr val="00205B"/>
                        </a:solidFill>
                        <a:effectLst/>
                        <a:latin typeface="+mn-lt"/>
                        <a:ea typeface="Times New Roman" panose="02020603050405020304" pitchFamily="18" charset="0"/>
                      </a:endParaRPr>
                    </a:p>
                    <a:p>
                      <a:pPr marL="0" marR="0" algn="ctr">
                        <a:spcBef>
                          <a:spcPts val="0"/>
                        </a:spcBef>
                        <a:spcAft>
                          <a:spcPts val="0"/>
                        </a:spcAft>
                      </a:pPr>
                      <a:r>
                        <a:rPr lang="en-US" sz="1400" dirty="0">
                          <a:solidFill>
                            <a:srgbClr val="00205B"/>
                          </a:solidFill>
                          <a:effectLst/>
                          <a:latin typeface="+mn-lt"/>
                          <a:ea typeface="Times New Roman" panose="02020603050405020304" pitchFamily="18" charset="0"/>
                        </a:rPr>
                        <a:t>USDA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endParaRPr lang="en-US" sz="1400" dirty="0">
                        <a:solidFill>
                          <a:srgbClr val="00205B"/>
                        </a:solidFill>
                        <a:effectLst/>
                        <a:latin typeface="+mn-lt"/>
                        <a:ea typeface="Times New Roman" panose="02020603050405020304" pitchFamily="18" charset="0"/>
                      </a:endParaRPr>
                    </a:p>
                    <a:p>
                      <a:pPr marL="0" marR="0" algn="ctr">
                        <a:spcBef>
                          <a:spcPts val="0"/>
                        </a:spcBef>
                        <a:spcAft>
                          <a:spcPts val="0"/>
                        </a:spcAft>
                      </a:pPr>
                      <a:r>
                        <a:rPr lang="en-US" sz="1400" dirty="0">
                          <a:solidFill>
                            <a:srgbClr val="00205B"/>
                          </a:solidFill>
                          <a:effectLst/>
                          <a:latin typeface="+mn-lt"/>
                          <a:ea typeface="Times New Roman" panose="02020603050405020304" pitchFamily="18" charset="0"/>
                        </a:rPr>
                        <a:t>BR5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400" dirty="0">
                        <a:solidFill>
                          <a:srgbClr val="00205B"/>
                        </a:solidFill>
                        <a:effectLst/>
                        <a:latin typeface="+mn-lt"/>
                        <a:ea typeface="Times New Roman" panose="02020603050405020304" pitchFamily="18" charset="0"/>
                      </a:endParaRPr>
                    </a:p>
                    <a:p>
                      <a:pPr marL="0" marR="0" algn="ctr">
                        <a:spcBef>
                          <a:spcPts val="0"/>
                        </a:spcBef>
                        <a:spcAft>
                          <a:spcPts val="0"/>
                        </a:spcAft>
                      </a:pPr>
                      <a:r>
                        <a:rPr lang="en-US" sz="1400" dirty="0">
                          <a:solidFill>
                            <a:srgbClr val="00205B"/>
                          </a:solidFill>
                          <a:effectLst/>
                          <a:latin typeface="+mn-lt"/>
                          <a:ea typeface="Times New Roman" panose="02020603050405020304" pitchFamily="18" charset="0"/>
                        </a:rPr>
                        <a:t>CSR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2695905"/>
                  </a:ext>
                </a:extLst>
              </a:tr>
              <a:tr h="243840">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Adjustments for CT higher income </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solidFill>
                            <a:srgbClr val="00205B"/>
                          </a:solidFill>
                          <a:effectLst/>
                          <a:latin typeface="+mn-lt"/>
                          <a:ea typeface="Times New Roman" panose="02020603050405020304" pitchFamily="18" charset="0"/>
                        </a:rPr>
                        <a:t>Income realignment </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Tx/>
                        <a:buNone/>
                      </a:pPr>
                      <a:r>
                        <a:rPr lang="en-US" sz="1400" dirty="0">
                          <a:solidFill>
                            <a:srgbClr val="00205B"/>
                          </a:solidFill>
                          <a:effectLst/>
                          <a:latin typeface="+mn-lt"/>
                          <a:ea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Tx/>
                        <a:buNone/>
                      </a:pPr>
                      <a:r>
                        <a:rPr lang="en-US" sz="1400" dirty="0">
                          <a:solidFill>
                            <a:srgbClr val="00205B"/>
                          </a:solidFill>
                          <a:effectLst/>
                          <a:latin typeface="+mn-lt"/>
                          <a:ea typeface="Times New Roman" panose="02020603050405020304" pitchFamily="18" charset="0"/>
                        </a:rPr>
                        <a:t>Income realignment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Tx/>
                        <a:buNone/>
                      </a:pPr>
                      <a:r>
                        <a:rPr lang="en-US" sz="1400" dirty="0">
                          <a:solidFill>
                            <a:srgbClr val="00205B"/>
                          </a:solidFill>
                          <a:effectLst/>
                          <a:latin typeface="+mn-lt"/>
                          <a:ea typeface="Times New Roman" panose="02020603050405020304" pitchFamily="18" charset="0"/>
                        </a:rPr>
                        <a:t>Price parity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Tx/>
                        <a:buNone/>
                      </a:pPr>
                      <a:r>
                        <a:rPr lang="en-US" sz="1400" dirty="0">
                          <a:solidFill>
                            <a:srgbClr val="00205B"/>
                          </a:solidFill>
                          <a:effectLst/>
                          <a:latin typeface="+mn-lt"/>
                          <a:ea typeface="Times New Roman" panose="02020603050405020304" pitchFamily="18" charset="0"/>
                        </a:rPr>
                        <a:t>None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9025188"/>
                  </a:ext>
                </a:extLst>
              </a:tr>
              <a:tr h="577528">
                <a:tc>
                  <a:txBody>
                    <a:bodyPr/>
                    <a:lstStyle/>
                    <a:p>
                      <a:pPr marL="0" marR="0">
                        <a:spcBef>
                          <a:spcPts val="0"/>
                        </a:spcBef>
                        <a:spcAft>
                          <a:spcPts val="0"/>
                        </a:spcAft>
                      </a:pPr>
                      <a:r>
                        <a:rPr lang="en-US" sz="1400" dirty="0">
                          <a:solidFill>
                            <a:srgbClr val="00205B"/>
                          </a:solidFill>
                          <a:effectLst/>
                          <a:latin typeface="+mn-lt"/>
                          <a:ea typeface="Times New Roman" panose="02020603050405020304" pitchFamily="18" charset="0"/>
                        </a:rPr>
                        <a:t>Highest net weekly income </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endParaRPr lang="en-US" sz="1400" dirty="0">
                        <a:solidFill>
                          <a:srgbClr val="00205B"/>
                        </a:solidFill>
                        <a:effectLst/>
                        <a:latin typeface="+mn-lt"/>
                        <a:ea typeface="Times New Roman" panose="02020603050405020304" pitchFamily="18" charset="0"/>
                      </a:endParaRPr>
                    </a:p>
                    <a:p>
                      <a:pPr marL="0" marR="0" indent="0" algn="ctr">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$4,000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endParaRPr lang="en-US" sz="1400" dirty="0">
                        <a:solidFill>
                          <a:srgbClr val="00205B"/>
                        </a:solidFill>
                        <a:effectLst/>
                        <a:latin typeface="+mn-lt"/>
                        <a:ea typeface="Times New Roman" panose="02020603050405020304" pitchFamily="18" charset="0"/>
                      </a:endParaRPr>
                    </a:p>
                    <a:p>
                      <a:pPr marL="0" marR="0" indent="0" algn="ctr">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$3,400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endParaRPr lang="en-US" sz="1400" dirty="0">
                        <a:solidFill>
                          <a:srgbClr val="00205B"/>
                        </a:solidFill>
                        <a:effectLst/>
                        <a:latin typeface="+mn-lt"/>
                        <a:ea typeface="Times New Roman" panose="02020603050405020304" pitchFamily="18" charset="0"/>
                      </a:endParaRPr>
                    </a:p>
                    <a:p>
                      <a:pPr marL="0" marR="0" indent="0" algn="ctr">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$4,900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endParaRPr lang="en-US" sz="1400" dirty="0">
                        <a:solidFill>
                          <a:srgbClr val="00205B"/>
                        </a:solidFill>
                        <a:effectLst/>
                        <a:latin typeface="+mn-lt"/>
                        <a:ea typeface="Times New Roman" panose="02020603050405020304" pitchFamily="18" charset="0"/>
                      </a:endParaRPr>
                    </a:p>
                    <a:p>
                      <a:pPr marL="0" marR="0" indent="0" algn="ctr">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$5,750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endParaRPr lang="en-US" sz="1400" dirty="0">
                        <a:solidFill>
                          <a:srgbClr val="00205B"/>
                        </a:solidFill>
                        <a:effectLst/>
                        <a:latin typeface="+mn-lt"/>
                        <a:ea typeface="Times New Roman" panose="02020603050405020304" pitchFamily="18" charset="0"/>
                      </a:endParaRPr>
                    </a:p>
                    <a:p>
                      <a:pPr marL="0" marR="0" indent="0" algn="ctr">
                        <a:spcBef>
                          <a:spcPts val="0"/>
                        </a:spcBef>
                        <a:spcAft>
                          <a:spcPts val="0"/>
                        </a:spcAft>
                        <a:buFont typeface="Arial" panose="020B0604020202020204" pitchFamily="34" charset="0"/>
                        <a:buNone/>
                      </a:pPr>
                      <a:r>
                        <a:rPr lang="en-US" sz="1400" dirty="0">
                          <a:solidFill>
                            <a:srgbClr val="00205B"/>
                          </a:solidFill>
                          <a:effectLst/>
                          <a:latin typeface="+mn-lt"/>
                          <a:ea typeface="Times New Roman" panose="02020603050405020304" pitchFamily="18" charset="0"/>
                        </a:rPr>
                        <a:t>$3,000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779070"/>
                  </a:ext>
                </a:extLst>
              </a:tr>
              <a:tr h="577528">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Spending more/less of after-tax income</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205B"/>
                          </a:solidFill>
                          <a:effectLst/>
                          <a:latin typeface="+mn-lt"/>
                          <a:ea typeface="Times New Roman" panose="02020603050405020304" pitchFamily="18" charset="0"/>
                          <a:cs typeface="Arial" panose="020B0604020202020204" pitchFamily="34" charset="0"/>
                        </a:rPr>
                        <a:t>Use actual ratios with cap</a:t>
                      </a: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rPr>
                        <a:t>No Cap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rPr>
                        <a:t>Use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00205B"/>
                        </a:solidFill>
                        <a:effectLst/>
                        <a:latin typeface="+mn-lt"/>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rPr>
                        <a:t>Use actual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00205B"/>
                        </a:solidFill>
                        <a:effectLst/>
                        <a:latin typeface="+mn-lt"/>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5B"/>
                          </a:solidFill>
                          <a:effectLst/>
                          <a:latin typeface="+mn-lt"/>
                          <a:ea typeface="Times New Roman" panose="02020603050405020304" pitchFamily="18" charset="0"/>
                        </a:rPr>
                        <a:t>N.A.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954807"/>
                  </a:ext>
                </a:extLst>
              </a:tr>
              <a:tr h="577528">
                <a:tc>
                  <a:txBody>
                    <a:bodyPr/>
                    <a:lstStyle/>
                    <a:p>
                      <a:pPr marL="0" marR="0">
                        <a:spcBef>
                          <a:spcPts val="0"/>
                        </a:spcBef>
                        <a:spcAft>
                          <a:spcPts val="0"/>
                        </a:spcAft>
                      </a:pPr>
                      <a:r>
                        <a:rPr lang="en-US" sz="1400" kern="1200" dirty="0">
                          <a:solidFill>
                            <a:srgbClr val="00205B"/>
                          </a:solidFill>
                          <a:effectLst/>
                          <a:latin typeface="+mn-lt"/>
                          <a:ea typeface="Times New Roman" panose="02020603050405020304" pitchFamily="18" charset="0"/>
                          <a:cs typeface="Arial" panose="020B0604020202020204" pitchFamily="34" charset="0"/>
                        </a:rPr>
                        <a:t>Highly variable child-rearing expenses excluded from schedule</a:t>
                      </a:r>
                      <a:endParaRPr lang="en-US" sz="14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p>
                      <a:pPr marL="0" marR="0">
                        <a:spcBef>
                          <a:spcPts val="0"/>
                        </a:spcBef>
                        <a:spcAft>
                          <a:spcPts val="0"/>
                        </a:spcAft>
                      </a:pPr>
                      <a:r>
                        <a:rPr lang="en-US" sz="1400" dirty="0">
                          <a:solidFill>
                            <a:srgbClr val="00205B"/>
                          </a:solidFill>
                          <a:effectLst/>
                          <a:latin typeface="+mn-lt"/>
                          <a:ea typeface="Times New Roman" panose="02020603050405020304" pitchFamily="18" charset="0"/>
                        </a:rPr>
                        <a:t>Excluded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algn="ctr">
                        <a:spcBef>
                          <a:spcPts val="0"/>
                        </a:spcBef>
                        <a:spcAft>
                          <a:spcPts val="0"/>
                        </a:spcAft>
                      </a:pPr>
                      <a:endParaRPr lang="en-US" sz="1400" dirty="0">
                        <a:solidFill>
                          <a:srgbClr val="00205B"/>
                        </a:solidFill>
                        <a:effectLst/>
                        <a:latin typeface="+mn-lt"/>
                        <a:ea typeface="Times New Roman" panose="02020603050405020304" pitchFamily="18" charset="0"/>
                      </a:endParaRPr>
                    </a:p>
                    <a:p>
                      <a:pPr marL="0" marR="0" algn="ctr">
                        <a:spcBef>
                          <a:spcPts val="0"/>
                        </a:spcBef>
                        <a:spcAft>
                          <a:spcPts val="0"/>
                        </a:spcAft>
                      </a:pPr>
                      <a:r>
                        <a:rPr lang="en-US" sz="1400" dirty="0">
                          <a:solidFill>
                            <a:srgbClr val="00205B"/>
                          </a:solidFill>
                          <a:effectLst/>
                          <a:latin typeface="+mn-lt"/>
                          <a:ea typeface="Times New Roman" panose="02020603050405020304" pitchFamily="18" charset="0"/>
                        </a:rPr>
                        <a:t>Excluded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spcBef>
                          <a:spcPts val="0"/>
                        </a:spcBef>
                        <a:spcAft>
                          <a:spcPts val="0"/>
                        </a:spcAft>
                      </a:pPr>
                      <a:endParaRPr lang="en-US" sz="1400" dirty="0">
                        <a:solidFill>
                          <a:srgbClr val="00205B"/>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3866643"/>
                  </a:ext>
                </a:extLst>
              </a:tr>
            </a:tbl>
          </a:graphicData>
        </a:graphic>
      </p:graphicFrame>
    </p:spTree>
    <p:extLst>
      <p:ext uri="{BB962C8B-B14F-4D97-AF65-F5344CB8AC3E}">
        <p14:creationId xmlns:p14="http://schemas.microsoft.com/office/powerpoint/2010/main" val="56794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9676"/>
          </a:xfrm>
        </p:spPr>
        <p:txBody>
          <a:bodyPr>
            <a:normAutofit fontScale="90000"/>
          </a:bodyPr>
          <a:lstStyle/>
          <a:p>
            <a:r>
              <a:rPr lang="en-US" sz="3600" dirty="0"/>
              <a:t>Factor #7 from Slide 24: Convert BR measurements from Expenditures to Net Income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2"/>
          <p:cNvSpPr txBox="1">
            <a:spLocks/>
          </p:cNvSpPr>
          <p:nvPr/>
        </p:nvSpPr>
        <p:spPr>
          <a:xfrm>
            <a:off x="1196501" y="1780162"/>
            <a:ext cx="5758775" cy="4912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aphicFrame>
        <p:nvGraphicFramePr>
          <p:cNvPr id="10" name="Table 9"/>
          <p:cNvGraphicFramePr>
            <a:graphicFrameLocks noGrp="1"/>
          </p:cNvGraphicFramePr>
          <p:nvPr/>
        </p:nvGraphicFramePr>
        <p:xfrm>
          <a:off x="2069644" y="3127520"/>
          <a:ext cx="3178839" cy="2946318"/>
        </p:xfrm>
        <a:graphic>
          <a:graphicData uri="http://schemas.openxmlformats.org/drawingml/2006/table">
            <a:tbl>
              <a:tblPr firstRow="1" bandRow="1">
                <a:tableStyleId>{5C22544A-7EE6-4342-B048-85BDC9FD1C3A}</a:tableStyleId>
              </a:tblPr>
              <a:tblGrid>
                <a:gridCol w="3178839">
                  <a:extLst>
                    <a:ext uri="{9D8B030D-6E8A-4147-A177-3AD203B41FA5}">
                      <a16:colId xmlns:a16="http://schemas.microsoft.com/office/drawing/2014/main" val="2361346536"/>
                    </a:ext>
                  </a:extLst>
                </a:gridCol>
              </a:tblGrid>
              <a:tr h="1312948">
                <a:tc>
                  <a:txBody>
                    <a:bodyPr/>
                    <a:lstStyle/>
                    <a:p>
                      <a:endParaRPr lang="en-US" dirty="0"/>
                    </a:p>
                    <a:p>
                      <a:endParaRPr lang="en-US" dirty="0"/>
                    </a:p>
                    <a:p>
                      <a:pPr algn="ctr"/>
                      <a:r>
                        <a:rPr lang="en-US" dirty="0"/>
                        <a:t>Expenditures on Children</a:t>
                      </a:r>
                    </a:p>
                  </a:txBody>
                  <a:tcPr>
                    <a:solidFill>
                      <a:srgbClr val="006699"/>
                    </a:solidFill>
                  </a:tcPr>
                </a:tc>
                <a:extLst>
                  <a:ext uri="{0D108BD9-81ED-4DB2-BD59-A6C34878D82A}">
                    <a16:rowId xmlns:a16="http://schemas.microsoft.com/office/drawing/2014/main" val="1385108926"/>
                  </a:ext>
                </a:extLst>
              </a:tr>
              <a:tr h="1633370">
                <a:tc>
                  <a:txBody>
                    <a:bodyPr/>
                    <a:lstStyle/>
                    <a:p>
                      <a:pPr algn="ctr"/>
                      <a:r>
                        <a:rPr lang="en-US" dirty="0"/>
                        <a:t>Total Expenditures</a:t>
                      </a:r>
                    </a:p>
                    <a:p>
                      <a:pPr algn="ctr"/>
                      <a:endParaRPr lang="en-US" dirty="0"/>
                    </a:p>
                    <a:p>
                      <a:pPr algn="ctr"/>
                      <a:endParaRPr lang="en-US" dirty="0"/>
                    </a:p>
                    <a:p>
                      <a:pPr algn="ctr"/>
                      <a:endParaRPr lang="en-US" dirty="0"/>
                    </a:p>
                    <a:p>
                      <a:pPr algn="ctr"/>
                      <a:endParaRPr lang="en-US" dirty="0"/>
                    </a:p>
                  </a:txBody>
                  <a:tcPr/>
                </a:tc>
                <a:extLst>
                  <a:ext uri="{0D108BD9-81ED-4DB2-BD59-A6C34878D82A}">
                    <a16:rowId xmlns:a16="http://schemas.microsoft.com/office/drawing/2014/main" val="1791559787"/>
                  </a:ext>
                </a:extLst>
              </a:tr>
            </a:tbl>
          </a:graphicData>
        </a:graphic>
      </p:graphicFrame>
      <p:graphicFrame>
        <p:nvGraphicFramePr>
          <p:cNvPr id="11" name="Table 10"/>
          <p:cNvGraphicFramePr>
            <a:graphicFrameLocks noGrp="1"/>
          </p:cNvGraphicFramePr>
          <p:nvPr/>
        </p:nvGraphicFramePr>
        <p:xfrm>
          <a:off x="6111432" y="2002420"/>
          <a:ext cx="3134165" cy="4146413"/>
        </p:xfrm>
        <a:graphic>
          <a:graphicData uri="http://schemas.openxmlformats.org/drawingml/2006/table">
            <a:tbl>
              <a:tblPr firstRow="1" bandRow="1">
                <a:tableStyleId>{5C22544A-7EE6-4342-B048-85BDC9FD1C3A}</a:tableStyleId>
              </a:tblPr>
              <a:tblGrid>
                <a:gridCol w="3134165">
                  <a:extLst>
                    <a:ext uri="{9D8B030D-6E8A-4147-A177-3AD203B41FA5}">
                      <a16:colId xmlns:a16="http://schemas.microsoft.com/office/drawing/2014/main" val="405783448"/>
                    </a:ext>
                  </a:extLst>
                </a:gridCol>
              </a:tblGrid>
              <a:tr h="538193">
                <a:tc>
                  <a:txBody>
                    <a:bodyPr/>
                    <a:lstStyle/>
                    <a:p>
                      <a:pPr algn="ctr"/>
                      <a:r>
                        <a:rPr lang="en-US" dirty="0"/>
                        <a:t>Taxes</a:t>
                      </a:r>
                    </a:p>
                  </a:txBody>
                  <a:tcPr>
                    <a:solidFill>
                      <a:schemeClr val="accent6">
                        <a:lumMod val="75000"/>
                      </a:schemeClr>
                    </a:solidFill>
                  </a:tcPr>
                </a:tc>
                <a:extLst>
                  <a:ext uri="{0D108BD9-81ED-4DB2-BD59-A6C34878D82A}">
                    <a16:rowId xmlns:a16="http://schemas.microsoft.com/office/drawing/2014/main" val="1508777165"/>
                  </a:ext>
                </a:extLst>
              </a:tr>
              <a:tr h="351473">
                <a:tc>
                  <a:txBody>
                    <a:bodyPr/>
                    <a:lstStyle/>
                    <a:p>
                      <a:pPr algn="ctr"/>
                      <a:r>
                        <a:rPr lang="en-US" dirty="0"/>
                        <a:t>Savings</a:t>
                      </a:r>
                    </a:p>
                  </a:txBody>
                  <a:tcPr>
                    <a:solidFill>
                      <a:schemeClr val="accent6">
                        <a:lumMod val="40000"/>
                        <a:lumOff val="60000"/>
                      </a:schemeClr>
                    </a:solidFill>
                  </a:tcPr>
                </a:tc>
                <a:extLst>
                  <a:ext uri="{0D108BD9-81ED-4DB2-BD59-A6C34878D82A}">
                    <a16:rowId xmlns:a16="http://schemas.microsoft.com/office/drawing/2014/main" val="3269773096"/>
                  </a:ext>
                </a:extLst>
              </a:tr>
              <a:tr h="2053740">
                <a:tc>
                  <a:txBody>
                    <a:bodyPr/>
                    <a:lstStyle/>
                    <a:p>
                      <a:endParaRPr lang="en-US" dirty="0"/>
                    </a:p>
                    <a:p>
                      <a:endParaRPr lang="en-US" dirty="0"/>
                    </a:p>
                    <a:p>
                      <a:pPr algn="ctr"/>
                      <a:r>
                        <a:rPr lang="en-US" b="1" dirty="0">
                          <a:solidFill>
                            <a:schemeClr val="bg1"/>
                          </a:solidFill>
                        </a:rPr>
                        <a:t>Expenditures on Children</a:t>
                      </a:r>
                    </a:p>
                  </a:txBody>
                  <a:tcPr>
                    <a:solidFill>
                      <a:srgbClr val="006699"/>
                    </a:solidFill>
                  </a:tcPr>
                </a:tc>
                <a:extLst>
                  <a:ext uri="{0D108BD9-81ED-4DB2-BD59-A6C34878D82A}">
                    <a16:rowId xmlns:a16="http://schemas.microsoft.com/office/drawing/2014/main" val="1135855467"/>
                  </a:ext>
                </a:extLst>
              </a:tr>
              <a:tr h="1128008">
                <a:tc>
                  <a:txBody>
                    <a:bodyPr/>
                    <a:lstStyle/>
                    <a:p>
                      <a:pPr algn="ctr"/>
                      <a:r>
                        <a:rPr lang="en-US" dirty="0"/>
                        <a:t>Total Expenditures</a:t>
                      </a:r>
                    </a:p>
                    <a:p>
                      <a:pPr algn="ctr"/>
                      <a:endParaRPr lang="en-US" dirty="0"/>
                    </a:p>
                    <a:p>
                      <a:pPr algn="ctr"/>
                      <a:endParaRPr lang="en-US" dirty="0"/>
                    </a:p>
                    <a:p>
                      <a:pPr algn="ctr"/>
                      <a:endParaRPr lang="en-US" dirty="0"/>
                    </a:p>
                  </a:txBody>
                  <a:tcPr/>
                </a:tc>
                <a:extLst>
                  <a:ext uri="{0D108BD9-81ED-4DB2-BD59-A6C34878D82A}">
                    <a16:rowId xmlns:a16="http://schemas.microsoft.com/office/drawing/2014/main" val="1851327956"/>
                  </a:ext>
                </a:extLst>
              </a:tr>
            </a:tbl>
          </a:graphicData>
        </a:graphic>
      </p:graphicFrame>
      <p:sp>
        <p:nvSpPr>
          <p:cNvPr id="13" name="TextBox 12"/>
          <p:cNvSpPr txBox="1"/>
          <p:nvPr/>
        </p:nvSpPr>
        <p:spPr>
          <a:xfrm>
            <a:off x="2069644" y="2468736"/>
            <a:ext cx="32692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Lower to Middle Income Families</a:t>
            </a:r>
          </a:p>
        </p:txBody>
      </p:sp>
      <p:sp>
        <p:nvSpPr>
          <p:cNvPr id="14" name="TextBox 13"/>
          <p:cNvSpPr txBox="1"/>
          <p:nvPr/>
        </p:nvSpPr>
        <p:spPr>
          <a:xfrm>
            <a:off x="5976385" y="1155438"/>
            <a:ext cx="32692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Upper-Middle to Upper Income Families</a:t>
            </a:r>
          </a:p>
        </p:txBody>
      </p:sp>
      <p:cxnSp>
        <p:nvCxnSpPr>
          <p:cNvPr id="16" name="Straight Connector 15"/>
          <p:cNvCxnSpPr/>
          <p:nvPr/>
        </p:nvCxnSpPr>
        <p:spPr>
          <a:xfrm>
            <a:off x="297858" y="3418796"/>
            <a:ext cx="1771786" cy="24958"/>
          </a:xfrm>
          <a:prstGeom prst="line">
            <a:avLst/>
          </a:prstGeom>
          <a:ln w="53975">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1539" y="3127520"/>
            <a:ext cx="2135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After-Tax Income</a:t>
            </a:r>
          </a:p>
        </p:txBody>
      </p:sp>
      <p:sp>
        <p:nvSpPr>
          <p:cNvPr id="20" name="TextBox 19"/>
          <p:cNvSpPr txBox="1"/>
          <p:nvPr/>
        </p:nvSpPr>
        <p:spPr>
          <a:xfrm>
            <a:off x="9975722" y="1644662"/>
            <a:ext cx="17130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Gross Income</a:t>
            </a:r>
          </a:p>
        </p:txBody>
      </p:sp>
      <p:cxnSp>
        <p:nvCxnSpPr>
          <p:cNvPr id="22" name="Straight Connector 21"/>
          <p:cNvCxnSpPr/>
          <p:nvPr/>
        </p:nvCxnSpPr>
        <p:spPr>
          <a:xfrm>
            <a:off x="9245597" y="2002420"/>
            <a:ext cx="2108203" cy="0"/>
          </a:xfrm>
          <a:prstGeom prst="line">
            <a:avLst/>
          </a:prstGeom>
          <a:ln w="508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45596" y="2482240"/>
            <a:ext cx="2108203" cy="0"/>
          </a:xfrm>
          <a:prstGeom prst="line">
            <a:avLst/>
          </a:prstGeom>
          <a:ln w="508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652105" y="2125103"/>
            <a:ext cx="21359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After-Tax Income</a:t>
            </a:r>
          </a:p>
        </p:txBody>
      </p:sp>
      <p:sp>
        <p:nvSpPr>
          <p:cNvPr id="4" name="TextBox 3">
            <a:extLst>
              <a:ext uri="{FF2B5EF4-FFF2-40B4-BE49-F238E27FC236}">
                <a16:creationId xmlns:a16="http://schemas.microsoft.com/office/drawing/2014/main" id="{6E14BDCA-27A7-9642-B801-44225BF8DEAE}"/>
              </a:ext>
            </a:extLst>
          </p:cNvPr>
          <p:cNvSpPr txBox="1"/>
          <p:nvPr/>
        </p:nvSpPr>
        <p:spPr>
          <a:xfrm>
            <a:off x="271539" y="904235"/>
            <a:ext cx="527201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rPr>
              <a:t>Use average expenditures to net income ratios from same CE sample, Cap expenditures so it doesn’t exceed after-tax income for low incomes</a:t>
            </a:r>
          </a:p>
          <a:p>
            <a:pPr marL="285750" indent="-285750">
              <a:buFont typeface="Arial" panose="020B0604020202020204" pitchFamily="34" charset="0"/>
              <a:buChar char="•"/>
            </a:pPr>
            <a:r>
              <a:rPr lang="en-US" sz="1600" i="1" dirty="0">
                <a:solidFill>
                  <a:srgbClr val="002060"/>
                </a:solidFill>
              </a:rPr>
              <a:t>Alternative: </a:t>
            </a:r>
            <a:r>
              <a:rPr lang="en-US" sz="1600" dirty="0">
                <a:solidFill>
                  <a:srgbClr val="002060"/>
                </a:solidFill>
              </a:rPr>
              <a:t> Assume all net income is spent.  DC uses this approach.  Raises schedule amounts</a:t>
            </a:r>
            <a:endParaRPr lang="en-US" sz="1600" i="1" dirty="0">
              <a:solidFill>
                <a:srgbClr val="002060"/>
              </a:solidFill>
            </a:endParaRPr>
          </a:p>
        </p:txBody>
      </p:sp>
    </p:spTree>
    <p:extLst>
      <p:ext uri="{BB962C8B-B14F-4D97-AF65-F5344CB8AC3E}">
        <p14:creationId xmlns:p14="http://schemas.microsoft.com/office/powerpoint/2010/main" val="288314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6282"/>
          </a:xfrm>
        </p:spPr>
        <p:txBody>
          <a:bodyPr>
            <a:normAutofit fontScale="90000"/>
          </a:bodyPr>
          <a:lstStyle/>
          <a:p>
            <a:r>
              <a:rPr lang="en-US" dirty="0"/>
              <a:t>Comparisons: 1 Child</a:t>
            </a:r>
          </a:p>
        </p:txBody>
      </p:sp>
      <p:sp>
        <p:nvSpPr>
          <p:cNvPr id="3" name="Slide Number Placeholder 2"/>
          <p:cNvSpPr>
            <a:spLocks noGrp="1"/>
          </p:cNvSpPr>
          <p:nvPr>
            <p:ph type="sldNum" sz="quarter" idx="10"/>
          </p:nvPr>
        </p:nvSpPr>
        <p:spPr/>
        <p:txBody>
          <a:bodyPr/>
          <a:lstStyle/>
          <a:p>
            <a:fld id="{A40ED968-6F27-4A0D-8446-73B1EAC69DD4}" type="slidenum">
              <a:rPr lang="en-US" smtClean="0"/>
              <a:t>32</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29F92D24-45AE-5DEF-FC47-BF2C8D47B2EF}"/>
              </a:ext>
            </a:extLst>
          </p:cNvPr>
          <p:cNvPicPr>
            <a:picLocks noChangeAspect="1"/>
          </p:cNvPicPr>
          <p:nvPr/>
        </p:nvPicPr>
        <p:blipFill>
          <a:blip r:embed="rId3"/>
          <a:stretch>
            <a:fillRect/>
          </a:stretch>
        </p:blipFill>
        <p:spPr>
          <a:xfrm>
            <a:off x="320263" y="1124460"/>
            <a:ext cx="8432848" cy="4815649"/>
          </a:xfrm>
          <a:prstGeom prst="rect">
            <a:avLst/>
          </a:prstGeom>
        </p:spPr>
      </p:pic>
      <p:sp>
        <p:nvSpPr>
          <p:cNvPr id="9" name="TextBox 8">
            <a:extLst>
              <a:ext uri="{FF2B5EF4-FFF2-40B4-BE49-F238E27FC236}">
                <a16:creationId xmlns:a16="http://schemas.microsoft.com/office/drawing/2014/main" id="{5F39ADAE-7561-2CB9-7A54-30E1110AE0DD}"/>
              </a:ext>
            </a:extLst>
          </p:cNvPr>
          <p:cNvSpPr txBox="1"/>
          <p:nvPr/>
        </p:nvSpPr>
        <p:spPr>
          <a:xfrm>
            <a:off x="8425044" y="1403011"/>
            <a:ext cx="3308593"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5B"/>
                </a:solidFill>
              </a:rPr>
              <a:t>Comparisons start at combined net incomes of $500 per week to save discussion about updating low-income adjustment later.</a:t>
            </a:r>
          </a:p>
          <a:p>
            <a:pPr marL="285750" indent="-285750">
              <a:buFont typeface="Arial" panose="020B0604020202020204" pitchFamily="34" charset="0"/>
              <a:buChar char="•"/>
            </a:pPr>
            <a:r>
              <a:rPr lang="en-US" dirty="0">
                <a:solidFill>
                  <a:srgbClr val="00205B"/>
                </a:solidFill>
              </a:rPr>
              <a:t>USDA is generally highest</a:t>
            </a:r>
          </a:p>
          <a:p>
            <a:pPr marL="285750" indent="-285750">
              <a:buFont typeface="Arial" panose="020B0604020202020204" pitchFamily="34" charset="0"/>
              <a:buChar char="•"/>
            </a:pPr>
            <a:r>
              <a:rPr lang="en-US" dirty="0">
                <a:solidFill>
                  <a:srgbClr val="00205B"/>
                </a:solidFill>
              </a:rPr>
              <a:t>CSR is lowest</a:t>
            </a:r>
          </a:p>
          <a:p>
            <a:pPr marL="285750" indent="-285750">
              <a:buFont typeface="Arial" panose="020B0604020202020204" pitchFamily="34" charset="0"/>
              <a:buChar char="•"/>
            </a:pPr>
            <a:r>
              <a:rPr lang="en-US" dirty="0">
                <a:solidFill>
                  <a:srgbClr val="00205B"/>
                </a:solidFill>
              </a:rPr>
              <a:t>BR (price parity and income realignment) generally track closely except at higher incomes</a:t>
            </a:r>
          </a:p>
          <a:p>
            <a:pPr marL="285750" indent="-285750">
              <a:buFont typeface="Arial" panose="020B0604020202020204" pitchFamily="34" charset="0"/>
              <a:buChar char="•"/>
            </a:pPr>
            <a:r>
              <a:rPr lang="en-US" dirty="0">
                <a:solidFill>
                  <a:srgbClr val="00205B"/>
                </a:solidFill>
              </a:rPr>
              <a:t>Gap between existing and BR widens with more income</a:t>
            </a:r>
          </a:p>
          <a:p>
            <a:endParaRPr lang="en-US" dirty="0"/>
          </a:p>
        </p:txBody>
      </p:sp>
    </p:spTree>
    <p:extLst>
      <p:ext uri="{BB962C8B-B14F-4D97-AF65-F5344CB8AC3E}">
        <p14:creationId xmlns:p14="http://schemas.microsoft.com/office/powerpoint/2010/main" val="3282564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6282"/>
          </a:xfrm>
        </p:spPr>
        <p:txBody>
          <a:bodyPr>
            <a:normAutofit fontScale="90000"/>
          </a:bodyPr>
          <a:lstStyle/>
          <a:p>
            <a:r>
              <a:rPr lang="en-US" dirty="0"/>
              <a:t>Comparisons: 2 Children</a:t>
            </a:r>
          </a:p>
        </p:txBody>
      </p:sp>
      <p:sp>
        <p:nvSpPr>
          <p:cNvPr id="3" name="Slide Number Placeholder 2"/>
          <p:cNvSpPr>
            <a:spLocks noGrp="1"/>
          </p:cNvSpPr>
          <p:nvPr>
            <p:ph type="sldNum" sz="quarter" idx="10"/>
          </p:nvPr>
        </p:nvSpPr>
        <p:spPr/>
        <p:txBody>
          <a:bodyPr/>
          <a:lstStyle/>
          <a:p>
            <a:fld id="{A40ED968-6F27-4A0D-8446-73B1EAC69DD4}" type="slidenum">
              <a:rPr lang="en-US" smtClean="0"/>
              <a:t>33</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F39ADAE-7561-2CB9-7A54-30E1110AE0DD}"/>
              </a:ext>
            </a:extLst>
          </p:cNvPr>
          <p:cNvSpPr txBox="1"/>
          <p:nvPr/>
        </p:nvSpPr>
        <p:spPr>
          <a:xfrm>
            <a:off x="8641428" y="1283142"/>
            <a:ext cx="3308593"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5B"/>
                </a:solidFill>
              </a:rPr>
              <a:t>Comparisons start at combined net incomes of $500 per week to save discussion about updating low-income adjustment later.</a:t>
            </a:r>
          </a:p>
          <a:p>
            <a:pPr marL="285750" indent="-285750">
              <a:buFont typeface="Arial" panose="020B0604020202020204" pitchFamily="34" charset="0"/>
              <a:buChar char="•"/>
            </a:pPr>
            <a:r>
              <a:rPr lang="en-US" dirty="0">
                <a:solidFill>
                  <a:srgbClr val="00205B"/>
                </a:solidFill>
              </a:rPr>
              <a:t>USDA is generally highest</a:t>
            </a:r>
          </a:p>
          <a:p>
            <a:pPr marL="285750" indent="-285750">
              <a:buFont typeface="Arial" panose="020B0604020202020204" pitchFamily="34" charset="0"/>
              <a:buChar char="•"/>
            </a:pPr>
            <a:r>
              <a:rPr lang="en-US" dirty="0">
                <a:solidFill>
                  <a:srgbClr val="00205B"/>
                </a:solidFill>
              </a:rPr>
              <a:t>CSR is lowest</a:t>
            </a:r>
          </a:p>
          <a:p>
            <a:pPr marL="285750" indent="-285750">
              <a:buFont typeface="Arial" panose="020B0604020202020204" pitchFamily="34" charset="0"/>
              <a:buChar char="•"/>
            </a:pPr>
            <a:r>
              <a:rPr lang="en-US" dirty="0">
                <a:solidFill>
                  <a:srgbClr val="00205B"/>
                </a:solidFill>
              </a:rPr>
              <a:t>BR (price parity and income realignment) generally track closely except at higher incomes</a:t>
            </a:r>
          </a:p>
          <a:p>
            <a:pPr marL="285750" indent="-285750">
              <a:buFont typeface="Arial" panose="020B0604020202020204" pitchFamily="34" charset="0"/>
              <a:buChar char="•"/>
            </a:pPr>
            <a:r>
              <a:rPr lang="en-US" dirty="0">
                <a:solidFill>
                  <a:srgbClr val="00205B"/>
                </a:solidFill>
              </a:rPr>
              <a:t>Gap between existing and BR widens with more income</a:t>
            </a:r>
          </a:p>
          <a:p>
            <a:endParaRPr lang="en-US" dirty="0"/>
          </a:p>
        </p:txBody>
      </p:sp>
      <p:pic>
        <p:nvPicPr>
          <p:cNvPr id="4" name="Picture 3">
            <a:extLst>
              <a:ext uri="{FF2B5EF4-FFF2-40B4-BE49-F238E27FC236}">
                <a16:creationId xmlns:a16="http://schemas.microsoft.com/office/drawing/2014/main" id="{EFE858D7-029A-ED3F-BFBA-50CD27929949}"/>
              </a:ext>
            </a:extLst>
          </p:cNvPr>
          <p:cNvPicPr>
            <a:picLocks noChangeAspect="1"/>
          </p:cNvPicPr>
          <p:nvPr/>
        </p:nvPicPr>
        <p:blipFill>
          <a:blip r:embed="rId3"/>
          <a:stretch>
            <a:fillRect/>
          </a:stretch>
        </p:blipFill>
        <p:spPr>
          <a:xfrm>
            <a:off x="458364" y="1185003"/>
            <a:ext cx="8078364" cy="4971492"/>
          </a:xfrm>
          <a:prstGeom prst="rect">
            <a:avLst/>
          </a:prstGeom>
        </p:spPr>
      </p:pic>
    </p:spTree>
    <p:extLst>
      <p:ext uri="{BB962C8B-B14F-4D97-AF65-F5344CB8AC3E}">
        <p14:creationId xmlns:p14="http://schemas.microsoft.com/office/powerpoint/2010/main" val="418013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6282"/>
          </a:xfrm>
        </p:spPr>
        <p:txBody>
          <a:bodyPr>
            <a:normAutofit fontScale="90000"/>
          </a:bodyPr>
          <a:lstStyle/>
          <a:p>
            <a:r>
              <a:rPr lang="en-US" dirty="0"/>
              <a:t>Comparisons: 3 Children</a:t>
            </a:r>
          </a:p>
        </p:txBody>
      </p:sp>
      <p:sp>
        <p:nvSpPr>
          <p:cNvPr id="3" name="Slide Number Placeholder 2"/>
          <p:cNvSpPr>
            <a:spLocks noGrp="1"/>
          </p:cNvSpPr>
          <p:nvPr>
            <p:ph type="sldNum" sz="quarter" idx="10"/>
          </p:nvPr>
        </p:nvSpPr>
        <p:spPr/>
        <p:txBody>
          <a:bodyPr/>
          <a:lstStyle/>
          <a:p>
            <a:fld id="{A40ED968-6F27-4A0D-8446-73B1EAC69DD4}" type="slidenum">
              <a:rPr lang="en-US" smtClean="0"/>
              <a:t>34</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F39ADAE-7561-2CB9-7A54-30E1110AE0DD}"/>
              </a:ext>
            </a:extLst>
          </p:cNvPr>
          <p:cNvSpPr txBox="1"/>
          <p:nvPr/>
        </p:nvSpPr>
        <p:spPr>
          <a:xfrm>
            <a:off x="8641428" y="1283142"/>
            <a:ext cx="3308593"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5B"/>
                </a:solidFill>
              </a:rPr>
              <a:t>Comparisons start at combined net incomes of $500 per week to save discussion about updating low-income adjustment later.</a:t>
            </a:r>
          </a:p>
          <a:p>
            <a:pPr marL="285750" indent="-285750">
              <a:buFont typeface="Arial" panose="020B0604020202020204" pitchFamily="34" charset="0"/>
              <a:buChar char="•"/>
            </a:pPr>
            <a:r>
              <a:rPr lang="en-US" dirty="0">
                <a:solidFill>
                  <a:srgbClr val="00205B"/>
                </a:solidFill>
              </a:rPr>
              <a:t>USDA is generally highest</a:t>
            </a:r>
          </a:p>
          <a:p>
            <a:pPr marL="285750" indent="-285750">
              <a:buFont typeface="Arial" panose="020B0604020202020204" pitchFamily="34" charset="0"/>
              <a:buChar char="•"/>
            </a:pPr>
            <a:r>
              <a:rPr lang="en-US" dirty="0">
                <a:solidFill>
                  <a:srgbClr val="00205B"/>
                </a:solidFill>
              </a:rPr>
              <a:t>CSR is lowest</a:t>
            </a:r>
          </a:p>
          <a:p>
            <a:pPr marL="285750" indent="-285750">
              <a:buFont typeface="Arial" panose="020B0604020202020204" pitchFamily="34" charset="0"/>
              <a:buChar char="•"/>
            </a:pPr>
            <a:r>
              <a:rPr lang="en-US" dirty="0">
                <a:solidFill>
                  <a:srgbClr val="00205B"/>
                </a:solidFill>
              </a:rPr>
              <a:t>BR (price parity and income realignment) generally track closely except at higher incomes</a:t>
            </a:r>
          </a:p>
          <a:p>
            <a:pPr marL="285750" indent="-285750">
              <a:buFont typeface="Arial" panose="020B0604020202020204" pitchFamily="34" charset="0"/>
              <a:buChar char="•"/>
            </a:pPr>
            <a:r>
              <a:rPr lang="en-US" dirty="0">
                <a:solidFill>
                  <a:srgbClr val="00205B"/>
                </a:solidFill>
              </a:rPr>
              <a:t>Gap between existing and BR widens with more income</a:t>
            </a:r>
          </a:p>
          <a:p>
            <a:endParaRPr lang="en-US" dirty="0"/>
          </a:p>
        </p:txBody>
      </p:sp>
      <p:pic>
        <p:nvPicPr>
          <p:cNvPr id="5" name="Picture 4">
            <a:extLst>
              <a:ext uri="{FF2B5EF4-FFF2-40B4-BE49-F238E27FC236}">
                <a16:creationId xmlns:a16="http://schemas.microsoft.com/office/drawing/2014/main" id="{19F54405-9144-3972-F15C-946D91FECE9F}"/>
              </a:ext>
            </a:extLst>
          </p:cNvPr>
          <p:cNvPicPr>
            <a:picLocks noChangeAspect="1"/>
          </p:cNvPicPr>
          <p:nvPr/>
        </p:nvPicPr>
        <p:blipFill>
          <a:blip r:embed="rId3"/>
          <a:stretch>
            <a:fillRect/>
          </a:stretch>
        </p:blipFill>
        <p:spPr>
          <a:xfrm>
            <a:off x="348056" y="956281"/>
            <a:ext cx="7944365" cy="5130411"/>
          </a:xfrm>
          <a:prstGeom prst="rect">
            <a:avLst/>
          </a:prstGeom>
        </p:spPr>
      </p:pic>
    </p:spTree>
    <p:extLst>
      <p:ext uri="{BB962C8B-B14F-4D97-AF65-F5344CB8AC3E}">
        <p14:creationId xmlns:p14="http://schemas.microsoft.com/office/powerpoint/2010/main" val="13324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6282"/>
          </a:xfrm>
        </p:spPr>
        <p:txBody>
          <a:bodyPr>
            <a:normAutofit fontScale="90000"/>
          </a:bodyPr>
          <a:lstStyle/>
          <a:p>
            <a:r>
              <a:rPr lang="en-US" dirty="0"/>
              <a:t>Findings about BR5 Updates from Comparisons</a:t>
            </a:r>
          </a:p>
        </p:txBody>
      </p:sp>
      <p:sp>
        <p:nvSpPr>
          <p:cNvPr id="3" name="Slide Number Placeholder 2"/>
          <p:cNvSpPr>
            <a:spLocks noGrp="1"/>
          </p:cNvSpPr>
          <p:nvPr>
            <p:ph type="sldNum" sz="quarter" idx="10"/>
          </p:nvPr>
        </p:nvSpPr>
        <p:spPr/>
        <p:txBody>
          <a:bodyPr/>
          <a:lstStyle/>
          <a:p>
            <a:fld id="{A40ED968-6F27-4A0D-8446-73B1EAC69DD4}" type="slidenum">
              <a:rPr lang="en-US" smtClean="0"/>
              <a:t>35</a:t>
            </a:fld>
            <a:endParaRPr lang="en-US" dirty="0"/>
          </a:p>
        </p:txBody>
      </p:sp>
      <p:sp>
        <p:nvSpPr>
          <p:cNvPr id="6" name="Rectangle 1"/>
          <p:cNvSpPr>
            <a:spLocks noChangeArrowheads="1"/>
          </p:cNvSpPr>
          <p:nvPr/>
        </p:nvSpPr>
        <p:spPr bwMode="auto">
          <a:xfrm>
            <a:off x="3152775" y="1929522"/>
            <a:ext cx="16985942"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F39ADAE-7561-2CB9-7A54-30E1110AE0DD}"/>
              </a:ext>
            </a:extLst>
          </p:cNvPr>
          <p:cNvSpPr txBox="1"/>
          <p:nvPr/>
        </p:nvSpPr>
        <p:spPr>
          <a:xfrm>
            <a:off x="350159" y="3898111"/>
            <a:ext cx="11210125" cy="2585323"/>
          </a:xfrm>
          <a:prstGeom prst="rect">
            <a:avLst/>
          </a:prstGeom>
          <a:noFill/>
        </p:spPr>
        <p:txBody>
          <a:bodyPr wrap="square" rtlCol="0">
            <a:spAutoFit/>
          </a:bodyPr>
          <a:lstStyle/>
          <a:p>
            <a:endParaRPr lang="en-US" dirty="0">
              <a:solidFill>
                <a:srgbClr val="00205B"/>
              </a:solidFill>
            </a:endParaRPr>
          </a:p>
          <a:p>
            <a:r>
              <a:rPr lang="en-US" sz="2400" dirty="0">
                <a:solidFill>
                  <a:srgbClr val="00205B"/>
                </a:solidFill>
              </a:rPr>
              <a:t>SOME DECREASES  for BOTH BR UPDATES</a:t>
            </a:r>
          </a:p>
          <a:p>
            <a:pPr marL="285750" indent="-285750">
              <a:buFont typeface="Arial" panose="020B0604020202020204" pitchFamily="34" charset="0"/>
              <a:buChar char="•"/>
            </a:pPr>
            <a:r>
              <a:rPr lang="en-US" sz="2400" dirty="0">
                <a:solidFill>
                  <a:srgbClr val="00205B"/>
                </a:solidFill>
              </a:rPr>
              <a:t>1 child: decrease of $1 to $10 per week for combined net incomes up to $980 per week)</a:t>
            </a:r>
          </a:p>
          <a:p>
            <a:pPr marL="742950" lvl="1" indent="-285750">
              <a:buFont typeface="Arial" panose="020B0604020202020204" pitchFamily="34" charset="0"/>
              <a:buChar char="•"/>
            </a:pPr>
            <a:r>
              <a:rPr lang="en-US" sz="2400" dirty="0">
                <a:solidFill>
                  <a:srgbClr val="00205B"/>
                </a:solidFill>
              </a:rPr>
              <a:t>Decreases are closest to $10 at lower incomes (i.e., about $500 per week)</a:t>
            </a:r>
          </a:p>
          <a:p>
            <a:pPr marL="742950" lvl="1" indent="-285750">
              <a:buFont typeface="Arial" panose="020B0604020202020204" pitchFamily="34" charset="0"/>
              <a:buChar char="•"/>
            </a:pPr>
            <a:r>
              <a:rPr lang="en-US" sz="2400" dirty="0">
                <a:solidFill>
                  <a:srgbClr val="00205B"/>
                </a:solidFill>
              </a:rPr>
              <a:t>All decreases less than 15%</a:t>
            </a:r>
          </a:p>
          <a:p>
            <a:pPr marL="285750" indent="-285750">
              <a:buFont typeface="Arial" panose="020B0604020202020204" pitchFamily="34" charset="0"/>
              <a:buChar char="•"/>
            </a:pPr>
            <a:r>
              <a:rPr lang="en-US" sz="2400" dirty="0">
                <a:solidFill>
                  <a:srgbClr val="00205B"/>
                </a:solidFill>
              </a:rPr>
              <a:t>No decreases for 2+ children</a:t>
            </a:r>
          </a:p>
        </p:txBody>
      </p:sp>
      <p:graphicFrame>
        <p:nvGraphicFramePr>
          <p:cNvPr id="7" name="Table 6">
            <a:extLst>
              <a:ext uri="{FF2B5EF4-FFF2-40B4-BE49-F238E27FC236}">
                <a16:creationId xmlns:a16="http://schemas.microsoft.com/office/drawing/2014/main" id="{68266252-A8D2-9131-3953-35998EE3F620}"/>
              </a:ext>
            </a:extLst>
          </p:cNvPr>
          <p:cNvGraphicFramePr>
            <a:graphicFrameLocks noGrp="1"/>
          </p:cNvGraphicFramePr>
          <p:nvPr>
            <p:extLst>
              <p:ext uri="{D42A27DB-BD31-4B8C-83A1-F6EECF244321}">
                <p14:modId xmlns:p14="http://schemas.microsoft.com/office/powerpoint/2010/main" val="2609099840"/>
              </p:ext>
            </p:extLst>
          </p:nvPr>
        </p:nvGraphicFramePr>
        <p:xfrm>
          <a:off x="273378" y="1346347"/>
          <a:ext cx="11753425" cy="2352353"/>
        </p:xfrm>
        <a:graphic>
          <a:graphicData uri="http://schemas.openxmlformats.org/drawingml/2006/table">
            <a:tbl>
              <a:tblPr firstRow="1" bandRow="1">
                <a:tableStyleId>{5C22544A-7EE6-4342-B048-85BDC9FD1C3A}</a:tableStyleId>
              </a:tblPr>
              <a:tblGrid>
                <a:gridCol w="2986354">
                  <a:extLst>
                    <a:ext uri="{9D8B030D-6E8A-4147-A177-3AD203B41FA5}">
                      <a16:colId xmlns:a16="http://schemas.microsoft.com/office/drawing/2014/main" val="2117774465"/>
                    </a:ext>
                  </a:extLst>
                </a:gridCol>
                <a:gridCol w="1591475">
                  <a:extLst>
                    <a:ext uri="{9D8B030D-6E8A-4147-A177-3AD203B41FA5}">
                      <a16:colId xmlns:a16="http://schemas.microsoft.com/office/drawing/2014/main" val="2573913821"/>
                    </a:ext>
                  </a:extLst>
                </a:gridCol>
                <a:gridCol w="1633355">
                  <a:extLst>
                    <a:ext uri="{9D8B030D-6E8A-4147-A177-3AD203B41FA5}">
                      <a16:colId xmlns:a16="http://schemas.microsoft.com/office/drawing/2014/main" val="1678916297"/>
                    </a:ext>
                  </a:extLst>
                </a:gridCol>
                <a:gridCol w="1486773">
                  <a:extLst>
                    <a:ext uri="{9D8B030D-6E8A-4147-A177-3AD203B41FA5}">
                      <a16:colId xmlns:a16="http://schemas.microsoft.com/office/drawing/2014/main" val="2188937775"/>
                    </a:ext>
                  </a:extLst>
                </a:gridCol>
                <a:gridCol w="1465832">
                  <a:extLst>
                    <a:ext uri="{9D8B030D-6E8A-4147-A177-3AD203B41FA5}">
                      <a16:colId xmlns:a16="http://schemas.microsoft.com/office/drawing/2014/main" val="200273528"/>
                    </a:ext>
                  </a:extLst>
                </a:gridCol>
                <a:gridCol w="1305590">
                  <a:extLst>
                    <a:ext uri="{9D8B030D-6E8A-4147-A177-3AD203B41FA5}">
                      <a16:colId xmlns:a16="http://schemas.microsoft.com/office/drawing/2014/main" val="436027413"/>
                    </a:ext>
                  </a:extLst>
                </a:gridCol>
                <a:gridCol w="1284046">
                  <a:extLst>
                    <a:ext uri="{9D8B030D-6E8A-4147-A177-3AD203B41FA5}">
                      <a16:colId xmlns:a16="http://schemas.microsoft.com/office/drawing/2014/main" val="757032054"/>
                    </a:ext>
                  </a:extLst>
                </a:gridCol>
              </a:tblGrid>
              <a:tr h="0">
                <a:tc>
                  <a:txBody>
                    <a:bodyPr/>
                    <a:lstStyle/>
                    <a:p>
                      <a:endParaRPr lang="en-US" sz="1800" dirty="0"/>
                    </a:p>
                  </a:txBody>
                  <a:tcPr>
                    <a:lnB w="38100" cmpd="sng">
                      <a:noFill/>
                    </a:lnB>
                    <a:solidFill>
                      <a:srgbClr val="009999"/>
                    </a:solidFill>
                  </a:tcPr>
                </a:tc>
                <a:tc gridSpan="2">
                  <a:txBody>
                    <a:bodyPr/>
                    <a:lstStyle/>
                    <a:p>
                      <a:pPr algn="ctr"/>
                      <a:r>
                        <a:rPr lang="en-US" sz="1800" dirty="0"/>
                        <a:t> 1 Child</a:t>
                      </a:r>
                    </a:p>
                  </a:txBody>
                  <a:tcPr>
                    <a:lnB w="38100" cmpd="sng">
                      <a:noFill/>
                    </a:lnB>
                    <a:solidFill>
                      <a:srgbClr val="009999"/>
                    </a:solidFill>
                  </a:tcPr>
                </a:tc>
                <a:tc hMerge="1">
                  <a:txBody>
                    <a:bodyPr/>
                    <a:lstStyle/>
                    <a:p>
                      <a:endParaRPr lang="en-US"/>
                    </a:p>
                  </a:txBody>
                  <a:tcPr/>
                </a:tc>
                <a:tc gridSpan="2">
                  <a:txBody>
                    <a:bodyPr/>
                    <a:lstStyle/>
                    <a:p>
                      <a:pPr algn="ctr"/>
                      <a:r>
                        <a:rPr lang="en-US" sz="1800" dirty="0"/>
                        <a:t>2 Children</a:t>
                      </a:r>
                    </a:p>
                  </a:txBody>
                  <a:tcPr>
                    <a:lnB w="38100" cmpd="sng">
                      <a:noFill/>
                    </a:lnB>
                    <a:solidFill>
                      <a:srgbClr val="009999"/>
                    </a:solidFill>
                  </a:tcPr>
                </a:tc>
                <a:tc hMerge="1">
                  <a:txBody>
                    <a:bodyPr/>
                    <a:lstStyle/>
                    <a:p>
                      <a:endParaRPr lang="en-US"/>
                    </a:p>
                  </a:txBody>
                  <a:tcPr/>
                </a:tc>
                <a:tc gridSpan="2">
                  <a:txBody>
                    <a:bodyPr/>
                    <a:lstStyle/>
                    <a:p>
                      <a:pPr algn="ctr"/>
                      <a:r>
                        <a:rPr lang="en-US" sz="1800" dirty="0"/>
                        <a:t>3 Children</a:t>
                      </a:r>
                    </a:p>
                  </a:txBody>
                  <a:tcPr>
                    <a:lnB w="38100" cmpd="sng">
                      <a:noFill/>
                    </a:lnB>
                    <a:solidFill>
                      <a:srgbClr val="009999"/>
                    </a:solidFill>
                  </a:tcPr>
                </a:tc>
                <a:tc hMerge="1">
                  <a:txBody>
                    <a:bodyPr/>
                    <a:lstStyle/>
                    <a:p>
                      <a:endParaRPr lang="en-US"/>
                    </a:p>
                  </a:txBody>
                  <a:tcPr/>
                </a:tc>
                <a:extLst>
                  <a:ext uri="{0D108BD9-81ED-4DB2-BD59-A6C34878D82A}">
                    <a16:rowId xmlns:a16="http://schemas.microsoft.com/office/drawing/2014/main" val="1829788125"/>
                  </a:ext>
                </a:extLst>
              </a:tr>
              <a:tr h="377672">
                <a:tc>
                  <a:txBody>
                    <a:bodyPr/>
                    <a:lstStyle/>
                    <a:p>
                      <a:pPr marL="0" marR="0">
                        <a:spcBef>
                          <a:spcPts val="0"/>
                        </a:spcBef>
                        <a:spcAft>
                          <a:spcPts val="0"/>
                        </a:spcAft>
                      </a:pPr>
                      <a:endParaRPr lang="en-US" sz="1800" dirty="0">
                        <a:solidFill>
                          <a:srgbClr val="00205B"/>
                        </a:solidFill>
                        <a:effectLst/>
                        <a:latin typeface="+mn-lt"/>
                        <a:ea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Realign.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Price Parity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Realign.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Price Parity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Realign.</a:t>
                      </a: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Price Parity</a:t>
                      </a:r>
                    </a:p>
                  </a:txBody>
                  <a:tcPr marL="68580" marR="68580" marT="0" marB="0">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45337"/>
                  </a:ext>
                </a:extLst>
              </a:tr>
              <a:tr h="364458">
                <a:tc>
                  <a:txBody>
                    <a:bodyPr/>
                    <a:lstStyle/>
                    <a:p>
                      <a:pPr marL="0" marR="0">
                        <a:spcBef>
                          <a:spcPts val="0"/>
                        </a:spcBef>
                        <a:spcAft>
                          <a:spcPts val="0"/>
                        </a:spcAft>
                      </a:pPr>
                      <a:r>
                        <a:rPr lang="en-US" sz="1800" dirty="0">
                          <a:solidFill>
                            <a:srgbClr val="00205B"/>
                          </a:solidFill>
                          <a:effectLst/>
                          <a:latin typeface="+mn-lt"/>
                          <a:ea typeface="Times New Roman" panose="02020603050405020304" pitchFamily="18" charset="0"/>
                        </a:rPr>
                        <a:t>Average Increase </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$59 (15%)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$43 (11%)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$74 (13%)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$54 (9%)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$84 (13%)</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$60 (9%)</a:t>
                      </a: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58016"/>
                  </a:ext>
                </a:extLst>
              </a:tr>
              <a:tr h="421503">
                <a:tc>
                  <a:txBody>
                    <a:bodyPr/>
                    <a:lstStyle/>
                    <a:p>
                      <a:pPr marL="0" marR="0">
                        <a:spcBef>
                          <a:spcPts val="0"/>
                        </a:spcBef>
                        <a:spcAft>
                          <a:spcPts val="0"/>
                        </a:spcAft>
                      </a:pPr>
                      <a:r>
                        <a:rPr lang="en-US" sz="1800" dirty="0">
                          <a:solidFill>
                            <a:srgbClr val="00205B"/>
                          </a:solidFill>
                          <a:effectLst/>
                          <a:latin typeface="+mn-lt"/>
                          <a:ea typeface="Times New Roman" panose="02020603050405020304" pitchFamily="18" charset="0"/>
                        </a:rPr>
                        <a:t>Median Increase</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205B"/>
                          </a:solidFill>
                          <a:effectLst/>
                          <a:latin typeface="+mn-lt"/>
                          <a:ea typeface="Times New Roman" panose="02020603050405020304" pitchFamily="18" charset="0"/>
                        </a:rPr>
                        <a:t>$44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205B"/>
                          </a:solidFill>
                          <a:effectLst/>
                          <a:latin typeface="+mn-lt"/>
                          <a:ea typeface="Times New Roman" panose="02020603050405020304" pitchFamily="18" charset="0"/>
                        </a:rPr>
                        <a:t>$31 (9%)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$59 (11%)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$37 (7%)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$65(10%)</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dirty="0">
                          <a:solidFill>
                            <a:srgbClr val="00205B"/>
                          </a:solidFill>
                          <a:effectLst/>
                          <a:latin typeface="+mn-lt"/>
                          <a:ea typeface="Times New Roman" panose="02020603050405020304" pitchFamily="18" charset="0"/>
                        </a:rPr>
                        <a:t>$39 (8%)</a:t>
                      </a: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2695905"/>
                  </a:ext>
                </a:extLst>
              </a:tr>
              <a:tr h="181708">
                <a:tc>
                  <a:txBody>
                    <a:bodyPr/>
                    <a:lstStyle/>
                    <a:p>
                      <a:pPr marL="0" marR="0">
                        <a:spcBef>
                          <a:spcPts val="0"/>
                        </a:spcBef>
                        <a:spcAft>
                          <a:spcPts val="0"/>
                        </a:spcAft>
                      </a:pPr>
                      <a:r>
                        <a:rPr lang="en-US" sz="1800" dirty="0">
                          <a:solidFill>
                            <a:srgbClr val="00205B"/>
                          </a:solidFill>
                          <a:effectLst/>
                          <a:latin typeface="+mn-lt"/>
                          <a:ea typeface="Times New Roman" panose="02020603050405020304" pitchFamily="18" charset="0"/>
                        </a:rPr>
                        <a:t>Maximum</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205B"/>
                          </a:solidFill>
                          <a:effectLst/>
                          <a:latin typeface="+mn-lt"/>
                          <a:ea typeface="Times New Roman" panose="02020603050405020304" pitchFamily="18" charset="0"/>
                        </a:rPr>
                        <a:t>$137 (28%)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205B"/>
                          </a:solidFill>
                          <a:effectLst/>
                          <a:latin typeface="+mn-lt"/>
                          <a:ea typeface="Times New Roman" panose="02020603050405020304" pitchFamily="18" charset="0"/>
                        </a:rPr>
                        <a:t>$96 (21%)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$192 (27%)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$147 (21%)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$215 (26%)</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$180 (22%)</a:t>
                      </a: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0376098"/>
                  </a:ext>
                </a:extLst>
              </a:tr>
              <a:tr h="181708">
                <a:tc>
                  <a:txBody>
                    <a:bodyPr/>
                    <a:lstStyle/>
                    <a:p>
                      <a:pPr marL="0" marR="0">
                        <a:spcBef>
                          <a:spcPts val="0"/>
                        </a:spcBef>
                        <a:spcAft>
                          <a:spcPts val="0"/>
                        </a:spcAft>
                      </a:pPr>
                      <a:r>
                        <a:rPr lang="en-US" sz="1800" dirty="0">
                          <a:solidFill>
                            <a:srgbClr val="00205B"/>
                          </a:solidFill>
                          <a:effectLst/>
                          <a:latin typeface="+mn-lt"/>
                          <a:ea typeface="Times New Roman" panose="02020603050405020304" pitchFamily="18" charset="0"/>
                        </a:rPr>
                        <a:t>Weekly Combined Incomes with Increases More than 15%</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205B"/>
                          </a:solidFill>
                          <a:effectLst/>
                          <a:latin typeface="+mn-lt"/>
                          <a:ea typeface="Times New Roman" panose="02020603050405020304" pitchFamily="18" charset="0"/>
                        </a:rPr>
                        <a:t>&gt; $2,930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205B"/>
                          </a:solidFill>
                          <a:effectLst/>
                          <a:latin typeface="+mn-lt"/>
                          <a:ea typeface="Times New Roman" panose="02020603050405020304" pitchFamily="18" charset="0"/>
                        </a:rPr>
                        <a:t>&gt; $3,050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&gt; $3,000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&gt; $3,170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&gt; $3,070</a:t>
                      </a: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0"/>
                        </a:spcBef>
                        <a:spcAft>
                          <a:spcPts val="0"/>
                        </a:spcAft>
                        <a:buFont typeface="Arial" panose="020B0604020202020204" pitchFamily="34" charset="0"/>
                        <a:buNone/>
                      </a:pPr>
                      <a:r>
                        <a:rPr lang="en-US" sz="1800" dirty="0">
                          <a:solidFill>
                            <a:srgbClr val="00205B"/>
                          </a:solidFill>
                          <a:effectLst/>
                          <a:latin typeface="+mn-lt"/>
                          <a:ea typeface="Times New Roman" panose="02020603050405020304" pitchFamily="18" charset="0"/>
                        </a:rPr>
                        <a:t>&gt; $3,270</a:t>
                      </a: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9025188"/>
                  </a:ext>
                </a:extLst>
              </a:tr>
            </a:tbl>
          </a:graphicData>
        </a:graphic>
      </p:graphicFrame>
      <p:sp>
        <p:nvSpPr>
          <p:cNvPr id="8" name="TextBox 7">
            <a:extLst>
              <a:ext uri="{FF2B5EF4-FFF2-40B4-BE49-F238E27FC236}">
                <a16:creationId xmlns:a16="http://schemas.microsoft.com/office/drawing/2014/main" id="{B178262D-CFBC-2830-24FA-A3A853DAE6F6}"/>
              </a:ext>
            </a:extLst>
          </p:cNvPr>
          <p:cNvSpPr txBox="1"/>
          <p:nvPr/>
        </p:nvSpPr>
        <p:spPr>
          <a:xfrm>
            <a:off x="404849" y="738964"/>
            <a:ext cx="5856348" cy="584775"/>
          </a:xfrm>
          <a:prstGeom prst="rect">
            <a:avLst/>
          </a:prstGeom>
          <a:noFill/>
        </p:spPr>
        <p:txBody>
          <a:bodyPr wrap="square" rtlCol="0">
            <a:spAutoFit/>
          </a:bodyPr>
          <a:lstStyle/>
          <a:p>
            <a:r>
              <a:rPr lang="en-US" sz="3200" dirty="0">
                <a:solidFill>
                  <a:srgbClr val="00205B"/>
                </a:solidFill>
              </a:rPr>
              <a:t>Mostly Increases</a:t>
            </a:r>
          </a:p>
        </p:txBody>
      </p:sp>
    </p:spTree>
    <p:extLst>
      <p:ext uri="{BB962C8B-B14F-4D97-AF65-F5344CB8AC3E}">
        <p14:creationId xmlns:p14="http://schemas.microsoft.com/office/powerpoint/2010/main" val="305177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2B57-C31A-4C86-B00E-85A77CC8890F}"/>
              </a:ext>
            </a:extLst>
          </p:cNvPr>
          <p:cNvSpPr>
            <a:spLocks noGrp="1"/>
          </p:cNvSpPr>
          <p:nvPr>
            <p:ph type="title"/>
          </p:nvPr>
        </p:nvSpPr>
        <p:spPr>
          <a:xfrm>
            <a:off x="-1" y="0"/>
            <a:ext cx="12258675" cy="836096"/>
          </a:xfrm>
        </p:spPr>
        <p:txBody>
          <a:bodyPr/>
          <a:lstStyle/>
          <a:p>
            <a:r>
              <a:rPr lang="en-US" sz="3600" dirty="0"/>
              <a:t>CT 2021 Median Earnings for Workers Age 25 and Older</a:t>
            </a:r>
          </a:p>
        </p:txBody>
      </p:sp>
      <p:graphicFrame>
        <p:nvGraphicFramePr>
          <p:cNvPr id="7" name="Content Placeholder 6">
            <a:extLst>
              <a:ext uri="{FF2B5EF4-FFF2-40B4-BE49-F238E27FC236}">
                <a16:creationId xmlns:a16="http://schemas.microsoft.com/office/drawing/2014/main" id="{DBF18C67-F206-4A15-9C6B-BB9A1E3EF25F}"/>
              </a:ext>
            </a:extLst>
          </p:cNvPr>
          <p:cNvGraphicFramePr>
            <a:graphicFrameLocks noGrp="1"/>
          </p:cNvGraphicFramePr>
          <p:nvPr>
            <p:ph idx="1"/>
            <p:extLst>
              <p:ext uri="{D42A27DB-BD31-4B8C-83A1-F6EECF244321}">
                <p14:modId xmlns:p14="http://schemas.microsoft.com/office/powerpoint/2010/main" val="2499583934"/>
              </p:ext>
            </p:extLst>
          </p:nvPr>
        </p:nvGraphicFramePr>
        <p:xfrm>
          <a:off x="213331" y="836096"/>
          <a:ext cx="11585121" cy="4164457"/>
        </p:xfrm>
        <a:graphic>
          <a:graphicData uri="http://schemas.openxmlformats.org/drawingml/2006/table">
            <a:tbl>
              <a:tblPr firstRow="1" bandRow="1">
                <a:tableStyleId>{5C22544A-7EE6-4342-B048-85BDC9FD1C3A}</a:tableStyleId>
              </a:tblPr>
              <a:tblGrid>
                <a:gridCol w="6554873">
                  <a:extLst>
                    <a:ext uri="{9D8B030D-6E8A-4147-A177-3AD203B41FA5}">
                      <a16:colId xmlns:a16="http://schemas.microsoft.com/office/drawing/2014/main" val="4088693295"/>
                    </a:ext>
                  </a:extLst>
                </a:gridCol>
                <a:gridCol w="2305995">
                  <a:extLst>
                    <a:ext uri="{9D8B030D-6E8A-4147-A177-3AD203B41FA5}">
                      <a16:colId xmlns:a16="http://schemas.microsoft.com/office/drawing/2014/main" val="3033192350"/>
                    </a:ext>
                  </a:extLst>
                </a:gridCol>
                <a:gridCol w="2724253">
                  <a:extLst>
                    <a:ext uri="{9D8B030D-6E8A-4147-A177-3AD203B41FA5}">
                      <a16:colId xmlns:a16="http://schemas.microsoft.com/office/drawing/2014/main" val="2309591430"/>
                    </a:ext>
                  </a:extLst>
                </a:gridCol>
              </a:tblGrid>
              <a:tr h="463976">
                <a:tc>
                  <a:txBody>
                    <a:bodyPr/>
                    <a:lstStyle/>
                    <a:p>
                      <a:endParaRPr lang="en-US" sz="2800" dirty="0">
                        <a:solidFill>
                          <a:schemeClr val="bg1"/>
                        </a:solidFill>
                      </a:endParaRPr>
                    </a:p>
                  </a:txBody>
                  <a:tcPr>
                    <a:solidFill>
                      <a:srgbClr val="008080"/>
                    </a:solidFill>
                  </a:tcPr>
                </a:tc>
                <a:tc gridSpan="2">
                  <a:txBody>
                    <a:bodyPr/>
                    <a:lstStyle/>
                    <a:p>
                      <a:pPr algn="ctr"/>
                      <a:r>
                        <a:rPr lang="en-US" sz="2800" dirty="0">
                          <a:solidFill>
                            <a:schemeClr val="bg1"/>
                          </a:solidFill>
                        </a:rPr>
                        <a:t>Gross Weekly Income</a:t>
                      </a:r>
                    </a:p>
                  </a:txBody>
                  <a:tcPr>
                    <a:solidFill>
                      <a:srgbClr val="008080"/>
                    </a:solidFill>
                  </a:tcPr>
                </a:tc>
                <a:tc hMerge="1">
                  <a:txBody>
                    <a:bodyPr/>
                    <a:lstStyle/>
                    <a:p>
                      <a:endParaRPr lang="en-US" sz="2800" dirty="0">
                        <a:solidFill>
                          <a:schemeClr val="bg1"/>
                        </a:solidFill>
                      </a:endParaRPr>
                    </a:p>
                  </a:txBody>
                  <a:tcPr>
                    <a:solidFill>
                      <a:srgbClr val="008080"/>
                    </a:solidFill>
                  </a:tcPr>
                </a:tc>
                <a:extLst>
                  <a:ext uri="{0D108BD9-81ED-4DB2-BD59-A6C34878D82A}">
                    <a16:rowId xmlns:a16="http://schemas.microsoft.com/office/drawing/2014/main" val="874831926"/>
                  </a:ext>
                </a:extLst>
              </a:tr>
              <a:tr h="477680">
                <a:tc>
                  <a:txBody>
                    <a:bodyPr/>
                    <a:lstStyle/>
                    <a:p>
                      <a:r>
                        <a:rPr lang="en-US" sz="2800" dirty="0">
                          <a:solidFill>
                            <a:schemeClr val="bg1"/>
                          </a:solidFill>
                        </a:rPr>
                        <a:t>Highest Educational Attainment</a:t>
                      </a:r>
                    </a:p>
                  </a:txBody>
                  <a:tcPr>
                    <a:solidFill>
                      <a:srgbClr val="008080"/>
                    </a:solidFill>
                  </a:tcPr>
                </a:tc>
                <a:tc>
                  <a:txBody>
                    <a:bodyPr/>
                    <a:lstStyle/>
                    <a:p>
                      <a:r>
                        <a:rPr lang="en-US" sz="2800" dirty="0">
                          <a:solidFill>
                            <a:schemeClr val="bg1"/>
                          </a:solidFill>
                        </a:rPr>
                        <a:t>Males</a:t>
                      </a:r>
                    </a:p>
                  </a:txBody>
                  <a:tcPr>
                    <a:solidFill>
                      <a:srgbClr val="008080"/>
                    </a:solidFill>
                  </a:tcPr>
                </a:tc>
                <a:tc>
                  <a:txBody>
                    <a:bodyPr/>
                    <a:lstStyle/>
                    <a:p>
                      <a:r>
                        <a:rPr lang="en-US" sz="2800" dirty="0">
                          <a:solidFill>
                            <a:schemeClr val="bg1"/>
                          </a:solidFill>
                        </a:rPr>
                        <a:t>Females</a:t>
                      </a:r>
                    </a:p>
                  </a:txBody>
                  <a:tcPr>
                    <a:solidFill>
                      <a:srgbClr val="008080"/>
                    </a:solidFill>
                  </a:tcPr>
                </a:tc>
                <a:extLst>
                  <a:ext uri="{0D108BD9-81ED-4DB2-BD59-A6C34878D82A}">
                    <a16:rowId xmlns:a16="http://schemas.microsoft.com/office/drawing/2014/main" val="1276747444"/>
                  </a:ext>
                </a:extLst>
              </a:tr>
              <a:tr h="259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5">
                              <a:lumMod val="50000"/>
                            </a:schemeClr>
                          </a:solidFill>
                          <a:latin typeface="+mn-lt"/>
                        </a:rPr>
                        <a:t>1. Minimum wage earners ($14.00/</a:t>
                      </a:r>
                      <a:r>
                        <a:rPr lang="en-US" sz="2800" b="0" dirty="0" err="1">
                          <a:solidFill>
                            <a:schemeClr val="accent5">
                              <a:lumMod val="50000"/>
                            </a:schemeClr>
                          </a:solidFill>
                          <a:latin typeface="+mn-lt"/>
                        </a:rPr>
                        <a:t>hr</a:t>
                      </a:r>
                      <a:r>
                        <a:rPr lang="en-US" sz="2800" b="0" dirty="0">
                          <a:solidFill>
                            <a:schemeClr val="accent5">
                              <a:lumMod val="50000"/>
                            </a:schemeClr>
                          </a:solidFill>
                          <a:latin typeface="+mn-lt"/>
                        </a:rPr>
                        <a:t>)</a:t>
                      </a:r>
                    </a:p>
                  </a:txBody>
                  <a:tcPr>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accent5">
                              <a:lumMod val="50000"/>
                            </a:schemeClr>
                          </a:solidFill>
                          <a:latin typeface="+mn-lt"/>
                          <a:ea typeface="+mn-ea"/>
                          <a:cs typeface="+mn-cs"/>
                        </a:rPr>
                        <a:t> $        560 </a:t>
                      </a:r>
                    </a:p>
                  </a:txBody>
                  <a:tcPr marL="4233" marR="4233" marT="4233" marB="0" anchor="b">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a:solidFill>
                            <a:schemeClr val="accent5">
                              <a:lumMod val="50000"/>
                            </a:schemeClr>
                          </a:solidFill>
                          <a:latin typeface="+mn-lt"/>
                          <a:ea typeface="+mn-ea"/>
                          <a:cs typeface="+mn-cs"/>
                        </a:rPr>
                        <a:t> $        560 </a:t>
                      </a:r>
                    </a:p>
                  </a:txBody>
                  <a:tcPr marL="4233" marR="4233" marT="4233" marB="0" anchor="b">
                    <a:solidFill>
                      <a:srgbClr val="BCEFEE"/>
                    </a:solidFill>
                  </a:tcPr>
                </a:tc>
                <a:extLst>
                  <a:ext uri="{0D108BD9-81ED-4DB2-BD59-A6C34878D82A}">
                    <a16:rowId xmlns:a16="http://schemas.microsoft.com/office/drawing/2014/main" val="1886395991"/>
                  </a:ext>
                </a:extLst>
              </a:tr>
              <a:tr h="259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5">
                              <a:lumMod val="50000"/>
                            </a:schemeClr>
                          </a:solidFill>
                          <a:latin typeface="+mn-lt"/>
                        </a:rPr>
                        <a:t>2. Less than High School Degree</a:t>
                      </a:r>
                    </a:p>
                  </a:txBody>
                  <a:tcPr>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accent5">
                              <a:lumMod val="50000"/>
                            </a:schemeClr>
                          </a:solidFill>
                          <a:latin typeface="+mn-lt"/>
                          <a:ea typeface="+mn-ea"/>
                          <a:cs typeface="+mn-cs"/>
                        </a:rPr>
                        <a:t> $        605 </a:t>
                      </a:r>
                    </a:p>
                  </a:txBody>
                  <a:tcPr marL="4233" marR="4233" marT="4233" marB="0" anchor="b">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a:solidFill>
                            <a:schemeClr val="accent5">
                              <a:lumMod val="50000"/>
                            </a:schemeClr>
                          </a:solidFill>
                          <a:latin typeface="+mn-lt"/>
                          <a:ea typeface="+mn-ea"/>
                          <a:cs typeface="+mn-cs"/>
                        </a:rPr>
                        <a:t> $        529 </a:t>
                      </a:r>
                    </a:p>
                  </a:txBody>
                  <a:tcPr marL="4233" marR="4233" marT="4233" marB="0" anchor="b">
                    <a:solidFill>
                      <a:srgbClr val="BCEFEE"/>
                    </a:solidFill>
                  </a:tcPr>
                </a:tc>
                <a:extLst>
                  <a:ext uri="{0D108BD9-81ED-4DB2-BD59-A6C34878D82A}">
                    <a16:rowId xmlns:a16="http://schemas.microsoft.com/office/drawing/2014/main" val="468716726"/>
                  </a:ext>
                </a:extLst>
              </a:tr>
              <a:tr h="411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5">
                              <a:lumMod val="50000"/>
                            </a:schemeClr>
                          </a:solidFill>
                          <a:latin typeface="+mn-lt"/>
                        </a:rPr>
                        <a:t>3.  High School Degree or GED</a:t>
                      </a:r>
                    </a:p>
                  </a:txBody>
                  <a:tcPr>
                    <a:solidFill>
                      <a:srgbClr val="E5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accent5">
                              <a:lumMod val="50000"/>
                            </a:schemeClr>
                          </a:solidFill>
                          <a:latin typeface="+mn-lt"/>
                          <a:ea typeface="+mn-ea"/>
                          <a:cs typeface="+mn-cs"/>
                        </a:rPr>
                        <a:t> $        868 </a:t>
                      </a:r>
                    </a:p>
                  </a:txBody>
                  <a:tcPr marL="4233" marR="4233" marT="4233" marB="0" anchor="b">
                    <a:solidFill>
                      <a:srgbClr val="E5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a:solidFill>
                            <a:schemeClr val="accent5">
                              <a:lumMod val="50000"/>
                            </a:schemeClr>
                          </a:solidFill>
                          <a:latin typeface="+mn-lt"/>
                          <a:ea typeface="+mn-ea"/>
                          <a:cs typeface="+mn-cs"/>
                        </a:rPr>
                        <a:t> $        607 </a:t>
                      </a:r>
                    </a:p>
                  </a:txBody>
                  <a:tcPr marL="4233" marR="4233" marT="4233" marB="0" anchor="b">
                    <a:solidFill>
                      <a:srgbClr val="E5FFFF"/>
                    </a:solidFill>
                  </a:tcPr>
                </a:tc>
                <a:extLst>
                  <a:ext uri="{0D108BD9-81ED-4DB2-BD59-A6C34878D82A}">
                    <a16:rowId xmlns:a16="http://schemas.microsoft.com/office/drawing/2014/main" val="161060169"/>
                  </a:ext>
                </a:extLst>
              </a:tr>
              <a:tr h="411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5">
                              <a:lumMod val="50000"/>
                            </a:schemeClr>
                          </a:solidFill>
                          <a:latin typeface="+mn-lt"/>
                        </a:rPr>
                        <a:t>4.  Some College or Associate’s Degree</a:t>
                      </a:r>
                    </a:p>
                  </a:txBody>
                  <a:tcPr>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a:solidFill>
                            <a:schemeClr val="accent5">
                              <a:lumMod val="50000"/>
                            </a:schemeClr>
                          </a:solidFill>
                          <a:latin typeface="+mn-lt"/>
                          <a:ea typeface="+mn-ea"/>
                          <a:cs typeface="+mn-cs"/>
                        </a:rPr>
                        <a:t> $    1,052 </a:t>
                      </a:r>
                    </a:p>
                  </a:txBody>
                  <a:tcPr marL="4233" marR="4233" marT="4233" marB="0" anchor="b">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accent5">
                              <a:lumMod val="50000"/>
                            </a:schemeClr>
                          </a:solidFill>
                          <a:latin typeface="+mn-lt"/>
                          <a:ea typeface="+mn-ea"/>
                          <a:cs typeface="+mn-cs"/>
                        </a:rPr>
                        <a:t> $        715 </a:t>
                      </a:r>
                    </a:p>
                  </a:txBody>
                  <a:tcPr marL="4233" marR="4233" marT="4233" marB="0" anchor="b">
                    <a:solidFill>
                      <a:srgbClr val="BCEFEE"/>
                    </a:solidFill>
                  </a:tcPr>
                </a:tc>
                <a:extLst>
                  <a:ext uri="{0D108BD9-81ED-4DB2-BD59-A6C34878D82A}">
                    <a16:rowId xmlns:a16="http://schemas.microsoft.com/office/drawing/2014/main" val="2595225065"/>
                  </a:ext>
                </a:extLst>
              </a:tr>
              <a:tr h="426856">
                <a:tc>
                  <a:txBody>
                    <a:bodyPr/>
                    <a:lstStyle/>
                    <a:p>
                      <a:pPr marL="0" marR="0" lvl="0" indent="0">
                        <a:lnSpc>
                          <a:spcPct val="110000"/>
                        </a:lnSpc>
                        <a:spcBef>
                          <a:spcPts val="0"/>
                        </a:spcBef>
                        <a:spcAft>
                          <a:spcPts val="0"/>
                        </a:spcAft>
                        <a:buFont typeface="+mj-lt"/>
                        <a:buNone/>
                      </a:pPr>
                      <a:r>
                        <a:rPr lang="en-US" sz="2800" b="0" dirty="0">
                          <a:solidFill>
                            <a:schemeClr val="accent5">
                              <a:lumMod val="50000"/>
                            </a:schemeClr>
                          </a:solidFill>
                          <a:effectLst/>
                          <a:latin typeface="+mn-lt"/>
                          <a:ea typeface="Times New Roman" panose="02020603050405020304" pitchFamily="18" charset="0"/>
                          <a:cs typeface="Times New Roman" panose="02020603050405020304" pitchFamily="18" charset="0"/>
                        </a:rPr>
                        <a:t>5. Bachelor’s Degree</a:t>
                      </a:r>
                    </a:p>
                  </a:txBody>
                  <a:tcPr>
                    <a:solidFill>
                      <a:srgbClr val="ECFC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a:solidFill>
                            <a:schemeClr val="accent5">
                              <a:lumMod val="50000"/>
                            </a:schemeClr>
                          </a:solidFill>
                          <a:latin typeface="+mn-lt"/>
                          <a:ea typeface="+mn-ea"/>
                          <a:cs typeface="+mn-cs"/>
                        </a:rPr>
                        <a:t> $    1,589 </a:t>
                      </a:r>
                    </a:p>
                  </a:txBody>
                  <a:tcPr marL="4233" marR="4233" marT="4233" marB="0" anchor="b">
                    <a:solidFill>
                      <a:srgbClr val="ECFCF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accent5">
                              <a:lumMod val="50000"/>
                            </a:schemeClr>
                          </a:solidFill>
                          <a:latin typeface="+mn-lt"/>
                          <a:ea typeface="+mn-ea"/>
                          <a:cs typeface="+mn-cs"/>
                        </a:rPr>
                        <a:t> $    1,115 </a:t>
                      </a:r>
                    </a:p>
                  </a:txBody>
                  <a:tcPr marL="4233" marR="4233" marT="4233" marB="0" anchor="b">
                    <a:solidFill>
                      <a:srgbClr val="ECFCFE"/>
                    </a:solidFill>
                  </a:tcPr>
                </a:tc>
                <a:extLst>
                  <a:ext uri="{0D108BD9-81ED-4DB2-BD59-A6C34878D82A}">
                    <a16:rowId xmlns:a16="http://schemas.microsoft.com/office/drawing/2014/main" val="3124501699"/>
                  </a:ext>
                </a:extLst>
              </a:tr>
              <a:tr h="498348">
                <a:tc>
                  <a:txBody>
                    <a:bodyPr/>
                    <a:lstStyle/>
                    <a:p>
                      <a:r>
                        <a:rPr lang="en-US" sz="2800" b="0" dirty="0">
                          <a:solidFill>
                            <a:schemeClr val="accent5">
                              <a:lumMod val="50000"/>
                            </a:schemeClr>
                          </a:solidFill>
                          <a:latin typeface="+mn-lt"/>
                        </a:rPr>
                        <a:t>6. Graduate or Professional Degree</a:t>
                      </a:r>
                    </a:p>
                  </a:txBody>
                  <a:tcPr>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a:solidFill>
                            <a:schemeClr val="accent5">
                              <a:lumMod val="50000"/>
                            </a:schemeClr>
                          </a:solidFill>
                          <a:latin typeface="+mn-lt"/>
                          <a:ea typeface="+mn-ea"/>
                          <a:cs typeface="+mn-cs"/>
                        </a:rPr>
                        <a:t> $    2,003 </a:t>
                      </a:r>
                    </a:p>
                  </a:txBody>
                  <a:tcPr marL="4233" marR="4233" marT="4233" marB="0" anchor="b">
                    <a:solidFill>
                      <a:srgbClr val="BCEF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accent5">
                              <a:lumMod val="50000"/>
                            </a:schemeClr>
                          </a:solidFill>
                          <a:latin typeface="+mn-lt"/>
                          <a:ea typeface="+mn-ea"/>
                          <a:cs typeface="+mn-cs"/>
                        </a:rPr>
                        <a:t> $    1,496 </a:t>
                      </a:r>
                    </a:p>
                  </a:txBody>
                  <a:tcPr marL="4233" marR="4233" marT="4233" marB="0" anchor="b">
                    <a:solidFill>
                      <a:srgbClr val="BCEFEE"/>
                    </a:solidFill>
                  </a:tcPr>
                </a:tc>
                <a:extLst>
                  <a:ext uri="{0D108BD9-81ED-4DB2-BD59-A6C34878D82A}">
                    <a16:rowId xmlns:a16="http://schemas.microsoft.com/office/drawing/2014/main" val="2238452064"/>
                  </a:ext>
                </a:extLst>
              </a:tr>
            </a:tbl>
          </a:graphicData>
        </a:graphic>
      </p:graphicFrame>
      <p:sp>
        <p:nvSpPr>
          <p:cNvPr id="3" name="TextBox 2">
            <a:extLst>
              <a:ext uri="{FF2B5EF4-FFF2-40B4-BE49-F238E27FC236}">
                <a16:creationId xmlns:a16="http://schemas.microsoft.com/office/drawing/2014/main" id="{2793FD70-A67A-4158-B53C-86A6AF7B0145}"/>
              </a:ext>
            </a:extLst>
          </p:cNvPr>
          <p:cNvSpPr txBox="1"/>
          <p:nvPr/>
        </p:nvSpPr>
        <p:spPr>
          <a:xfrm>
            <a:off x="213331" y="5190318"/>
            <a:ext cx="11345802" cy="1446550"/>
          </a:xfrm>
          <a:prstGeom prst="rect">
            <a:avLst/>
          </a:prstGeom>
          <a:noFill/>
        </p:spPr>
        <p:txBody>
          <a:bodyPr wrap="square" rtlCol="0">
            <a:spAutoFit/>
          </a:bodyPr>
          <a:lstStyle/>
          <a:p>
            <a:r>
              <a:rPr lang="en-US" dirty="0">
                <a:solidFill>
                  <a:srgbClr val="00205B"/>
                </a:solidFill>
              </a:rPr>
              <a:t>Case scenarios:  Male is parent owing support, female is parent receiving support, no other adjustment, incomes are approximate after-tax incomes</a:t>
            </a:r>
          </a:p>
          <a:p>
            <a:endParaRPr lang="en-US" sz="800" dirty="0">
              <a:solidFill>
                <a:srgbClr val="00205B"/>
              </a:solidFill>
            </a:endParaRPr>
          </a:p>
          <a:p>
            <a:r>
              <a:rPr lang="en-US" dirty="0">
                <a:solidFill>
                  <a:srgbClr val="00205B"/>
                </a:solidFill>
              </a:rPr>
              <a:t>Tax rates are approximated.</a:t>
            </a:r>
          </a:p>
          <a:p>
            <a:endParaRPr lang="en-US" sz="800" dirty="0">
              <a:solidFill>
                <a:srgbClr val="00205B"/>
              </a:solidFill>
            </a:endParaRPr>
          </a:p>
          <a:p>
            <a:r>
              <a:rPr lang="en-US" dirty="0">
                <a:solidFill>
                  <a:srgbClr val="00205B"/>
                </a:solidFill>
              </a:rPr>
              <a:t>Low-income adjustment doesn’t apply to Case 1 or Case 2.  This could change after low-income adjustment is updated.</a:t>
            </a:r>
          </a:p>
        </p:txBody>
      </p:sp>
      <p:sp>
        <p:nvSpPr>
          <p:cNvPr id="5" name="Slide Number Placeholder 2">
            <a:extLst>
              <a:ext uri="{FF2B5EF4-FFF2-40B4-BE49-F238E27FC236}">
                <a16:creationId xmlns:a16="http://schemas.microsoft.com/office/drawing/2014/main" id="{1E5AE8D1-1B19-43D8-8CF1-F090687512CE}"/>
              </a:ext>
            </a:extLst>
          </p:cNvPr>
          <p:cNvSpPr txBox="1">
            <a:spLocks/>
          </p:cNvSpPr>
          <p:nvPr/>
        </p:nvSpPr>
        <p:spPr>
          <a:xfrm>
            <a:off x="10914434" y="6371515"/>
            <a:ext cx="439366" cy="2238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0ED968-6F27-4A0D-8446-73B1EAC69DD4}" type="slidenum">
              <a:rPr lang="en-US" smtClean="0"/>
              <a:pPr/>
              <a:t>36</a:t>
            </a:fld>
            <a:endParaRPr lang="en-US" dirty="0"/>
          </a:p>
        </p:txBody>
      </p:sp>
    </p:spTree>
    <p:extLst>
      <p:ext uri="{BB962C8B-B14F-4D97-AF65-F5344CB8AC3E}">
        <p14:creationId xmlns:p14="http://schemas.microsoft.com/office/powerpoint/2010/main" val="130203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2B57-C31A-4C86-B00E-85A77CC8890F}"/>
              </a:ext>
            </a:extLst>
          </p:cNvPr>
          <p:cNvSpPr>
            <a:spLocks noGrp="1"/>
          </p:cNvSpPr>
          <p:nvPr>
            <p:ph type="title"/>
          </p:nvPr>
        </p:nvSpPr>
        <p:spPr>
          <a:xfrm>
            <a:off x="-1" y="0"/>
            <a:ext cx="12258675" cy="836096"/>
          </a:xfrm>
        </p:spPr>
        <p:txBody>
          <a:bodyPr/>
          <a:lstStyle/>
          <a:p>
            <a:r>
              <a:rPr lang="en-US" sz="3600" dirty="0"/>
              <a:t> Case Scenarios: One Child</a:t>
            </a:r>
            <a:br>
              <a:rPr lang="en-US" sz="3600" dirty="0"/>
            </a:br>
            <a:endParaRPr lang="en-US" sz="3600" dirty="0"/>
          </a:p>
        </p:txBody>
      </p:sp>
      <p:sp>
        <p:nvSpPr>
          <p:cNvPr id="5" name="Slide Number Placeholder 2">
            <a:extLst>
              <a:ext uri="{FF2B5EF4-FFF2-40B4-BE49-F238E27FC236}">
                <a16:creationId xmlns:a16="http://schemas.microsoft.com/office/drawing/2014/main" id="{1E5AE8D1-1B19-43D8-8CF1-F090687512CE}"/>
              </a:ext>
            </a:extLst>
          </p:cNvPr>
          <p:cNvSpPr txBox="1">
            <a:spLocks/>
          </p:cNvSpPr>
          <p:nvPr/>
        </p:nvSpPr>
        <p:spPr>
          <a:xfrm>
            <a:off x="10914434" y="6371515"/>
            <a:ext cx="439366" cy="2238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69002E7-6316-4EE1-98FA-5E350A495344}"/>
              </a:ext>
            </a:extLst>
          </p:cNvPr>
          <p:cNvSpPr txBox="1"/>
          <p:nvPr/>
        </p:nvSpPr>
        <p:spPr>
          <a:xfrm>
            <a:off x="8948554" y="1323089"/>
            <a:ext cx="2951629" cy="3970318"/>
          </a:xfrm>
          <a:prstGeom prst="rect">
            <a:avLst/>
          </a:prstGeom>
          <a:noFill/>
        </p:spPr>
        <p:txBody>
          <a:bodyPr wrap="square" rtlCol="0">
            <a:spAutoFit/>
          </a:bodyPr>
          <a:lstStyle/>
          <a:p>
            <a:r>
              <a:rPr lang="en-US" b="1" dirty="0">
                <a:solidFill>
                  <a:srgbClr val="00205B"/>
                </a:solidFill>
              </a:rPr>
              <a:t>Findings</a:t>
            </a:r>
          </a:p>
          <a:p>
            <a:pPr marL="285750" indent="-285750">
              <a:buFont typeface="Arial" panose="020B0604020202020204" pitchFamily="34" charset="0"/>
              <a:buChar char="•"/>
            </a:pPr>
            <a:r>
              <a:rPr lang="en-US" dirty="0">
                <a:solidFill>
                  <a:srgbClr val="00205B"/>
                </a:solidFill>
              </a:rPr>
              <a:t>Nominal decrease for Cases 1 and 2</a:t>
            </a:r>
          </a:p>
          <a:p>
            <a:pPr marL="285750" indent="-285750">
              <a:buFont typeface="Arial" panose="020B0604020202020204" pitchFamily="34" charset="0"/>
              <a:buChar char="•"/>
            </a:pPr>
            <a:r>
              <a:rPr lang="en-US" dirty="0">
                <a:solidFill>
                  <a:srgbClr val="00205B"/>
                </a:solidFill>
              </a:rPr>
              <a:t>Small increases that become larger with more income for Cases 3-6</a:t>
            </a:r>
          </a:p>
          <a:p>
            <a:pPr marL="285750" indent="-285750">
              <a:buFont typeface="Arial" panose="020B0604020202020204" pitchFamily="34" charset="0"/>
              <a:buChar char="•"/>
            </a:pPr>
            <a:r>
              <a:rPr lang="en-US" dirty="0">
                <a:solidFill>
                  <a:srgbClr val="00205B"/>
                </a:solidFill>
              </a:rPr>
              <a:t>CT slightly larger than other states for Case 1 and 2 (but this is before update of low-income adjustment)</a:t>
            </a:r>
          </a:p>
          <a:p>
            <a:pPr marL="285750" indent="-285750">
              <a:buFont typeface="Arial" panose="020B0604020202020204" pitchFamily="34" charset="0"/>
              <a:buChar char="•"/>
            </a:pPr>
            <a:r>
              <a:rPr lang="en-US" dirty="0">
                <a:solidFill>
                  <a:srgbClr val="00205B"/>
                </a:solidFill>
              </a:rPr>
              <a:t>NY and MA are larger than others at high income</a:t>
            </a:r>
          </a:p>
          <a:p>
            <a:pPr marL="285750" indent="-285750">
              <a:buFont typeface="Arial" panose="020B0604020202020204" pitchFamily="34" charset="0"/>
              <a:buChar char="•"/>
            </a:pPr>
            <a:endParaRPr lang="en-US" b="1" dirty="0">
              <a:solidFill>
                <a:srgbClr val="00205B"/>
              </a:solidFill>
            </a:endParaRPr>
          </a:p>
        </p:txBody>
      </p:sp>
      <p:pic>
        <p:nvPicPr>
          <p:cNvPr id="8" name="Picture 7">
            <a:extLst>
              <a:ext uri="{FF2B5EF4-FFF2-40B4-BE49-F238E27FC236}">
                <a16:creationId xmlns:a16="http://schemas.microsoft.com/office/drawing/2014/main" id="{0EDCE98D-488D-7AA6-960F-1BDE55ADA28D}"/>
              </a:ext>
            </a:extLst>
          </p:cNvPr>
          <p:cNvPicPr>
            <a:picLocks noChangeAspect="1"/>
          </p:cNvPicPr>
          <p:nvPr/>
        </p:nvPicPr>
        <p:blipFill>
          <a:blip r:embed="rId2"/>
          <a:stretch>
            <a:fillRect/>
          </a:stretch>
        </p:blipFill>
        <p:spPr>
          <a:xfrm>
            <a:off x="474139" y="1323089"/>
            <a:ext cx="8345317" cy="4491378"/>
          </a:xfrm>
          <a:prstGeom prst="rect">
            <a:avLst/>
          </a:prstGeom>
        </p:spPr>
      </p:pic>
    </p:spTree>
    <p:extLst>
      <p:ext uri="{BB962C8B-B14F-4D97-AF65-F5344CB8AC3E}">
        <p14:creationId xmlns:p14="http://schemas.microsoft.com/office/powerpoint/2010/main" val="423765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2B57-C31A-4C86-B00E-85A77CC8890F}"/>
              </a:ext>
            </a:extLst>
          </p:cNvPr>
          <p:cNvSpPr>
            <a:spLocks noGrp="1"/>
          </p:cNvSpPr>
          <p:nvPr>
            <p:ph type="title"/>
          </p:nvPr>
        </p:nvSpPr>
        <p:spPr>
          <a:xfrm>
            <a:off x="-1" y="0"/>
            <a:ext cx="12258675" cy="836096"/>
          </a:xfrm>
        </p:spPr>
        <p:txBody>
          <a:bodyPr/>
          <a:lstStyle/>
          <a:p>
            <a:r>
              <a:rPr lang="en-US" sz="3600" dirty="0"/>
              <a:t> Case Scenarios: Two Children</a:t>
            </a:r>
            <a:br>
              <a:rPr lang="en-US" sz="3600" dirty="0"/>
            </a:br>
            <a:endParaRPr lang="en-US" sz="3600" dirty="0"/>
          </a:p>
        </p:txBody>
      </p:sp>
      <p:sp>
        <p:nvSpPr>
          <p:cNvPr id="5" name="Slide Number Placeholder 2">
            <a:extLst>
              <a:ext uri="{FF2B5EF4-FFF2-40B4-BE49-F238E27FC236}">
                <a16:creationId xmlns:a16="http://schemas.microsoft.com/office/drawing/2014/main" id="{1E5AE8D1-1B19-43D8-8CF1-F090687512CE}"/>
              </a:ext>
            </a:extLst>
          </p:cNvPr>
          <p:cNvSpPr txBox="1">
            <a:spLocks/>
          </p:cNvSpPr>
          <p:nvPr/>
        </p:nvSpPr>
        <p:spPr>
          <a:xfrm>
            <a:off x="10914434" y="6371515"/>
            <a:ext cx="439366" cy="2238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69002E7-6316-4EE1-98FA-5E350A495344}"/>
              </a:ext>
            </a:extLst>
          </p:cNvPr>
          <p:cNvSpPr txBox="1"/>
          <p:nvPr/>
        </p:nvSpPr>
        <p:spPr>
          <a:xfrm>
            <a:off x="8948554" y="1323089"/>
            <a:ext cx="2951629" cy="3139321"/>
          </a:xfrm>
          <a:prstGeom prst="rect">
            <a:avLst/>
          </a:prstGeom>
          <a:noFill/>
        </p:spPr>
        <p:txBody>
          <a:bodyPr wrap="square" rtlCol="0">
            <a:spAutoFit/>
          </a:bodyPr>
          <a:lstStyle/>
          <a:p>
            <a:r>
              <a:rPr lang="en-US" b="1" dirty="0">
                <a:solidFill>
                  <a:srgbClr val="00205B"/>
                </a:solidFill>
              </a:rPr>
              <a:t>Findings</a:t>
            </a:r>
          </a:p>
          <a:p>
            <a:pPr marL="285750" indent="-285750">
              <a:buFont typeface="Arial" panose="020B0604020202020204" pitchFamily="34" charset="0"/>
              <a:buChar char="•"/>
            </a:pPr>
            <a:r>
              <a:rPr lang="en-US" dirty="0">
                <a:solidFill>
                  <a:srgbClr val="00205B"/>
                </a:solidFill>
              </a:rPr>
              <a:t>Small increases that become larger with more income</a:t>
            </a:r>
          </a:p>
          <a:p>
            <a:pPr marL="285750" indent="-285750">
              <a:buFont typeface="Arial" panose="020B0604020202020204" pitchFamily="34" charset="0"/>
              <a:buChar char="•"/>
            </a:pPr>
            <a:r>
              <a:rPr lang="en-US" dirty="0">
                <a:solidFill>
                  <a:srgbClr val="00205B"/>
                </a:solidFill>
              </a:rPr>
              <a:t>CT larger than other states for Case 1-3 (but this is before update of low-income adjustment)</a:t>
            </a:r>
          </a:p>
          <a:p>
            <a:pPr marL="285750" indent="-285750">
              <a:buFont typeface="Arial" panose="020B0604020202020204" pitchFamily="34" charset="0"/>
              <a:buChar char="•"/>
            </a:pPr>
            <a:r>
              <a:rPr lang="en-US" dirty="0">
                <a:solidFill>
                  <a:srgbClr val="00205B"/>
                </a:solidFill>
              </a:rPr>
              <a:t>NY and MA are larger than others at high income</a:t>
            </a:r>
          </a:p>
          <a:p>
            <a:pPr marL="285750" indent="-285750">
              <a:buFont typeface="Arial" panose="020B0604020202020204" pitchFamily="34" charset="0"/>
              <a:buChar char="•"/>
            </a:pPr>
            <a:endParaRPr lang="en-US" b="1" dirty="0">
              <a:solidFill>
                <a:srgbClr val="00205B"/>
              </a:solidFill>
            </a:endParaRPr>
          </a:p>
        </p:txBody>
      </p:sp>
      <p:pic>
        <p:nvPicPr>
          <p:cNvPr id="3" name="Picture 2">
            <a:extLst>
              <a:ext uri="{FF2B5EF4-FFF2-40B4-BE49-F238E27FC236}">
                <a16:creationId xmlns:a16="http://schemas.microsoft.com/office/drawing/2014/main" id="{3F5634FD-8CCA-B368-CA12-F1F0B45BB564}"/>
              </a:ext>
            </a:extLst>
          </p:cNvPr>
          <p:cNvPicPr>
            <a:picLocks noChangeAspect="1"/>
          </p:cNvPicPr>
          <p:nvPr/>
        </p:nvPicPr>
        <p:blipFill>
          <a:blip r:embed="rId2"/>
          <a:stretch>
            <a:fillRect/>
          </a:stretch>
        </p:blipFill>
        <p:spPr>
          <a:xfrm>
            <a:off x="291817" y="1127644"/>
            <a:ext cx="8358289" cy="4498359"/>
          </a:xfrm>
          <a:prstGeom prst="rect">
            <a:avLst/>
          </a:prstGeom>
        </p:spPr>
      </p:pic>
    </p:spTree>
    <p:extLst>
      <p:ext uri="{BB962C8B-B14F-4D97-AF65-F5344CB8AC3E}">
        <p14:creationId xmlns:p14="http://schemas.microsoft.com/office/powerpoint/2010/main" val="2709130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2B57-C31A-4C86-B00E-85A77CC8890F}"/>
              </a:ext>
            </a:extLst>
          </p:cNvPr>
          <p:cNvSpPr>
            <a:spLocks noGrp="1"/>
          </p:cNvSpPr>
          <p:nvPr>
            <p:ph type="title"/>
          </p:nvPr>
        </p:nvSpPr>
        <p:spPr>
          <a:xfrm>
            <a:off x="-1" y="0"/>
            <a:ext cx="12258675" cy="836096"/>
          </a:xfrm>
        </p:spPr>
        <p:txBody>
          <a:bodyPr/>
          <a:lstStyle/>
          <a:p>
            <a:r>
              <a:rPr lang="en-US" sz="3600" dirty="0"/>
              <a:t> Case Scenarios: Three Children</a:t>
            </a:r>
            <a:br>
              <a:rPr lang="en-US" sz="3600" dirty="0"/>
            </a:br>
            <a:endParaRPr lang="en-US" sz="3600" dirty="0"/>
          </a:p>
        </p:txBody>
      </p:sp>
      <p:sp>
        <p:nvSpPr>
          <p:cNvPr id="5" name="Slide Number Placeholder 2">
            <a:extLst>
              <a:ext uri="{FF2B5EF4-FFF2-40B4-BE49-F238E27FC236}">
                <a16:creationId xmlns:a16="http://schemas.microsoft.com/office/drawing/2014/main" id="{1E5AE8D1-1B19-43D8-8CF1-F090687512CE}"/>
              </a:ext>
            </a:extLst>
          </p:cNvPr>
          <p:cNvSpPr txBox="1">
            <a:spLocks/>
          </p:cNvSpPr>
          <p:nvPr/>
        </p:nvSpPr>
        <p:spPr>
          <a:xfrm>
            <a:off x="10914434" y="6371515"/>
            <a:ext cx="439366" cy="2238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69002E7-6316-4EE1-98FA-5E350A495344}"/>
              </a:ext>
            </a:extLst>
          </p:cNvPr>
          <p:cNvSpPr txBox="1"/>
          <p:nvPr/>
        </p:nvSpPr>
        <p:spPr>
          <a:xfrm>
            <a:off x="8948554" y="1323089"/>
            <a:ext cx="2951629" cy="3139321"/>
          </a:xfrm>
          <a:prstGeom prst="rect">
            <a:avLst/>
          </a:prstGeom>
          <a:noFill/>
        </p:spPr>
        <p:txBody>
          <a:bodyPr wrap="square" rtlCol="0">
            <a:spAutoFit/>
          </a:bodyPr>
          <a:lstStyle/>
          <a:p>
            <a:r>
              <a:rPr lang="en-US" b="1" dirty="0">
                <a:solidFill>
                  <a:srgbClr val="00205B"/>
                </a:solidFill>
              </a:rPr>
              <a:t>Findings</a:t>
            </a:r>
          </a:p>
          <a:p>
            <a:pPr marL="285750" indent="-285750">
              <a:buFont typeface="Arial" panose="020B0604020202020204" pitchFamily="34" charset="0"/>
              <a:buChar char="•"/>
            </a:pPr>
            <a:r>
              <a:rPr lang="en-US" dirty="0">
                <a:solidFill>
                  <a:srgbClr val="00205B"/>
                </a:solidFill>
              </a:rPr>
              <a:t>Small increases that become larger with more income</a:t>
            </a:r>
          </a:p>
          <a:p>
            <a:pPr marL="285750" indent="-285750">
              <a:buFont typeface="Arial" panose="020B0604020202020204" pitchFamily="34" charset="0"/>
              <a:buChar char="•"/>
            </a:pPr>
            <a:r>
              <a:rPr lang="en-US" dirty="0">
                <a:solidFill>
                  <a:srgbClr val="00205B"/>
                </a:solidFill>
              </a:rPr>
              <a:t>CT larger than other states for Case 1-3 (but this is before update of low-income adjustment)</a:t>
            </a:r>
          </a:p>
          <a:p>
            <a:pPr marL="285750" indent="-285750">
              <a:buFont typeface="Arial" panose="020B0604020202020204" pitchFamily="34" charset="0"/>
              <a:buChar char="•"/>
            </a:pPr>
            <a:r>
              <a:rPr lang="en-US" dirty="0">
                <a:solidFill>
                  <a:srgbClr val="00205B"/>
                </a:solidFill>
              </a:rPr>
              <a:t>NY and MA are larger than others at high income</a:t>
            </a:r>
          </a:p>
          <a:p>
            <a:pPr marL="285750" indent="-285750">
              <a:buFont typeface="Arial" panose="020B0604020202020204" pitchFamily="34" charset="0"/>
              <a:buChar char="•"/>
            </a:pPr>
            <a:endParaRPr lang="en-US" b="1" dirty="0">
              <a:solidFill>
                <a:srgbClr val="00205B"/>
              </a:solidFill>
            </a:endParaRPr>
          </a:p>
        </p:txBody>
      </p:sp>
      <p:pic>
        <p:nvPicPr>
          <p:cNvPr id="6" name="Picture 5">
            <a:extLst>
              <a:ext uri="{FF2B5EF4-FFF2-40B4-BE49-F238E27FC236}">
                <a16:creationId xmlns:a16="http://schemas.microsoft.com/office/drawing/2014/main" id="{B7086DAA-3D19-AED2-A6D5-08A9A7169869}"/>
              </a:ext>
            </a:extLst>
          </p:cNvPr>
          <p:cNvPicPr>
            <a:picLocks noChangeAspect="1"/>
          </p:cNvPicPr>
          <p:nvPr/>
        </p:nvPicPr>
        <p:blipFill>
          <a:blip r:embed="rId2"/>
          <a:stretch>
            <a:fillRect/>
          </a:stretch>
        </p:blipFill>
        <p:spPr>
          <a:xfrm>
            <a:off x="404337" y="1275625"/>
            <a:ext cx="8550235" cy="4601663"/>
          </a:xfrm>
          <a:prstGeom prst="rect">
            <a:avLst/>
          </a:prstGeom>
        </p:spPr>
      </p:pic>
    </p:spTree>
    <p:extLst>
      <p:ext uri="{BB962C8B-B14F-4D97-AF65-F5344CB8AC3E}">
        <p14:creationId xmlns:p14="http://schemas.microsoft.com/office/powerpoint/2010/main" val="244369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7D7-1ABA-483A-A50F-08E814A58143}"/>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4700" dirty="0">
                <a:solidFill>
                  <a:schemeClr val="tx1"/>
                </a:solidFill>
              </a:rPr>
              <a:t>Federal Requirements of State Guidelines</a:t>
            </a:r>
          </a:p>
        </p:txBody>
      </p:sp>
      <p:sp>
        <p:nvSpPr>
          <p:cNvPr id="15" name="Rectangle 14">
            <a:extLst>
              <a:ext uri="{FF2B5EF4-FFF2-40B4-BE49-F238E27FC236}">
                <a16:creationId xmlns:a16="http://schemas.microsoft.com/office/drawing/2014/main" id="{9D545981-1F24-46A6-8AFC-3740CC57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52F09FA-59B0-41E4-9F79-D0EB15CBA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FB98A08-FC4C-4C6C-8CAE-410223C6D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descr="Bank">
            <a:extLst>
              <a:ext uri="{FF2B5EF4-FFF2-40B4-BE49-F238E27FC236}">
                <a16:creationId xmlns:a16="http://schemas.microsoft.com/office/drawing/2014/main" id="{466AAC59-D1F6-4813-B2FA-026EDC3658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952" y="2662325"/>
            <a:ext cx="3566160" cy="3566160"/>
          </a:xfrm>
          <a:prstGeom prst="rect">
            <a:avLst/>
          </a:prstGeom>
        </p:spPr>
      </p:pic>
      <p:sp>
        <p:nvSpPr>
          <p:cNvPr id="21" name="Rectangle 20">
            <a:extLst>
              <a:ext uri="{FF2B5EF4-FFF2-40B4-BE49-F238E27FC236}">
                <a16:creationId xmlns:a16="http://schemas.microsoft.com/office/drawing/2014/main" id="{66D4C1A7-0A94-46CF-9056-E836CBFB7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28571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EC45EB1-DBF6-4295-B196-CDC1B803446C}"/>
              </a:ext>
            </a:extLst>
          </p:cNvPr>
          <p:cNvPicPr>
            <a:picLocks noChangeAspect="1"/>
          </p:cNvPicPr>
          <p:nvPr/>
        </p:nvPicPr>
        <p:blipFill>
          <a:blip r:embed="rId4"/>
          <a:stretch>
            <a:fillRect/>
          </a:stretch>
        </p:blipFill>
        <p:spPr>
          <a:xfrm>
            <a:off x="4813498" y="825580"/>
            <a:ext cx="2093976" cy="2156173"/>
          </a:xfrm>
          <a:prstGeom prst="rect">
            <a:avLst/>
          </a:prstGeom>
        </p:spPr>
      </p:pic>
      <p:sp>
        <p:nvSpPr>
          <p:cNvPr id="23" name="Rectangle 22">
            <a:extLst>
              <a:ext uri="{FF2B5EF4-FFF2-40B4-BE49-F238E27FC236}">
                <a16:creationId xmlns:a16="http://schemas.microsoft.com/office/drawing/2014/main" id="{12022B2F-C34E-42AC-A514-49AF306FA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3499239"/>
            <a:ext cx="2412380" cy="2887845"/>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84A66149-2431-4D78-A158-60F086A12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4FE0E9A-63AB-450E-9B8A-1E77FBD5E7DD}"/>
              </a:ext>
            </a:extLst>
          </p:cNvPr>
          <p:cNvSpPr>
            <a:spLocks noGrp="1"/>
          </p:cNvSpPr>
          <p:nvPr>
            <p:ph type="sldNum" sz="quarter" idx="10"/>
          </p:nvPr>
        </p:nvSpPr>
        <p:spPr>
          <a:xfrm>
            <a:off x="10620374" y="6356350"/>
            <a:ext cx="733425"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40ED968-6F27-4A0D-8446-73B1EAC69D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95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7D7-1ABA-483A-A50F-08E814A58143}"/>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4200" dirty="0"/>
              <a:t>Next Steps</a:t>
            </a:r>
          </a:p>
        </p:txBody>
      </p:sp>
      <p:sp>
        <p:nvSpPr>
          <p:cNvPr id="47" name="Rectangle 46">
            <a:extLst>
              <a:ext uri="{FF2B5EF4-FFF2-40B4-BE49-F238E27FC236}">
                <a16:creationId xmlns:a16="http://schemas.microsoft.com/office/drawing/2014/main" id="{B5E47EC5-517B-483A-9688-749434BC2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F1CA36A7-F4E9-45CE-9BA2-8FF974C55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BFA91083-5471-4F42-9B10-A773A73EE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5C033BE-1352-42DD-B071-B4ED637E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28571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3A0DBF5F-9BCF-4835-8209-000D843EC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3499239"/>
            <a:ext cx="2412380" cy="28878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B8E2DAF5-B3A6-4C92-BBF9-1E5D40337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4FE0E9A-63AB-450E-9B8A-1E77FBD5E7DD}"/>
              </a:ext>
            </a:extLst>
          </p:cNvPr>
          <p:cNvSpPr>
            <a:spLocks noGrp="1"/>
          </p:cNvSpPr>
          <p:nvPr>
            <p:ph type="sldNum" sz="quarter" idx="10"/>
          </p:nvPr>
        </p:nvSpPr>
        <p:spPr>
          <a:xfrm>
            <a:off x="10620374" y="6356350"/>
            <a:ext cx="733425"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40ED968-6F27-4A0D-8446-73B1EAC69D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Graphic 4" descr="Statistics">
            <a:extLst>
              <a:ext uri="{FF2B5EF4-FFF2-40B4-BE49-F238E27FC236}">
                <a16:creationId xmlns:a16="http://schemas.microsoft.com/office/drawing/2014/main" id="{ED386635-48D8-4FCE-A7F7-132E85D3A8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 y="2685177"/>
            <a:ext cx="3255264" cy="3255264"/>
          </a:xfrm>
          <a:prstGeom prst="rect">
            <a:avLst/>
          </a:prstGeom>
        </p:spPr>
      </p:pic>
      <p:pic>
        <p:nvPicPr>
          <p:cNvPr id="8" name="Graphic 7" descr="Stopwatch">
            <a:extLst>
              <a:ext uri="{FF2B5EF4-FFF2-40B4-BE49-F238E27FC236}">
                <a16:creationId xmlns:a16="http://schemas.microsoft.com/office/drawing/2014/main" id="{AEE254CD-82F9-441D-BF3A-FDA53F1C5C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8062" y="1029339"/>
            <a:ext cx="1493181" cy="1493181"/>
          </a:xfrm>
          <a:prstGeom prst="rect">
            <a:avLst/>
          </a:prstGeom>
        </p:spPr>
      </p:pic>
      <p:pic>
        <p:nvPicPr>
          <p:cNvPr id="10" name="Graphic 9" descr="Group brainstorm">
            <a:extLst>
              <a:ext uri="{FF2B5EF4-FFF2-40B4-BE49-F238E27FC236}">
                <a16:creationId xmlns:a16="http://schemas.microsoft.com/office/drawing/2014/main" id="{6DD070D7-C6BE-4E6B-90A9-BA432C7915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5403" y="3886447"/>
            <a:ext cx="1510163" cy="1785010"/>
          </a:xfrm>
          <a:prstGeom prst="rect">
            <a:avLst/>
          </a:prstGeom>
        </p:spPr>
      </p:pic>
    </p:spTree>
    <p:extLst>
      <p:ext uri="{BB962C8B-B14F-4D97-AF65-F5344CB8AC3E}">
        <p14:creationId xmlns:p14="http://schemas.microsoft.com/office/powerpoint/2010/main" val="509564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3971-C6FE-456D-B070-0DF4D8BFC2DD}"/>
              </a:ext>
            </a:extLst>
          </p:cNvPr>
          <p:cNvSpPr>
            <a:spLocks noGrp="1"/>
          </p:cNvSpPr>
          <p:nvPr>
            <p:ph type="title"/>
          </p:nvPr>
        </p:nvSpPr>
        <p:spPr/>
        <p:txBody>
          <a:bodyPr/>
          <a:lstStyle/>
          <a:p>
            <a:r>
              <a:rPr lang="en-US" sz="4400" dirty="0"/>
              <a:t>Questions and Next Steps</a:t>
            </a:r>
            <a:endParaRPr lang="en-US" dirty="0"/>
          </a:p>
        </p:txBody>
      </p:sp>
      <p:sp>
        <p:nvSpPr>
          <p:cNvPr id="3" name="Slide Number Placeholder 2">
            <a:extLst>
              <a:ext uri="{FF2B5EF4-FFF2-40B4-BE49-F238E27FC236}">
                <a16:creationId xmlns:a16="http://schemas.microsoft.com/office/drawing/2014/main" id="{71A2A587-1226-4286-874E-7E12E35F04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CED96565-46FC-4169-9EE1-1C872444C378}"/>
              </a:ext>
            </a:extLst>
          </p:cNvPr>
          <p:cNvSpPr txBox="1">
            <a:spLocks/>
          </p:cNvSpPr>
          <p:nvPr/>
        </p:nvSpPr>
        <p:spPr>
          <a:xfrm>
            <a:off x="210012" y="894944"/>
            <a:ext cx="11838648" cy="57004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Commission</a:t>
            </a:r>
          </a:p>
          <a:p>
            <a:pPr lvl="1"/>
            <a:r>
              <a:rPr lang="en-US" dirty="0"/>
              <a:t>Questions?</a:t>
            </a:r>
          </a:p>
          <a:p>
            <a:pPr lvl="1"/>
            <a:r>
              <a:rPr lang="en-US" dirty="0"/>
              <a:t>Reactions to updated schedule and options for adjusting for CT incomes/costs</a:t>
            </a:r>
          </a:p>
          <a:p>
            <a:pPr lvl="1"/>
            <a:r>
              <a:rPr lang="en-US" dirty="0"/>
              <a:t>Thoughts about low-income adjustment</a:t>
            </a:r>
          </a:p>
          <a:p>
            <a:pPr lvl="1"/>
            <a:r>
              <a:rPr lang="en-US" dirty="0"/>
              <a:t>Questions/comments concerning non-schedule issues</a:t>
            </a:r>
          </a:p>
          <a:p>
            <a:pPr marL="457200" lvl="1" indent="0">
              <a:buNone/>
            </a:pPr>
            <a:endParaRPr lang="en-US" dirty="0"/>
          </a:p>
          <a:p>
            <a:r>
              <a:rPr lang="en-US" dirty="0"/>
              <a:t>Next Steps for CPR</a:t>
            </a:r>
            <a:endParaRPr lang="en-US" sz="1400" dirty="0"/>
          </a:p>
          <a:p>
            <a:pPr lvl="1"/>
            <a:r>
              <a:rPr lang="en-US" dirty="0"/>
              <a:t>Analysis of case file data and labor market data</a:t>
            </a:r>
          </a:p>
          <a:p>
            <a:pPr lvl="1"/>
            <a:r>
              <a:rPr lang="en-US" dirty="0"/>
              <a:t>Update low-income adjustment</a:t>
            </a:r>
          </a:p>
          <a:p>
            <a:pPr lvl="1"/>
            <a:r>
              <a:rPr lang="en-US" dirty="0"/>
              <a:t>Other issues (e.g., income deduction for insurance premium)</a:t>
            </a:r>
          </a:p>
          <a:p>
            <a:pPr marL="457200" lvl="1" indent="0">
              <a:buNone/>
            </a:pPr>
            <a:endParaRPr lang="en-US" dirty="0"/>
          </a:p>
          <a:p>
            <a:r>
              <a:rPr lang="en-US" dirty="0"/>
              <a:t>Timelines</a:t>
            </a: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73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47D7-1ABA-483A-A50F-08E814A58143}"/>
              </a:ext>
            </a:extLst>
          </p:cNvPr>
          <p:cNvSpPr>
            <a:spLocks noGrp="1"/>
          </p:cNvSpPr>
          <p:nvPr>
            <p:ph type="title"/>
          </p:nvPr>
        </p:nvSpPr>
        <p:spPr>
          <a:xfrm>
            <a:off x="8019286" y="481264"/>
            <a:ext cx="3702251" cy="3907856"/>
          </a:xfrm>
        </p:spPr>
        <p:txBody>
          <a:bodyPr vert="horz" lIns="91440" tIns="45720" rIns="91440" bIns="45720" rtlCol="0" anchor="b">
            <a:normAutofit/>
          </a:bodyPr>
          <a:lstStyle/>
          <a:p>
            <a:r>
              <a:rPr lang="en-US" sz="4200" dirty="0"/>
              <a:t>Attachments</a:t>
            </a:r>
          </a:p>
        </p:txBody>
      </p:sp>
      <p:sp>
        <p:nvSpPr>
          <p:cNvPr id="47" name="Rectangle 46">
            <a:extLst>
              <a:ext uri="{FF2B5EF4-FFF2-40B4-BE49-F238E27FC236}">
                <a16:creationId xmlns:a16="http://schemas.microsoft.com/office/drawing/2014/main" id="{B5E47EC5-517B-483A-9688-749434BC2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F1CA36A7-F4E9-45CE-9BA2-8FF974C55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BFA91083-5471-4F42-9B10-A773A73EE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B5C033BE-1352-42DD-B071-B4ED637E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28571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3A0DBF5F-9BCF-4835-8209-000D843EC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3499239"/>
            <a:ext cx="2412380" cy="28878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B8E2DAF5-B3A6-4C92-BBF9-1E5D40337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4FE0E9A-63AB-450E-9B8A-1E77FBD5E7DD}"/>
              </a:ext>
            </a:extLst>
          </p:cNvPr>
          <p:cNvSpPr>
            <a:spLocks noGrp="1"/>
          </p:cNvSpPr>
          <p:nvPr>
            <p:ph type="sldNum" sz="quarter" idx="10"/>
          </p:nvPr>
        </p:nvSpPr>
        <p:spPr>
          <a:xfrm>
            <a:off x="10620374" y="6356350"/>
            <a:ext cx="733425"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A40ED968-6F27-4A0D-8446-73B1EAC69DD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phic 5" descr="Child with balloon with solid fill">
            <a:extLst>
              <a:ext uri="{FF2B5EF4-FFF2-40B4-BE49-F238E27FC236}">
                <a16:creationId xmlns:a16="http://schemas.microsoft.com/office/drawing/2014/main" id="{94CEF838-8D05-53BE-3A05-3BEB9401A5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4295" y="676563"/>
            <a:ext cx="2314746" cy="2351759"/>
          </a:xfrm>
          <a:prstGeom prst="rect">
            <a:avLst/>
          </a:prstGeom>
        </p:spPr>
      </p:pic>
      <p:pic>
        <p:nvPicPr>
          <p:cNvPr id="9" name="Graphic 8" descr="Circles with arrows with solid fill">
            <a:extLst>
              <a:ext uri="{FF2B5EF4-FFF2-40B4-BE49-F238E27FC236}">
                <a16:creationId xmlns:a16="http://schemas.microsoft.com/office/drawing/2014/main" id="{E8E6870E-6895-92A1-DC37-67A6532CDF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713" y="2738228"/>
            <a:ext cx="3087018" cy="3087018"/>
          </a:xfrm>
          <a:prstGeom prst="rect">
            <a:avLst/>
          </a:prstGeom>
        </p:spPr>
      </p:pic>
      <p:pic>
        <p:nvPicPr>
          <p:cNvPr id="12" name="Graphic 11" descr="Family with boy outline">
            <a:extLst>
              <a:ext uri="{FF2B5EF4-FFF2-40B4-BE49-F238E27FC236}">
                <a16:creationId xmlns:a16="http://schemas.microsoft.com/office/drawing/2014/main" id="{E251B74E-BC30-12B8-0743-B03EE4670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9548" y="3958046"/>
            <a:ext cx="1870885" cy="1867200"/>
          </a:xfrm>
          <a:prstGeom prst="rect">
            <a:avLst/>
          </a:prstGeom>
        </p:spPr>
      </p:pic>
    </p:spTree>
    <p:extLst>
      <p:ext uri="{BB962C8B-B14F-4D97-AF65-F5344CB8AC3E}">
        <p14:creationId xmlns:p14="http://schemas.microsoft.com/office/powerpoint/2010/main" val="2611998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3971-C6FE-456D-B070-0DF4D8BFC2DD}"/>
              </a:ext>
            </a:extLst>
          </p:cNvPr>
          <p:cNvSpPr>
            <a:spLocks noGrp="1"/>
          </p:cNvSpPr>
          <p:nvPr>
            <p:ph type="title"/>
          </p:nvPr>
        </p:nvSpPr>
        <p:spPr/>
        <p:txBody>
          <a:bodyPr/>
          <a:lstStyle/>
          <a:p>
            <a:r>
              <a:rPr lang="en-US" dirty="0"/>
              <a:t>45 C.F.R. 302.56 (1 of 2)</a:t>
            </a:r>
          </a:p>
        </p:txBody>
      </p:sp>
      <p:sp>
        <p:nvSpPr>
          <p:cNvPr id="3" name="Slide Number Placeholder 2">
            <a:extLst>
              <a:ext uri="{FF2B5EF4-FFF2-40B4-BE49-F238E27FC236}">
                <a16:creationId xmlns:a16="http://schemas.microsoft.com/office/drawing/2014/main" id="{71A2A587-1226-4286-874E-7E12E35F04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CED96565-46FC-4169-9EE1-1C872444C378}"/>
              </a:ext>
            </a:extLst>
          </p:cNvPr>
          <p:cNvSpPr txBox="1">
            <a:spLocks/>
          </p:cNvSpPr>
          <p:nvPr/>
        </p:nvSpPr>
        <p:spPr>
          <a:xfrm>
            <a:off x="210012" y="894944"/>
            <a:ext cx="11838648" cy="57004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Guidelines for setting child support orders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 Within 1 year after completion of the State’s next quadrennial review of its child support guidelines, that commences more than 1 year after publication of the final rule, in accordance with § 302.56(e), as a condition of approval of its State plan, the State must establish one set of child support guidelines by law or by judicial or administrative action for setting and modifying child support order amounts within the State that meet the requirements in this section.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  The State must have procedures for making the guidelines available to all persons in the State.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  The child support guidelines established under paragraph (a) of this section must at a minimum: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(1)  Provide that the child support order is based on the noncustodial parent’s earnings, income, and other evidence of ability to pay that: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955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  Takes into consideration all earnings and income of the noncustodial parent (and at the State’s discretion, the custodial parent);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955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(ii) Takes into consideration the basic subsistence needs of the noncustodial parent (and at the State’s discretion, the custodial parent and children) who has a limited ability to pay by incorporating a low-income adjustment, such as a self- support reserve or some other method determined by the State; and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0955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(iii) If imputation of income is authorized, takes into consideration the specific circumstances of the noncustodial parent (and at the State’s discretion, the custodial parent) to the extent known, including such factors as the noncustodial parent’s assets, residence, employment and earnings history, job skills, educational attainment, literacy, age, health, criminal record and other employment barriers, and record of seeking work, as well as the local job market, the availability of employers willing to hire the noncustodial parent, prevailing earnings level in the local community, and other relevant background factors in the case.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(2)	Address how the parents will provide for the child’s health care needs through private or public health care coverage and/or through cash medical support;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(3)	Provide that incarceration may not be treated as voluntary unemployment in establishing or modifying support orders; and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810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(4)	Be based on specific descriptive and numeric criteria and result in a computation of the child support obligation.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  The State must include a copy of the child support guidelines in its State plan.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0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3971-C6FE-456D-B070-0DF4D8BFC2DD}"/>
              </a:ext>
            </a:extLst>
          </p:cNvPr>
          <p:cNvSpPr>
            <a:spLocks noGrp="1"/>
          </p:cNvSpPr>
          <p:nvPr>
            <p:ph type="title"/>
          </p:nvPr>
        </p:nvSpPr>
        <p:spPr/>
        <p:txBody>
          <a:bodyPr/>
          <a:lstStyle/>
          <a:p>
            <a:r>
              <a:rPr lang="en-US" dirty="0"/>
              <a:t>45 C.F.R. 302.56 (2 of 2)</a:t>
            </a:r>
          </a:p>
        </p:txBody>
      </p:sp>
      <p:sp>
        <p:nvSpPr>
          <p:cNvPr id="3" name="Slide Number Placeholder 2">
            <a:extLst>
              <a:ext uri="{FF2B5EF4-FFF2-40B4-BE49-F238E27FC236}">
                <a16:creationId xmlns:a16="http://schemas.microsoft.com/office/drawing/2014/main" id="{71A2A587-1226-4286-874E-7E12E35F04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ED968-6F27-4A0D-8446-73B1EAC69D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CED96565-46FC-4169-9EE1-1C872444C378}"/>
              </a:ext>
            </a:extLst>
          </p:cNvPr>
          <p:cNvSpPr txBox="1">
            <a:spLocks/>
          </p:cNvSpPr>
          <p:nvPr/>
        </p:nvSpPr>
        <p:spPr>
          <a:xfrm>
            <a:off x="210012" y="894944"/>
            <a:ext cx="11838648" cy="570040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Guidelines for setting child support orders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  The State must include a copy of the child support guidelines in its State plan.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937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  The State must review, and revise, if appropriate, the child support guidelines established under paragraph (a) of this section at least once every four years to ensure that their application results in the determination of appropriate child support order amounts. The State shall publish on the internet and make accessible to the public all reports of the guidelines reviewing body, the membership of the reviewing body, the effective date of the guidelines, and the date of the next quadrennial review.</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937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   The State must provide that there will be a rebuttable presumption, in any judicial or administrative proceeding for the establishment and modification of a child support order, that the amount of the order which would result from the application of the child support guidelines established under paragraph (a) of this section is the correct amount of child support to be ordered.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9370" marR="0" indent="0">
              <a:lnSpc>
                <a:spcPct val="110000"/>
              </a:lnSpc>
              <a:spcBef>
                <a:spcPts val="0"/>
              </a:spcBef>
              <a:spcAft>
                <a:spcPts val="0"/>
              </a:spcAft>
              <a:buNone/>
            </a:pP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  A written finding or specific finding on the record of a judicial or administrative proceeding for the establishment or modification of a child support order that the application of the child support guidelines established under paragraph (a) of this section would be unjust or inappropriate in a particular case will be sufficient to rebut the presumption in that case, as determined under criteria established by the State. Such criteria must take into consideration the best interests of the child. Findings that rebut the child support guidelines shall state the amount of support that would have been required under the guidelines and include a justification of why the order varies from the guidelines.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90805" lvl="0" indent="0">
              <a:lnSpc>
                <a:spcPct val="110000"/>
              </a:lnSpc>
              <a:spcBef>
                <a:spcPts val="0"/>
              </a:spcBef>
              <a:spcAft>
                <a:spcPts val="0"/>
              </a:spcAft>
              <a:buNone/>
              <a:tabLst>
                <a:tab pos="374650" algn="l"/>
              </a:tabLst>
            </a:pPr>
            <a:r>
              <a:rPr lang="en-US" sz="1400" dirty="0">
                <a:solidFill>
                  <a:srgbClr val="002060"/>
                </a:solidFill>
                <a:effectLst/>
                <a:latin typeface="Calibri" panose="020F0502020204030204" pitchFamily="34" charset="0"/>
                <a:ea typeface="Verdana" panose="020B0604030504040204" pitchFamily="34" charset="0"/>
                <a:cs typeface="Calibri" panose="020F0502020204030204" pitchFamily="34" charset="0"/>
              </a:rPr>
              <a:t>(h) As part of the review of a State’s child support guidelines required under paragraph (e) of this section, a State must:</a:t>
            </a:r>
            <a:endParaRPr lang="en-US" sz="1400" dirty="0">
              <a:solidFill>
                <a:srgbClr val="002060"/>
              </a:solidFill>
              <a:effectLst/>
              <a:latin typeface="Calibri" panose="020F0502020204030204" pitchFamily="34" charset="0"/>
              <a:ea typeface="Verdana" panose="020B0604030504040204" pitchFamily="34" charset="0"/>
              <a:cs typeface="Times New Roman" panose="02020603050405020304" pitchFamily="18" charset="0"/>
            </a:endParaRPr>
          </a:p>
          <a:p>
            <a:pPr marL="342900" marR="90805" lvl="0" indent="-342900">
              <a:lnSpc>
                <a:spcPct val="110000"/>
              </a:lnSpc>
              <a:spcBef>
                <a:spcPts val="0"/>
              </a:spcBef>
              <a:spcAft>
                <a:spcPts val="0"/>
              </a:spcAft>
              <a:buAutoNum type="arabicParenBoth"/>
              <a:tabLst>
                <a:tab pos="374650" algn="l"/>
              </a:tabLst>
            </a:pPr>
            <a:r>
              <a:rPr lang="en-US" sz="1400" dirty="0">
                <a:solidFill>
                  <a:srgbClr val="002060"/>
                </a:solidFill>
                <a:effectLst/>
                <a:latin typeface="Calibri" panose="020F0502020204030204" pitchFamily="34" charset="0"/>
                <a:ea typeface="Cambria" panose="02040503050406030204" pitchFamily="18" charset="0"/>
                <a:cs typeface="Calibri" panose="020F0502020204030204" pitchFamily="34" charset="0"/>
              </a:rPr>
              <a:t>Consider economic data on the cost of raising children, labor market data (such as unemployment rates, employment rates, hours worked, and earnings) by occupation and skill-level for the State and local job markets, the impact of guidelines policies and amounts on custodial and noncustodial parents who have family incomes below 200 percent of the Federal poverty level, and factors that influence employment rates among noncustodial parents and compliance with child support orders;</a:t>
            </a:r>
          </a:p>
          <a:p>
            <a:pPr marL="342900" marR="90805" lvl="0" indent="-342900">
              <a:lnSpc>
                <a:spcPct val="110000"/>
              </a:lnSpc>
              <a:spcBef>
                <a:spcPts val="0"/>
              </a:spcBef>
              <a:spcAft>
                <a:spcPts val="0"/>
              </a:spcAft>
              <a:buAutoNum type="arabicParenBoth"/>
              <a:tabLst>
                <a:tab pos="374650" algn="l"/>
              </a:tabLst>
            </a:pPr>
            <a:r>
              <a:rPr lang="en-US" sz="1400" dirty="0">
                <a:solidFill>
                  <a:srgbClr val="002060"/>
                </a:solidFill>
                <a:effectLst/>
                <a:latin typeface="Calibri" panose="020F0502020204030204" pitchFamily="34" charset="0"/>
                <a:ea typeface="Cambria" panose="02040503050406030204" pitchFamily="18" charset="0"/>
                <a:cs typeface="Calibri" panose="020F0502020204030204" pitchFamily="34" charset="0"/>
              </a:rPr>
              <a:t>Analyze case data, gathered through sampling or other methods, on the application of and deviations from the child support guidelines, as well as the rates of default and imputed child support orders and orders determined using the low-income adjustment required under paragraph (c)(1)(ii) of this section. The analysis must also include a comparison of payments on child support orders by case characteristics, including whether the order was entered by default, based on imputed income, or determined using the low-income adjustment required under paragraph (c)(1)(ii). The analysis of the data must be used in the State’s review of the child support guidelines to ensure that deviations from the guidelines are limited and guideline amounts are appropriate based on criteria established by the State under paragraph (g); and </a:t>
            </a:r>
          </a:p>
          <a:p>
            <a:pPr marL="342900" marR="90805" lvl="0" indent="-342900">
              <a:lnSpc>
                <a:spcPct val="110000"/>
              </a:lnSpc>
              <a:spcBef>
                <a:spcPts val="0"/>
              </a:spcBef>
              <a:spcAft>
                <a:spcPts val="0"/>
              </a:spcAft>
              <a:buAutoNum type="arabicParenBoth"/>
              <a:tabLst>
                <a:tab pos="374650" algn="l"/>
              </a:tabLst>
            </a:pPr>
            <a:r>
              <a:rPr lang="en-US" sz="1400" dirty="0">
                <a:solidFill>
                  <a:srgbClr val="002060"/>
                </a:solidFill>
                <a:effectLst/>
                <a:latin typeface="Calibri" panose="020F0502020204030204" pitchFamily="34" charset="0"/>
                <a:ea typeface="Times New Roman" panose="02020603050405020304" pitchFamily="18" charset="0"/>
              </a:rPr>
              <a:t>Provide a meaningful opportunity for public input, including input from low-income custodial and noncustodial parents and their representatives. The State must also obtain the views and advice of the State child support agency funded under title IV–D of the Act.</a:t>
            </a:r>
            <a:endParaRPr kumimoji="0" lang="en-US" sz="1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84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BD7B-A7ED-4597-8763-53D156769AC2}"/>
              </a:ext>
            </a:extLst>
          </p:cNvPr>
          <p:cNvSpPr>
            <a:spLocks noGrp="1"/>
          </p:cNvSpPr>
          <p:nvPr>
            <p:ph type="title"/>
          </p:nvPr>
        </p:nvSpPr>
        <p:spPr>
          <a:xfrm>
            <a:off x="0" y="0"/>
            <a:ext cx="12192000" cy="802194"/>
          </a:xfrm>
        </p:spPr>
        <p:txBody>
          <a:bodyPr>
            <a:normAutofit fontScale="90000"/>
          </a:bodyPr>
          <a:lstStyle/>
          <a:p>
            <a:r>
              <a:rPr lang="en-US" sz="3600" dirty="0"/>
              <a:t>CT’s Compliance with Federal Requirements of Guidelines </a:t>
            </a:r>
            <a:r>
              <a:rPr lang="en-US" sz="2200" dirty="0">
                <a:solidFill>
                  <a:srgbClr val="FF0000"/>
                </a:solidFill>
              </a:rPr>
              <a:t>(red font: added in 2016)</a:t>
            </a:r>
          </a:p>
        </p:txBody>
      </p:sp>
      <p:sp>
        <p:nvSpPr>
          <p:cNvPr id="3" name="Slide Number Placeholder 2">
            <a:extLst>
              <a:ext uri="{FF2B5EF4-FFF2-40B4-BE49-F238E27FC236}">
                <a16:creationId xmlns:a16="http://schemas.microsoft.com/office/drawing/2014/main" id="{ADA9D6D9-694B-4956-AD47-D86C3AC7C776}"/>
              </a:ext>
            </a:extLst>
          </p:cNvPr>
          <p:cNvSpPr>
            <a:spLocks noGrp="1"/>
          </p:cNvSpPr>
          <p:nvPr>
            <p:ph type="sldNum" sz="quarter" idx="10"/>
          </p:nvPr>
        </p:nvSpPr>
        <p:spPr/>
        <p:txBody>
          <a:bodyPr/>
          <a:lstStyle/>
          <a:p>
            <a:fld id="{A40ED968-6F27-4A0D-8446-73B1EAC69DD4}" type="slidenum">
              <a:rPr lang="en-US" smtClean="0"/>
              <a:t>5</a:t>
            </a:fld>
            <a:endParaRPr lang="en-US" dirty="0"/>
          </a:p>
        </p:txBody>
      </p:sp>
      <p:graphicFrame>
        <p:nvGraphicFramePr>
          <p:cNvPr id="8" name="Table 7">
            <a:extLst>
              <a:ext uri="{FF2B5EF4-FFF2-40B4-BE49-F238E27FC236}">
                <a16:creationId xmlns:a16="http://schemas.microsoft.com/office/drawing/2014/main" id="{91CE7FC0-4BE0-4510-8751-9DF103845B44}"/>
              </a:ext>
            </a:extLst>
          </p:cNvPr>
          <p:cNvGraphicFramePr>
            <a:graphicFrameLocks noGrp="1"/>
          </p:cNvGraphicFramePr>
          <p:nvPr>
            <p:extLst>
              <p:ext uri="{D42A27DB-BD31-4B8C-83A1-F6EECF244321}">
                <p14:modId xmlns:p14="http://schemas.microsoft.com/office/powerpoint/2010/main" val="4009964618"/>
              </p:ext>
            </p:extLst>
          </p:nvPr>
        </p:nvGraphicFramePr>
        <p:xfrm>
          <a:off x="377952" y="1030452"/>
          <a:ext cx="11611244" cy="4614216"/>
        </p:xfrm>
        <a:graphic>
          <a:graphicData uri="http://schemas.openxmlformats.org/drawingml/2006/table">
            <a:tbl>
              <a:tblPr firstRow="1" bandRow="1">
                <a:tableStyleId>{5C22544A-7EE6-4342-B048-85BDC9FD1C3A}</a:tableStyleId>
              </a:tblPr>
              <a:tblGrid>
                <a:gridCol w="9066494">
                  <a:extLst>
                    <a:ext uri="{9D8B030D-6E8A-4147-A177-3AD203B41FA5}">
                      <a16:colId xmlns:a16="http://schemas.microsoft.com/office/drawing/2014/main" val="1785146866"/>
                    </a:ext>
                  </a:extLst>
                </a:gridCol>
                <a:gridCol w="2544750">
                  <a:extLst>
                    <a:ext uri="{9D8B030D-6E8A-4147-A177-3AD203B41FA5}">
                      <a16:colId xmlns:a16="http://schemas.microsoft.com/office/drawing/2014/main" val="2323427155"/>
                    </a:ext>
                  </a:extLst>
                </a:gridCol>
              </a:tblGrid>
              <a:tr h="438456">
                <a:tc>
                  <a:txBody>
                    <a:bodyPr/>
                    <a:lstStyle/>
                    <a:p>
                      <a:pPr algn="ctr"/>
                      <a:r>
                        <a:rPr lang="en-US" sz="2000" dirty="0"/>
                        <a:t>Requirements</a:t>
                      </a:r>
                    </a:p>
                  </a:txBody>
                  <a:tcPr>
                    <a:solidFill>
                      <a:srgbClr val="002060"/>
                    </a:solidFill>
                  </a:tcPr>
                </a:tc>
                <a:tc>
                  <a:txBody>
                    <a:bodyPr/>
                    <a:lstStyle/>
                    <a:p>
                      <a:pPr algn="ctr"/>
                      <a:r>
                        <a:rPr lang="en-US" sz="2000" dirty="0"/>
                        <a:t> CT Complies</a:t>
                      </a:r>
                    </a:p>
                  </a:txBody>
                  <a:tcPr>
                    <a:solidFill>
                      <a:srgbClr val="002060"/>
                    </a:solidFill>
                  </a:tcPr>
                </a:tc>
                <a:extLst>
                  <a:ext uri="{0D108BD9-81ED-4DB2-BD59-A6C34878D82A}">
                    <a16:rowId xmlns:a16="http://schemas.microsoft.com/office/drawing/2014/main" val="1480324516"/>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a:solidFill>
                            <a:srgbClr val="002060"/>
                          </a:solidFill>
                        </a:rPr>
                        <a:t>Provide one guideline, used statewide</a:t>
                      </a:r>
                    </a:p>
                  </a:txBody>
                  <a:tcPr>
                    <a:noFill/>
                  </a:tcPr>
                </a:tc>
                <a:tc>
                  <a:txBody>
                    <a:bodyPr/>
                    <a:lstStyle/>
                    <a:p>
                      <a:pPr algn="ctr"/>
                      <a:r>
                        <a:rPr lang="en-US" sz="2000" b="0" dirty="0">
                          <a:solidFill>
                            <a:srgbClr val="002060"/>
                          </a:solidFill>
                          <a:sym typeface="Wingdings" panose="05000000000000000000" pitchFamily="2" charset="2"/>
                        </a:rPr>
                        <a:t></a:t>
                      </a:r>
                      <a:endParaRPr lang="en-US" sz="2000" b="0" dirty="0">
                        <a:solidFill>
                          <a:srgbClr val="002060"/>
                        </a:solidFill>
                      </a:endParaRPr>
                    </a:p>
                  </a:txBody>
                  <a:tcPr>
                    <a:noFill/>
                  </a:tcPr>
                </a:tc>
                <a:extLst>
                  <a:ext uri="{0D108BD9-81ED-4DB2-BD59-A6C34878D82A}">
                    <a16:rowId xmlns:a16="http://schemas.microsoft.com/office/drawing/2014/main" val="2519703759"/>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a:solidFill>
                            <a:srgbClr val="002060"/>
                          </a:solidFill>
                        </a:rPr>
                        <a:t>Consider all  earnings and income</a:t>
                      </a:r>
                    </a:p>
                  </a:txBody>
                  <a:tcPr>
                    <a:noFill/>
                  </a:tcPr>
                </a:tc>
                <a:tc>
                  <a:txBody>
                    <a:bodyPr/>
                    <a:lstStyle/>
                    <a:p>
                      <a:pPr algn="ctr"/>
                      <a:r>
                        <a:rPr lang="en-US" sz="2000" b="0" dirty="0">
                          <a:solidFill>
                            <a:srgbClr val="002060"/>
                          </a:solidFill>
                          <a:sym typeface="Wingdings" panose="05000000000000000000" pitchFamily="2" charset="2"/>
                        </a:rPr>
                        <a:t></a:t>
                      </a:r>
                      <a:endParaRPr lang="en-US" sz="2000" b="0" dirty="0">
                        <a:solidFill>
                          <a:srgbClr val="002060"/>
                        </a:solidFill>
                      </a:endParaRPr>
                    </a:p>
                  </a:txBody>
                  <a:tcPr>
                    <a:noFill/>
                  </a:tcPr>
                </a:tc>
                <a:extLst>
                  <a:ext uri="{0D108BD9-81ED-4DB2-BD59-A6C34878D82A}">
                    <a16:rowId xmlns:a16="http://schemas.microsoft.com/office/drawing/2014/main" val="198252961"/>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a:solidFill>
                            <a:srgbClr val="002060"/>
                          </a:solidFill>
                        </a:rPr>
                        <a:t>Be specific and numeric</a:t>
                      </a:r>
                    </a:p>
                  </a:txBody>
                  <a:tcPr>
                    <a:noFill/>
                  </a:tcPr>
                </a:tc>
                <a:tc>
                  <a:txBody>
                    <a:bodyPr/>
                    <a:lstStyle/>
                    <a:p>
                      <a:pPr algn="ctr"/>
                      <a:r>
                        <a:rPr lang="en-US" sz="2000" b="0" dirty="0">
                          <a:solidFill>
                            <a:srgbClr val="002060"/>
                          </a:solidFill>
                          <a:sym typeface="Wingdings" panose="05000000000000000000" pitchFamily="2" charset="2"/>
                        </a:rPr>
                        <a:t></a:t>
                      </a:r>
                      <a:endParaRPr lang="en-US" sz="2000" b="0" dirty="0">
                        <a:solidFill>
                          <a:srgbClr val="002060"/>
                        </a:solidFill>
                      </a:endParaRPr>
                    </a:p>
                  </a:txBody>
                  <a:tcPr>
                    <a:noFill/>
                  </a:tcPr>
                </a:tc>
                <a:extLst>
                  <a:ext uri="{0D108BD9-81ED-4DB2-BD59-A6C34878D82A}">
                    <a16:rowId xmlns:a16="http://schemas.microsoft.com/office/drawing/2014/main" val="888777222"/>
                  </a:ext>
                </a:extLst>
              </a:tr>
              <a:tr h="19812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a:solidFill>
                            <a:srgbClr val="002060"/>
                          </a:solidFill>
                        </a:rPr>
                        <a:t>Provide deviation criteria &amp; finding on record</a:t>
                      </a:r>
                    </a:p>
                  </a:txBody>
                  <a:tcPr>
                    <a:noFill/>
                  </a:tcPr>
                </a:tc>
                <a:tc>
                  <a:txBody>
                    <a:bodyPr/>
                    <a:lstStyle/>
                    <a:p>
                      <a:pPr algn="ctr"/>
                      <a:r>
                        <a:rPr lang="en-US" sz="2000" b="0" dirty="0">
                          <a:solidFill>
                            <a:srgbClr val="002060"/>
                          </a:solidFill>
                          <a:sym typeface="Wingdings" panose="05000000000000000000" pitchFamily="2" charset="2"/>
                        </a:rPr>
                        <a:t></a:t>
                      </a:r>
                      <a:endParaRPr lang="en-US" sz="2000" b="0" dirty="0">
                        <a:solidFill>
                          <a:srgbClr val="002060"/>
                        </a:solidFill>
                      </a:endParaRPr>
                    </a:p>
                  </a:txBody>
                  <a:tcPr>
                    <a:noFill/>
                  </a:tcPr>
                </a:tc>
                <a:extLst>
                  <a:ext uri="{0D108BD9-81ED-4DB2-BD59-A6C34878D82A}">
                    <a16:rowId xmlns:a16="http://schemas.microsoft.com/office/drawing/2014/main" val="1173940483"/>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aseline="0" dirty="0">
                          <a:solidFill>
                            <a:srgbClr val="FF0000"/>
                          </a:solidFill>
                        </a:rPr>
                        <a:t>Consider specific circumstances when imputing income (e.g., literacy, age, criminal record)</a:t>
                      </a:r>
                      <a:endParaRPr lang="en-US" sz="2000" dirty="0">
                        <a:solidFill>
                          <a:srgbClr val="FF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rgbClr val="002060"/>
                          </a:solidFill>
                          <a:sym typeface="Wingdings" panose="05000000000000000000" pitchFamily="2" charset="2"/>
                        </a:rPr>
                        <a:t> tweak</a:t>
                      </a:r>
                      <a:endParaRPr lang="en-US" sz="2000" b="0" dirty="0">
                        <a:solidFill>
                          <a:srgbClr val="002060"/>
                        </a:solidFill>
                      </a:endParaRPr>
                    </a:p>
                  </a:txBody>
                  <a:tcPr>
                    <a:noFill/>
                  </a:tcPr>
                </a:tc>
                <a:extLst>
                  <a:ext uri="{0D108BD9-81ED-4DB2-BD59-A6C34878D82A}">
                    <a16:rowId xmlns:a16="http://schemas.microsoft.com/office/drawing/2014/main" val="1903748086"/>
                  </a:ext>
                </a:extLst>
              </a:tr>
              <a:tr h="38732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a:solidFill>
                            <a:srgbClr val="FF0000"/>
                          </a:solidFill>
                        </a:rPr>
                        <a:t>Consider</a:t>
                      </a:r>
                      <a:r>
                        <a:rPr lang="en-US" sz="2000" baseline="0" dirty="0">
                          <a:solidFill>
                            <a:srgbClr val="FF0000"/>
                          </a:solidFill>
                        </a:rPr>
                        <a:t> other evidence of ability to pay (e.g., verbal testimony, dept. of labor data)</a:t>
                      </a:r>
                      <a:endParaRPr lang="en-US" sz="2000" dirty="0">
                        <a:solidFill>
                          <a:srgbClr val="FF0000"/>
                        </a:solidFill>
                      </a:endParaRPr>
                    </a:p>
                  </a:txBody>
                  <a:tcPr>
                    <a:noFill/>
                  </a:tcPr>
                </a:tc>
                <a:tc>
                  <a:txBody>
                    <a:bodyPr/>
                    <a:lstStyle/>
                    <a:p>
                      <a:pPr algn="ctr"/>
                      <a:r>
                        <a:rPr lang="en-US" sz="2000" b="0" dirty="0">
                          <a:solidFill>
                            <a:srgbClr val="002060"/>
                          </a:solidFill>
                          <a:sym typeface="Wingdings" panose="05000000000000000000" pitchFamily="2" charset="2"/>
                        </a:rPr>
                        <a:t> tweak?</a:t>
                      </a:r>
                      <a:endParaRPr lang="en-US" sz="2000" b="0" dirty="0">
                        <a:solidFill>
                          <a:srgbClr val="002060"/>
                        </a:solidFill>
                      </a:endParaRPr>
                    </a:p>
                  </a:txBody>
                  <a:tcPr>
                    <a:noFill/>
                  </a:tcPr>
                </a:tc>
                <a:extLst>
                  <a:ext uri="{0D108BD9-81ED-4DB2-BD59-A6C34878D82A}">
                    <a16:rowId xmlns:a16="http://schemas.microsoft.com/office/drawing/2014/main" val="1862584660"/>
                  </a:ext>
                </a:extLst>
              </a:tr>
              <a:tr h="19812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aseline="0" dirty="0">
                          <a:solidFill>
                            <a:srgbClr val="FF0000"/>
                          </a:solidFill>
                        </a:rPr>
                        <a:t>Consider parent’s basic subsistence need</a:t>
                      </a:r>
                      <a:endParaRPr lang="en-US" sz="2000" dirty="0">
                        <a:solidFill>
                          <a:srgbClr val="FF0000"/>
                        </a:solidFill>
                      </a:endParaRPr>
                    </a:p>
                  </a:txBody>
                  <a:tcPr>
                    <a:noFill/>
                  </a:tcPr>
                </a:tc>
                <a:tc>
                  <a:txBody>
                    <a:bodyPr/>
                    <a:lstStyle/>
                    <a:p>
                      <a:pPr algn="ctr"/>
                      <a:r>
                        <a:rPr lang="en-US" sz="2000" b="0" dirty="0">
                          <a:solidFill>
                            <a:srgbClr val="002060"/>
                          </a:solidFill>
                          <a:sym typeface="Wingdings" panose="05000000000000000000" pitchFamily="2" charset="2"/>
                        </a:rPr>
                        <a:t> update?</a:t>
                      </a:r>
                      <a:endParaRPr lang="en-US" sz="2000" b="0" dirty="0">
                        <a:solidFill>
                          <a:srgbClr val="002060"/>
                        </a:solidFill>
                      </a:endParaRPr>
                    </a:p>
                  </a:txBody>
                  <a:tcPr>
                    <a:noFill/>
                  </a:tcPr>
                </a:tc>
                <a:extLst>
                  <a:ext uri="{0D108BD9-81ED-4DB2-BD59-A6C34878D82A}">
                    <a16:rowId xmlns:a16="http://schemas.microsoft.com/office/drawing/2014/main" val="1041524440"/>
                  </a:ext>
                </a:extLst>
              </a:tr>
              <a:tr h="19812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a:solidFill>
                            <a:srgbClr val="FF0000"/>
                          </a:solidFill>
                        </a:rPr>
                        <a:t>Do not treat incarceration as</a:t>
                      </a:r>
                      <a:r>
                        <a:rPr lang="en-US" sz="2000" baseline="0" dirty="0">
                          <a:solidFill>
                            <a:srgbClr val="FF0000"/>
                          </a:solidFill>
                        </a:rPr>
                        <a:t> voluntary unemployment</a:t>
                      </a:r>
                      <a:endParaRPr lang="en-US" sz="2000" dirty="0">
                        <a:solidFill>
                          <a:srgbClr val="FF0000"/>
                        </a:solidFill>
                      </a:endParaRPr>
                    </a:p>
                  </a:txBody>
                  <a:tcPr>
                    <a:noFill/>
                  </a:tcPr>
                </a:tc>
                <a:tc>
                  <a:txBody>
                    <a:bodyPr/>
                    <a:lstStyle/>
                    <a:p>
                      <a:pPr algn="ctr"/>
                      <a:r>
                        <a:rPr lang="en-US" sz="2000" b="0" dirty="0">
                          <a:solidFill>
                            <a:srgbClr val="002060"/>
                          </a:solidFill>
                          <a:sym typeface="Wingdings" panose="05000000000000000000" pitchFamily="2" charset="2"/>
                        </a:rPr>
                        <a:t> tweak</a:t>
                      </a:r>
                      <a:r>
                        <a:rPr lang="en-US" sz="2000" b="0" dirty="0">
                          <a:solidFill>
                            <a:srgbClr val="002060"/>
                          </a:solidFill>
                        </a:rPr>
                        <a:t>?</a:t>
                      </a:r>
                    </a:p>
                  </a:txBody>
                  <a:tcPr>
                    <a:noFill/>
                  </a:tcPr>
                </a:tc>
                <a:extLst>
                  <a:ext uri="{0D108BD9-81ED-4DB2-BD59-A6C34878D82A}">
                    <a16:rowId xmlns:a16="http://schemas.microsoft.com/office/drawing/2014/main" val="3118835183"/>
                  </a:ext>
                </a:extLst>
              </a:tr>
              <a:tr h="19812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dirty="0">
                          <a:solidFill>
                            <a:srgbClr val="FF0000"/>
                          </a:solidFill>
                        </a:rPr>
                        <a:t>Provide for child’s healthcare needs</a:t>
                      </a:r>
                    </a:p>
                  </a:txBody>
                  <a:tcPr>
                    <a:noFill/>
                  </a:tcPr>
                </a:tc>
                <a:tc>
                  <a:txBody>
                    <a:bodyPr/>
                    <a:lstStyle/>
                    <a:p>
                      <a:pPr algn="ctr"/>
                      <a:r>
                        <a:rPr lang="en-US" sz="2000" b="0" dirty="0">
                          <a:solidFill>
                            <a:srgbClr val="002060"/>
                          </a:solidFill>
                          <a:sym typeface="Wingdings" panose="05000000000000000000" pitchFamily="2" charset="2"/>
                        </a:rPr>
                        <a:t> Opportunity to review?</a:t>
                      </a:r>
                      <a:endParaRPr lang="en-US" sz="2000" b="0" dirty="0">
                        <a:solidFill>
                          <a:srgbClr val="002060"/>
                        </a:solidFill>
                      </a:endParaRPr>
                    </a:p>
                  </a:txBody>
                  <a:tcPr>
                    <a:noFill/>
                  </a:tcPr>
                </a:tc>
                <a:extLst>
                  <a:ext uri="{0D108BD9-81ED-4DB2-BD59-A6C34878D82A}">
                    <a16:rowId xmlns:a16="http://schemas.microsoft.com/office/drawing/2014/main" val="1656204511"/>
                  </a:ext>
                </a:extLst>
              </a:tr>
            </a:tbl>
          </a:graphicData>
        </a:graphic>
      </p:graphicFrame>
    </p:spTree>
    <p:extLst>
      <p:ext uri="{BB962C8B-B14F-4D97-AF65-F5344CB8AC3E}">
        <p14:creationId xmlns:p14="http://schemas.microsoft.com/office/powerpoint/2010/main" val="188477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0"/>
            <a:ext cx="12192000" cy="802194"/>
          </a:xfrm>
        </p:spPr>
        <p:txBody>
          <a:bodyPr>
            <a:normAutofit/>
          </a:bodyPr>
          <a:lstStyle/>
          <a:p>
            <a:r>
              <a:rPr lang="en-US" b="1" dirty="0">
                <a:solidFill>
                  <a:schemeClr val="accent1">
                    <a:lumMod val="50000"/>
                  </a:schemeClr>
                </a:solidFill>
              </a:rPr>
              <a:t>Connecticut Child Support Guidelines</a:t>
            </a:r>
          </a:p>
        </p:txBody>
      </p:sp>
      <p:sp>
        <p:nvSpPr>
          <p:cNvPr id="3" name="Slide Number Placeholder 2"/>
          <p:cNvSpPr>
            <a:spLocks noGrp="1"/>
          </p:cNvSpPr>
          <p:nvPr>
            <p:ph type="sldNum" sz="quarter" idx="10"/>
          </p:nvPr>
        </p:nvSpPr>
        <p:spPr/>
        <p:txBody>
          <a:bodyPr/>
          <a:lstStyle/>
          <a:p>
            <a:fld id="{A40ED968-6F27-4A0D-8446-73B1EAC69DD4}" type="slidenum">
              <a:rPr lang="en-US" smtClean="0"/>
              <a:t>6</a:t>
            </a:fld>
            <a:endParaRPr lang="en-US" dirty="0"/>
          </a:p>
        </p:txBody>
      </p:sp>
      <p:sp>
        <p:nvSpPr>
          <p:cNvPr id="6" name="Content Placeholder 2"/>
          <p:cNvSpPr txBox="1">
            <a:spLocks/>
          </p:cNvSpPr>
          <p:nvPr/>
        </p:nvSpPr>
        <p:spPr>
          <a:xfrm>
            <a:off x="414322" y="807404"/>
            <a:ext cx="11558729" cy="4173660"/>
          </a:xfrm>
          <a:prstGeom prst="rect">
            <a:avLst/>
          </a:prstGeom>
          <a:no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Clr>
                <a:srgbClr val="002060"/>
              </a:buClr>
              <a:buSzPct val="60000"/>
              <a:buNone/>
            </a:pPr>
            <a:r>
              <a:rPr lang="en-US" altLang="en-US" sz="11200" dirty="0"/>
              <a:t>C.G.S.A. § 46b-215a-e</a:t>
            </a:r>
          </a:p>
          <a:p>
            <a:pPr marL="0" indent="0">
              <a:spcBef>
                <a:spcPts val="1200"/>
              </a:spcBef>
              <a:buClr>
                <a:srgbClr val="002060"/>
              </a:buClr>
              <a:buSzPct val="60000"/>
              <a:buNone/>
            </a:pPr>
            <a:endParaRPr lang="en-US" altLang="en-US" sz="2400" dirty="0"/>
          </a:p>
          <a:p>
            <a:pPr marL="0" indent="0">
              <a:lnSpc>
                <a:spcPct val="120000"/>
              </a:lnSpc>
              <a:spcBef>
                <a:spcPts val="0"/>
              </a:spcBef>
              <a:buClr>
                <a:srgbClr val="002060"/>
              </a:buClr>
              <a:buSzPct val="60000"/>
              <a:buNone/>
            </a:pPr>
            <a:r>
              <a:rPr lang="en-US" altLang="en-US" sz="7200" dirty="0"/>
              <a:t>Sec. 46b-215. (Formerly Sec. 17-320). Relatives obliged to furnish support. Attorney General and attorney for town as parties. Orders.</a:t>
            </a:r>
          </a:p>
          <a:p>
            <a:pPr marL="0" indent="0">
              <a:lnSpc>
                <a:spcPct val="120000"/>
              </a:lnSpc>
              <a:spcBef>
                <a:spcPts val="0"/>
              </a:spcBef>
              <a:buClr>
                <a:srgbClr val="002060"/>
              </a:buClr>
              <a:buSzPct val="60000"/>
              <a:buNone/>
            </a:pPr>
            <a:r>
              <a:rPr lang="en-US" altLang="en-US" sz="7200" dirty="0"/>
              <a:t>Sec. 46b-215a. Commission for Child Support Guidelines. Duties. Members. Validity of actions taken during vacancy.</a:t>
            </a:r>
          </a:p>
          <a:p>
            <a:pPr marL="0" indent="0">
              <a:lnSpc>
                <a:spcPct val="120000"/>
              </a:lnSpc>
              <a:spcBef>
                <a:spcPts val="0"/>
              </a:spcBef>
              <a:buClr>
                <a:srgbClr val="002060"/>
              </a:buClr>
              <a:buSzPct val="60000"/>
              <a:buNone/>
            </a:pPr>
            <a:r>
              <a:rPr lang="en-US" altLang="en-US" sz="7200" dirty="0"/>
              <a:t>Sec. 46b-215b. Guidelines to be used in determination of amount of support and payment on arrearages and past-due support.</a:t>
            </a:r>
          </a:p>
          <a:p>
            <a:pPr marL="0" indent="0">
              <a:lnSpc>
                <a:spcPct val="120000"/>
              </a:lnSpc>
              <a:spcBef>
                <a:spcPts val="0"/>
              </a:spcBef>
              <a:buClr>
                <a:srgbClr val="002060"/>
              </a:buClr>
              <a:buSzPct val="60000"/>
              <a:buNone/>
            </a:pPr>
            <a:r>
              <a:rPr lang="en-US" altLang="en-US" sz="7200" dirty="0"/>
              <a:t>Sec. 46b-215c. Guidelines to be approved by legislative regulation review committee.</a:t>
            </a:r>
          </a:p>
          <a:p>
            <a:pPr marL="0" indent="0">
              <a:lnSpc>
                <a:spcPct val="120000"/>
              </a:lnSpc>
              <a:spcBef>
                <a:spcPts val="0"/>
              </a:spcBef>
              <a:buClr>
                <a:srgbClr val="002060"/>
              </a:buClr>
              <a:buSzPct val="60000"/>
              <a:buNone/>
            </a:pPr>
            <a:r>
              <a:rPr lang="en-US" altLang="en-US" sz="7200" dirty="0"/>
              <a:t>Sec. 46b-215d. Certain earnings not considered income for purposes of guidelines.</a:t>
            </a:r>
          </a:p>
          <a:p>
            <a:pPr marL="0" indent="0">
              <a:lnSpc>
                <a:spcPct val="120000"/>
              </a:lnSpc>
              <a:spcBef>
                <a:spcPts val="0"/>
              </a:spcBef>
              <a:buClr>
                <a:srgbClr val="002060"/>
              </a:buClr>
              <a:buSzPct val="60000"/>
              <a:buNone/>
            </a:pPr>
            <a:r>
              <a:rPr lang="en-US" altLang="en-US" sz="7200" dirty="0"/>
              <a:t>Sec. 46b-215e. Initial or modified support order when child support obligor is institutionalized or incarcerated. Procedure in IV-D support cases when child support obligor is incarcerated for more than ninety days.</a:t>
            </a:r>
          </a:p>
          <a:p>
            <a:pPr marL="0" indent="0">
              <a:lnSpc>
                <a:spcPct val="120000"/>
              </a:lnSpc>
              <a:spcBef>
                <a:spcPts val="0"/>
              </a:spcBef>
              <a:buClr>
                <a:srgbClr val="002060"/>
              </a:buClr>
              <a:buSzPct val="60000"/>
              <a:buNone/>
            </a:pPr>
            <a:endParaRPr lang="en-US" altLang="en-US" sz="7200" dirty="0"/>
          </a:p>
          <a:p>
            <a:pPr marL="0" indent="0">
              <a:lnSpc>
                <a:spcPct val="120000"/>
              </a:lnSpc>
              <a:spcBef>
                <a:spcPts val="0"/>
              </a:spcBef>
              <a:buClr>
                <a:srgbClr val="002060"/>
              </a:buClr>
              <a:buSzPct val="60000"/>
              <a:buNone/>
            </a:pPr>
            <a:endParaRPr lang="en-US" altLang="en-US" sz="11200" dirty="0"/>
          </a:p>
          <a:p>
            <a:pPr marL="0" indent="0">
              <a:lnSpc>
                <a:spcPct val="120000"/>
              </a:lnSpc>
              <a:spcBef>
                <a:spcPts val="0"/>
              </a:spcBef>
              <a:buClr>
                <a:srgbClr val="002060"/>
              </a:buClr>
              <a:buSzPct val="60000"/>
              <a:buNone/>
            </a:pPr>
            <a:r>
              <a:rPr lang="en-US" altLang="en-US" sz="11200" dirty="0"/>
              <a:t>State of Connecticut Commission for Child Support Guidelines.  (eff.  July 1. 2015.) </a:t>
            </a:r>
            <a:r>
              <a:rPr lang="en-US" altLang="en-US" sz="11200" i="1" dirty="0"/>
              <a:t>Child Support and Arrearage Guidelines.  </a:t>
            </a:r>
            <a:r>
              <a:rPr lang="en-US" altLang="en-US" sz="11200" dirty="0"/>
              <a:t>Retrieved from </a:t>
            </a:r>
            <a:r>
              <a:rPr lang="en-US" altLang="en-US" sz="11200" dirty="0">
                <a:hlinkClick r:id="rId2"/>
              </a:rPr>
              <a:t>https://www.jud.ct.gov/publications/childsupport/csguidelines.pdf</a:t>
            </a:r>
            <a:r>
              <a:rPr lang="en-US" altLang="en-US" sz="11200" dirty="0"/>
              <a:t> </a:t>
            </a:r>
          </a:p>
        </p:txBody>
      </p:sp>
    </p:spTree>
    <p:extLst>
      <p:ext uri="{BB962C8B-B14F-4D97-AF65-F5344CB8AC3E}">
        <p14:creationId xmlns:p14="http://schemas.microsoft.com/office/powerpoint/2010/main" val="407361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598-9C68-4AFE-9B88-1C383C011263}"/>
              </a:ext>
            </a:extLst>
          </p:cNvPr>
          <p:cNvSpPr>
            <a:spLocks noGrp="1"/>
          </p:cNvSpPr>
          <p:nvPr>
            <p:ph type="title"/>
          </p:nvPr>
        </p:nvSpPr>
        <p:spPr>
          <a:xfrm>
            <a:off x="0" y="0"/>
            <a:ext cx="12192000" cy="802194"/>
          </a:xfrm>
        </p:spPr>
        <p:txBody>
          <a:bodyPr>
            <a:normAutofit fontScale="90000"/>
          </a:bodyPr>
          <a:lstStyle/>
          <a:p>
            <a:r>
              <a:rPr lang="en-US" sz="3600" dirty="0"/>
              <a:t>Federal Requirement: Consider All Income  and Evidence of Ability to Pay</a:t>
            </a:r>
          </a:p>
        </p:txBody>
      </p:sp>
      <p:sp>
        <p:nvSpPr>
          <p:cNvPr id="3" name="Slide Number Placeholder 2">
            <a:extLst>
              <a:ext uri="{FF2B5EF4-FFF2-40B4-BE49-F238E27FC236}">
                <a16:creationId xmlns:a16="http://schemas.microsoft.com/office/drawing/2014/main" id="{9D7D9BE2-5F41-4472-AF00-D7F001DFB681}"/>
              </a:ext>
            </a:extLst>
          </p:cNvPr>
          <p:cNvSpPr>
            <a:spLocks noGrp="1"/>
          </p:cNvSpPr>
          <p:nvPr>
            <p:ph type="sldNum" sz="quarter" idx="10"/>
          </p:nvPr>
        </p:nvSpPr>
        <p:spPr/>
        <p:txBody>
          <a:bodyPr/>
          <a:lstStyle/>
          <a:p>
            <a:fld id="{A40ED968-6F27-4A0D-8446-73B1EAC69DD4}" type="slidenum">
              <a:rPr lang="en-US" smtClean="0"/>
              <a:t>7</a:t>
            </a:fld>
            <a:endParaRPr lang="en-US" dirty="0"/>
          </a:p>
        </p:txBody>
      </p:sp>
      <p:graphicFrame>
        <p:nvGraphicFramePr>
          <p:cNvPr id="9" name="Table 8">
            <a:extLst>
              <a:ext uri="{FF2B5EF4-FFF2-40B4-BE49-F238E27FC236}">
                <a16:creationId xmlns:a16="http://schemas.microsoft.com/office/drawing/2014/main" id="{10D46838-2011-4912-A5F3-61B525471DB5}"/>
              </a:ext>
            </a:extLst>
          </p:cNvPr>
          <p:cNvGraphicFramePr>
            <a:graphicFrameLocks noGrp="1"/>
          </p:cNvGraphicFramePr>
          <p:nvPr>
            <p:extLst>
              <p:ext uri="{D42A27DB-BD31-4B8C-83A1-F6EECF244321}">
                <p14:modId xmlns:p14="http://schemas.microsoft.com/office/powerpoint/2010/main" val="563196702"/>
              </p:ext>
            </p:extLst>
          </p:nvPr>
        </p:nvGraphicFramePr>
        <p:xfrm>
          <a:off x="109729" y="849086"/>
          <a:ext cx="11981752" cy="5837853"/>
        </p:xfrm>
        <a:graphic>
          <a:graphicData uri="http://schemas.openxmlformats.org/drawingml/2006/table">
            <a:tbl>
              <a:tblPr firstRow="1" bandRow="1">
                <a:tableStyleId>{5C22544A-7EE6-4342-B048-85BDC9FD1C3A}</a:tableStyleId>
              </a:tblPr>
              <a:tblGrid>
                <a:gridCol w="4449208">
                  <a:extLst>
                    <a:ext uri="{9D8B030D-6E8A-4147-A177-3AD203B41FA5}">
                      <a16:colId xmlns:a16="http://schemas.microsoft.com/office/drawing/2014/main" val="2079884171"/>
                    </a:ext>
                  </a:extLst>
                </a:gridCol>
                <a:gridCol w="7532544">
                  <a:extLst>
                    <a:ext uri="{9D8B030D-6E8A-4147-A177-3AD203B41FA5}">
                      <a16:colId xmlns:a16="http://schemas.microsoft.com/office/drawing/2014/main" val="3688918455"/>
                    </a:ext>
                  </a:extLst>
                </a:gridCol>
              </a:tblGrid>
              <a:tr h="503853">
                <a:tc>
                  <a:txBody>
                    <a:bodyPr/>
                    <a:lstStyle/>
                    <a:p>
                      <a:pPr algn="ctr"/>
                      <a:r>
                        <a:rPr lang="en-US" sz="2400" dirty="0">
                          <a:solidFill>
                            <a:srgbClr val="002060"/>
                          </a:solidFill>
                        </a:rPr>
                        <a:t>Federal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pPr algn="ctr"/>
                      <a:r>
                        <a:rPr lang="en-US" sz="2400" dirty="0">
                          <a:solidFill>
                            <a:schemeClr val="bg1"/>
                          </a:solidFill>
                        </a:rPr>
                        <a:t>CT Provisions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606838743"/>
                  </a:ext>
                </a:extLst>
              </a:tr>
              <a:tr h="4788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45 CFR §302.56(c)</a:t>
                      </a:r>
                    </a:p>
                    <a:p>
                      <a:r>
                        <a:rPr lang="en-US" sz="1400" kern="1200" dirty="0">
                          <a:solidFill>
                            <a:srgbClr val="002060"/>
                          </a:solidFill>
                          <a:effectLst/>
                          <a:latin typeface="+mn-lt"/>
                          <a:ea typeface="+mn-ea"/>
                          <a:cs typeface="+mn-cs"/>
                        </a:rPr>
                        <a:t>The child support guidelines established under paragraph (a) of this section must at a minimum:</a:t>
                      </a:r>
                    </a:p>
                    <a:p>
                      <a:r>
                        <a:rPr lang="en-US" sz="1400" kern="1200" dirty="0">
                          <a:solidFill>
                            <a:srgbClr val="002060"/>
                          </a:solidFill>
                          <a:effectLst/>
                          <a:latin typeface="+mn-lt"/>
                          <a:ea typeface="+mn-ea"/>
                          <a:cs typeface="+mn-cs"/>
                        </a:rPr>
                        <a:t>(1)    Provide that the child support order is based on the noncustodial parent’s earnings, income, and </a:t>
                      </a:r>
                      <a:r>
                        <a:rPr lang="en-US" sz="1400" kern="1200" dirty="0">
                          <a:solidFill>
                            <a:srgbClr val="FF0000"/>
                          </a:solidFill>
                          <a:effectLst/>
                          <a:latin typeface="+mn-lt"/>
                          <a:ea typeface="+mn-ea"/>
                          <a:cs typeface="+mn-cs"/>
                        </a:rPr>
                        <a:t>other evidence of ability to pay </a:t>
                      </a:r>
                      <a:r>
                        <a:rPr lang="en-US" sz="1400" kern="1200" dirty="0">
                          <a:solidFill>
                            <a:srgbClr val="002060"/>
                          </a:solidFill>
                          <a:effectLst/>
                          <a:latin typeface="+mn-lt"/>
                          <a:ea typeface="+mn-ea"/>
                          <a:cs typeface="+mn-cs"/>
                        </a:rPr>
                        <a:t>that:</a:t>
                      </a:r>
                    </a:p>
                    <a:p>
                      <a:pPr marL="400050" indent="-400050">
                        <a:buAutoNum type="romanLcParenBoth"/>
                      </a:pPr>
                      <a:r>
                        <a:rPr lang="en-US" sz="1400" kern="1200" dirty="0">
                          <a:solidFill>
                            <a:srgbClr val="002060"/>
                          </a:solidFill>
                          <a:effectLst/>
                          <a:latin typeface="+mn-lt"/>
                          <a:ea typeface="+mn-ea"/>
                          <a:cs typeface="+mn-cs"/>
                        </a:rPr>
                        <a:t>Takes into consideration </a:t>
                      </a:r>
                      <a:r>
                        <a:rPr lang="en-US" sz="1400" kern="1200" dirty="0">
                          <a:solidFill>
                            <a:srgbClr val="FF0000"/>
                          </a:solidFill>
                          <a:effectLst/>
                          <a:latin typeface="+mn-lt"/>
                          <a:ea typeface="+mn-ea"/>
                          <a:cs typeface="+mn-cs"/>
                        </a:rPr>
                        <a:t>all </a:t>
                      </a:r>
                      <a:r>
                        <a:rPr lang="en-US" sz="1400" kern="1200" dirty="0">
                          <a:solidFill>
                            <a:srgbClr val="002060"/>
                          </a:solidFill>
                          <a:effectLst/>
                          <a:latin typeface="+mn-lt"/>
                          <a:ea typeface="+mn-ea"/>
                          <a:cs typeface="+mn-cs"/>
                        </a:rPr>
                        <a:t>earnings and income of the noncustodial parent (and at the State’s discretion, the custodial parent);</a:t>
                      </a:r>
                    </a:p>
                    <a:p>
                      <a:pPr marL="0" indent="0">
                        <a:buNone/>
                      </a:pPr>
                      <a:endParaRPr lang="en-US" sz="1400" kern="1200" dirty="0">
                        <a:solidFill>
                          <a:srgbClr val="002060"/>
                        </a:solidFill>
                        <a:effectLst/>
                        <a:latin typeface="+mn-lt"/>
                        <a:ea typeface="+mn-ea"/>
                        <a:cs typeface="+mn-cs"/>
                      </a:endParaRPr>
                    </a:p>
                    <a:p>
                      <a:pPr marL="0" indent="0">
                        <a:buNone/>
                      </a:pPr>
                      <a:r>
                        <a:rPr lang="en-US" sz="1400" i="0" kern="1200" dirty="0">
                          <a:solidFill>
                            <a:srgbClr val="002060"/>
                          </a:solidFill>
                          <a:effectLst/>
                          <a:latin typeface="+mn-lt"/>
                          <a:ea typeface="+mn-ea"/>
                          <a:cs typeface="+mn-cs"/>
                        </a:rPr>
                        <a:t>OCSE’s explanation of the rule change cites PIQ–00–03.  Retrieved from:  </a:t>
                      </a:r>
                      <a:r>
                        <a:rPr lang="en-US" sz="1400" i="0" kern="1200" dirty="0">
                          <a:solidFill>
                            <a:srgbClr val="002060"/>
                          </a:solidFill>
                          <a:effectLst/>
                          <a:latin typeface="+mn-lt"/>
                          <a:ea typeface="+mn-ea"/>
                          <a:cs typeface="+mn-cs"/>
                          <a:hlinkClick r:id="rId2"/>
                        </a:rPr>
                        <a:t>https://www.acf.hhs.gov/css/resource/state-iv-d-program-flexibility-low-income-obligors</a:t>
                      </a:r>
                      <a:r>
                        <a:rPr lang="en-US" sz="1400" i="0" kern="1200" dirty="0">
                          <a:solidFill>
                            <a:srgbClr val="002060"/>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u="none" strike="noStrike" kern="1200" dirty="0">
                          <a:solidFill>
                            <a:srgbClr val="002060"/>
                          </a:solidFill>
                          <a:effectLst/>
                          <a:latin typeface="+mn-lt"/>
                          <a:ea typeface="+mn-ea"/>
                          <a:cs typeface="+mn-cs"/>
                        </a:rPr>
                        <a:t>States may want to take steps to limit the imputation of income, for example, to cases in which the non-custodial parent has apparent assets and/or ability to pay, but is uncooperative. And, most importantly, States should make the maximum use </a:t>
                      </a:r>
                      <a:r>
                        <a:rPr lang="en-US" sz="1400" i="1" u="none" strike="noStrike" kern="1200" dirty="0">
                          <a:solidFill>
                            <a:srgbClr val="FF0000"/>
                          </a:solidFill>
                          <a:effectLst/>
                          <a:latin typeface="+mn-lt"/>
                          <a:ea typeface="+mn-ea"/>
                          <a:cs typeface="+mn-cs"/>
                        </a:rPr>
                        <a:t>of improved methods of determining income and resources of non-custodial parents, including the State and National Directories of New Hires as well as the Financial Institution Data Match (FIDM) and Multistate Financial Institution Data Match (MSFIDM).</a:t>
                      </a:r>
                      <a:endParaRPr lang="en-US" sz="1400" b="0" i="1"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r>
                        <a:rPr lang="en-US" sz="1800" b="0" i="0" kern="1200" dirty="0">
                          <a:solidFill>
                            <a:schemeClr val="dk1"/>
                          </a:solidFill>
                          <a:effectLst/>
                          <a:latin typeface="+mn-lt"/>
                          <a:ea typeface="+mn-ea"/>
                          <a:cs typeface="+mn-cs"/>
                        </a:rPr>
                        <a:t>§</a:t>
                      </a:r>
                      <a:r>
                        <a:rPr lang="en-US" sz="1600" b="0" i="0" kern="1200" dirty="0">
                          <a:solidFill>
                            <a:schemeClr val="dk1"/>
                          </a:solidFill>
                          <a:effectLst/>
                          <a:latin typeface="+mn-lt"/>
                          <a:ea typeface="+mn-ea"/>
                          <a:cs typeface="+mn-cs"/>
                        </a:rPr>
                        <a:t>46b-302 Definitions</a:t>
                      </a:r>
                    </a:p>
                    <a:p>
                      <a:r>
                        <a:rPr lang="en-US" sz="1600" b="0" i="0" kern="1200" dirty="0">
                          <a:solidFill>
                            <a:schemeClr val="dk1"/>
                          </a:solidFill>
                          <a:effectLst/>
                          <a:latin typeface="+mn-lt"/>
                          <a:ea typeface="+mn-ea"/>
                          <a:cs typeface="+mn-cs"/>
                        </a:rPr>
                        <a:t>(9) “Income” includes earnings or other periodic entitlements to money from any source and any other property subject to withholding for support under the law of this state.</a:t>
                      </a:r>
                    </a:p>
                    <a:p>
                      <a:endParaRPr lang="en-US" sz="16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§46b-215 (7)(</a:t>
                      </a:r>
                      <a:r>
                        <a:rPr lang="en-US" sz="1600" kern="1200" dirty="0">
                          <a:solidFill>
                            <a:schemeClr val="dk1"/>
                          </a:solidFill>
                          <a:effectLst/>
                          <a:latin typeface="+mn-lt"/>
                          <a:ea typeface="+mn-ea"/>
                          <a:cs typeface="+mn-cs"/>
                        </a:rPr>
                        <a:t>B) In the determination of support due based on neglect or refusal to furnish support prior to the action, the support due for periods of time prior to the action shall be based upon the </a:t>
                      </a:r>
                      <a:r>
                        <a:rPr lang="en-US" sz="1600" kern="1200" dirty="0">
                          <a:solidFill>
                            <a:srgbClr val="FF0000"/>
                          </a:solidFill>
                          <a:effectLst/>
                          <a:latin typeface="+mn-lt"/>
                          <a:ea typeface="+mn-ea"/>
                          <a:cs typeface="+mn-cs"/>
                        </a:rPr>
                        <a:t>obligor's ability to pay </a:t>
                      </a:r>
                      <a:r>
                        <a:rPr lang="en-US" sz="1600" kern="1200" dirty="0">
                          <a:solidFill>
                            <a:schemeClr val="dk1"/>
                          </a:solidFill>
                          <a:effectLst/>
                          <a:latin typeface="+mn-lt"/>
                          <a:ea typeface="+mn-ea"/>
                          <a:cs typeface="+mn-cs"/>
                        </a:rPr>
                        <a:t>during such prior periods, as determined in accordance with the child support guidelines established pursuant to section 46b- 215a. The state shall disclose to the court any information in its possession </a:t>
                      </a:r>
                      <a:r>
                        <a:rPr lang="en-US" sz="1600" kern="1200" dirty="0">
                          <a:solidFill>
                            <a:srgbClr val="FF0000"/>
                          </a:solidFill>
                          <a:effectLst/>
                          <a:latin typeface="+mn-lt"/>
                          <a:ea typeface="+mn-ea"/>
                          <a:cs typeface="+mn-cs"/>
                        </a:rPr>
                        <a:t>concerning current and past ability to pay</a:t>
                      </a:r>
                      <a:r>
                        <a:rPr lang="en-US" sz="1600" kern="1200" dirty="0">
                          <a:solidFill>
                            <a:schemeClr val="dk1"/>
                          </a:solidFill>
                          <a:effectLst/>
                          <a:latin typeface="+mn-lt"/>
                          <a:ea typeface="+mn-ea"/>
                          <a:cs typeface="+mn-cs"/>
                        </a:rPr>
                        <a:t>. If no information is available to the court concerning past ability to pay, the court may determine the support due for periods of time prior to the action as if past ability to pay is equal to current ability to pay, if current ability is known. If </a:t>
                      </a:r>
                      <a:r>
                        <a:rPr lang="en-US" sz="1600" kern="1200" dirty="0">
                          <a:solidFill>
                            <a:srgbClr val="002060"/>
                          </a:solidFill>
                          <a:effectLst/>
                          <a:latin typeface="+mn-lt"/>
                          <a:ea typeface="+mn-ea"/>
                          <a:cs typeface="+mn-cs"/>
                        </a:rPr>
                        <a:t>current ability to pay is not known, the court shall determine the past ability to pay based on the obligor's work history, if known, or if not known, on the state minimum wage that was in effect during such periods, provided </a:t>
                      </a:r>
                      <a:r>
                        <a:rPr lang="en-US" sz="1600" kern="1200" dirty="0">
                          <a:solidFill>
                            <a:srgbClr val="FF0000"/>
                          </a:solidFill>
                          <a:effectLst/>
                          <a:latin typeface="+mn-lt"/>
                          <a:ea typeface="+mn-ea"/>
                          <a:cs typeface="+mn-cs"/>
                        </a:rPr>
                        <a:t>only actual earnings shall be used </a:t>
                      </a:r>
                      <a:r>
                        <a:rPr lang="en-US" sz="1600" kern="1200" dirty="0">
                          <a:solidFill>
                            <a:srgbClr val="002060"/>
                          </a:solidFill>
                          <a:effectLst/>
                          <a:latin typeface="+mn-lt"/>
                          <a:ea typeface="+mn-ea"/>
                          <a:cs typeface="+mn-cs"/>
                        </a:rPr>
                        <a:t>to determine ability to pay for past periods during which the </a:t>
                      </a:r>
                      <a:r>
                        <a:rPr lang="en-US" sz="1600" kern="1200" dirty="0">
                          <a:solidFill>
                            <a:srgbClr val="FF0000"/>
                          </a:solidFill>
                          <a:effectLst/>
                          <a:latin typeface="+mn-lt"/>
                          <a:ea typeface="+mn-ea"/>
                          <a:cs typeface="+mn-cs"/>
                        </a:rPr>
                        <a:t>obligor was a full-time high school student or was incarcerated, institutionalized or incapacitated</a:t>
                      </a:r>
                      <a:r>
                        <a:rPr lang="en-US" sz="1600" kern="1200" dirty="0">
                          <a:solidFill>
                            <a:schemeClr val="dk1"/>
                          </a:solidFill>
                          <a:effectLst/>
                          <a:latin typeface="+mn-lt"/>
                          <a:ea typeface="+mn-ea"/>
                          <a:cs typeface="+mn-cs"/>
                        </a:rPr>
                        <a:t>.</a:t>
                      </a:r>
                      <a:endParaRPr lang="en-US" sz="1800" b="0" i="0" kern="1200" dirty="0">
                        <a:solidFill>
                          <a:schemeClr val="dk1"/>
                        </a:solidFill>
                        <a:effectLst/>
                        <a:latin typeface="+mn-lt"/>
                        <a:ea typeface="+mn-ea"/>
                        <a:cs typeface="+mn-cs"/>
                      </a:endParaRPr>
                    </a:p>
                    <a:p>
                      <a:endParaRPr lang="en-US" sz="1800" b="0" i="0" kern="1200" dirty="0">
                        <a:solidFill>
                          <a:schemeClr val="dk1"/>
                        </a:solidFill>
                        <a:effectLst/>
                        <a:latin typeface="+mn-lt"/>
                        <a:ea typeface="+mn-ea"/>
                        <a:cs typeface="+mn-cs"/>
                      </a:endParaRPr>
                    </a:p>
                    <a:p>
                      <a:endParaRPr lang="en-US" sz="1800" b="0" i="0" kern="1200" dirty="0">
                        <a:solidFill>
                          <a:schemeClr val="dk1"/>
                        </a:solidFill>
                        <a:effectLst/>
                        <a:latin typeface="+mn-lt"/>
                        <a:ea typeface="+mn-ea"/>
                        <a:cs typeface="+mn-cs"/>
                      </a:endParaRPr>
                    </a:p>
                    <a:p>
                      <a:endParaRPr lang="en-US" sz="1800" b="0" i="0" kern="1200" dirty="0">
                        <a:solidFill>
                          <a:schemeClr val="dk1"/>
                        </a:solidFill>
                        <a:effectLst/>
                        <a:latin typeface="+mn-lt"/>
                        <a:ea typeface="+mn-ea"/>
                        <a:cs typeface="+mn-cs"/>
                      </a:endParaRPr>
                    </a:p>
                    <a:p>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116305"/>
                  </a:ext>
                </a:extLst>
              </a:tr>
            </a:tbl>
          </a:graphicData>
        </a:graphic>
      </p:graphicFrame>
    </p:spTree>
    <p:extLst>
      <p:ext uri="{BB962C8B-B14F-4D97-AF65-F5344CB8AC3E}">
        <p14:creationId xmlns:p14="http://schemas.microsoft.com/office/powerpoint/2010/main" val="110888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598-9C68-4AFE-9B88-1C383C011263}"/>
              </a:ext>
            </a:extLst>
          </p:cNvPr>
          <p:cNvSpPr>
            <a:spLocks noGrp="1"/>
          </p:cNvSpPr>
          <p:nvPr>
            <p:ph type="title"/>
          </p:nvPr>
        </p:nvSpPr>
        <p:spPr>
          <a:xfrm>
            <a:off x="0" y="0"/>
            <a:ext cx="12192000" cy="802194"/>
          </a:xfrm>
        </p:spPr>
        <p:txBody>
          <a:bodyPr>
            <a:normAutofit/>
          </a:bodyPr>
          <a:lstStyle/>
          <a:p>
            <a:r>
              <a:rPr lang="en-US" sz="2800" dirty="0"/>
              <a:t>Examples from Other States: All, Actual Income &amp; Other Evidence of Ability to Pay</a:t>
            </a:r>
          </a:p>
        </p:txBody>
      </p:sp>
      <p:sp>
        <p:nvSpPr>
          <p:cNvPr id="3" name="Slide Number Placeholder 2">
            <a:extLst>
              <a:ext uri="{FF2B5EF4-FFF2-40B4-BE49-F238E27FC236}">
                <a16:creationId xmlns:a16="http://schemas.microsoft.com/office/drawing/2014/main" id="{9D7D9BE2-5F41-4472-AF00-D7F001DFB681}"/>
              </a:ext>
            </a:extLst>
          </p:cNvPr>
          <p:cNvSpPr>
            <a:spLocks noGrp="1"/>
          </p:cNvSpPr>
          <p:nvPr>
            <p:ph type="sldNum" sz="quarter" idx="10"/>
          </p:nvPr>
        </p:nvSpPr>
        <p:spPr/>
        <p:txBody>
          <a:bodyPr/>
          <a:lstStyle/>
          <a:p>
            <a:fld id="{A40ED968-6F27-4A0D-8446-73B1EAC69DD4}" type="slidenum">
              <a:rPr lang="en-US" smtClean="0"/>
              <a:t>8</a:t>
            </a:fld>
            <a:endParaRPr lang="en-US" dirty="0"/>
          </a:p>
        </p:txBody>
      </p:sp>
      <p:graphicFrame>
        <p:nvGraphicFramePr>
          <p:cNvPr id="9" name="Table 8">
            <a:extLst>
              <a:ext uri="{FF2B5EF4-FFF2-40B4-BE49-F238E27FC236}">
                <a16:creationId xmlns:a16="http://schemas.microsoft.com/office/drawing/2014/main" id="{10D46838-2011-4912-A5F3-61B525471DB5}"/>
              </a:ext>
            </a:extLst>
          </p:cNvPr>
          <p:cNvGraphicFramePr>
            <a:graphicFrameLocks noGrp="1"/>
          </p:cNvGraphicFramePr>
          <p:nvPr>
            <p:extLst>
              <p:ext uri="{D42A27DB-BD31-4B8C-83A1-F6EECF244321}">
                <p14:modId xmlns:p14="http://schemas.microsoft.com/office/powerpoint/2010/main" val="2821607254"/>
              </p:ext>
            </p:extLst>
          </p:nvPr>
        </p:nvGraphicFramePr>
        <p:xfrm>
          <a:off x="96644" y="766763"/>
          <a:ext cx="11961244" cy="5852160"/>
        </p:xfrm>
        <a:graphic>
          <a:graphicData uri="http://schemas.openxmlformats.org/drawingml/2006/table">
            <a:tbl>
              <a:tblPr firstRow="1" bandRow="1">
                <a:tableStyleId>{5C22544A-7EE6-4342-B048-85BDC9FD1C3A}</a:tableStyleId>
              </a:tblPr>
              <a:tblGrid>
                <a:gridCol w="598300">
                  <a:extLst>
                    <a:ext uri="{9D8B030D-6E8A-4147-A177-3AD203B41FA5}">
                      <a16:colId xmlns:a16="http://schemas.microsoft.com/office/drawing/2014/main" val="2079884171"/>
                    </a:ext>
                  </a:extLst>
                </a:gridCol>
                <a:gridCol w="11362944">
                  <a:extLst>
                    <a:ext uri="{9D8B030D-6E8A-4147-A177-3AD203B41FA5}">
                      <a16:colId xmlns:a16="http://schemas.microsoft.com/office/drawing/2014/main" val="3688918455"/>
                    </a:ext>
                  </a:extLst>
                </a:gridCol>
              </a:tblGrid>
              <a:tr h="587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1" dirty="0">
                          <a:solidFill>
                            <a:srgbClr val="FF0000"/>
                          </a:solidFill>
                          <a:latin typeface="+mn-lt"/>
                        </a:rPr>
                        <a:t>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r>
                        <a:rPr lang="en-US" sz="1200" b="0" dirty="0">
                          <a:solidFill>
                            <a:srgbClr val="002060"/>
                          </a:solidFill>
                        </a:rPr>
                        <a:t>§303.4 Establishment of support obligations. </a:t>
                      </a:r>
                    </a:p>
                    <a:p>
                      <a:r>
                        <a:rPr lang="en-US" sz="1200" b="0" dirty="0">
                          <a:solidFill>
                            <a:srgbClr val="002060"/>
                          </a:solidFill>
                        </a:rPr>
                        <a:t>(b) Use appropriate State statutes, procedures, and legal processes in establishing and modifying support obligations in accordance with §302.56 of this chapter, which must include, at a minimum: (1) </a:t>
                      </a:r>
                      <a:r>
                        <a:rPr lang="en-US" sz="1200" b="0" dirty="0">
                          <a:solidFill>
                            <a:srgbClr val="FF0000"/>
                          </a:solidFill>
                        </a:rPr>
                        <a:t>Taking reasonable steps to develop a sufficient factual basis for the support obligation, through such means as investigations, case conferencing, interviews with both parties, appear and disclose procedures, parent questionnaires, testimony, and electronic data sources</a:t>
                      </a:r>
                      <a:r>
                        <a:rPr lang="en-US" sz="1200" b="0" dirty="0">
                          <a:solidFill>
                            <a:srgbClr val="002060"/>
                          </a:solidFill>
                        </a:rPr>
                        <a:t>; (2) Gathering information regarding the earnings and income of the noncustodial parent and, when earnings and income information is unavailable or insufficient in a case gathering available information about the specific circumstances of the noncustodial parent, including such factors as those listed under §302.56(c)(1)(iii) of this chapter; (3) Basing the support obligation or recommended support obligation amount on the earnings and income of the noncustodial parent whenever available. If evidence of earnings and income is unavailable or insufficient to use as the measure of the noncustodial parent’s ability to pay, then the support obligation or recommended support obligation amount should be based on available information about the specific circumstances of the noncustodial parent, including such factors as those listed in §302.56(c)(1)(iii) of this chapter. (4) </a:t>
                      </a:r>
                      <a:r>
                        <a:rPr lang="en-US" sz="1200" b="0" dirty="0">
                          <a:solidFill>
                            <a:srgbClr val="FF0000"/>
                          </a:solidFill>
                        </a:rPr>
                        <a:t>Documenting the factual basis for the support obligation or the recommended support obligation in the case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1027047"/>
                  </a:ext>
                </a:extLst>
              </a:tr>
              <a:tr h="753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1" dirty="0">
                          <a:solidFill>
                            <a:srgbClr val="FF0000"/>
                          </a:solidFill>
                          <a:latin typeface="+mn-lt"/>
                        </a:rPr>
                        <a:t>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r>
                        <a:rPr lang="en-US" sz="1200" b="0" dirty="0">
                          <a:solidFill>
                            <a:srgbClr val="002060"/>
                          </a:solidFill>
                        </a:rPr>
                        <a:t>MAINE Title 19-A, Chapter 63: §2004. Income information and child support worksheets  1. Court actions. </a:t>
                      </a:r>
                    </a:p>
                    <a:p>
                      <a:r>
                        <a:rPr lang="en-US" sz="1200" b="0" dirty="0">
                          <a:solidFill>
                            <a:srgbClr val="002060"/>
                          </a:solidFill>
                        </a:rPr>
                        <a:t>A. In a court action to determine or modify support of a minor child, the plaintiff and defendant shall exchange, prior to mediation, affidavits regarding income and assets. These affidavits must conform with the forms provided by the court and must be accompanied by supporting documentation of current income, such as pay stubs, tax returns, employer statements or, if the plaintiff or defendant is self-employed, receipts and expenses. </a:t>
                      </a:r>
                    </a:p>
                    <a:p>
                      <a:r>
                        <a:rPr lang="en-US" sz="1200" b="0" dirty="0">
                          <a:solidFill>
                            <a:srgbClr val="002060"/>
                          </a:solidFill>
                        </a:rPr>
                        <a:t>D. If </a:t>
                      </a:r>
                      <a:r>
                        <a:rPr lang="en-US" sz="1200" b="0" dirty="0">
                          <a:solidFill>
                            <a:srgbClr val="FF0000"/>
                          </a:solidFill>
                        </a:rPr>
                        <a:t>a party fails to comply with this subsection, the court may, in its discretion: </a:t>
                      </a:r>
                    </a:p>
                    <a:p>
                      <a:r>
                        <a:rPr lang="en-US" sz="1200" b="0" dirty="0">
                          <a:solidFill>
                            <a:srgbClr val="002060"/>
                          </a:solidFill>
                        </a:rPr>
                        <a:t>(2) Presume for the purpose of determining a current support obligation that the party has an earning capacity equal to the average weekly wage of a worker in this State as determined by the most recent Department of Labor statistics. A different annual income may be used if there is sufficient reliable evidence to conclude reasonably that the noncomplying party earns a greater or lesser actual income. </a:t>
                      </a:r>
                    </a:p>
                    <a:p>
                      <a:r>
                        <a:rPr lang="en-US" sz="1200" b="0" dirty="0">
                          <a:solidFill>
                            <a:srgbClr val="002060"/>
                          </a:solidFill>
                        </a:rPr>
                        <a:t>E. </a:t>
                      </a:r>
                      <a:r>
                        <a:rPr lang="en-US" sz="1200" b="0" dirty="0">
                          <a:solidFill>
                            <a:srgbClr val="FF0000"/>
                          </a:solidFill>
                        </a:rPr>
                        <a:t>The court may admit Department of Labor statistics into evidence for purposes of computin</a:t>
                      </a:r>
                      <a:r>
                        <a:rPr lang="en-US" sz="1200" b="0" dirty="0">
                          <a:solidFill>
                            <a:srgbClr val="002060"/>
                          </a:solidFill>
                        </a:rPr>
                        <a:t>g a parental support obligation.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3622787"/>
                  </a:ext>
                </a:extLst>
              </a:tr>
              <a:tr h="1087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1" dirty="0">
                          <a:solidFill>
                            <a:srgbClr val="FF0000"/>
                          </a:solidFill>
                          <a:latin typeface="+mn-lt"/>
                        </a:rPr>
                        <a:t>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pPr marL="0" indent="0">
                        <a:buNone/>
                      </a:pPr>
                      <a:r>
                        <a:rPr lang="en-US" sz="1200" b="1" dirty="0">
                          <a:solidFill>
                            <a:srgbClr val="002060"/>
                          </a:solidFill>
                        </a:rPr>
                        <a:t>Source of Income </a:t>
                      </a:r>
                    </a:p>
                    <a:p>
                      <a:pPr marL="0" indent="0">
                        <a:buNone/>
                      </a:pPr>
                      <a:r>
                        <a:rPr lang="en-US" sz="1200" dirty="0">
                          <a:solidFill>
                            <a:srgbClr val="002060"/>
                          </a:solidFill>
                        </a:rPr>
                        <a:t>For purposes of these guidelines, income is defined as gross income from whatever source, regardless of whether that income is recognized by the Internal Revenue Code or reported to the Internal Revenue Service or state Department of Revenue or other taxing authority. However, income derived from a public assistance program or benefit that is based on the person’s financial circumstances (for example: TAFDC, SNAP, certain veterans’ benefits and supplemental security income (SSI) benefits) shall not be counted as income for either parent.</a:t>
                      </a:r>
                    </a:p>
                    <a:p>
                      <a:pPr marL="0" indent="0">
                        <a:buNone/>
                      </a:pPr>
                      <a:r>
                        <a:rPr lang="en-US" sz="1200" b="0" dirty="0">
                          <a:solidFill>
                            <a:srgbClr val="002060"/>
                          </a:solidFill>
                        </a:rPr>
                        <a:t>D. Imputation of income</a:t>
                      </a:r>
                    </a:p>
                    <a:p>
                      <a:pPr marL="0" indent="0">
                        <a:buNone/>
                      </a:pPr>
                      <a:r>
                        <a:rPr lang="en-US" sz="1200" dirty="0">
                          <a:solidFill>
                            <a:srgbClr val="FF0000"/>
                          </a:solidFill>
                        </a:rPr>
                        <a:t>When the Court finds that a parent has, in whole or in part, undocumented or unreported income, the Court may reasonably impute income to the parent based on all the evidence submitted, including, but not limited to, evidence of the parent’s ownership and maintenance of assets, and the parent’s lifestyle, expenses and spending patterns.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4252140"/>
                  </a:ext>
                </a:extLst>
              </a:tr>
              <a:tr h="585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1" dirty="0">
                          <a:solidFill>
                            <a:srgbClr val="FF0000"/>
                          </a:solidFill>
                          <a:latin typeface="+mn-lt"/>
                        </a:rPr>
                        <a:t>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r>
                        <a:rPr lang="en-US" sz="1200" dirty="0">
                          <a:solidFill>
                            <a:srgbClr val="002060"/>
                          </a:solidFill>
                        </a:rPr>
                        <a:t>(b) Each parent shall provide verification of current income. Each parent shall provide year-to-date pay stubs or employer statements and complete copies of tax returns from at least the most recent year unless the court finds the verification is not reasonably available.  </a:t>
                      </a:r>
                      <a:r>
                        <a:rPr lang="en-US" sz="1200" dirty="0">
                          <a:solidFill>
                            <a:srgbClr val="FF0000"/>
                          </a:solidFill>
                        </a:rPr>
                        <a:t>Verification of income from records maintained by the Department of Workforce Services </a:t>
                      </a:r>
                      <a:r>
                        <a:rPr lang="en-US" sz="1200" dirty="0">
                          <a:solidFill>
                            <a:srgbClr val="002060"/>
                          </a:solidFill>
                        </a:rPr>
                        <a:t>may be substituted for pay stubs, employer statements, and income tax returns.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116305"/>
                  </a:ext>
                </a:extLst>
              </a:tr>
            </a:tbl>
          </a:graphicData>
        </a:graphic>
      </p:graphicFrame>
    </p:spTree>
    <p:extLst>
      <p:ext uri="{BB962C8B-B14F-4D97-AF65-F5344CB8AC3E}">
        <p14:creationId xmlns:p14="http://schemas.microsoft.com/office/powerpoint/2010/main" val="427651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2598-9C68-4AFE-9B88-1C383C011263}"/>
              </a:ext>
            </a:extLst>
          </p:cNvPr>
          <p:cNvSpPr>
            <a:spLocks noGrp="1"/>
          </p:cNvSpPr>
          <p:nvPr>
            <p:ph type="title"/>
          </p:nvPr>
        </p:nvSpPr>
        <p:spPr>
          <a:xfrm>
            <a:off x="0" y="0"/>
            <a:ext cx="12192000" cy="802194"/>
          </a:xfrm>
        </p:spPr>
        <p:txBody>
          <a:bodyPr/>
          <a:lstStyle/>
          <a:p>
            <a:r>
              <a:rPr lang="en-US" dirty="0"/>
              <a:t>Federal Requirement: Income Imputation</a:t>
            </a:r>
          </a:p>
        </p:txBody>
      </p:sp>
      <p:sp>
        <p:nvSpPr>
          <p:cNvPr id="3" name="Slide Number Placeholder 2">
            <a:extLst>
              <a:ext uri="{FF2B5EF4-FFF2-40B4-BE49-F238E27FC236}">
                <a16:creationId xmlns:a16="http://schemas.microsoft.com/office/drawing/2014/main" id="{9D7D9BE2-5F41-4472-AF00-D7F001DFB681}"/>
              </a:ext>
            </a:extLst>
          </p:cNvPr>
          <p:cNvSpPr>
            <a:spLocks noGrp="1"/>
          </p:cNvSpPr>
          <p:nvPr>
            <p:ph type="sldNum" sz="quarter" idx="10"/>
          </p:nvPr>
        </p:nvSpPr>
        <p:spPr/>
        <p:txBody>
          <a:bodyPr/>
          <a:lstStyle/>
          <a:p>
            <a:fld id="{A40ED968-6F27-4A0D-8446-73B1EAC69DD4}" type="slidenum">
              <a:rPr lang="en-US" smtClean="0"/>
              <a:t>9</a:t>
            </a:fld>
            <a:endParaRPr lang="en-US" dirty="0"/>
          </a:p>
        </p:txBody>
      </p:sp>
      <p:graphicFrame>
        <p:nvGraphicFramePr>
          <p:cNvPr id="9" name="Table 8">
            <a:extLst>
              <a:ext uri="{FF2B5EF4-FFF2-40B4-BE49-F238E27FC236}">
                <a16:creationId xmlns:a16="http://schemas.microsoft.com/office/drawing/2014/main" id="{10D46838-2011-4912-A5F3-61B525471DB5}"/>
              </a:ext>
            </a:extLst>
          </p:cNvPr>
          <p:cNvGraphicFramePr>
            <a:graphicFrameLocks noGrp="1"/>
          </p:cNvGraphicFramePr>
          <p:nvPr>
            <p:extLst>
              <p:ext uri="{D42A27DB-BD31-4B8C-83A1-F6EECF244321}">
                <p14:modId xmlns:p14="http://schemas.microsoft.com/office/powerpoint/2010/main" val="610722388"/>
              </p:ext>
            </p:extLst>
          </p:nvPr>
        </p:nvGraphicFramePr>
        <p:xfrm>
          <a:off x="158496" y="986263"/>
          <a:ext cx="11948159" cy="5516880"/>
        </p:xfrm>
        <a:graphic>
          <a:graphicData uri="http://schemas.openxmlformats.org/drawingml/2006/table">
            <a:tbl>
              <a:tblPr firstRow="1" bandRow="1">
                <a:tableStyleId>{5C22544A-7EE6-4342-B048-85BDC9FD1C3A}</a:tableStyleId>
              </a:tblPr>
              <a:tblGrid>
                <a:gridCol w="2676815">
                  <a:extLst>
                    <a:ext uri="{9D8B030D-6E8A-4147-A177-3AD203B41FA5}">
                      <a16:colId xmlns:a16="http://schemas.microsoft.com/office/drawing/2014/main" val="2079884171"/>
                    </a:ext>
                  </a:extLst>
                </a:gridCol>
                <a:gridCol w="9271344">
                  <a:extLst>
                    <a:ext uri="{9D8B030D-6E8A-4147-A177-3AD203B41FA5}">
                      <a16:colId xmlns:a16="http://schemas.microsoft.com/office/drawing/2014/main" val="3688918455"/>
                    </a:ext>
                  </a:extLst>
                </a:gridCol>
              </a:tblGrid>
              <a:tr h="415817">
                <a:tc>
                  <a:txBody>
                    <a:bodyPr/>
                    <a:lstStyle/>
                    <a:p>
                      <a:pPr algn="ctr"/>
                      <a:r>
                        <a:rPr lang="en-US" sz="1800" dirty="0">
                          <a:solidFill>
                            <a:srgbClr val="002060"/>
                          </a:solidFill>
                        </a:rPr>
                        <a:t>Federal 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pPr algn="ctr"/>
                      <a:r>
                        <a:rPr lang="en-US" sz="2400" dirty="0">
                          <a:solidFill>
                            <a:schemeClr val="bg1"/>
                          </a:solidFill>
                        </a:rPr>
                        <a:t>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606838743"/>
                  </a:ext>
                </a:extLst>
              </a:tr>
              <a:tr h="4513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 45 C.F.R. §302.56(</a:t>
                      </a:r>
                      <a:r>
                        <a:rPr lang="en-US" sz="1400" dirty="0">
                          <a:solidFill>
                            <a:srgbClr val="002060"/>
                          </a:solidFill>
                        </a:rPr>
                        <a:t>c)(1)(iii)</a:t>
                      </a:r>
                      <a:r>
                        <a:rPr lang="en-US" sz="1400" b="0" dirty="0">
                          <a:solidFill>
                            <a:srgbClr val="002060"/>
                          </a:solidFill>
                        </a:rPr>
                        <a:t> If imputation of income is authorized, takes into consideration the specific circumstances of the noncustodial parent (and at the State’s discretion, the custodial parent) to the extent known, including such </a:t>
                      </a:r>
                      <a:r>
                        <a:rPr lang="en-US" sz="1400" b="0" dirty="0">
                          <a:solidFill>
                            <a:srgbClr val="FF0000"/>
                          </a:solidFill>
                        </a:rPr>
                        <a:t>factors as the noncustodial parent’s assets, residence, employment and earnings history, job skills, educational attainment, literacy, age, health, criminal record and other employment barriers</a:t>
                      </a:r>
                      <a:r>
                        <a:rPr lang="en-US" sz="1400" b="0" dirty="0">
                          <a:solidFill>
                            <a:srgbClr val="002060"/>
                          </a:solidFill>
                        </a:rPr>
                        <a:t>, </a:t>
                      </a:r>
                      <a:r>
                        <a:rPr lang="en-US" sz="1400" b="0" dirty="0">
                          <a:solidFill>
                            <a:srgbClr val="FF0000"/>
                          </a:solidFill>
                        </a:rPr>
                        <a:t>and record of seeking work, as well as the local job market, the availability of employers willing to hire the noncustodial parent, prevailing earnings level in the local community, and other relevant background factors in the case</a:t>
                      </a:r>
                      <a:r>
                        <a:rPr lang="en-US" sz="1400" b="0" dirty="0">
                          <a:solidFill>
                            <a:srgbClr val="002060"/>
                          </a:solidFill>
                        </a:rPr>
                        <a:t>.</a:t>
                      </a:r>
                      <a:endParaRPr lang="en-US" sz="2000" b="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D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§46b-215 (7)(</a:t>
                      </a:r>
                      <a:r>
                        <a:rPr lang="en-US" sz="1800" kern="1200" dirty="0">
                          <a:solidFill>
                            <a:schemeClr val="dk1"/>
                          </a:solidFill>
                          <a:effectLst/>
                          <a:latin typeface="+mn-lt"/>
                          <a:ea typeface="+mn-ea"/>
                          <a:cs typeface="+mn-cs"/>
                        </a:rPr>
                        <a:t>B) </a:t>
                      </a:r>
                      <a:r>
                        <a:rPr lang="en-US" sz="1800" kern="1200" dirty="0">
                          <a:solidFill>
                            <a:srgbClr val="00205B"/>
                          </a:solidFill>
                          <a:effectLst/>
                          <a:latin typeface="+mn-lt"/>
                          <a:ea typeface="+mn-ea"/>
                          <a:cs typeface="+mn-cs"/>
                        </a:rPr>
                        <a:t>If current ability to pay is not known, the court shall determine the past ability to pay based on the</a:t>
                      </a:r>
                      <a:r>
                        <a:rPr lang="en-US" sz="1800" kern="1200" dirty="0">
                          <a:solidFill>
                            <a:srgbClr val="FF0000"/>
                          </a:solidFill>
                          <a:effectLst/>
                          <a:latin typeface="+mn-lt"/>
                          <a:ea typeface="+mn-ea"/>
                          <a:cs typeface="+mn-cs"/>
                        </a:rPr>
                        <a:t> obligor's work history, if known</a:t>
                      </a:r>
                      <a:r>
                        <a:rPr lang="en-US" sz="1800" kern="1200" dirty="0">
                          <a:solidFill>
                            <a:srgbClr val="00205B"/>
                          </a:solidFill>
                          <a:effectLst/>
                          <a:latin typeface="+mn-lt"/>
                          <a:ea typeface="+mn-ea"/>
                          <a:cs typeface="+mn-cs"/>
                        </a:rPr>
                        <a:t>, or if not known, on the state minimum wage that was in effect during such periods, provided only actual earnings shall be used to determine ability to pay for past periods during which the </a:t>
                      </a:r>
                      <a:r>
                        <a:rPr lang="en-US" sz="1800" kern="1200" dirty="0">
                          <a:solidFill>
                            <a:srgbClr val="FF0000"/>
                          </a:solidFill>
                          <a:effectLst/>
                          <a:latin typeface="+mn-lt"/>
                          <a:ea typeface="+mn-ea"/>
                          <a:cs typeface="+mn-cs"/>
                        </a:rPr>
                        <a:t>obligor was a full-time high school student or was incarcerated, institutionalized or incapacitated</a:t>
                      </a:r>
                      <a:r>
                        <a:rPr lang="en-US" sz="1800" kern="1200" dirty="0">
                          <a:solidFill>
                            <a:schemeClr val="dk1"/>
                          </a:solidFill>
                          <a:effectLst/>
                          <a:latin typeface="+mn-lt"/>
                          <a:ea typeface="+mn-ea"/>
                          <a:cs typeface="+mn-cs"/>
                        </a:rPr>
                        <a:t>.</a:t>
                      </a:r>
                      <a:endParaRPr lang="en-US" sz="2000" b="0" i="0" kern="1200" dirty="0">
                        <a:solidFill>
                          <a:schemeClr val="dk1"/>
                        </a:solidFill>
                        <a:effectLst/>
                        <a:latin typeface="+mn-lt"/>
                        <a:ea typeface="+mn-ea"/>
                        <a:cs typeface="+mn-cs"/>
                      </a:endParaRPr>
                    </a:p>
                    <a:p>
                      <a:endParaRPr lang="en-US" sz="20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t>
                      </a:r>
                      <a:r>
                        <a:rPr lang="en-US" sz="1800" b="0" i="0" kern="1200" dirty="0">
                          <a:solidFill>
                            <a:srgbClr val="00205B"/>
                          </a:solidFill>
                          <a:effectLst/>
                          <a:latin typeface="+mn-lt"/>
                          <a:ea typeface="+mn-ea"/>
                          <a:cs typeface="+mn-cs"/>
                        </a:rPr>
                        <a:t>46b-215(e) In I</a:t>
                      </a:r>
                      <a:r>
                        <a:rPr lang="en-US" sz="1800" kern="1200" dirty="0">
                          <a:solidFill>
                            <a:srgbClr val="00205B"/>
                          </a:solidFill>
                          <a:effectLst/>
                          <a:latin typeface="+mn-lt"/>
                          <a:ea typeface="+mn-ea"/>
                          <a:cs typeface="+mn-cs"/>
                        </a:rPr>
                        <a:t>V-D support cases, as defined in section 46b-23 l, when the child support obligor is institutionalized or incarcerated for more than ninety days, any existing support order, as defined in section 46b-23 l, shall be modified to zero dollars effective upon the date that a support enforcement officer files an affidavit in the Family Support Magistrate Division. The affidavit shall include: (1) The beginning and expected end dates of such obligor's institutionalization or incarceration; and (2) a statement by such officer </a:t>
                      </a:r>
                      <a:r>
                        <a:rPr lang="en-US" sz="1800" kern="1200" dirty="0">
                          <a:solidFill>
                            <a:srgbClr val="FF0000"/>
                          </a:solidFill>
                          <a:effectLst/>
                          <a:latin typeface="+mn-lt"/>
                          <a:ea typeface="+mn-ea"/>
                          <a:cs typeface="+mn-cs"/>
                        </a:rPr>
                        <a:t>that (A) a diligent search failed to identify any income or assets that could be used to satisfy the child support order while the obligor is incarcerated or institutionalized, </a:t>
                      </a:r>
                      <a:r>
                        <a:rPr lang="en-US" sz="1800" kern="1200" dirty="0">
                          <a:solidFill>
                            <a:srgbClr val="00205B"/>
                          </a:solidFill>
                          <a:effectLst/>
                          <a:latin typeface="+mn-lt"/>
                          <a:ea typeface="+mn-ea"/>
                          <a:cs typeface="+mn-cs"/>
                        </a:rPr>
                        <a:t>(B) the offense for which the obligor is institutionalized or incarcerated was not an offense against the custodial party or the child subject to such support order, and (C) a notice in accordance with subsection (c) of this section was provided to the custodial party and an objection form was not received from such party.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116305"/>
                  </a:ext>
                </a:extLst>
              </a:tr>
            </a:tbl>
          </a:graphicData>
        </a:graphic>
      </p:graphicFrame>
    </p:spTree>
    <p:extLst>
      <p:ext uri="{BB962C8B-B14F-4D97-AF65-F5344CB8AC3E}">
        <p14:creationId xmlns:p14="http://schemas.microsoft.com/office/powerpoint/2010/main" val="373187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7613</TotalTime>
  <Words>9805</Words>
  <Application>Microsoft Office PowerPoint</Application>
  <PresentationFormat>Widescreen</PresentationFormat>
  <Paragraphs>642</Paragraphs>
  <Slides>44</Slides>
  <Notes>16</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44</vt:i4>
      </vt:variant>
    </vt:vector>
  </HeadingPairs>
  <TitlesOfParts>
    <vt:vector size="60" baseType="lpstr">
      <vt:lpstr>Arial</vt:lpstr>
      <vt:lpstr>Calibri</vt:lpstr>
      <vt:lpstr>Calibri Light</vt:lpstr>
      <vt:lpstr>Cambria</vt:lpstr>
      <vt:lpstr>Century Gothic</vt:lpstr>
      <vt:lpstr>Source Sans Pro Black</vt:lpstr>
      <vt:lpstr>Source Sans Pro ExtraLight</vt:lpstr>
      <vt:lpstr>Symbol</vt:lpstr>
      <vt:lpstr>Times New Roman</vt:lpstr>
      <vt:lpstr>Wingdings</vt:lpstr>
      <vt:lpstr>Office Theme</vt:lpstr>
      <vt:lpstr>2_Custom Design</vt:lpstr>
      <vt:lpstr>1_Custom Design</vt:lpstr>
      <vt:lpstr>1_Office Theme</vt:lpstr>
      <vt:lpstr>Custom Design</vt:lpstr>
      <vt:lpstr>2_Office Theme</vt:lpstr>
      <vt:lpstr>Review of the Connecticut  Child Support Guidelines</vt:lpstr>
      <vt:lpstr>Historical Overview</vt:lpstr>
      <vt:lpstr>Outline</vt:lpstr>
      <vt:lpstr>Federal Requirements of State Guidelines</vt:lpstr>
      <vt:lpstr>CT’s Compliance with Federal Requirements of Guidelines (red font: added in 2016)</vt:lpstr>
      <vt:lpstr>Connecticut Child Support Guidelines</vt:lpstr>
      <vt:lpstr>Federal Requirement: Consider All Income  and Evidence of Ability to Pay</vt:lpstr>
      <vt:lpstr>Examples from Other States: All, Actual Income &amp; Other Evidence of Ability to Pay</vt:lpstr>
      <vt:lpstr>Federal Requirement: Income Imputation</vt:lpstr>
      <vt:lpstr>Examples from Other States: Income Imputation</vt:lpstr>
      <vt:lpstr>Federal Requirement: Address Subsistence Needs</vt:lpstr>
      <vt:lpstr>Area of Child Support Schedule Adjusted for Low Income</vt:lpstr>
      <vt:lpstr>North Carolina’s Shaded Area and Explicit Statement of SSR</vt:lpstr>
      <vt:lpstr>Arizona’s Self-Support Reserve (SSR) in the Worksheet</vt:lpstr>
      <vt:lpstr>KY’s Explicit Statement of Self-Support Reserve</vt:lpstr>
      <vt:lpstr>Federal Requirement: Incarcerated Parents</vt:lpstr>
      <vt:lpstr>Federal Requirement: Incarcerated Parents</vt:lpstr>
      <vt:lpstr>Federal Medical Support Change</vt:lpstr>
      <vt:lpstr>Federal Requirements of State Guidelines Reviews</vt:lpstr>
      <vt:lpstr> 45 C.F.R 302.56 (e) and (h)</vt:lpstr>
      <vt:lpstr>Plan to Fulfill Federal Requirements of Reviews</vt:lpstr>
      <vt:lpstr>Analysis of Economic Data on the Cost of Raising Children</vt:lpstr>
      <vt:lpstr>Child Support Schedule: Part Economic Data and Part Policy</vt:lpstr>
      <vt:lpstr>Assumptions and Data Underlying Existing Schedule &amp; What Could Be Updated</vt:lpstr>
      <vt:lpstr>Studies of Child-Rearing Expenditures: 10 Different Studies underlying State Guidelines </vt:lpstr>
      <vt:lpstr>Consumer Expenditure Survey</vt:lpstr>
      <vt:lpstr>Comparison of Average Child-Rearing Expenditures as Percentage of Total Expenditures</vt:lpstr>
      <vt:lpstr>BR Studies over Time by Income Range</vt:lpstr>
      <vt:lpstr>Factor 5 (slide 24) BR Average Estimates over Time</vt:lpstr>
      <vt:lpstr>Alternative Updates</vt:lpstr>
      <vt:lpstr>Factor #7 from Slide 24: Convert BR measurements from Expenditures to Net Income</vt:lpstr>
      <vt:lpstr>Comparisons: 1 Child</vt:lpstr>
      <vt:lpstr>Comparisons: 2 Children</vt:lpstr>
      <vt:lpstr>Comparisons: 3 Children</vt:lpstr>
      <vt:lpstr>Findings about BR5 Updates from Comparisons</vt:lpstr>
      <vt:lpstr>CT 2021 Median Earnings for Workers Age 25 and Older</vt:lpstr>
      <vt:lpstr> Case Scenarios: One Child </vt:lpstr>
      <vt:lpstr> Case Scenarios: Two Children </vt:lpstr>
      <vt:lpstr> Case Scenarios: Three Children </vt:lpstr>
      <vt:lpstr>Next Steps</vt:lpstr>
      <vt:lpstr>Questions and Next Steps</vt:lpstr>
      <vt:lpstr>Attachments</vt:lpstr>
      <vt:lpstr>45 C.F.R. 302.56 (1 of 2)</vt:lpstr>
      <vt:lpstr>45 C.F.R. 302.56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Echo Rivera</dc:creator>
  <cp:lastModifiedBy>Shaffer, Graham</cp:lastModifiedBy>
  <cp:revision>392</cp:revision>
  <cp:lastPrinted>2023-01-31T00:59:35Z</cp:lastPrinted>
  <dcterms:created xsi:type="dcterms:W3CDTF">2016-02-01T22:03:29Z</dcterms:created>
  <dcterms:modified xsi:type="dcterms:W3CDTF">2023-02-02T14:12:10Z</dcterms:modified>
</cp:coreProperties>
</file>