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5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734" r:id="rId5"/>
  </p:sldMasterIdLst>
  <p:notesMasterIdLst>
    <p:notesMasterId r:id="rId68"/>
  </p:notesMasterIdLst>
  <p:handoutMasterIdLst>
    <p:handoutMasterId r:id="rId69"/>
  </p:handoutMasterIdLst>
  <p:sldIdLst>
    <p:sldId id="299" r:id="rId6"/>
    <p:sldId id="269" r:id="rId7"/>
    <p:sldId id="316" r:id="rId8"/>
    <p:sldId id="288" r:id="rId9"/>
    <p:sldId id="293" r:id="rId10"/>
    <p:sldId id="296" r:id="rId11"/>
    <p:sldId id="300" r:id="rId12"/>
    <p:sldId id="301" r:id="rId13"/>
    <p:sldId id="594" r:id="rId14"/>
    <p:sldId id="305" r:id="rId15"/>
    <p:sldId id="306" r:id="rId16"/>
    <p:sldId id="307" r:id="rId17"/>
    <p:sldId id="308" r:id="rId18"/>
    <p:sldId id="595" r:id="rId19"/>
    <p:sldId id="596" r:id="rId20"/>
    <p:sldId id="261" r:id="rId21"/>
    <p:sldId id="292" r:id="rId22"/>
    <p:sldId id="283" r:id="rId23"/>
    <p:sldId id="286" r:id="rId24"/>
    <p:sldId id="318" r:id="rId25"/>
    <p:sldId id="285" r:id="rId26"/>
    <p:sldId id="311" r:id="rId27"/>
    <p:sldId id="312" r:id="rId28"/>
    <p:sldId id="313" r:id="rId29"/>
    <p:sldId id="314" r:id="rId30"/>
    <p:sldId id="604" r:id="rId31"/>
    <p:sldId id="272" r:id="rId32"/>
    <p:sldId id="274" r:id="rId33"/>
    <p:sldId id="271" r:id="rId34"/>
    <p:sldId id="599" r:id="rId35"/>
    <p:sldId id="600" r:id="rId36"/>
    <p:sldId id="605" r:id="rId37"/>
    <p:sldId id="601" r:id="rId38"/>
    <p:sldId id="602" r:id="rId39"/>
    <p:sldId id="603" r:id="rId40"/>
    <p:sldId id="606" r:id="rId41"/>
    <p:sldId id="607" r:id="rId42"/>
    <p:sldId id="321" r:id="rId43"/>
    <p:sldId id="608" r:id="rId44"/>
    <p:sldId id="257" r:id="rId45"/>
    <p:sldId id="259" r:id="rId46"/>
    <p:sldId id="262" r:id="rId47"/>
    <p:sldId id="319" r:id="rId48"/>
    <p:sldId id="264" r:id="rId49"/>
    <p:sldId id="265" r:id="rId50"/>
    <p:sldId id="275" r:id="rId51"/>
    <p:sldId id="266" r:id="rId52"/>
    <p:sldId id="597" r:id="rId53"/>
    <p:sldId id="267" r:id="rId54"/>
    <p:sldId id="268" r:id="rId55"/>
    <p:sldId id="260" r:id="rId56"/>
    <p:sldId id="315" r:id="rId57"/>
    <p:sldId id="588" r:id="rId58"/>
    <p:sldId id="590" r:id="rId59"/>
    <p:sldId id="589" r:id="rId60"/>
    <p:sldId id="591" r:id="rId61"/>
    <p:sldId id="592" r:id="rId62"/>
    <p:sldId id="593" r:id="rId63"/>
    <p:sldId id="598" r:id="rId64"/>
    <p:sldId id="609" r:id="rId65"/>
    <p:sldId id="320" r:id="rId66"/>
    <p:sldId id="273" r:id="rId67"/>
  </p:sldIdLst>
  <p:sldSz cx="12188825" cy="6858000"/>
  <p:notesSz cx="6858000" cy="91440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12" pos="383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ulieu, Pamela" initials="BP" lastIdx="1" clrIdx="0">
    <p:extLst>
      <p:ext uri="{19B8F6BF-5375-455C-9EA6-DF929625EA0E}">
        <p15:presenceInfo xmlns:p15="http://schemas.microsoft.com/office/powerpoint/2012/main" userId="S::Pamela.Beaulieu@ct.gov::3f5e86bb-a8b8-4a2f-911b-febcbc9f7ff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A85F01-2F3A-E316-0658-5FF01C83A1CB}" v="34" dt="2021-02-03T15:01:43.308"/>
    <p1510:client id="{22853EE2-2301-458D-8535-CF36288D9EB8}" v="21787" dt="2021-02-04T13:18:33.811"/>
    <p1510:client id="{51F6D52B-7090-5A94-114B-BBBB0E64888A}" v="49" dt="2021-02-03T13:42:35.682"/>
    <p1510:client id="{873F2152-965F-D342-5ED3-CEDF8203D8F4}" v="1" dt="2021-02-04T13:14:08.928"/>
    <p1510:client id="{880D782B-EB31-D537-9A48-7569ACED0AA3}" v="26" dt="2021-02-03T15:33:50.071"/>
    <p1510:client id="{92D80353-EBC2-5F57-992D-AB11CE308623}" v="109" dt="2021-02-03T15:21:01.269"/>
    <p1510:client id="{9D1889E1-2C5D-80AB-715D-B8E957B73D57}" v="157" dt="2021-02-04T12:52:16.656"/>
    <p1510:client id="{C2D2C714-D7F8-7736-EB32-54C157CA3407}" v="37" dt="2021-02-04T12:51:57.531"/>
    <p1510:client id="{C52FA251-AAD5-74B2-ED9F-489E49284A46}" v="31" dt="2021-02-04T03:19:39.016"/>
    <p1510:client id="{EEA137CA-EED2-1CE2-3973-49DE8F156C5C}" v="995" dt="2021-02-04T02:58:07.7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orient="horz" pos="2160"/>
        <p:guide pos="383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sz="1600">
                <a:solidFill>
                  <a:schemeClr val="tx1"/>
                </a:solidFill>
              </a:rPr>
              <a:t>Q3</a:t>
            </a:r>
            <a:r>
              <a:rPr lang="en-US" sz="1600" baseline="0">
                <a:solidFill>
                  <a:schemeClr val="tx1"/>
                </a:solidFill>
              </a:rPr>
              <a:t> What information did you receive at the WIC office on how to use your eWIC card and shop for your family’s food?</a:t>
            </a:r>
            <a:endParaRPr lang="en-US" sz="1600">
              <a:solidFill>
                <a:schemeClr val="tx1"/>
              </a:solidFill>
            </a:endParaRP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Series 1</c:v>
                </c:pt>
              </c:strCache>
            </c:strRef>
          </c:tx>
          <c:spPr>
            <a:gradFill rotWithShape="1">
              <a:gsLst>
                <a:gs pos="0">
                  <a:schemeClr val="accent1">
                    <a:tint val="98000"/>
                    <a:satMod val="110000"/>
                    <a:lumMod val="104000"/>
                  </a:schemeClr>
                </a:gs>
                <a:gs pos="69000">
                  <a:schemeClr val="accent1">
                    <a:shade val="84000"/>
                    <a:satMod val="130000"/>
                    <a:lumMod val="92000"/>
                  </a:schemeClr>
                </a:gs>
                <a:gs pos="100000">
                  <a:schemeClr val="accent1">
                    <a:shade val="76000"/>
                    <a:satMod val="130000"/>
                    <a:lumMod val="88000"/>
                  </a:schemeClr>
                </a:gs>
              </a:gsLst>
              <a:lin ang="5400000" scaled="0"/>
            </a:gradFill>
            <a:ln>
              <a:noFill/>
            </a:ln>
            <a:effectLst/>
          </c:spPr>
          <c:invertIfNegative val="0"/>
          <c:dPt>
            <c:idx val="0"/>
            <c:invertIfNegative val="0"/>
            <c:bubble3D val="0"/>
            <c:extLst>
              <c:ext xmlns:c16="http://schemas.microsoft.com/office/drawing/2014/chart" uri="{C3380CC4-5D6E-409C-BE32-E72D297353CC}">
                <c16:uniqueId val="{00000000-A318-4FDB-B2CE-9872F9A40824}"/>
              </c:ext>
            </c:extLst>
          </c:dPt>
          <c:dPt>
            <c:idx val="1"/>
            <c:invertIfNegative val="0"/>
            <c:bubble3D val="0"/>
            <c:spPr>
              <a:solidFill>
                <a:schemeClr val="bg2"/>
              </a:solidFill>
              <a:ln>
                <a:noFill/>
              </a:ln>
              <a:effectLst/>
            </c:spPr>
            <c:extLst>
              <c:ext xmlns:c16="http://schemas.microsoft.com/office/drawing/2014/chart" uri="{C3380CC4-5D6E-409C-BE32-E72D297353CC}">
                <c16:uniqueId val="{00000002-A318-4FDB-B2CE-9872F9A40824}"/>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4-A318-4FDB-B2CE-9872F9A40824}"/>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6-A318-4FDB-B2CE-9872F9A40824}"/>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8-A318-4FDB-B2CE-9872F9A40824}"/>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A-A318-4FDB-B2CE-9872F9A40824}"/>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C-A318-4FDB-B2CE-9872F9A40824}"/>
              </c:ext>
            </c:extLst>
          </c:dPt>
          <c:dLbls>
            <c:dLbl>
              <c:idx val="0"/>
              <c:layout>
                <c:manualLayout>
                  <c:x val="1.6556291390728478E-2"/>
                  <c:y val="-5.6081324102141309E-3"/>
                </c:manualLayout>
              </c:layout>
              <c:dLblPos val="ct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A318-4FDB-B2CE-9872F9A4082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Sheet1!$A$2:$A$9</c:f>
              <c:strCache>
                <c:ptCount val="8"/>
                <c:pt idx="0">
                  <c:v>Did Not Receive Information</c:v>
                </c:pt>
                <c:pt idx="1">
                  <c:v>WICShopper App</c:v>
                </c:pt>
                <c:pt idx="2">
                  <c:v>Milk and/or Peanut Butter Quick Pick Guides</c:v>
                </c:pt>
                <c:pt idx="3">
                  <c:v>Authorized Vendor List</c:v>
                </c:pt>
                <c:pt idx="4">
                  <c:v>Family Benefits List</c:v>
                </c:pt>
                <c:pt idx="5">
                  <c:v>eWIC Card Brochure</c:v>
                </c:pt>
                <c:pt idx="6">
                  <c:v>Conversion Charts (Juice and Cereal Guides)</c:v>
                </c:pt>
                <c:pt idx="7">
                  <c:v>Approved Food Guide</c:v>
                </c:pt>
              </c:strCache>
            </c:strRef>
          </c:cat>
          <c:val>
            <c:numRef>
              <c:f>Sheet1!$B$2:$B$9</c:f>
              <c:numCache>
                <c:formatCode>General</c:formatCode>
                <c:ptCount val="8"/>
                <c:pt idx="0">
                  <c:v>1.72</c:v>
                </c:pt>
                <c:pt idx="1">
                  <c:v>51.72</c:v>
                </c:pt>
                <c:pt idx="2">
                  <c:v>43.1</c:v>
                </c:pt>
                <c:pt idx="3">
                  <c:v>53.44</c:v>
                </c:pt>
                <c:pt idx="4">
                  <c:v>51.72</c:v>
                </c:pt>
                <c:pt idx="5">
                  <c:v>68.959999999999994</c:v>
                </c:pt>
                <c:pt idx="6">
                  <c:v>55.17</c:v>
                </c:pt>
                <c:pt idx="7">
                  <c:v>84.48</c:v>
                </c:pt>
              </c:numCache>
            </c:numRef>
          </c:val>
          <c:extLst>
            <c:ext xmlns:c16="http://schemas.microsoft.com/office/drawing/2014/chart" uri="{C3380CC4-5D6E-409C-BE32-E72D297353CC}">
              <c16:uniqueId val="{0000000D-A318-4FDB-B2CE-9872F9A40824}"/>
            </c:ext>
          </c:extLst>
        </c:ser>
        <c:dLbls>
          <c:dLblPos val="ctr"/>
          <c:showLegendKey val="0"/>
          <c:showVal val="1"/>
          <c:showCatName val="0"/>
          <c:showSerName val="0"/>
          <c:showPercent val="0"/>
          <c:showBubbleSize val="0"/>
        </c:dLbls>
        <c:gapWidth val="150"/>
        <c:overlap val="100"/>
        <c:axId val="394767840"/>
        <c:axId val="270129376"/>
      </c:barChart>
      <c:catAx>
        <c:axId val="39476784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US"/>
          </a:p>
        </c:txPr>
        <c:crossAx val="270129376"/>
        <c:crosses val="autoZero"/>
        <c:auto val="1"/>
        <c:lblAlgn val="ctr"/>
        <c:lblOffset val="100"/>
        <c:noMultiLvlLbl val="0"/>
      </c:catAx>
      <c:valAx>
        <c:axId val="270129376"/>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sz="1050">
                    <a:solidFill>
                      <a:schemeClr val="tx1">
                        <a:lumMod val="75000"/>
                        <a:lumOff val="25000"/>
                      </a:schemeClr>
                    </a:solidFill>
                  </a:rPr>
                  <a:t>Respondents: 58</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94767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How</a:t>
            </a:r>
            <a:r>
              <a:rPr lang="en-US" baseline="0"/>
              <a:t> helpful was your WIC nutritionist?</a:t>
            </a:r>
            <a:endParaRPr lang="en-US"/>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English</c:v>
                </c:pt>
              </c:strCache>
            </c:strRef>
          </c:tx>
          <c:spPr>
            <a:gradFill rotWithShape="1">
              <a:gsLst>
                <a:gs pos="0">
                  <a:schemeClr val="accent1">
                    <a:tint val="98000"/>
                    <a:satMod val="110000"/>
                    <a:lumMod val="104000"/>
                  </a:schemeClr>
                </a:gs>
                <a:gs pos="69000">
                  <a:schemeClr val="accent1">
                    <a:shade val="84000"/>
                    <a:satMod val="130000"/>
                    <a:lumMod val="92000"/>
                  </a:schemeClr>
                </a:gs>
                <a:gs pos="100000">
                  <a:schemeClr val="accent1">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Sheet1!$A$2:$A$7</c:f>
              <c:strCache>
                <c:ptCount val="6"/>
                <c:pt idx="0">
                  <c:v>Extremely Helpful</c:v>
                </c:pt>
                <c:pt idx="1">
                  <c:v>Very Helpful</c:v>
                </c:pt>
                <c:pt idx="2">
                  <c:v>Somewhat Helpful</c:v>
                </c:pt>
                <c:pt idx="3">
                  <c:v>Not Very Helpful</c:v>
                </c:pt>
                <c:pt idx="4">
                  <c:v>NA/No Help Received</c:v>
                </c:pt>
                <c:pt idx="5">
                  <c:v>TOTAL</c:v>
                </c:pt>
              </c:strCache>
            </c:strRef>
          </c:cat>
          <c:val>
            <c:numRef>
              <c:f>Sheet1!$B$2:$B$7</c:f>
              <c:numCache>
                <c:formatCode>General</c:formatCode>
                <c:ptCount val="6"/>
                <c:pt idx="0">
                  <c:v>46</c:v>
                </c:pt>
                <c:pt idx="1">
                  <c:v>30</c:v>
                </c:pt>
                <c:pt idx="2">
                  <c:v>6</c:v>
                </c:pt>
                <c:pt idx="3">
                  <c:v>1</c:v>
                </c:pt>
                <c:pt idx="4">
                  <c:v>6</c:v>
                </c:pt>
                <c:pt idx="5">
                  <c:v>89</c:v>
                </c:pt>
              </c:numCache>
            </c:numRef>
          </c:val>
          <c:extLst>
            <c:ext xmlns:c16="http://schemas.microsoft.com/office/drawing/2014/chart" uri="{C3380CC4-5D6E-409C-BE32-E72D297353CC}">
              <c16:uniqueId val="{00000000-01DD-41AE-B376-08F5587585B7}"/>
            </c:ext>
          </c:extLst>
        </c:ser>
        <c:ser>
          <c:idx val="1"/>
          <c:order val="1"/>
          <c:tx>
            <c:strRef>
              <c:f>Sheet1!$C$1</c:f>
              <c:strCache>
                <c:ptCount val="1"/>
                <c:pt idx="0">
                  <c:v>Spanish</c:v>
                </c:pt>
              </c:strCache>
            </c:strRef>
          </c:tx>
          <c:spPr>
            <a:gradFill rotWithShape="1">
              <a:gsLst>
                <a:gs pos="0">
                  <a:schemeClr val="accent2">
                    <a:tint val="98000"/>
                    <a:satMod val="110000"/>
                    <a:lumMod val="104000"/>
                  </a:schemeClr>
                </a:gs>
                <a:gs pos="69000">
                  <a:schemeClr val="accent2">
                    <a:shade val="84000"/>
                    <a:satMod val="130000"/>
                    <a:lumMod val="92000"/>
                  </a:schemeClr>
                </a:gs>
                <a:gs pos="100000">
                  <a:schemeClr val="accent2">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Sheet1!$A$2:$A$7</c:f>
              <c:strCache>
                <c:ptCount val="6"/>
                <c:pt idx="0">
                  <c:v>Extremely Helpful</c:v>
                </c:pt>
                <c:pt idx="1">
                  <c:v>Very Helpful</c:v>
                </c:pt>
                <c:pt idx="2">
                  <c:v>Somewhat Helpful</c:v>
                </c:pt>
                <c:pt idx="3">
                  <c:v>Not Very Helpful</c:v>
                </c:pt>
                <c:pt idx="4">
                  <c:v>NA/No Help Received</c:v>
                </c:pt>
                <c:pt idx="5">
                  <c:v>TOTAL</c:v>
                </c:pt>
              </c:strCache>
            </c:strRef>
          </c:cat>
          <c:val>
            <c:numRef>
              <c:f>Sheet1!$C$2:$C$7</c:f>
              <c:numCache>
                <c:formatCode>General</c:formatCode>
                <c:ptCount val="6"/>
                <c:pt idx="0">
                  <c:v>11</c:v>
                </c:pt>
                <c:pt idx="1">
                  <c:v>12</c:v>
                </c:pt>
                <c:pt idx="2">
                  <c:v>1</c:v>
                </c:pt>
                <c:pt idx="3">
                  <c:v>0</c:v>
                </c:pt>
                <c:pt idx="4">
                  <c:v>1</c:v>
                </c:pt>
                <c:pt idx="5">
                  <c:v>25</c:v>
                </c:pt>
              </c:numCache>
            </c:numRef>
          </c:val>
          <c:extLst>
            <c:ext xmlns:c16="http://schemas.microsoft.com/office/drawing/2014/chart" uri="{C3380CC4-5D6E-409C-BE32-E72D297353CC}">
              <c16:uniqueId val="{00000001-01DD-41AE-B376-08F5587585B7}"/>
            </c:ext>
          </c:extLst>
        </c:ser>
        <c:ser>
          <c:idx val="2"/>
          <c:order val="2"/>
          <c:tx>
            <c:strRef>
              <c:f>Sheet1!$D$1</c:f>
              <c:strCache>
                <c:ptCount val="1"/>
                <c:pt idx="0">
                  <c:v>TOTAL</c:v>
                </c:pt>
              </c:strCache>
            </c:strRef>
          </c:tx>
          <c:spPr>
            <a:gradFill rotWithShape="1">
              <a:gsLst>
                <a:gs pos="0">
                  <a:schemeClr val="accent3">
                    <a:tint val="98000"/>
                    <a:satMod val="110000"/>
                    <a:lumMod val="104000"/>
                  </a:schemeClr>
                </a:gs>
                <a:gs pos="69000">
                  <a:schemeClr val="accent3">
                    <a:shade val="84000"/>
                    <a:satMod val="130000"/>
                    <a:lumMod val="92000"/>
                  </a:schemeClr>
                </a:gs>
                <a:gs pos="100000">
                  <a:schemeClr val="accent3">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Sheet1!$A$2:$A$7</c:f>
              <c:strCache>
                <c:ptCount val="6"/>
                <c:pt idx="0">
                  <c:v>Extremely Helpful</c:v>
                </c:pt>
                <c:pt idx="1">
                  <c:v>Very Helpful</c:v>
                </c:pt>
                <c:pt idx="2">
                  <c:v>Somewhat Helpful</c:v>
                </c:pt>
                <c:pt idx="3">
                  <c:v>Not Very Helpful</c:v>
                </c:pt>
                <c:pt idx="4">
                  <c:v>NA/No Help Received</c:v>
                </c:pt>
                <c:pt idx="5">
                  <c:v>TOTAL</c:v>
                </c:pt>
              </c:strCache>
            </c:strRef>
          </c:cat>
          <c:val>
            <c:numRef>
              <c:f>Sheet1!$D$2:$D$7</c:f>
              <c:numCache>
                <c:formatCode>General</c:formatCode>
                <c:ptCount val="6"/>
                <c:pt idx="0">
                  <c:v>57</c:v>
                </c:pt>
                <c:pt idx="1">
                  <c:v>42</c:v>
                </c:pt>
                <c:pt idx="2">
                  <c:v>7</c:v>
                </c:pt>
                <c:pt idx="3">
                  <c:v>1</c:v>
                </c:pt>
                <c:pt idx="4">
                  <c:v>7</c:v>
                </c:pt>
                <c:pt idx="5">
                  <c:v>114</c:v>
                </c:pt>
              </c:numCache>
            </c:numRef>
          </c:val>
          <c:extLst xmlns:c15="http://schemas.microsoft.com/office/drawing/2012/chart">
            <c:ext xmlns:c16="http://schemas.microsoft.com/office/drawing/2014/chart" uri="{C3380CC4-5D6E-409C-BE32-E72D297353CC}">
              <c16:uniqueId val="{00000002-01DD-41AE-B376-08F5587585B7}"/>
            </c:ext>
          </c:extLst>
        </c:ser>
        <c:dLbls>
          <c:showLegendKey val="0"/>
          <c:showVal val="0"/>
          <c:showCatName val="0"/>
          <c:showSerName val="0"/>
          <c:showPercent val="0"/>
          <c:showBubbleSize val="0"/>
        </c:dLbls>
        <c:gapWidth val="100"/>
        <c:overlap val="-24"/>
        <c:axId val="1615045856"/>
        <c:axId val="1743978192"/>
        <c:extLst/>
      </c:barChart>
      <c:catAx>
        <c:axId val="16150458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743978192"/>
        <c:crosses val="autoZero"/>
        <c:auto val="1"/>
        <c:lblAlgn val="ctr"/>
        <c:lblOffset val="100"/>
        <c:noMultiLvlLbl val="0"/>
      </c:catAx>
      <c:valAx>
        <c:axId val="1743978192"/>
        <c:scaling>
          <c:orientation val="minMax"/>
          <c:max val="10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15045856"/>
        <c:crosses val="autoZero"/>
        <c:crossBetween val="between"/>
        <c:majorUnit val="25"/>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97" b="0" i="0" u="none" strike="noStrike" kern="1200" baseline="0">
                <a:solidFill>
                  <a:schemeClr val="lt1">
                    <a:lumMod val="85000"/>
                  </a:schemeClr>
                </a:solidFill>
                <a:latin typeface="+mn-lt"/>
                <a:ea typeface="+mn-ea"/>
                <a:cs typeface="+mn-cs"/>
              </a:defRPr>
            </a:pPr>
            <a:endParaRPr lang="en-US"/>
          </a:p>
        </c:txPr>
      </c:dTable>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How likely are you to use SNAP benefits instead of WIC?</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English</c:v>
                </c:pt>
              </c:strCache>
            </c:strRef>
          </c:tx>
          <c:spPr>
            <a:gradFill rotWithShape="1">
              <a:gsLst>
                <a:gs pos="0">
                  <a:schemeClr val="accent1">
                    <a:tint val="98000"/>
                    <a:satMod val="110000"/>
                    <a:lumMod val="104000"/>
                  </a:schemeClr>
                </a:gs>
                <a:gs pos="69000">
                  <a:schemeClr val="accent1">
                    <a:shade val="84000"/>
                    <a:satMod val="130000"/>
                    <a:lumMod val="92000"/>
                  </a:schemeClr>
                </a:gs>
                <a:gs pos="100000">
                  <a:schemeClr val="accent1">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Sheet1!$A$2:$A$8</c:f>
              <c:strCache>
                <c:ptCount val="7"/>
                <c:pt idx="0">
                  <c:v>Very Likely</c:v>
                </c:pt>
                <c:pt idx="1">
                  <c:v>Likely</c:v>
                </c:pt>
                <c:pt idx="2">
                  <c:v>Neither Likely nor Unlikely</c:v>
                </c:pt>
                <c:pt idx="3">
                  <c:v>Unlikely</c:v>
                </c:pt>
                <c:pt idx="4">
                  <c:v>Very Unlikely</c:v>
                </c:pt>
                <c:pt idx="5">
                  <c:v>Not Appli-cable</c:v>
                </c:pt>
                <c:pt idx="6">
                  <c:v>TOTAL</c:v>
                </c:pt>
              </c:strCache>
            </c:strRef>
          </c:cat>
          <c:val>
            <c:numRef>
              <c:f>Sheet1!$B$2:$B$8</c:f>
              <c:numCache>
                <c:formatCode>General</c:formatCode>
                <c:ptCount val="7"/>
                <c:pt idx="0">
                  <c:v>13</c:v>
                </c:pt>
                <c:pt idx="1">
                  <c:v>10</c:v>
                </c:pt>
                <c:pt idx="2">
                  <c:v>9</c:v>
                </c:pt>
                <c:pt idx="3">
                  <c:v>10</c:v>
                </c:pt>
                <c:pt idx="4">
                  <c:v>13</c:v>
                </c:pt>
                <c:pt idx="5">
                  <c:v>34</c:v>
                </c:pt>
                <c:pt idx="6">
                  <c:v>89</c:v>
                </c:pt>
              </c:numCache>
            </c:numRef>
          </c:val>
          <c:extLst>
            <c:ext xmlns:c16="http://schemas.microsoft.com/office/drawing/2014/chart" uri="{C3380CC4-5D6E-409C-BE32-E72D297353CC}">
              <c16:uniqueId val="{00000000-01DD-41AE-B376-08F5587585B7}"/>
            </c:ext>
          </c:extLst>
        </c:ser>
        <c:ser>
          <c:idx val="1"/>
          <c:order val="1"/>
          <c:tx>
            <c:strRef>
              <c:f>Sheet1!$C$1</c:f>
              <c:strCache>
                <c:ptCount val="1"/>
                <c:pt idx="0">
                  <c:v>Spanish</c:v>
                </c:pt>
              </c:strCache>
            </c:strRef>
          </c:tx>
          <c:spPr>
            <a:gradFill rotWithShape="1">
              <a:gsLst>
                <a:gs pos="0">
                  <a:schemeClr val="accent2">
                    <a:tint val="98000"/>
                    <a:satMod val="110000"/>
                    <a:lumMod val="104000"/>
                  </a:schemeClr>
                </a:gs>
                <a:gs pos="69000">
                  <a:schemeClr val="accent2">
                    <a:shade val="84000"/>
                    <a:satMod val="130000"/>
                    <a:lumMod val="92000"/>
                  </a:schemeClr>
                </a:gs>
                <a:gs pos="100000">
                  <a:schemeClr val="accent2">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Sheet1!$A$2:$A$8</c:f>
              <c:strCache>
                <c:ptCount val="7"/>
                <c:pt idx="0">
                  <c:v>Very Likely</c:v>
                </c:pt>
                <c:pt idx="1">
                  <c:v>Likely</c:v>
                </c:pt>
                <c:pt idx="2">
                  <c:v>Neither Likely nor Unlikely</c:v>
                </c:pt>
                <c:pt idx="3">
                  <c:v>Unlikely</c:v>
                </c:pt>
                <c:pt idx="4">
                  <c:v>Very Unlikely</c:v>
                </c:pt>
                <c:pt idx="5">
                  <c:v>Not Appli-cable</c:v>
                </c:pt>
                <c:pt idx="6">
                  <c:v>TOTAL</c:v>
                </c:pt>
              </c:strCache>
            </c:strRef>
          </c:cat>
          <c:val>
            <c:numRef>
              <c:f>Sheet1!$C$2:$C$8</c:f>
              <c:numCache>
                <c:formatCode>General</c:formatCode>
                <c:ptCount val="7"/>
                <c:pt idx="0">
                  <c:v>2</c:v>
                </c:pt>
                <c:pt idx="1">
                  <c:v>3</c:v>
                </c:pt>
                <c:pt idx="2">
                  <c:v>2</c:v>
                </c:pt>
                <c:pt idx="3">
                  <c:v>0</c:v>
                </c:pt>
                <c:pt idx="4">
                  <c:v>0</c:v>
                </c:pt>
                <c:pt idx="5">
                  <c:v>18</c:v>
                </c:pt>
                <c:pt idx="6">
                  <c:v>25</c:v>
                </c:pt>
              </c:numCache>
            </c:numRef>
          </c:val>
          <c:extLst>
            <c:ext xmlns:c16="http://schemas.microsoft.com/office/drawing/2014/chart" uri="{C3380CC4-5D6E-409C-BE32-E72D297353CC}">
              <c16:uniqueId val="{00000001-01DD-41AE-B376-08F5587585B7}"/>
            </c:ext>
          </c:extLst>
        </c:ser>
        <c:ser>
          <c:idx val="2"/>
          <c:order val="2"/>
          <c:tx>
            <c:strRef>
              <c:f>Sheet1!$D$1</c:f>
              <c:strCache>
                <c:ptCount val="1"/>
                <c:pt idx="0">
                  <c:v>TOTAL</c:v>
                </c:pt>
              </c:strCache>
            </c:strRef>
          </c:tx>
          <c:spPr>
            <a:gradFill rotWithShape="1">
              <a:gsLst>
                <a:gs pos="0">
                  <a:schemeClr val="accent3">
                    <a:tint val="98000"/>
                    <a:satMod val="110000"/>
                    <a:lumMod val="104000"/>
                  </a:schemeClr>
                </a:gs>
                <a:gs pos="69000">
                  <a:schemeClr val="accent3">
                    <a:shade val="84000"/>
                    <a:satMod val="130000"/>
                    <a:lumMod val="92000"/>
                  </a:schemeClr>
                </a:gs>
                <a:gs pos="100000">
                  <a:schemeClr val="accent3">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Sheet1!$A$2:$A$8</c:f>
              <c:strCache>
                <c:ptCount val="7"/>
                <c:pt idx="0">
                  <c:v>Very Likely</c:v>
                </c:pt>
                <c:pt idx="1">
                  <c:v>Likely</c:v>
                </c:pt>
                <c:pt idx="2">
                  <c:v>Neither Likely nor Unlikely</c:v>
                </c:pt>
                <c:pt idx="3">
                  <c:v>Unlikely</c:v>
                </c:pt>
                <c:pt idx="4">
                  <c:v>Very Unlikely</c:v>
                </c:pt>
                <c:pt idx="5">
                  <c:v>Not Appli-cable</c:v>
                </c:pt>
                <c:pt idx="6">
                  <c:v>TOTAL</c:v>
                </c:pt>
              </c:strCache>
            </c:strRef>
          </c:cat>
          <c:val>
            <c:numRef>
              <c:f>Sheet1!$D$2:$D$8</c:f>
              <c:numCache>
                <c:formatCode>General</c:formatCode>
                <c:ptCount val="7"/>
                <c:pt idx="0">
                  <c:v>15</c:v>
                </c:pt>
                <c:pt idx="1">
                  <c:v>13</c:v>
                </c:pt>
                <c:pt idx="2">
                  <c:v>11</c:v>
                </c:pt>
                <c:pt idx="3">
                  <c:v>10</c:v>
                </c:pt>
                <c:pt idx="4">
                  <c:v>13</c:v>
                </c:pt>
                <c:pt idx="5">
                  <c:v>52</c:v>
                </c:pt>
                <c:pt idx="6">
                  <c:v>114</c:v>
                </c:pt>
              </c:numCache>
            </c:numRef>
          </c:val>
          <c:extLst xmlns:c15="http://schemas.microsoft.com/office/drawing/2012/chart">
            <c:ext xmlns:c16="http://schemas.microsoft.com/office/drawing/2014/chart" uri="{C3380CC4-5D6E-409C-BE32-E72D297353CC}">
              <c16:uniqueId val="{00000002-01DD-41AE-B376-08F5587585B7}"/>
            </c:ext>
          </c:extLst>
        </c:ser>
        <c:dLbls>
          <c:showLegendKey val="0"/>
          <c:showVal val="0"/>
          <c:showCatName val="0"/>
          <c:showSerName val="0"/>
          <c:showPercent val="0"/>
          <c:showBubbleSize val="0"/>
        </c:dLbls>
        <c:gapWidth val="100"/>
        <c:overlap val="-24"/>
        <c:axId val="1615045856"/>
        <c:axId val="1743978192"/>
        <c:extLst/>
      </c:barChart>
      <c:catAx>
        <c:axId val="16150458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743978192"/>
        <c:crosses val="autoZero"/>
        <c:auto val="1"/>
        <c:lblAlgn val="ctr"/>
        <c:lblOffset val="100"/>
        <c:noMultiLvlLbl val="0"/>
      </c:catAx>
      <c:valAx>
        <c:axId val="1743978192"/>
        <c:scaling>
          <c:orientation val="minMax"/>
          <c:max val="10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15045856"/>
        <c:crosses val="autoZero"/>
        <c:crossBetween val="between"/>
        <c:majorUnit val="25"/>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97"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How</a:t>
            </a:r>
            <a:r>
              <a:rPr lang="en-US" baseline="0"/>
              <a:t> likely are you to use your HUSKY/Medicaid instead of WIC?</a:t>
            </a:r>
            <a:endParaRPr lang="en-US"/>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English</c:v>
                </c:pt>
              </c:strCache>
            </c:strRef>
          </c:tx>
          <c:spPr>
            <a:gradFill rotWithShape="1">
              <a:gsLst>
                <a:gs pos="0">
                  <a:schemeClr val="accent1">
                    <a:tint val="98000"/>
                    <a:satMod val="110000"/>
                    <a:lumMod val="104000"/>
                  </a:schemeClr>
                </a:gs>
                <a:gs pos="69000">
                  <a:schemeClr val="accent1">
                    <a:shade val="84000"/>
                    <a:satMod val="130000"/>
                    <a:lumMod val="92000"/>
                  </a:schemeClr>
                </a:gs>
                <a:gs pos="100000">
                  <a:schemeClr val="accent1">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Sheet1!$A$2:$A$8</c:f>
              <c:strCache>
                <c:ptCount val="7"/>
                <c:pt idx="0">
                  <c:v>Very likely</c:v>
                </c:pt>
                <c:pt idx="1">
                  <c:v>Likely</c:v>
                </c:pt>
                <c:pt idx="2">
                  <c:v>Neither Likely nor Unlikely</c:v>
                </c:pt>
                <c:pt idx="3">
                  <c:v>Unlikely</c:v>
                </c:pt>
                <c:pt idx="4">
                  <c:v>Very unlikely</c:v>
                </c:pt>
                <c:pt idx="5">
                  <c:v>Not Appli-cable</c:v>
                </c:pt>
                <c:pt idx="6">
                  <c:v>TOTAL</c:v>
                </c:pt>
              </c:strCache>
            </c:strRef>
          </c:cat>
          <c:val>
            <c:numRef>
              <c:f>Sheet1!$B$2:$B$8</c:f>
              <c:numCache>
                <c:formatCode>General</c:formatCode>
                <c:ptCount val="7"/>
                <c:pt idx="0">
                  <c:v>29</c:v>
                </c:pt>
                <c:pt idx="1">
                  <c:v>22</c:v>
                </c:pt>
                <c:pt idx="2">
                  <c:v>10</c:v>
                </c:pt>
                <c:pt idx="3">
                  <c:v>8</c:v>
                </c:pt>
                <c:pt idx="4">
                  <c:v>9</c:v>
                </c:pt>
                <c:pt idx="5">
                  <c:v>11</c:v>
                </c:pt>
                <c:pt idx="6">
                  <c:v>89</c:v>
                </c:pt>
              </c:numCache>
            </c:numRef>
          </c:val>
          <c:extLst>
            <c:ext xmlns:c16="http://schemas.microsoft.com/office/drawing/2014/chart" uri="{C3380CC4-5D6E-409C-BE32-E72D297353CC}">
              <c16:uniqueId val="{00000000-01DD-41AE-B376-08F5587585B7}"/>
            </c:ext>
          </c:extLst>
        </c:ser>
        <c:ser>
          <c:idx val="1"/>
          <c:order val="1"/>
          <c:tx>
            <c:strRef>
              <c:f>Sheet1!$C$1</c:f>
              <c:strCache>
                <c:ptCount val="1"/>
                <c:pt idx="0">
                  <c:v>Spanish</c:v>
                </c:pt>
              </c:strCache>
            </c:strRef>
          </c:tx>
          <c:spPr>
            <a:gradFill rotWithShape="1">
              <a:gsLst>
                <a:gs pos="0">
                  <a:schemeClr val="accent2">
                    <a:tint val="98000"/>
                    <a:satMod val="110000"/>
                    <a:lumMod val="104000"/>
                  </a:schemeClr>
                </a:gs>
                <a:gs pos="69000">
                  <a:schemeClr val="accent2">
                    <a:shade val="84000"/>
                    <a:satMod val="130000"/>
                    <a:lumMod val="92000"/>
                  </a:schemeClr>
                </a:gs>
                <a:gs pos="100000">
                  <a:schemeClr val="accent2">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Sheet1!$A$2:$A$8</c:f>
              <c:strCache>
                <c:ptCount val="7"/>
                <c:pt idx="0">
                  <c:v>Very likely</c:v>
                </c:pt>
                <c:pt idx="1">
                  <c:v>Likely</c:v>
                </c:pt>
                <c:pt idx="2">
                  <c:v>Neither Likely nor Unlikely</c:v>
                </c:pt>
                <c:pt idx="3">
                  <c:v>Unlikely</c:v>
                </c:pt>
                <c:pt idx="4">
                  <c:v>Very unlikely</c:v>
                </c:pt>
                <c:pt idx="5">
                  <c:v>Not Appli-cable</c:v>
                </c:pt>
                <c:pt idx="6">
                  <c:v>TOTAL</c:v>
                </c:pt>
              </c:strCache>
            </c:strRef>
          </c:cat>
          <c:val>
            <c:numRef>
              <c:f>Sheet1!$C$2:$C$8</c:f>
              <c:numCache>
                <c:formatCode>General</c:formatCode>
                <c:ptCount val="7"/>
                <c:pt idx="0">
                  <c:v>5</c:v>
                </c:pt>
                <c:pt idx="1">
                  <c:v>4</c:v>
                </c:pt>
                <c:pt idx="2">
                  <c:v>5</c:v>
                </c:pt>
                <c:pt idx="3">
                  <c:v>2</c:v>
                </c:pt>
                <c:pt idx="4">
                  <c:v>1</c:v>
                </c:pt>
                <c:pt idx="5">
                  <c:v>8</c:v>
                </c:pt>
                <c:pt idx="6">
                  <c:v>25</c:v>
                </c:pt>
              </c:numCache>
            </c:numRef>
          </c:val>
          <c:extLst>
            <c:ext xmlns:c16="http://schemas.microsoft.com/office/drawing/2014/chart" uri="{C3380CC4-5D6E-409C-BE32-E72D297353CC}">
              <c16:uniqueId val="{00000001-01DD-41AE-B376-08F5587585B7}"/>
            </c:ext>
          </c:extLst>
        </c:ser>
        <c:ser>
          <c:idx val="2"/>
          <c:order val="2"/>
          <c:tx>
            <c:strRef>
              <c:f>Sheet1!$D$1</c:f>
              <c:strCache>
                <c:ptCount val="1"/>
                <c:pt idx="0">
                  <c:v>TOTAL</c:v>
                </c:pt>
              </c:strCache>
            </c:strRef>
          </c:tx>
          <c:spPr>
            <a:gradFill rotWithShape="1">
              <a:gsLst>
                <a:gs pos="0">
                  <a:schemeClr val="accent3">
                    <a:tint val="98000"/>
                    <a:satMod val="110000"/>
                    <a:lumMod val="104000"/>
                  </a:schemeClr>
                </a:gs>
                <a:gs pos="69000">
                  <a:schemeClr val="accent3">
                    <a:shade val="84000"/>
                    <a:satMod val="130000"/>
                    <a:lumMod val="92000"/>
                  </a:schemeClr>
                </a:gs>
                <a:gs pos="100000">
                  <a:schemeClr val="accent3">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Sheet1!$A$2:$A$8</c:f>
              <c:strCache>
                <c:ptCount val="7"/>
                <c:pt idx="0">
                  <c:v>Very likely</c:v>
                </c:pt>
                <c:pt idx="1">
                  <c:v>Likely</c:v>
                </c:pt>
                <c:pt idx="2">
                  <c:v>Neither Likely nor Unlikely</c:v>
                </c:pt>
                <c:pt idx="3">
                  <c:v>Unlikely</c:v>
                </c:pt>
                <c:pt idx="4">
                  <c:v>Very unlikely</c:v>
                </c:pt>
                <c:pt idx="5">
                  <c:v>Not Appli-cable</c:v>
                </c:pt>
                <c:pt idx="6">
                  <c:v>TOTAL</c:v>
                </c:pt>
              </c:strCache>
            </c:strRef>
          </c:cat>
          <c:val>
            <c:numRef>
              <c:f>Sheet1!$D$2:$D$8</c:f>
              <c:numCache>
                <c:formatCode>General</c:formatCode>
                <c:ptCount val="7"/>
                <c:pt idx="0">
                  <c:v>34</c:v>
                </c:pt>
                <c:pt idx="1">
                  <c:v>26</c:v>
                </c:pt>
                <c:pt idx="2">
                  <c:v>15</c:v>
                </c:pt>
                <c:pt idx="3">
                  <c:v>10</c:v>
                </c:pt>
                <c:pt idx="4">
                  <c:v>10</c:v>
                </c:pt>
                <c:pt idx="5">
                  <c:v>19</c:v>
                </c:pt>
                <c:pt idx="6">
                  <c:v>114</c:v>
                </c:pt>
              </c:numCache>
            </c:numRef>
          </c:val>
          <c:extLst xmlns:c15="http://schemas.microsoft.com/office/drawing/2012/chart">
            <c:ext xmlns:c16="http://schemas.microsoft.com/office/drawing/2014/chart" uri="{C3380CC4-5D6E-409C-BE32-E72D297353CC}">
              <c16:uniqueId val="{00000002-01DD-41AE-B376-08F5587585B7}"/>
            </c:ext>
          </c:extLst>
        </c:ser>
        <c:dLbls>
          <c:showLegendKey val="0"/>
          <c:showVal val="0"/>
          <c:showCatName val="0"/>
          <c:showSerName val="0"/>
          <c:showPercent val="0"/>
          <c:showBubbleSize val="0"/>
        </c:dLbls>
        <c:gapWidth val="100"/>
        <c:overlap val="-24"/>
        <c:axId val="1615045856"/>
        <c:axId val="1743978192"/>
        <c:extLst/>
      </c:barChart>
      <c:catAx>
        <c:axId val="16150458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743978192"/>
        <c:crosses val="autoZero"/>
        <c:auto val="1"/>
        <c:lblAlgn val="ctr"/>
        <c:lblOffset val="100"/>
        <c:noMultiLvlLbl val="0"/>
      </c:catAx>
      <c:valAx>
        <c:axId val="1743978192"/>
        <c:scaling>
          <c:orientation val="minMax"/>
          <c:max val="10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15045856"/>
        <c:crosses val="autoZero"/>
        <c:crossBetween val="between"/>
        <c:majorUnit val="25"/>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97"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baseline="0"/>
              <a:t>Amount of formula or supplement  WIC provides is MORE than what you –or your child- need?</a:t>
            </a:r>
            <a:endParaRPr lang="en-US"/>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English</c:v>
                </c:pt>
              </c:strCache>
            </c:strRef>
          </c:tx>
          <c:spPr>
            <a:gradFill rotWithShape="1">
              <a:gsLst>
                <a:gs pos="0">
                  <a:schemeClr val="accent1">
                    <a:tint val="98000"/>
                    <a:satMod val="110000"/>
                    <a:lumMod val="104000"/>
                  </a:schemeClr>
                </a:gs>
                <a:gs pos="69000">
                  <a:schemeClr val="accent1">
                    <a:shade val="84000"/>
                    <a:satMod val="130000"/>
                    <a:lumMod val="92000"/>
                  </a:schemeClr>
                </a:gs>
                <a:gs pos="100000">
                  <a:schemeClr val="accent1">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Sheet1!$A$2:$A$6</c:f>
              <c:strCache>
                <c:ptCount val="5"/>
                <c:pt idx="0">
                  <c:v>Always</c:v>
                </c:pt>
                <c:pt idx="1">
                  <c:v>Usually</c:v>
                </c:pt>
                <c:pt idx="2">
                  <c:v>Sometimes</c:v>
                </c:pt>
                <c:pt idx="3">
                  <c:v>Rarely</c:v>
                </c:pt>
                <c:pt idx="4">
                  <c:v>Never </c:v>
                </c:pt>
              </c:strCache>
            </c:strRef>
          </c:cat>
          <c:val>
            <c:numRef>
              <c:f>Sheet1!$B$2:$B$6</c:f>
              <c:numCache>
                <c:formatCode>General</c:formatCode>
                <c:ptCount val="5"/>
                <c:pt idx="0">
                  <c:v>7</c:v>
                </c:pt>
                <c:pt idx="1">
                  <c:v>5</c:v>
                </c:pt>
                <c:pt idx="2">
                  <c:v>5</c:v>
                </c:pt>
                <c:pt idx="3">
                  <c:v>26</c:v>
                </c:pt>
                <c:pt idx="4">
                  <c:v>46</c:v>
                </c:pt>
              </c:numCache>
            </c:numRef>
          </c:val>
          <c:extLst>
            <c:ext xmlns:c16="http://schemas.microsoft.com/office/drawing/2014/chart" uri="{C3380CC4-5D6E-409C-BE32-E72D297353CC}">
              <c16:uniqueId val="{00000000-01DD-41AE-B376-08F5587585B7}"/>
            </c:ext>
          </c:extLst>
        </c:ser>
        <c:ser>
          <c:idx val="1"/>
          <c:order val="1"/>
          <c:tx>
            <c:strRef>
              <c:f>Sheet1!$C$1</c:f>
              <c:strCache>
                <c:ptCount val="1"/>
                <c:pt idx="0">
                  <c:v>Spanish</c:v>
                </c:pt>
              </c:strCache>
            </c:strRef>
          </c:tx>
          <c:spPr>
            <a:gradFill rotWithShape="1">
              <a:gsLst>
                <a:gs pos="0">
                  <a:schemeClr val="accent2">
                    <a:tint val="98000"/>
                    <a:satMod val="110000"/>
                    <a:lumMod val="104000"/>
                  </a:schemeClr>
                </a:gs>
                <a:gs pos="69000">
                  <a:schemeClr val="accent2">
                    <a:shade val="84000"/>
                    <a:satMod val="130000"/>
                    <a:lumMod val="92000"/>
                  </a:schemeClr>
                </a:gs>
                <a:gs pos="100000">
                  <a:schemeClr val="accent2">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Sheet1!$A$2:$A$6</c:f>
              <c:strCache>
                <c:ptCount val="5"/>
                <c:pt idx="0">
                  <c:v>Always</c:v>
                </c:pt>
                <c:pt idx="1">
                  <c:v>Usually</c:v>
                </c:pt>
                <c:pt idx="2">
                  <c:v>Sometimes</c:v>
                </c:pt>
                <c:pt idx="3">
                  <c:v>Rarely</c:v>
                </c:pt>
                <c:pt idx="4">
                  <c:v>Never </c:v>
                </c:pt>
              </c:strCache>
            </c:strRef>
          </c:cat>
          <c:val>
            <c:numRef>
              <c:f>Sheet1!$C$2:$C$6</c:f>
              <c:numCache>
                <c:formatCode>General</c:formatCode>
                <c:ptCount val="5"/>
                <c:pt idx="0">
                  <c:v>5</c:v>
                </c:pt>
                <c:pt idx="1">
                  <c:v>1</c:v>
                </c:pt>
                <c:pt idx="2">
                  <c:v>3</c:v>
                </c:pt>
                <c:pt idx="3">
                  <c:v>3</c:v>
                </c:pt>
                <c:pt idx="4">
                  <c:v>13</c:v>
                </c:pt>
              </c:numCache>
            </c:numRef>
          </c:val>
          <c:extLst>
            <c:ext xmlns:c16="http://schemas.microsoft.com/office/drawing/2014/chart" uri="{C3380CC4-5D6E-409C-BE32-E72D297353CC}">
              <c16:uniqueId val="{00000001-01DD-41AE-B376-08F5587585B7}"/>
            </c:ext>
          </c:extLst>
        </c:ser>
        <c:ser>
          <c:idx val="2"/>
          <c:order val="2"/>
          <c:tx>
            <c:strRef>
              <c:f>Sheet1!$D$1</c:f>
              <c:strCache>
                <c:ptCount val="1"/>
                <c:pt idx="0">
                  <c:v>TOTAL</c:v>
                </c:pt>
              </c:strCache>
            </c:strRef>
          </c:tx>
          <c:spPr>
            <a:gradFill rotWithShape="1">
              <a:gsLst>
                <a:gs pos="0">
                  <a:schemeClr val="accent3">
                    <a:tint val="98000"/>
                    <a:satMod val="110000"/>
                    <a:lumMod val="104000"/>
                  </a:schemeClr>
                </a:gs>
                <a:gs pos="69000">
                  <a:schemeClr val="accent3">
                    <a:shade val="84000"/>
                    <a:satMod val="130000"/>
                    <a:lumMod val="92000"/>
                  </a:schemeClr>
                </a:gs>
                <a:gs pos="100000">
                  <a:schemeClr val="accent3">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Sheet1!$A$2:$A$6</c:f>
              <c:strCache>
                <c:ptCount val="5"/>
                <c:pt idx="0">
                  <c:v>Always</c:v>
                </c:pt>
                <c:pt idx="1">
                  <c:v>Usually</c:v>
                </c:pt>
                <c:pt idx="2">
                  <c:v>Sometimes</c:v>
                </c:pt>
                <c:pt idx="3">
                  <c:v>Rarely</c:v>
                </c:pt>
                <c:pt idx="4">
                  <c:v>Never </c:v>
                </c:pt>
              </c:strCache>
            </c:strRef>
          </c:cat>
          <c:val>
            <c:numRef>
              <c:f>Sheet1!$D$2:$D$6</c:f>
              <c:numCache>
                <c:formatCode>General</c:formatCode>
                <c:ptCount val="5"/>
                <c:pt idx="0">
                  <c:v>12</c:v>
                </c:pt>
                <c:pt idx="1">
                  <c:v>6</c:v>
                </c:pt>
                <c:pt idx="2">
                  <c:v>8</c:v>
                </c:pt>
                <c:pt idx="3">
                  <c:v>29</c:v>
                </c:pt>
                <c:pt idx="4">
                  <c:v>59</c:v>
                </c:pt>
              </c:numCache>
            </c:numRef>
          </c:val>
          <c:extLst xmlns:c15="http://schemas.microsoft.com/office/drawing/2012/chart">
            <c:ext xmlns:c16="http://schemas.microsoft.com/office/drawing/2014/chart" uri="{C3380CC4-5D6E-409C-BE32-E72D297353CC}">
              <c16:uniqueId val="{00000002-01DD-41AE-B376-08F5587585B7}"/>
            </c:ext>
          </c:extLst>
        </c:ser>
        <c:dLbls>
          <c:showLegendKey val="0"/>
          <c:showVal val="0"/>
          <c:showCatName val="0"/>
          <c:showSerName val="0"/>
          <c:showPercent val="0"/>
          <c:showBubbleSize val="0"/>
        </c:dLbls>
        <c:gapWidth val="100"/>
        <c:overlap val="-24"/>
        <c:axId val="1615045856"/>
        <c:axId val="1743978192"/>
        <c:extLst/>
      </c:barChart>
      <c:catAx>
        <c:axId val="16150458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743978192"/>
        <c:crosses val="autoZero"/>
        <c:auto val="1"/>
        <c:lblAlgn val="ctr"/>
        <c:lblOffset val="100"/>
        <c:noMultiLvlLbl val="0"/>
      </c:catAx>
      <c:valAx>
        <c:axId val="1743978192"/>
        <c:scaling>
          <c:orientation val="minMax"/>
          <c:max val="10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15045856"/>
        <c:crosses val="autoZero"/>
        <c:crossBetween val="between"/>
        <c:majorUnit val="25"/>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97"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Questions 7 to 10</c:v>
                </c:pt>
              </c:strCache>
            </c:strRef>
          </c:tx>
          <c:spPr>
            <a:gradFill rotWithShape="1">
              <a:gsLst>
                <a:gs pos="0">
                  <a:schemeClr val="accent1">
                    <a:tint val="98000"/>
                    <a:satMod val="110000"/>
                    <a:lumMod val="104000"/>
                  </a:schemeClr>
                </a:gs>
                <a:gs pos="69000">
                  <a:schemeClr val="accent1">
                    <a:shade val="84000"/>
                    <a:satMod val="130000"/>
                    <a:lumMod val="92000"/>
                  </a:schemeClr>
                </a:gs>
                <a:gs pos="100000">
                  <a:schemeClr val="accent1">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Sheet1!$A$2:$A$5</c:f>
              <c:strCache>
                <c:ptCount val="4"/>
                <c:pt idx="0">
                  <c:v>Finding Formula Very Difficult</c:v>
                </c:pt>
                <c:pt idx="1">
                  <c:v>Less trips to the Store</c:v>
                </c:pt>
                <c:pt idx="2">
                  <c:v>Store limiting amount</c:v>
                </c:pt>
                <c:pt idx="3">
                  <c:v>Worries No Money to buy more formula </c:v>
                </c:pt>
              </c:strCache>
            </c:strRef>
          </c:cat>
          <c:val>
            <c:numRef>
              <c:f>Sheet1!$B$2:$B$5</c:f>
              <c:numCache>
                <c:formatCode>General</c:formatCode>
                <c:ptCount val="4"/>
                <c:pt idx="0">
                  <c:v>28.9</c:v>
                </c:pt>
                <c:pt idx="1">
                  <c:v>67.5</c:v>
                </c:pt>
                <c:pt idx="2">
                  <c:v>26.3</c:v>
                </c:pt>
                <c:pt idx="3">
                  <c:v>42.9</c:v>
                </c:pt>
              </c:numCache>
            </c:numRef>
          </c:val>
          <c:extLst>
            <c:ext xmlns:c16="http://schemas.microsoft.com/office/drawing/2014/chart" uri="{C3380CC4-5D6E-409C-BE32-E72D297353CC}">
              <c16:uniqueId val="{00000000-6538-43ED-BBD0-941AD091FBF6}"/>
            </c:ext>
          </c:extLst>
        </c:ser>
        <c:dLbls>
          <c:dLblPos val="outEnd"/>
          <c:showLegendKey val="0"/>
          <c:showVal val="1"/>
          <c:showCatName val="0"/>
          <c:showSerName val="0"/>
          <c:showPercent val="0"/>
          <c:showBubbleSize val="0"/>
        </c:dLbls>
        <c:gapWidth val="100"/>
        <c:overlap val="-24"/>
        <c:axId val="1745635744"/>
        <c:axId val="1658406560"/>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Column1</c:v>
                      </c:pt>
                    </c:strCache>
                  </c:strRef>
                </c:tx>
                <c:spPr>
                  <a:gradFill rotWithShape="1">
                    <a:gsLst>
                      <a:gs pos="0">
                        <a:schemeClr val="accent2">
                          <a:tint val="98000"/>
                          <a:satMod val="110000"/>
                          <a:lumMod val="104000"/>
                        </a:schemeClr>
                      </a:gs>
                      <a:gs pos="69000">
                        <a:schemeClr val="accent2">
                          <a:shade val="84000"/>
                          <a:satMod val="130000"/>
                          <a:lumMod val="92000"/>
                        </a:schemeClr>
                      </a:gs>
                      <a:gs pos="100000">
                        <a:schemeClr val="accent2">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lt1">
                                <a:lumMod val="95000"/>
                                <a:alpha val="54000"/>
                              </a:schemeClr>
                            </a:solidFill>
                          </a:ln>
                          <a:effectLst/>
                        </c:spPr>
                      </c15:leaderLines>
                    </c:ext>
                  </c:extLst>
                </c:dLbls>
                <c:cat>
                  <c:strRef>
                    <c:extLst>
                      <c:ext uri="{02D57815-91ED-43cb-92C2-25804820EDAC}">
                        <c15:formulaRef>
                          <c15:sqref>Sheet1!$A$2:$A$5</c15:sqref>
                        </c15:formulaRef>
                      </c:ext>
                    </c:extLst>
                    <c:strCache>
                      <c:ptCount val="4"/>
                      <c:pt idx="0">
                        <c:v>Finding Formula Very Difficult</c:v>
                      </c:pt>
                      <c:pt idx="1">
                        <c:v>Less trips to the Store</c:v>
                      </c:pt>
                      <c:pt idx="2">
                        <c:v>Store limiting amount</c:v>
                      </c:pt>
                      <c:pt idx="3">
                        <c:v>Worries No Money to buy more formula </c:v>
                      </c:pt>
                    </c:strCache>
                  </c:strRef>
                </c:cat>
                <c:val>
                  <c:numRef>
                    <c:extLst>
                      <c:ext uri="{02D57815-91ED-43cb-92C2-25804820EDAC}">
                        <c15:formulaRef>
                          <c15:sqref>Sheet1!$C$2:$C$5</c15:sqref>
                        </c15:formulaRef>
                      </c:ext>
                    </c:extLst>
                    <c:numCache>
                      <c:formatCode>General</c:formatCode>
                      <c:ptCount val="4"/>
                    </c:numCache>
                  </c:numRef>
                </c:val>
                <c:extLst>
                  <c:ext xmlns:c16="http://schemas.microsoft.com/office/drawing/2014/chart" uri="{C3380CC4-5D6E-409C-BE32-E72D297353CC}">
                    <c16:uniqueId val="{00000001-6538-43ED-BBD0-941AD091FBF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Column2</c:v>
                      </c:pt>
                    </c:strCache>
                  </c:strRef>
                </c:tx>
                <c:spPr>
                  <a:gradFill rotWithShape="1">
                    <a:gsLst>
                      <a:gs pos="0">
                        <a:schemeClr val="accent3">
                          <a:tint val="98000"/>
                          <a:satMod val="110000"/>
                          <a:lumMod val="104000"/>
                        </a:schemeClr>
                      </a:gs>
                      <a:gs pos="69000">
                        <a:schemeClr val="accent3">
                          <a:shade val="84000"/>
                          <a:satMod val="130000"/>
                          <a:lumMod val="92000"/>
                        </a:schemeClr>
                      </a:gs>
                      <a:gs pos="100000">
                        <a:schemeClr val="accent3">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Sheet1!$A$2:$A$5</c15:sqref>
                        </c15:formulaRef>
                      </c:ext>
                    </c:extLst>
                    <c:strCache>
                      <c:ptCount val="4"/>
                      <c:pt idx="0">
                        <c:v>Finding Formula Very Difficult</c:v>
                      </c:pt>
                      <c:pt idx="1">
                        <c:v>Less trips to the Store</c:v>
                      </c:pt>
                      <c:pt idx="2">
                        <c:v>Store limiting amount</c:v>
                      </c:pt>
                      <c:pt idx="3">
                        <c:v>Worries No Money to buy more formula </c:v>
                      </c:pt>
                    </c:strCache>
                  </c:strRef>
                </c:cat>
                <c:val>
                  <c:numRef>
                    <c:extLst xmlns:c15="http://schemas.microsoft.com/office/drawing/2012/chart">
                      <c:ext xmlns:c15="http://schemas.microsoft.com/office/drawing/2012/chart" uri="{02D57815-91ED-43cb-92C2-25804820EDAC}">
                        <c15:formulaRef>
                          <c15:sqref>Sheet1!$D$2:$D$5</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02-6538-43ED-BBD0-941AD091FBF6}"/>
                  </c:ext>
                </c:extLst>
              </c15:ser>
            </c15:filteredBarSeries>
          </c:ext>
        </c:extLst>
      </c:barChart>
      <c:catAx>
        <c:axId val="17456357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58406560"/>
        <c:crosses val="autoZero"/>
        <c:auto val="1"/>
        <c:lblAlgn val="ctr"/>
        <c:lblOffset val="100"/>
        <c:noMultiLvlLbl val="0"/>
      </c:catAx>
      <c:valAx>
        <c:axId val="165840656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745635744"/>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97" b="0" i="0" u="none" strike="noStrike" kern="1200" baseline="0">
                <a:solidFill>
                  <a:schemeClr val="lt1">
                    <a:lumMod val="8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Questions</a:t>
            </a:r>
            <a:r>
              <a:rPr lang="en-US" baseline="0"/>
              <a:t> 1,2,3, 5 </a:t>
            </a:r>
            <a:endParaRPr lang="en-US"/>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gradFill rotWithShape="1">
              <a:gsLst>
                <a:gs pos="0">
                  <a:schemeClr val="accent1">
                    <a:tint val="98000"/>
                    <a:satMod val="110000"/>
                    <a:lumMod val="104000"/>
                  </a:schemeClr>
                </a:gs>
                <a:gs pos="69000">
                  <a:schemeClr val="accent1">
                    <a:shade val="84000"/>
                    <a:satMod val="130000"/>
                    <a:lumMod val="92000"/>
                  </a:schemeClr>
                </a:gs>
                <a:gs pos="100000">
                  <a:schemeClr val="accent1">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Sheet1!$A$2:$A$5</c:f>
              <c:strCache>
                <c:ptCount val="4"/>
                <c:pt idx="0">
                  <c:v>CPA's Help/Did not received help</c:v>
                </c:pt>
                <c:pt idx="1">
                  <c:v>Using SNAP rather/Not on SNAP</c:v>
                </c:pt>
                <c:pt idx="2">
                  <c:v>Using Husky rather/ Not on Husky</c:v>
                </c:pt>
                <c:pt idx="3">
                  <c:v>More benefits than what is needed/Never</c:v>
                </c:pt>
              </c:strCache>
            </c:strRef>
          </c:cat>
          <c:val>
            <c:numRef>
              <c:f>Sheet1!$B$2:$B$5</c:f>
              <c:numCache>
                <c:formatCode>General</c:formatCode>
                <c:ptCount val="4"/>
                <c:pt idx="0">
                  <c:v>87</c:v>
                </c:pt>
                <c:pt idx="1">
                  <c:v>13</c:v>
                </c:pt>
                <c:pt idx="2">
                  <c:v>30</c:v>
                </c:pt>
                <c:pt idx="3">
                  <c:v>15.7</c:v>
                </c:pt>
              </c:numCache>
            </c:numRef>
          </c:val>
          <c:extLst>
            <c:ext xmlns:c16="http://schemas.microsoft.com/office/drawing/2014/chart" uri="{C3380CC4-5D6E-409C-BE32-E72D297353CC}">
              <c16:uniqueId val="{00000000-01DD-41AE-B376-08F5587585B7}"/>
            </c:ext>
          </c:extLst>
        </c:ser>
        <c:ser>
          <c:idx val="1"/>
          <c:order val="1"/>
          <c:tx>
            <c:strRef>
              <c:f>Sheet1!$C$1</c:f>
              <c:strCache>
                <c:ptCount val="1"/>
                <c:pt idx="0">
                  <c:v>Column2</c:v>
                </c:pt>
              </c:strCache>
            </c:strRef>
          </c:tx>
          <c:spPr>
            <a:gradFill rotWithShape="1">
              <a:gsLst>
                <a:gs pos="0">
                  <a:schemeClr val="accent2">
                    <a:tint val="98000"/>
                    <a:satMod val="110000"/>
                    <a:lumMod val="104000"/>
                  </a:schemeClr>
                </a:gs>
                <a:gs pos="69000">
                  <a:schemeClr val="accent2">
                    <a:shade val="84000"/>
                    <a:satMod val="130000"/>
                    <a:lumMod val="92000"/>
                  </a:schemeClr>
                </a:gs>
                <a:gs pos="100000">
                  <a:schemeClr val="accent2">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Sheet1!$A$2:$A$5</c:f>
              <c:strCache>
                <c:ptCount val="4"/>
                <c:pt idx="0">
                  <c:v>CPA's Help/Did not received help</c:v>
                </c:pt>
                <c:pt idx="1">
                  <c:v>Using SNAP rather/Not on SNAP</c:v>
                </c:pt>
                <c:pt idx="2">
                  <c:v>Using Husky rather/ Not on Husky</c:v>
                </c:pt>
                <c:pt idx="3">
                  <c:v>More benefits than what is needed/Never</c:v>
                </c:pt>
              </c:strCache>
            </c:strRef>
          </c:cat>
          <c:val>
            <c:numRef>
              <c:f>Sheet1!$C$2:$C$5</c:f>
              <c:numCache>
                <c:formatCode>General</c:formatCode>
                <c:ptCount val="4"/>
                <c:pt idx="0">
                  <c:v>6</c:v>
                </c:pt>
                <c:pt idx="1">
                  <c:v>45.6</c:v>
                </c:pt>
                <c:pt idx="2">
                  <c:v>15.7</c:v>
                </c:pt>
                <c:pt idx="3">
                  <c:v>51.7</c:v>
                </c:pt>
              </c:numCache>
            </c:numRef>
          </c:val>
          <c:extLst>
            <c:ext xmlns:c16="http://schemas.microsoft.com/office/drawing/2014/chart" uri="{C3380CC4-5D6E-409C-BE32-E72D297353CC}">
              <c16:uniqueId val="{00000001-01DD-41AE-B376-08F5587585B7}"/>
            </c:ext>
          </c:extLst>
        </c:ser>
        <c:dLbls>
          <c:showLegendKey val="0"/>
          <c:showVal val="0"/>
          <c:showCatName val="0"/>
          <c:showSerName val="0"/>
          <c:showPercent val="0"/>
          <c:showBubbleSize val="0"/>
        </c:dLbls>
        <c:gapWidth val="100"/>
        <c:overlap val="-24"/>
        <c:axId val="1615045856"/>
        <c:axId val="1743978192"/>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Column3</c:v>
                      </c:pt>
                    </c:strCache>
                  </c:strRef>
                </c:tx>
                <c:spPr>
                  <a:gradFill rotWithShape="1">
                    <a:gsLst>
                      <a:gs pos="0">
                        <a:schemeClr val="accent3">
                          <a:tint val="98000"/>
                          <a:satMod val="110000"/>
                          <a:lumMod val="104000"/>
                        </a:schemeClr>
                      </a:gs>
                      <a:gs pos="69000">
                        <a:schemeClr val="accent3">
                          <a:shade val="84000"/>
                          <a:satMod val="130000"/>
                          <a:lumMod val="92000"/>
                        </a:schemeClr>
                      </a:gs>
                      <a:gs pos="100000">
                        <a:schemeClr val="accent3">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extLst>
                      <c:ext uri="{02D57815-91ED-43cb-92C2-25804820EDAC}">
                        <c15:formulaRef>
                          <c15:sqref>Sheet1!$A$2:$A$5</c15:sqref>
                        </c15:formulaRef>
                      </c:ext>
                    </c:extLst>
                    <c:strCache>
                      <c:ptCount val="4"/>
                      <c:pt idx="0">
                        <c:v>CPA's Help/Did not received help</c:v>
                      </c:pt>
                      <c:pt idx="1">
                        <c:v>Using SNAP rather/Not on SNAP</c:v>
                      </c:pt>
                      <c:pt idx="2">
                        <c:v>Using Husky rather/ Not on Husky</c:v>
                      </c:pt>
                      <c:pt idx="3">
                        <c:v>More benefits than what is needed/Never</c:v>
                      </c:pt>
                    </c:strCache>
                  </c:strRef>
                </c:cat>
                <c:val>
                  <c:numRef>
                    <c:extLst>
                      <c:ext uri="{02D57815-91ED-43cb-92C2-25804820EDAC}">
                        <c15:formulaRef>
                          <c15:sqref>Sheet1!$D$2:$D$5</c15:sqref>
                        </c15:formulaRef>
                      </c:ext>
                    </c:extLst>
                    <c:numCache>
                      <c:formatCode>General</c:formatCode>
                      <c:ptCount val="4"/>
                    </c:numCache>
                  </c:numRef>
                </c:val>
                <c:extLst>
                  <c:ext xmlns:c16="http://schemas.microsoft.com/office/drawing/2014/chart" uri="{C3380CC4-5D6E-409C-BE32-E72D297353CC}">
                    <c16:uniqueId val="{00000002-01DD-41AE-B376-08F5587585B7}"/>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Column4</c:v>
                      </c:pt>
                    </c:strCache>
                  </c:strRef>
                </c:tx>
                <c:spPr>
                  <a:gradFill rotWithShape="1">
                    <a:gsLst>
                      <a:gs pos="0">
                        <a:schemeClr val="accent4">
                          <a:tint val="98000"/>
                          <a:satMod val="110000"/>
                          <a:lumMod val="104000"/>
                        </a:schemeClr>
                      </a:gs>
                      <a:gs pos="69000">
                        <a:schemeClr val="accent4">
                          <a:shade val="84000"/>
                          <a:satMod val="130000"/>
                          <a:lumMod val="92000"/>
                        </a:schemeClr>
                      </a:gs>
                      <a:gs pos="100000">
                        <a:schemeClr val="accent4">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extLst xmlns:c15="http://schemas.microsoft.com/office/drawing/2012/chart">
                      <c:ext xmlns:c15="http://schemas.microsoft.com/office/drawing/2012/chart" uri="{02D57815-91ED-43cb-92C2-25804820EDAC}">
                        <c15:formulaRef>
                          <c15:sqref>Sheet1!$A$2:$A$5</c15:sqref>
                        </c15:formulaRef>
                      </c:ext>
                    </c:extLst>
                    <c:strCache>
                      <c:ptCount val="4"/>
                      <c:pt idx="0">
                        <c:v>CPA's Help/Did not received help</c:v>
                      </c:pt>
                      <c:pt idx="1">
                        <c:v>Using SNAP rather/Not on SNAP</c:v>
                      </c:pt>
                      <c:pt idx="2">
                        <c:v>Using Husky rather/ Not on Husky</c:v>
                      </c:pt>
                      <c:pt idx="3">
                        <c:v>More benefits than what is needed/Never</c:v>
                      </c:pt>
                    </c:strCache>
                  </c:strRef>
                </c:cat>
                <c:val>
                  <c:numRef>
                    <c:extLst xmlns:c15="http://schemas.microsoft.com/office/drawing/2012/chart">
                      <c:ext xmlns:c15="http://schemas.microsoft.com/office/drawing/2012/chart" uri="{02D57815-91ED-43cb-92C2-25804820EDAC}">
                        <c15:formulaRef>
                          <c15:sqref>Sheet1!$E$2:$E$5</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04-01DD-41AE-B376-08F5587585B7}"/>
                  </c:ext>
                </c:extLst>
              </c15:ser>
            </c15:filteredBarSeries>
          </c:ext>
        </c:extLst>
      </c:barChart>
      <c:catAx>
        <c:axId val="16150458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743978192"/>
        <c:crosses val="autoZero"/>
        <c:auto val="1"/>
        <c:lblAlgn val="ctr"/>
        <c:lblOffset val="100"/>
        <c:noMultiLvlLbl val="0"/>
      </c:catAx>
      <c:valAx>
        <c:axId val="174397819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15045856"/>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97" b="0" i="0" u="none" strike="noStrike" kern="1200" baseline="0">
                <a:solidFill>
                  <a:schemeClr val="lt1">
                    <a:lumMod val="8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CT WIC Specialized Formula/Medical Food </a:t>
            </a:r>
          </a:p>
          <a:p>
            <a:pPr>
              <a:defRPr/>
            </a:pPr>
            <a:r>
              <a:rPr lang="en-US"/>
              <a:t>January 2021 Monkey Survey</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possible participants </c:v>
                </c:pt>
              </c:strCache>
            </c:strRef>
          </c:tx>
          <c:spPr>
            <a:gradFill rotWithShape="1">
              <a:gsLst>
                <a:gs pos="0">
                  <a:schemeClr val="accent1">
                    <a:tint val="98000"/>
                    <a:satMod val="110000"/>
                    <a:lumMod val="104000"/>
                  </a:schemeClr>
                </a:gs>
                <a:gs pos="69000">
                  <a:schemeClr val="accent1">
                    <a:shade val="84000"/>
                    <a:satMod val="130000"/>
                    <a:lumMod val="92000"/>
                  </a:schemeClr>
                </a:gs>
                <a:gs pos="100000">
                  <a:schemeClr val="accent1">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Sheet1!$A$2:$A$5</c:f>
              <c:strCache>
                <c:ptCount val="3"/>
                <c:pt idx="0">
                  <c:v>English</c:v>
                </c:pt>
                <c:pt idx="2">
                  <c:v>Spanish </c:v>
                </c:pt>
              </c:strCache>
            </c:strRef>
          </c:cat>
          <c:val>
            <c:numRef>
              <c:f>Sheet1!$B$2:$B$5</c:f>
              <c:numCache>
                <c:formatCode>General</c:formatCode>
                <c:ptCount val="4"/>
                <c:pt idx="0">
                  <c:v>1308</c:v>
                </c:pt>
                <c:pt idx="2">
                  <c:v>175</c:v>
                </c:pt>
              </c:numCache>
            </c:numRef>
          </c:val>
          <c:extLst>
            <c:ext xmlns:c16="http://schemas.microsoft.com/office/drawing/2014/chart" uri="{C3380CC4-5D6E-409C-BE32-E72D297353CC}">
              <c16:uniqueId val="{00000000-F11E-4765-8566-19C8752C5230}"/>
            </c:ext>
          </c:extLst>
        </c:ser>
        <c:ser>
          <c:idx val="1"/>
          <c:order val="1"/>
          <c:tx>
            <c:strRef>
              <c:f>Sheet1!$C$1</c:f>
              <c:strCache>
                <c:ptCount val="1"/>
                <c:pt idx="0">
                  <c:v>Undeliverable</c:v>
                </c:pt>
              </c:strCache>
            </c:strRef>
          </c:tx>
          <c:spPr>
            <a:gradFill rotWithShape="1">
              <a:gsLst>
                <a:gs pos="0">
                  <a:schemeClr val="accent2">
                    <a:tint val="98000"/>
                    <a:satMod val="110000"/>
                    <a:lumMod val="104000"/>
                  </a:schemeClr>
                </a:gs>
                <a:gs pos="69000">
                  <a:schemeClr val="accent2">
                    <a:shade val="84000"/>
                    <a:satMod val="130000"/>
                    <a:lumMod val="92000"/>
                  </a:schemeClr>
                </a:gs>
                <a:gs pos="100000">
                  <a:schemeClr val="accent2">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Sheet1!$A$2:$A$5</c:f>
              <c:strCache>
                <c:ptCount val="3"/>
                <c:pt idx="0">
                  <c:v>English</c:v>
                </c:pt>
                <c:pt idx="2">
                  <c:v>Spanish </c:v>
                </c:pt>
              </c:strCache>
            </c:strRef>
          </c:cat>
          <c:val>
            <c:numRef>
              <c:f>Sheet1!$C$2:$C$5</c:f>
              <c:numCache>
                <c:formatCode>General</c:formatCode>
                <c:ptCount val="4"/>
                <c:pt idx="0">
                  <c:v>88</c:v>
                </c:pt>
                <c:pt idx="2">
                  <c:v>6</c:v>
                </c:pt>
              </c:numCache>
            </c:numRef>
          </c:val>
          <c:extLst>
            <c:ext xmlns:c16="http://schemas.microsoft.com/office/drawing/2014/chart" uri="{C3380CC4-5D6E-409C-BE32-E72D297353CC}">
              <c16:uniqueId val="{00000001-F11E-4765-8566-19C8752C5230}"/>
            </c:ext>
          </c:extLst>
        </c:ser>
        <c:ser>
          <c:idx val="2"/>
          <c:order val="2"/>
          <c:tx>
            <c:strRef>
              <c:f>Sheet1!$D$1</c:f>
              <c:strCache>
                <c:ptCount val="1"/>
                <c:pt idx="0">
                  <c:v>Delivered </c:v>
                </c:pt>
              </c:strCache>
            </c:strRef>
          </c:tx>
          <c:spPr>
            <a:gradFill rotWithShape="1">
              <a:gsLst>
                <a:gs pos="0">
                  <a:schemeClr val="accent3">
                    <a:tint val="98000"/>
                    <a:satMod val="110000"/>
                    <a:lumMod val="104000"/>
                  </a:schemeClr>
                </a:gs>
                <a:gs pos="69000">
                  <a:schemeClr val="accent3">
                    <a:shade val="84000"/>
                    <a:satMod val="130000"/>
                    <a:lumMod val="92000"/>
                  </a:schemeClr>
                </a:gs>
                <a:gs pos="100000">
                  <a:schemeClr val="accent3">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Sheet1!$A$2:$A$5</c:f>
              <c:strCache>
                <c:ptCount val="3"/>
                <c:pt idx="0">
                  <c:v>English</c:v>
                </c:pt>
                <c:pt idx="2">
                  <c:v>Spanish </c:v>
                </c:pt>
              </c:strCache>
            </c:strRef>
          </c:cat>
          <c:val>
            <c:numRef>
              <c:f>Sheet1!$D$2:$D$5</c:f>
              <c:numCache>
                <c:formatCode>General</c:formatCode>
                <c:ptCount val="4"/>
                <c:pt idx="0">
                  <c:v>1220</c:v>
                </c:pt>
                <c:pt idx="2">
                  <c:v>169</c:v>
                </c:pt>
              </c:numCache>
            </c:numRef>
          </c:val>
          <c:extLst>
            <c:ext xmlns:c16="http://schemas.microsoft.com/office/drawing/2014/chart" uri="{C3380CC4-5D6E-409C-BE32-E72D297353CC}">
              <c16:uniqueId val="{00000002-F11E-4765-8566-19C8752C5230}"/>
            </c:ext>
          </c:extLst>
        </c:ser>
        <c:ser>
          <c:idx val="3"/>
          <c:order val="3"/>
          <c:tx>
            <c:strRef>
              <c:f>Sheet1!$E$1</c:f>
              <c:strCache>
                <c:ptCount val="1"/>
                <c:pt idx="0">
                  <c:v>Completed surveys</c:v>
                </c:pt>
              </c:strCache>
            </c:strRef>
          </c:tx>
          <c:spPr>
            <a:gradFill rotWithShape="1">
              <a:gsLst>
                <a:gs pos="0">
                  <a:schemeClr val="accent4">
                    <a:tint val="98000"/>
                    <a:satMod val="110000"/>
                    <a:lumMod val="104000"/>
                  </a:schemeClr>
                </a:gs>
                <a:gs pos="69000">
                  <a:schemeClr val="accent4">
                    <a:shade val="84000"/>
                    <a:satMod val="130000"/>
                    <a:lumMod val="92000"/>
                  </a:schemeClr>
                </a:gs>
                <a:gs pos="100000">
                  <a:schemeClr val="accent4">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Sheet1!$A$2:$A$5</c:f>
              <c:strCache>
                <c:ptCount val="3"/>
                <c:pt idx="0">
                  <c:v>English</c:v>
                </c:pt>
                <c:pt idx="2">
                  <c:v>Spanish </c:v>
                </c:pt>
              </c:strCache>
            </c:strRef>
          </c:cat>
          <c:val>
            <c:numRef>
              <c:f>Sheet1!$E$2:$E$5</c:f>
              <c:numCache>
                <c:formatCode>General</c:formatCode>
                <c:ptCount val="4"/>
                <c:pt idx="0">
                  <c:v>89</c:v>
                </c:pt>
                <c:pt idx="2">
                  <c:v>25</c:v>
                </c:pt>
              </c:numCache>
            </c:numRef>
          </c:val>
          <c:extLst>
            <c:ext xmlns:c16="http://schemas.microsoft.com/office/drawing/2014/chart" uri="{C3380CC4-5D6E-409C-BE32-E72D297353CC}">
              <c16:uniqueId val="{00000004-F11E-4765-8566-19C8752C5230}"/>
            </c:ext>
          </c:extLst>
        </c:ser>
        <c:dLbls>
          <c:showLegendKey val="0"/>
          <c:showVal val="0"/>
          <c:showCatName val="0"/>
          <c:showSerName val="0"/>
          <c:showPercent val="0"/>
          <c:showBubbleSize val="0"/>
        </c:dLbls>
        <c:gapWidth val="100"/>
        <c:overlap val="-24"/>
        <c:axId val="1651695920"/>
        <c:axId val="1424502112"/>
      </c:barChart>
      <c:catAx>
        <c:axId val="16516959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424502112"/>
        <c:crosses val="autoZero"/>
        <c:auto val="1"/>
        <c:lblAlgn val="ctr"/>
        <c:lblOffset val="100"/>
        <c:noMultiLvlLbl val="0"/>
      </c:catAx>
      <c:valAx>
        <c:axId val="142450211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51695920"/>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97" b="0" i="0" u="none" strike="noStrike" kern="1200" baseline="0">
                <a:solidFill>
                  <a:schemeClr val="lt1">
                    <a:lumMod val="8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sz="1600" cap="none">
                <a:solidFill>
                  <a:schemeClr val="tx1"/>
                </a:solidFill>
              </a:rPr>
              <a:t>Q5 How often have you had issues finding WIC foods?</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Series 1</c:v>
                </c:pt>
              </c:strCache>
            </c:strRef>
          </c:tx>
          <c:spPr>
            <a:solidFill>
              <a:schemeClr val="accent1"/>
            </a:solidFill>
            <a:ln>
              <a:noFill/>
            </a:ln>
            <a:effectLst/>
            <a:sp3d/>
          </c:spPr>
          <c:invertIfNegative val="0"/>
          <c:dPt>
            <c:idx val="1"/>
            <c:invertIfNegative val="0"/>
            <c:bubble3D val="0"/>
            <c:spPr>
              <a:solidFill>
                <a:schemeClr val="accent2"/>
              </a:solidFill>
              <a:ln>
                <a:noFill/>
              </a:ln>
              <a:effectLst/>
              <a:sp3d/>
            </c:spPr>
            <c:extLst>
              <c:ext xmlns:c16="http://schemas.microsoft.com/office/drawing/2014/chart" uri="{C3380CC4-5D6E-409C-BE32-E72D297353CC}">
                <c16:uniqueId val="{00000001-316C-4B1F-9532-950F3321899B}"/>
              </c:ext>
            </c:extLst>
          </c:dPt>
          <c:dPt>
            <c:idx val="2"/>
            <c:invertIfNegative val="0"/>
            <c:bubble3D val="0"/>
            <c:spPr>
              <a:solidFill>
                <a:schemeClr val="accent3"/>
              </a:solidFill>
              <a:ln>
                <a:noFill/>
              </a:ln>
              <a:effectLst/>
              <a:sp3d/>
            </c:spPr>
            <c:extLst>
              <c:ext xmlns:c16="http://schemas.microsoft.com/office/drawing/2014/chart" uri="{C3380CC4-5D6E-409C-BE32-E72D297353CC}">
                <c16:uniqueId val="{00000003-316C-4B1F-9532-950F3321899B}"/>
              </c:ext>
            </c:extLst>
          </c:dPt>
          <c:dPt>
            <c:idx val="3"/>
            <c:invertIfNegative val="0"/>
            <c:bubble3D val="0"/>
            <c:spPr>
              <a:solidFill>
                <a:schemeClr val="accent4"/>
              </a:solidFill>
              <a:ln>
                <a:noFill/>
              </a:ln>
              <a:effectLst/>
              <a:sp3d/>
            </c:spPr>
            <c:extLst>
              <c:ext xmlns:c16="http://schemas.microsoft.com/office/drawing/2014/chart" uri="{C3380CC4-5D6E-409C-BE32-E72D297353CC}">
                <c16:uniqueId val="{00000005-316C-4B1F-9532-950F3321899B}"/>
              </c:ext>
            </c:extLst>
          </c:dPt>
          <c:dPt>
            <c:idx val="4"/>
            <c:invertIfNegative val="0"/>
            <c:bubble3D val="0"/>
            <c:spPr>
              <a:solidFill>
                <a:schemeClr val="accent5"/>
              </a:solidFill>
              <a:ln>
                <a:noFill/>
              </a:ln>
              <a:effectLst/>
              <a:sp3d/>
            </c:spPr>
            <c:extLst>
              <c:ext xmlns:c16="http://schemas.microsoft.com/office/drawing/2014/chart" uri="{C3380CC4-5D6E-409C-BE32-E72D297353CC}">
                <c16:uniqueId val="{00000007-316C-4B1F-9532-950F3321899B}"/>
              </c:ext>
            </c:extLst>
          </c:dPt>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Always</c:v>
                </c:pt>
                <c:pt idx="1">
                  <c:v>Usually</c:v>
                </c:pt>
                <c:pt idx="2">
                  <c:v>Sometimes</c:v>
                </c:pt>
                <c:pt idx="3">
                  <c:v>Rarely</c:v>
                </c:pt>
                <c:pt idx="4">
                  <c:v>Never</c:v>
                </c:pt>
              </c:strCache>
            </c:strRef>
          </c:cat>
          <c:val>
            <c:numRef>
              <c:f>Sheet1!$B$2:$B$6</c:f>
              <c:numCache>
                <c:formatCode>General</c:formatCode>
                <c:ptCount val="5"/>
                <c:pt idx="0">
                  <c:v>5.17</c:v>
                </c:pt>
                <c:pt idx="1">
                  <c:v>5.17</c:v>
                </c:pt>
                <c:pt idx="2">
                  <c:v>32.76</c:v>
                </c:pt>
                <c:pt idx="3">
                  <c:v>27.59</c:v>
                </c:pt>
                <c:pt idx="4">
                  <c:v>29.31</c:v>
                </c:pt>
              </c:numCache>
            </c:numRef>
          </c:val>
          <c:extLst>
            <c:ext xmlns:c16="http://schemas.microsoft.com/office/drawing/2014/chart" uri="{C3380CC4-5D6E-409C-BE32-E72D297353CC}">
              <c16:uniqueId val="{00000008-316C-4B1F-9532-950F3321899B}"/>
            </c:ext>
          </c:extLst>
        </c:ser>
        <c:dLbls>
          <c:showLegendKey val="0"/>
          <c:showVal val="1"/>
          <c:showCatName val="0"/>
          <c:showSerName val="0"/>
          <c:showPercent val="0"/>
          <c:showBubbleSize val="0"/>
        </c:dLbls>
        <c:gapWidth val="79"/>
        <c:shape val="box"/>
        <c:axId val="270130944"/>
        <c:axId val="396664464"/>
        <c:axId val="0"/>
      </c:bar3DChart>
      <c:catAx>
        <c:axId val="2701309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sz="1050" b="1">
                    <a:solidFill>
                      <a:schemeClr val="tx1">
                        <a:lumMod val="75000"/>
                        <a:lumOff val="25000"/>
                      </a:schemeClr>
                    </a:solidFill>
                  </a:rPr>
                  <a:t>Respondents:</a:t>
                </a:r>
                <a:r>
                  <a:rPr lang="en-US" sz="1050" b="1" baseline="0">
                    <a:solidFill>
                      <a:schemeClr val="tx1">
                        <a:lumMod val="75000"/>
                        <a:lumOff val="25000"/>
                      </a:schemeClr>
                    </a:solidFill>
                  </a:rPr>
                  <a:t> 58</a:t>
                </a:r>
                <a:endParaRPr lang="en-US" sz="1050" b="1">
                  <a:solidFill>
                    <a:schemeClr val="tx1">
                      <a:lumMod val="75000"/>
                      <a:lumOff val="25000"/>
                    </a:schemeClr>
                  </a:solidFill>
                </a:endParaRP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1" i="0" u="none" strike="noStrike" kern="1200" cap="all" spc="120" normalizeH="0" baseline="0">
                <a:solidFill>
                  <a:schemeClr val="tx1">
                    <a:lumMod val="75000"/>
                    <a:lumOff val="25000"/>
                  </a:schemeClr>
                </a:solidFill>
                <a:latin typeface="+mn-lt"/>
                <a:ea typeface="+mn-ea"/>
                <a:cs typeface="+mn-cs"/>
              </a:defRPr>
            </a:pPr>
            <a:endParaRPr lang="en-US"/>
          </a:p>
        </c:txPr>
        <c:crossAx val="396664464"/>
        <c:crosses val="autoZero"/>
        <c:auto val="1"/>
        <c:lblAlgn val="ctr"/>
        <c:lblOffset val="100"/>
        <c:noMultiLvlLbl val="0"/>
      </c:catAx>
      <c:valAx>
        <c:axId val="396664464"/>
        <c:scaling>
          <c:orientation val="minMax"/>
        </c:scaling>
        <c:delete val="1"/>
        <c:axPos val="l"/>
        <c:numFmt formatCode="General" sourceLinked="1"/>
        <c:majorTickMark val="none"/>
        <c:minorTickMark val="none"/>
        <c:tickLblPos val="nextTo"/>
        <c:crossAx val="270130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solidFill>
                <a:latin typeface="+mn-lt"/>
                <a:ea typeface="+mn-ea"/>
                <a:cs typeface="+mn-cs"/>
              </a:defRPr>
            </a:pPr>
            <a:r>
              <a:rPr lang="en-US" sz="1800" cap="none">
                <a:solidFill>
                  <a:schemeClr val="tx1"/>
                </a:solidFill>
              </a:rPr>
              <a:t>Q7 Do you ever have ounces</a:t>
            </a:r>
            <a:r>
              <a:rPr lang="en-US" sz="1800" cap="none" baseline="0">
                <a:solidFill>
                  <a:schemeClr val="tx1"/>
                </a:solidFill>
              </a:rPr>
              <a:t> of juice or cereal remaining that you are not able to purchase?</a:t>
            </a:r>
            <a:endParaRPr lang="en-US" sz="1800" cap="none">
              <a:solidFill>
                <a:schemeClr val="tx1"/>
              </a:solidFill>
            </a:endParaRP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9134-4DF5-A412-97A531BE2C31}"/>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9134-4DF5-A412-97A531BE2C31}"/>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9134-4DF5-A412-97A531BE2C31}"/>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 N/A - Formula Package Only</c:v>
                </c:pt>
                <c:pt idx="1">
                  <c:v>No</c:v>
                </c:pt>
                <c:pt idx="2">
                  <c:v>Yes</c:v>
                </c:pt>
              </c:strCache>
            </c:strRef>
          </c:cat>
          <c:val>
            <c:numRef>
              <c:f>Sheet1!$B$2:$B$4</c:f>
              <c:numCache>
                <c:formatCode>General</c:formatCode>
                <c:ptCount val="3"/>
                <c:pt idx="0">
                  <c:v>5.17</c:v>
                </c:pt>
                <c:pt idx="1">
                  <c:v>58.62</c:v>
                </c:pt>
                <c:pt idx="2">
                  <c:v>32.75</c:v>
                </c:pt>
              </c:numCache>
            </c:numRef>
          </c:val>
          <c:extLst>
            <c:ext xmlns:c16="http://schemas.microsoft.com/office/drawing/2014/chart" uri="{C3380CC4-5D6E-409C-BE32-E72D297353CC}">
              <c16:uniqueId val="{00000006-9134-4DF5-A412-97A531BE2C31}"/>
            </c:ext>
          </c:extLst>
        </c:ser>
        <c:dLbls>
          <c:dLblPos val="ctr"/>
          <c:showLegendKey val="0"/>
          <c:showVal val="1"/>
          <c:showCatName val="0"/>
          <c:showSerName val="0"/>
          <c:showPercent val="0"/>
          <c:showBubbleSize val="0"/>
        </c:dLbls>
        <c:gapWidth val="79"/>
        <c:overlap val="100"/>
        <c:axId val="396663680"/>
        <c:axId val="396667992"/>
      </c:barChart>
      <c:catAx>
        <c:axId val="396663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a:softEdge rad="0"/>
          </a:effectLst>
        </c:spPr>
        <c:txPr>
          <a:bodyPr rot="0" spcFirstLastPara="1" vertOverflow="ellipsis" wrap="square" anchor="ctr" anchorCtr="1"/>
          <a:lstStyle/>
          <a:p>
            <a:pPr>
              <a:defRPr sz="1064" b="1" i="0" u="none" strike="noStrike" kern="1200" cap="all" spc="120" normalizeH="0" baseline="0">
                <a:solidFill>
                  <a:schemeClr val="tx1">
                    <a:lumMod val="75000"/>
                    <a:lumOff val="25000"/>
                  </a:schemeClr>
                </a:solidFill>
                <a:latin typeface="+mn-lt"/>
                <a:ea typeface="+mn-ea"/>
                <a:cs typeface="+mn-cs"/>
              </a:defRPr>
            </a:pPr>
            <a:endParaRPr lang="en-US"/>
          </a:p>
        </c:txPr>
        <c:crossAx val="396667992"/>
        <c:crosses val="autoZero"/>
        <c:auto val="1"/>
        <c:lblAlgn val="ctr"/>
        <c:lblOffset val="100"/>
        <c:noMultiLvlLbl val="0"/>
      </c:catAx>
      <c:valAx>
        <c:axId val="396667992"/>
        <c:scaling>
          <c:orientation val="minMax"/>
        </c:scaling>
        <c:delete val="1"/>
        <c:axPos val="b"/>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sz="1050" b="1">
                    <a:solidFill>
                      <a:schemeClr val="tx1">
                        <a:lumMod val="75000"/>
                        <a:lumOff val="25000"/>
                      </a:schemeClr>
                    </a:solidFill>
                  </a:rPr>
                  <a:t>RESPONDENTS: 58</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396663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89A7-4E97-B993-97E1FE521AE5}"/>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89A7-4E97-B993-97E1FE521AE5}"/>
              </c:ext>
            </c:extLst>
          </c:dPt>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Yes</c:v>
                </c:pt>
                <c:pt idx="1">
                  <c:v>No</c:v>
                </c:pt>
              </c:strCache>
            </c:strRef>
          </c:cat>
          <c:val>
            <c:numRef>
              <c:f>Sheet1!$B$2:$B$3</c:f>
              <c:numCache>
                <c:formatCode>General</c:formatCode>
                <c:ptCount val="2"/>
                <c:pt idx="0">
                  <c:v>47.72</c:v>
                </c:pt>
                <c:pt idx="1">
                  <c:v>52.27</c:v>
                </c:pt>
              </c:numCache>
            </c:numRef>
          </c:val>
          <c:extLst>
            <c:ext xmlns:c16="http://schemas.microsoft.com/office/drawing/2014/chart" uri="{C3380CC4-5D6E-409C-BE32-E72D297353CC}">
              <c16:uniqueId val="{00000004-89A7-4E97-B993-97E1FE521AE5}"/>
            </c:ext>
          </c:extLst>
        </c:ser>
        <c:dLbls>
          <c:showLegendKey val="0"/>
          <c:showVal val="1"/>
          <c:showCatName val="0"/>
          <c:showSerName val="0"/>
          <c:showPercent val="0"/>
          <c:showBubbleSize val="0"/>
        </c:dLbls>
        <c:gapWidth val="79"/>
        <c:overlap val="100"/>
        <c:axId val="396667208"/>
        <c:axId val="396666032"/>
      </c:barChart>
      <c:catAx>
        <c:axId val="396667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1" i="0" u="none" strike="noStrike" kern="1200" cap="all" spc="120" normalizeH="0" baseline="0">
                <a:solidFill>
                  <a:schemeClr val="tx1">
                    <a:lumMod val="65000"/>
                    <a:lumOff val="35000"/>
                  </a:schemeClr>
                </a:solidFill>
                <a:latin typeface="+mn-lt"/>
                <a:ea typeface="+mn-ea"/>
                <a:cs typeface="+mn-cs"/>
              </a:defRPr>
            </a:pPr>
            <a:endParaRPr lang="en-US"/>
          </a:p>
        </c:txPr>
        <c:crossAx val="396666032"/>
        <c:crosses val="autoZero"/>
        <c:auto val="1"/>
        <c:lblAlgn val="ctr"/>
        <c:lblOffset val="100"/>
        <c:noMultiLvlLbl val="0"/>
      </c:catAx>
      <c:valAx>
        <c:axId val="396666032"/>
        <c:scaling>
          <c:orientation val="minMax"/>
        </c:scaling>
        <c:delete val="1"/>
        <c:axPos val="b"/>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b="1"/>
                  <a:t>RESPONDENTS: 44	SKIPPED: 14</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396667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CDC5-40E9-911B-E0EFEDD684DA}"/>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CDC5-40E9-911B-E0EFEDD684DA}"/>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CDC5-40E9-911B-E0EFEDD684DA}"/>
              </c:ext>
            </c:extLst>
          </c:dPt>
          <c:dLbls>
            <c:dLbl>
              <c:idx val="0"/>
              <c:layout>
                <c:manualLayout>
                  <c:x val="-2.8145695364238412E-2"/>
                  <c:y val="-8.1317919948105014E-2"/>
                </c:manualLayout>
              </c:layout>
              <c:tx>
                <c:rich>
                  <a:bodyPr/>
                  <a:lstStyle/>
                  <a:p>
                    <a:fld id="{FA9B6D3E-0CF6-41F3-951D-E503DA6BEBA0}" type="CATEGORYNAME">
                      <a:rPr lang="en-US" b="1"/>
                      <a:pPr/>
                      <a:t>[CATEGORY NAME]</a:t>
                    </a:fld>
                    <a:r>
                      <a:rPr lang="en-US" b="1" baseline="0"/>
                      <a:t>, </a:t>
                    </a:r>
                    <a:fld id="{6A0E8742-9518-4366-A3A3-9BB51BFE3FB5}" type="VALUE">
                      <a:rPr lang="en-US" b="1" baseline="0"/>
                      <a:pPr/>
                      <a:t>[VALUE]</a:t>
                    </a:fld>
                    <a:endParaRPr lang="en-US" b="1"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CDC5-40E9-911B-E0EFEDD684DA}"/>
                </c:ext>
              </c:extLst>
            </c:dLbl>
            <c:dLbl>
              <c:idx val="1"/>
              <c:layout>
                <c:manualLayout>
                  <c:x val="-6.6225165562913912E-2"/>
                  <c:y val="-8.4121986153211911E-2"/>
                </c:manualLayout>
              </c:layout>
              <c:tx>
                <c:rich>
                  <a:bodyPr/>
                  <a:lstStyle/>
                  <a:p>
                    <a:fld id="{1BCF8AF8-2A82-4389-8B5D-8F2231634A77}" type="CATEGORYNAME">
                      <a:rPr lang="en-US" b="1"/>
                      <a:pPr/>
                      <a:t>[CATEGORY NAME]</a:t>
                    </a:fld>
                    <a:r>
                      <a:rPr lang="en-US" b="1" baseline="0"/>
                      <a:t>, </a:t>
                    </a:r>
                    <a:fld id="{852AC0FB-2A12-40C9-BA84-709B22676741}" type="VALUE">
                      <a:rPr lang="en-US" b="1" baseline="0"/>
                      <a:pPr/>
                      <a:t>[VALUE]</a:t>
                    </a:fld>
                    <a:endParaRPr lang="en-US" b="1"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DC5-40E9-911B-E0EFEDD684DA}"/>
                </c:ext>
              </c:extLst>
            </c:dLbl>
            <c:dLbl>
              <c:idx val="2"/>
              <c:layout>
                <c:manualLayout>
                  <c:x val="-5.9602649006622516E-2"/>
                  <c:y val="-8.1317919948104903E-2"/>
                </c:manualLayout>
              </c:layout>
              <c:tx>
                <c:rich>
                  <a:bodyPr/>
                  <a:lstStyle/>
                  <a:p>
                    <a:fld id="{F7358158-B57B-4B4C-B3E1-0184150E15C1}" type="CATEGORYNAME">
                      <a:rPr lang="en-US" b="1"/>
                      <a:pPr/>
                      <a:t>[CATEGORY NAME]</a:t>
                    </a:fld>
                    <a:r>
                      <a:rPr lang="en-US" baseline="0"/>
                      <a:t>, </a:t>
                    </a:r>
                    <a:fld id="{0E9C6474-EFDA-4AA9-9019-337E3843DF08}" type="VALUE">
                      <a:rPr lang="en-US" b="1" baseline="0"/>
                      <a:pPr/>
                      <a:t>[VALUE]</a:t>
                    </a:fld>
                    <a:endParaRPr 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DC5-40E9-911B-E0EFEDD684DA}"/>
                </c:ext>
              </c:extLst>
            </c:dLbl>
            <c:dLbl>
              <c:idx val="3"/>
              <c:layout>
                <c:manualLayout>
                  <c:x val="-0.11589403973509933"/>
                  <c:y val="-8.1317919948104903E-2"/>
                </c:manualLayout>
              </c:layout>
              <c:tx>
                <c:rich>
                  <a:bodyPr/>
                  <a:lstStyle/>
                  <a:p>
                    <a:fld id="{CA2F210E-8210-4563-B8BF-2B0CEEFB5307}" type="CATEGORYNAME">
                      <a:rPr lang="en-US" b="1"/>
                      <a:pPr/>
                      <a:t>[CATEGORY NAME]</a:t>
                    </a:fld>
                    <a:r>
                      <a:rPr lang="en-US" b="1" baseline="0"/>
                      <a:t>, </a:t>
                    </a:r>
                    <a:fld id="{AB72A60B-D707-44CE-9A0E-8F8B593BA912}" type="VALUE">
                      <a:rPr lang="en-US" b="1" baseline="0"/>
                      <a:pPr/>
                      <a:t>[VALUE]</a:t>
                    </a:fld>
                    <a:endParaRPr lang="en-US" b="1"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DC5-40E9-911B-E0EFEDD684DA}"/>
                </c:ext>
              </c:extLst>
            </c:dLbl>
            <c:spPr>
              <a:solidFill>
                <a:prstClr val="white"/>
              </a:solidFill>
              <a:ln>
                <a:solidFill>
                  <a:srgbClr val="4D0511">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Sheet1!$A$2:$A$5</c:f>
              <c:strCache>
                <c:ptCount val="4"/>
                <c:pt idx="0">
                  <c:v>Most Times They Don't Scan</c:v>
                </c:pt>
                <c:pt idx="1">
                  <c:v>Sometimes They Don't Scan</c:v>
                </c:pt>
                <c:pt idx="2">
                  <c:v>Most Times They Scan</c:v>
                </c:pt>
                <c:pt idx="3">
                  <c:v>They Always Scan</c:v>
                </c:pt>
              </c:strCache>
            </c:strRef>
          </c:cat>
          <c:val>
            <c:numRef>
              <c:f>Sheet1!$B$2:$B$5</c:f>
              <c:numCache>
                <c:formatCode>General</c:formatCode>
                <c:ptCount val="4"/>
                <c:pt idx="0">
                  <c:v>1.72</c:v>
                </c:pt>
                <c:pt idx="1">
                  <c:v>20.69</c:v>
                </c:pt>
                <c:pt idx="2">
                  <c:v>13.79</c:v>
                </c:pt>
                <c:pt idx="3">
                  <c:v>63.79</c:v>
                </c:pt>
              </c:numCache>
            </c:numRef>
          </c:val>
          <c:extLst>
            <c:ext xmlns:c16="http://schemas.microsoft.com/office/drawing/2014/chart" uri="{C3380CC4-5D6E-409C-BE32-E72D297353CC}">
              <c16:uniqueId val="{00000007-CDC5-40E9-911B-E0EFEDD684DA}"/>
            </c:ext>
          </c:extLst>
        </c:ser>
        <c:dLbls>
          <c:showLegendKey val="0"/>
          <c:showVal val="0"/>
          <c:showCatName val="0"/>
          <c:showSerName val="0"/>
          <c:showPercent val="0"/>
          <c:showBubbleSize val="0"/>
        </c:dLbls>
        <c:gapWidth val="182"/>
        <c:axId val="398604856"/>
        <c:axId val="398602504"/>
      </c:barChart>
      <c:catAx>
        <c:axId val="398604856"/>
        <c:scaling>
          <c:orientation val="minMax"/>
        </c:scaling>
        <c:delete val="1"/>
        <c:axPos val="l"/>
        <c:numFmt formatCode="General" sourceLinked="1"/>
        <c:majorTickMark val="none"/>
        <c:minorTickMark val="none"/>
        <c:tickLblPos val="nextTo"/>
        <c:crossAx val="398602504"/>
        <c:crosses val="autoZero"/>
        <c:auto val="1"/>
        <c:lblAlgn val="ctr"/>
        <c:lblOffset val="100"/>
        <c:noMultiLvlLbl val="0"/>
      </c:catAx>
      <c:valAx>
        <c:axId val="3986025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1"/>
                  <a:t>RESPONDENTS: 58</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604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53C7-49FF-8DA4-49EB92CA8171}"/>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53C7-49FF-8DA4-49EB92CA8171}"/>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5-53C7-49FF-8DA4-49EB92CA8171}"/>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7-53C7-49FF-8DA4-49EB92CA8171}"/>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9-53C7-49FF-8DA4-49EB92CA817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Take a Picture of the Food(s)</c:v>
                </c:pt>
                <c:pt idx="1">
                  <c:v>Call the Customer Service Number on the Card</c:v>
                </c:pt>
                <c:pt idx="2">
                  <c:v>Call WIC (State or Local Agency)</c:v>
                </c:pt>
                <c:pt idx="3">
                  <c:v>Ask for Store Manager</c:v>
                </c:pt>
                <c:pt idx="4">
                  <c:v>I Don't Know What To Do</c:v>
                </c:pt>
                <c:pt idx="5">
                  <c:v>They Always Scan</c:v>
                </c:pt>
              </c:strCache>
            </c:strRef>
          </c:cat>
          <c:val>
            <c:numRef>
              <c:f>Sheet1!$B$2:$B$7</c:f>
              <c:numCache>
                <c:formatCode>General</c:formatCode>
                <c:ptCount val="6"/>
                <c:pt idx="0">
                  <c:v>5.55</c:v>
                </c:pt>
                <c:pt idx="1">
                  <c:v>11.11</c:v>
                </c:pt>
                <c:pt idx="2">
                  <c:v>0</c:v>
                </c:pt>
                <c:pt idx="3">
                  <c:v>29.63</c:v>
                </c:pt>
                <c:pt idx="4">
                  <c:v>24.07</c:v>
                </c:pt>
                <c:pt idx="5">
                  <c:v>31.48</c:v>
                </c:pt>
              </c:numCache>
            </c:numRef>
          </c:val>
          <c:extLst>
            <c:ext xmlns:c16="http://schemas.microsoft.com/office/drawing/2014/chart" uri="{C3380CC4-5D6E-409C-BE32-E72D297353CC}">
              <c16:uniqueId val="{0000000A-53C7-49FF-8DA4-49EB92CA8171}"/>
            </c:ext>
          </c:extLst>
        </c:ser>
        <c:dLbls>
          <c:dLblPos val="ctr"/>
          <c:showLegendKey val="0"/>
          <c:showVal val="1"/>
          <c:showCatName val="0"/>
          <c:showSerName val="0"/>
          <c:showPercent val="0"/>
          <c:showBubbleSize val="0"/>
        </c:dLbls>
        <c:gapWidth val="79"/>
        <c:overlap val="100"/>
        <c:axId val="398605640"/>
        <c:axId val="398602896"/>
      </c:barChart>
      <c:catAx>
        <c:axId val="398605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98602896"/>
        <c:crosses val="autoZero"/>
        <c:auto val="1"/>
        <c:lblAlgn val="ctr"/>
        <c:lblOffset val="100"/>
        <c:noMultiLvlLbl val="0"/>
      </c:catAx>
      <c:valAx>
        <c:axId val="398602896"/>
        <c:scaling>
          <c:orientation val="minMax"/>
        </c:scaling>
        <c:delete val="1"/>
        <c:axPos val="b"/>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RESPONDENTS: 54	SKIPPED: 4</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398605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1400"/>
              <a:t>COVID-19</a:t>
            </a:r>
            <a:r>
              <a:rPr lang="en-US" sz="1400" baseline="0"/>
              <a:t> Survey: May-June 2020 (2,107 Respondents)</a:t>
            </a:r>
            <a:endParaRPr lang="en-US" sz="140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1529186904538558E-2"/>
          <c:y val="3.2179017205300954E-2"/>
          <c:w val="0.94689232594484707"/>
          <c:h val="0.77982519358623226"/>
        </c:manualLayout>
      </c:layout>
      <c:barChart>
        <c:barDir val="col"/>
        <c:grouping val="clustered"/>
        <c:varyColors val="0"/>
        <c:ser>
          <c:idx val="0"/>
          <c:order val="0"/>
          <c:tx>
            <c:strRef>
              <c:f>Sheet1!$B$1</c:f>
              <c:strCache>
                <c:ptCount val="1"/>
                <c:pt idx="0">
                  <c:v>COVID-19 Survey: May-June 2020 (2,107 Respondents)</c:v>
                </c:pt>
              </c:strCache>
            </c:strRef>
          </c:tx>
          <c:spPr>
            <a:gradFill rotWithShape="1">
              <a:gsLst>
                <a:gs pos="0">
                  <a:schemeClr val="accent1">
                    <a:tint val="98000"/>
                    <a:satMod val="110000"/>
                    <a:lumMod val="104000"/>
                  </a:schemeClr>
                </a:gs>
                <a:gs pos="69000">
                  <a:schemeClr val="accent1">
                    <a:shade val="84000"/>
                    <a:satMod val="130000"/>
                    <a:lumMod val="92000"/>
                  </a:schemeClr>
                </a:gs>
                <a:gs pos="100000">
                  <a:schemeClr val="accent1">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Text Message from WIC</c:v>
                </c:pt>
                <c:pt idx="1">
                  <c:v>WIC Website</c:v>
                </c:pt>
                <c:pt idx="2">
                  <c:v>Banner on the WICShopper App</c:v>
                </c:pt>
                <c:pt idx="3">
                  <c:v>WIC Staff Told Me</c:v>
                </c:pt>
                <c:pt idx="4">
                  <c:v>Friend or Family Told Me</c:v>
                </c:pt>
                <c:pt idx="5">
                  <c:v>Grocery Store Told Me</c:v>
                </c:pt>
                <c:pt idx="6">
                  <c:v>I Have Not Heard About the Expanded Food List</c:v>
                </c:pt>
                <c:pt idx="7">
                  <c:v>Other</c:v>
                </c:pt>
              </c:strCache>
            </c:strRef>
          </c:cat>
          <c:val>
            <c:numRef>
              <c:f>Sheet1!$B$2:$B$9</c:f>
              <c:numCache>
                <c:formatCode>General</c:formatCode>
                <c:ptCount val="8"/>
                <c:pt idx="0">
                  <c:v>55.15</c:v>
                </c:pt>
                <c:pt idx="1">
                  <c:v>9.82</c:v>
                </c:pt>
                <c:pt idx="2">
                  <c:v>18.18</c:v>
                </c:pt>
                <c:pt idx="3">
                  <c:v>21.93</c:v>
                </c:pt>
                <c:pt idx="4">
                  <c:v>3.32</c:v>
                </c:pt>
                <c:pt idx="5">
                  <c:v>1.33</c:v>
                </c:pt>
                <c:pt idx="6">
                  <c:v>41.29</c:v>
                </c:pt>
                <c:pt idx="7">
                  <c:v>2.33</c:v>
                </c:pt>
              </c:numCache>
            </c:numRef>
          </c:val>
          <c:extLst>
            <c:ext xmlns:c16="http://schemas.microsoft.com/office/drawing/2014/chart" uri="{C3380CC4-5D6E-409C-BE32-E72D297353CC}">
              <c16:uniqueId val="{00000000-B7E0-49CA-A865-AB270C02A6BB}"/>
            </c:ext>
          </c:extLst>
        </c:ser>
        <c:dLbls>
          <c:dLblPos val="outEnd"/>
          <c:showLegendKey val="0"/>
          <c:showVal val="1"/>
          <c:showCatName val="0"/>
          <c:showSerName val="0"/>
          <c:showPercent val="0"/>
          <c:showBubbleSize val="0"/>
        </c:dLbls>
        <c:gapWidth val="100"/>
        <c:overlap val="-24"/>
        <c:axId val="689718096"/>
        <c:axId val="689718424"/>
      </c:barChart>
      <c:catAx>
        <c:axId val="6897180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89718424"/>
        <c:crosses val="autoZero"/>
        <c:auto val="1"/>
        <c:lblAlgn val="ctr"/>
        <c:lblOffset val="100"/>
        <c:noMultiLvlLbl val="0"/>
      </c:catAx>
      <c:valAx>
        <c:axId val="689718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89718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WIC Participant Satisfaction Survey 2020-2021 </a:t>
            </a:r>
          </a:p>
          <a:p>
            <a:pPr>
              <a:defRPr/>
            </a:pPr>
            <a:r>
              <a:rPr lang="fr-FR"/>
              <a:t>(1,418 </a:t>
            </a:r>
            <a:r>
              <a:rPr lang="fr-FR" err="1"/>
              <a:t>Respondents</a:t>
            </a:r>
            <a:r>
              <a:rPr lang="fr-FR"/>
              <a:t>)</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WIC Participant Satisfaction Survey 2020-2021 (1,418 Respondents)</c:v>
                </c:pt>
              </c:strCache>
            </c:strRef>
          </c:tx>
          <c:spPr>
            <a:gradFill rotWithShape="1">
              <a:gsLst>
                <a:gs pos="0">
                  <a:schemeClr val="accent1">
                    <a:tint val="98000"/>
                    <a:satMod val="110000"/>
                    <a:lumMod val="104000"/>
                  </a:schemeClr>
                </a:gs>
                <a:gs pos="69000">
                  <a:schemeClr val="accent1">
                    <a:shade val="84000"/>
                    <a:satMod val="130000"/>
                    <a:lumMod val="92000"/>
                  </a:schemeClr>
                </a:gs>
                <a:gs pos="100000">
                  <a:schemeClr val="accent1">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Sheet1!$A$2:$A$12</c:f>
              <c:strCache>
                <c:ptCount val="11"/>
                <c:pt idx="0">
                  <c:v>I had to make more frequent visits than usual to find WIC foods</c:v>
                </c:pt>
                <c:pt idx="1">
                  <c:v>I had to travel farther than usual to find WIC foods</c:v>
                </c:pt>
                <c:pt idx="2">
                  <c:v>I am buying more WIC foods than usual</c:v>
                </c:pt>
                <c:pt idx="3">
                  <c:v>I am buying less WIC foods than usual </c:v>
                </c:pt>
                <c:pt idx="4">
                  <c:v>I asked someone to grocery shop for fear of being exposed to COVID-19</c:v>
                </c:pt>
                <c:pt idx="5">
                  <c:v>I reduced my usual number of trips to the store to avoid exposure to COVID-19</c:v>
                </c:pt>
                <c:pt idx="6">
                  <c:v>I bought more than usual to avoid multiple trips</c:v>
                </c:pt>
                <c:pt idx="7">
                  <c:v>I used a volunteer program to help grocery shop and deliver foods</c:v>
                </c:pt>
                <c:pt idx="8">
                  <c:v>I am a new participant and just started shopping for WIC foods</c:v>
                </c:pt>
                <c:pt idx="9">
                  <c:v>Nothing has changed</c:v>
                </c:pt>
                <c:pt idx="10">
                  <c:v>Other</c:v>
                </c:pt>
              </c:strCache>
            </c:strRef>
          </c:cat>
          <c:val>
            <c:numRef>
              <c:f>Sheet1!$B$2:$B$12</c:f>
              <c:numCache>
                <c:formatCode>General</c:formatCode>
                <c:ptCount val="11"/>
                <c:pt idx="0">
                  <c:v>30.04</c:v>
                </c:pt>
                <c:pt idx="1">
                  <c:v>14.74</c:v>
                </c:pt>
                <c:pt idx="2">
                  <c:v>14.81</c:v>
                </c:pt>
                <c:pt idx="3">
                  <c:v>9.3800000000000008</c:v>
                </c:pt>
                <c:pt idx="4">
                  <c:v>8.67</c:v>
                </c:pt>
                <c:pt idx="5">
                  <c:v>32.72</c:v>
                </c:pt>
                <c:pt idx="6">
                  <c:v>23.62</c:v>
                </c:pt>
                <c:pt idx="7">
                  <c:v>0.85</c:v>
                </c:pt>
                <c:pt idx="8">
                  <c:v>8.39</c:v>
                </c:pt>
                <c:pt idx="9">
                  <c:v>25.89</c:v>
                </c:pt>
                <c:pt idx="10">
                  <c:v>3.17</c:v>
                </c:pt>
              </c:numCache>
            </c:numRef>
          </c:val>
          <c:extLst>
            <c:ext xmlns:c16="http://schemas.microsoft.com/office/drawing/2014/chart" uri="{C3380CC4-5D6E-409C-BE32-E72D297353CC}">
              <c16:uniqueId val="{00000000-8819-4DA5-8CF8-8359ADF0B8F9}"/>
            </c:ext>
          </c:extLst>
        </c:ser>
        <c:dLbls>
          <c:dLblPos val="inEnd"/>
          <c:showLegendKey val="0"/>
          <c:showVal val="1"/>
          <c:showCatName val="0"/>
          <c:showSerName val="0"/>
          <c:showPercent val="0"/>
          <c:showBubbleSize val="0"/>
        </c:dLbls>
        <c:gapWidth val="115"/>
        <c:overlap val="-20"/>
        <c:axId val="726384864"/>
        <c:axId val="726386176"/>
      </c:barChart>
      <c:catAx>
        <c:axId val="726384864"/>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26386176"/>
        <c:crosses val="autoZero"/>
        <c:auto val="1"/>
        <c:lblAlgn val="ctr"/>
        <c:lblOffset val="100"/>
        <c:noMultiLvlLbl val="0"/>
      </c:catAx>
      <c:valAx>
        <c:axId val="726386176"/>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26384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CT WIC Specialized Formula/Medical Food </a:t>
            </a:r>
          </a:p>
          <a:p>
            <a:pPr>
              <a:defRPr/>
            </a:pPr>
            <a:r>
              <a:rPr lang="en-US"/>
              <a:t>Jan 2021 SurveyMonkey Survey</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possible participants </c:v>
                </c:pt>
              </c:strCache>
            </c:strRef>
          </c:tx>
          <c:spPr>
            <a:gradFill rotWithShape="1">
              <a:gsLst>
                <a:gs pos="0">
                  <a:schemeClr val="accent1">
                    <a:tint val="98000"/>
                    <a:satMod val="110000"/>
                    <a:lumMod val="104000"/>
                  </a:schemeClr>
                </a:gs>
                <a:gs pos="69000">
                  <a:schemeClr val="accent1">
                    <a:shade val="84000"/>
                    <a:satMod val="130000"/>
                    <a:lumMod val="92000"/>
                  </a:schemeClr>
                </a:gs>
                <a:gs pos="100000">
                  <a:schemeClr val="accent1">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Sheet1!$A$2:$A$6</c:f>
              <c:strCache>
                <c:ptCount val="5"/>
                <c:pt idx="0">
                  <c:v>English</c:v>
                </c:pt>
                <c:pt idx="2">
                  <c:v>Spanish </c:v>
                </c:pt>
                <c:pt idx="4">
                  <c:v>TOTAL</c:v>
                </c:pt>
              </c:strCache>
            </c:strRef>
          </c:cat>
          <c:val>
            <c:numRef>
              <c:f>Sheet1!$B$2:$B$6</c:f>
              <c:numCache>
                <c:formatCode>General</c:formatCode>
                <c:ptCount val="5"/>
                <c:pt idx="0" formatCode="#,##0">
                  <c:v>1308</c:v>
                </c:pt>
                <c:pt idx="2">
                  <c:v>175</c:v>
                </c:pt>
                <c:pt idx="4" formatCode="#,##0">
                  <c:v>1483</c:v>
                </c:pt>
              </c:numCache>
            </c:numRef>
          </c:val>
          <c:extLst>
            <c:ext xmlns:c16="http://schemas.microsoft.com/office/drawing/2014/chart" uri="{C3380CC4-5D6E-409C-BE32-E72D297353CC}">
              <c16:uniqueId val="{00000000-F11E-4765-8566-19C8752C5230}"/>
            </c:ext>
          </c:extLst>
        </c:ser>
        <c:ser>
          <c:idx val="1"/>
          <c:order val="1"/>
          <c:tx>
            <c:strRef>
              <c:f>Sheet1!$C$1</c:f>
              <c:strCache>
                <c:ptCount val="1"/>
                <c:pt idx="0">
                  <c:v>Delivered </c:v>
                </c:pt>
              </c:strCache>
            </c:strRef>
          </c:tx>
          <c:spPr>
            <a:gradFill rotWithShape="1">
              <a:gsLst>
                <a:gs pos="0">
                  <a:schemeClr val="accent2">
                    <a:tint val="98000"/>
                    <a:satMod val="110000"/>
                    <a:lumMod val="104000"/>
                  </a:schemeClr>
                </a:gs>
                <a:gs pos="69000">
                  <a:schemeClr val="accent2">
                    <a:shade val="84000"/>
                    <a:satMod val="130000"/>
                    <a:lumMod val="92000"/>
                  </a:schemeClr>
                </a:gs>
                <a:gs pos="100000">
                  <a:schemeClr val="accent2">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Sheet1!$A$2:$A$6</c:f>
              <c:strCache>
                <c:ptCount val="5"/>
                <c:pt idx="0">
                  <c:v>English</c:v>
                </c:pt>
                <c:pt idx="2">
                  <c:v>Spanish </c:v>
                </c:pt>
                <c:pt idx="4">
                  <c:v>TOTAL</c:v>
                </c:pt>
              </c:strCache>
            </c:strRef>
          </c:cat>
          <c:val>
            <c:numRef>
              <c:f>Sheet1!$C$2:$C$6</c:f>
              <c:numCache>
                <c:formatCode>General</c:formatCode>
                <c:ptCount val="5"/>
                <c:pt idx="0" formatCode="#,##0">
                  <c:v>1220</c:v>
                </c:pt>
                <c:pt idx="2">
                  <c:v>169</c:v>
                </c:pt>
                <c:pt idx="4" formatCode="#,##0">
                  <c:v>1389</c:v>
                </c:pt>
              </c:numCache>
            </c:numRef>
          </c:val>
          <c:extLst>
            <c:ext xmlns:c16="http://schemas.microsoft.com/office/drawing/2014/chart" uri="{C3380CC4-5D6E-409C-BE32-E72D297353CC}">
              <c16:uniqueId val="{00000001-F11E-4765-8566-19C8752C5230}"/>
            </c:ext>
          </c:extLst>
        </c:ser>
        <c:ser>
          <c:idx val="2"/>
          <c:order val="2"/>
          <c:tx>
            <c:strRef>
              <c:f>Sheet1!$D$1</c:f>
              <c:strCache>
                <c:ptCount val="1"/>
                <c:pt idx="0">
                  <c:v>Undeliverable</c:v>
                </c:pt>
              </c:strCache>
            </c:strRef>
          </c:tx>
          <c:spPr>
            <a:gradFill rotWithShape="1">
              <a:gsLst>
                <a:gs pos="0">
                  <a:schemeClr val="accent3">
                    <a:tint val="98000"/>
                    <a:satMod val="110000"/>
                    <a:lumMod val="104000"/>
                  </a:schemeClr>
                </a:gs>
                <a:gs pos="69000">
                  <a:schemeClr val="accent3">
                    <a:shade val="84000"/>
                    <a:satMod val="130000"/>
                    <a:lumMod val="92000"/>
                  </a:schemeClr>
                </a:gs>
                <a:gs pos="100000">
                  <a:schemeClr val="accent3">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Sheet1!$A$2:$A$6</c:f>
              <c:strCache>
                <c:ptCount val="5"/>
                <c:pt idx="0">
                  <c:v>English</c:v>
                </c:pt>
                <c:pt idx="2">
                  <c:v>Spanish </c:v>
                </c:pt>
                <c:pt idx="4">
                  <c:v>TOTAL</c:v>
                </c:pt>
              </c:strCache>
            </c:strRef>
          </c:cat>
          <c:val>
            <c:numRef>
              <c:f>Sheet1!$D$2:$D$6</c:f>
              <c:numCache>
                <c:formatCode>General</c:formatCode>
                <c:ptCount val="5"/>
                <c:pt idx="0">
                  <c:v>88</c:v>
                </c:pt>
                <c:pt idx="2">
                  <c:v>6</c:v>
                </c:pt>
                <c:pt idx="4">
                  <c:v>94</c:v>
                </c:pt>
              </c:numCache>
            </c:numRef>
          </c:val>
          <c:extLst>
            <c:ext xmlns:c16="http://schemas.microsoft.com/office/drawing/2014/chart" uri="{C3380CC4-5D6E-409C-BE32-E72D297353CC}">
              <c16:uniqueId val="{00000002-F11E-4765-8566-19C8752C5230}"/>
            </c:ext>
          </c:extLst>
        </c:ser>
        <c:ser>
          <c:idx val="4"/>
          <c:order val="3"/>
          <c:tx>
            <c:strRef>
              <c:f>Sheet1!$E$1</c:f>
              <c:strCache>
                <c:ptCount val="1"/>
                <c:pt idx="0">
                  <c:v>Completed surveys</c:v>
                </c:pt>
              </c:strCache>
            </c:strRef>
          </c:tx>
          <c:spPr>
            <a:gradFill rotWithShape="1">
              <a:gsLst>
                <a:gs pos="0">
                  <a:schemeClr val="accent5">
                    <a:tint val="98000"/>
                    <a:satMod val="110000"/>
                    <a:lumMod val="104000"/>
                  </a:schemeClr>
                </a:gs>
                <a:gs pos="69000">
                  <a:schemeClr val="accent5">
                    <a:shade val="84000"/>
                    <a:satMod val="130000"/>
                    <a:lumMod val="92000"/>
                  </a:schemeClr>
                </a:gs>
                <a:gs pos="100000">
                  <a:schemeClr val="accent5">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c:spPr>
          <c:invertIfNegative val="0"/>
          <c:cat>
            <c:strRef>
              <c:f>Sheet1!$A$2:$A$6</c:f>
              <c:strCache>
                <c:ptCount val="5"/>
                <c:pt idx="0">
                  <c:v>English</c:v>
                </c:pt>
                <c:pt idx="2">
                  <c:v>Spanish </c:v>
                </c:pt>
                <c:pt idx="4">
                  <c:v>TOTAL</c:v>
                </c:pt>
              </c:strCache>
            </c:strRef>
          </c:cat>
          <c:val>
            <c:numRef>
              <c:f>Sheet1!$E$2:$E$6</c:f>
              <c:numCache>
                <c:formatCode>General</c:formatCode>
                <c:ptCount val="5"/>
                <c:pt idx="0">
                  <c:v>89</c:v>
                </c:pt>
                <c:pt idx="2">
                  <c:v>25</c:v>
                </c:pt>
                <c:pt idx="4">
                  <c:v>114</c:v>
                </c:pt>
              </c:numCache>
            </c:numRef>
          </c:val>
          <c:extLst>
            <c:ext xmlns:c16="http://schemas.microsoft.com/office/drawing/2014/chart" uri="{C3380CC4-5D6E-409C-BE32-E72D297353CC}">
              <c16:uniqueId val="{00000001-86E0-418B-9A39-988639C9D700}"/>
            </c:ext>
          </c:extLst>
        </c:ser>
        <c:dLbls>
          <c:showLegendKey val="0"/>
          <c:showVal val="0"/>
          <c:showCatName val="0"/>
          <c:showSerName val="0"/>
          <c:showPercent val="0"/>
          <c:showBubbleSize val="0"/>
        </c:dLbls>
        <c:gapWidth val="100"/>
        <c:overlap val="-24"/>
        <c:axId val="1651695920"/>
        <c:axId val="1424502112"/>
      </c:barChart>
      <c:catAx>
        <c:axId val="16516959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424502112"/>
        <c:crosses val="autoZero"/>
        <c:auto val="1"/>
        <c:lblAlgn val="ctr"/>
        <c:lblOffset val="100"/>
        <c:noMultiLvlLbl val="0"/>
      </c:catAx>
      <c:valAx>
        <c:axId val="1424502112"/>
        <c:scaling>
          <c:orientation val="minMax"/>
          <c:max val="1500"/>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651695920"/>
        <c:crosses val="autoZero"/>
        <c:crossBetween val="between"/>
        <c:majorUnit val="250"/>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97"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6FA40B-5F47-484F-9AE5-40FA69D9A24E}"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en-US"/>
        </a:p>
      </dgm:t>
    </dgm:pt>
    <dgm:pt modelId="{165CC407-4242-442E-A2A3-93E66899CA48}">
      <dgm:prSet phldrT="[Text]"/>
      <dgm:spPr/>
      <dgm:t>
        <a:bodyPr/>
        <a:lstStyle/>
        <a:p>
          <a:r>
            <a:rPr lang="en-US"/>
            <a:t>Positive Shopping Experience</a:t>
          </a:r>
        </a:p>
      </dgm:t>
    </dgm:pt>
    <dgm:pt modelId="{93C2ADD2-16B7-43A3-A075-814D1B5615EA}" type="parTrans" cxnId="{D48BC3E7-F08E-4F85-9D64-AF6FDFE6B061}">
      <dgm:prSet/>
      <dgm:spPr/>
      <dgm:t>
        <a:bodyPr/>
        <a:lstStyle/>
        <a:p>
          <a:endParaRPr lang="en-US"/>
        </a:p>
      </dgm:t>
    </dgm:pt>
    <dgm:pt modelId="{FAB9793B-AAAB-43E0-9BFB-231D84EB2631}" type="sibTrans" cxnId="{D48BC3E7-F08E-4F85-9D64-AF6FDFE6B061}">
      <dgm:prSet/>
      <dgm:spPr/>
      <dgm:t>
        <a:bodyPr/>
        <a:lstStyle/>
        <a:p>
          <a:endParaRPr lang="en-US"/>
        </a:p>
      </dgm:t>
    </dgm:pt>
    <dgm:pt modelId="{F3A1240C-0DC4-413F-9635-1A8A5CB85CE3}">
      <dgm:prSet phldrT="[Text]"/>
      <dgm:spPr/>
      <dgm:t>
        <a:bodyPr/>
        <a:lstStyle/>
        <a:p>
          <a:pPr rtl="0"/>
          <a:r>
            <a:rPr lang="en-US" b="0">
              <a:latin typeface="+mn-lt"/>
            </a:rPr>
            <a:t>Ongoing </a:t>
          </a:r>
          <a:r>
            <a:rPr lang="en-US"/>
            <a:t>Active WIC Participation</a:t>
          </a:r>
        </a:p>
      </dgm:t>
    </dgm:pt>
    <dgm:pt modelId="{0FD74E73-0DAD-456E-9EE9-ECD6B642661E}" type="parTrans" cxnId="{6AF58A6B-353A-4C3B-A430-23BE6B0A9AE2}">
      <dgm:prSet/>
      <dgm:spPr/>
      <dgm:t>
        <a:bodyPr/>
        <a:lstStyle/>
        <a:p>
          <a:endParaRPr lang="en-US"/>
        </a:p>
      </dgm:t>
    </dgm:pt>
    <dgm:pt modelId="{AF2E0597-CE1A-432B-B3D5-347FDC7707AF}" type="sibTrans" cxnId="{6AF58A6B-353A-4C3B-A430-23BE6B0A9AE2}">
      <dgm:prSet/>
      <dgm:spPr/>
      <dgm:t>
        <a:bodyPr/>
        <a:lstStyle/>
        <a:p>
          <a:endParaRPr lang="en-US"/>
        </a:p>
      </dgm:t>
    </dgm:pt>
    <dgm:pt modelId="{46283D59-53D6-478D-9994-E47FE932943C}">
      <dgm:prSet phldrT="[Text]"/>
      <dgm:spPr/>
      <dgm:t>
        <a:bodyPr/>
        <a:lstStyle/>
        <a:p>
          <a:r>
            <a:rPr lang="en-US"/>
            <a:t>Increased WIC Food Redemption Rates</a:t>
          </a:r>
        </a:p>
      </dgm:t>
    </dgm:pt>
    <dgm:pt modelId="{09E15CBF-83EA-4D08-8E3A-9EA0E35A21F1}" type="parTrans" cxnId="{B6E515DA-890F-4DD1-8617-F6891770ACA4}">
      <dgm:prSet/>
      <dgm:spPr/>
      <dgm:t>
        <a:bodyPr/>
        <a:lstStyle/>
        <a:p>
          <a:endParaRPr lang="en-US"/>
        </a:p>
      </dgm:t>
    </dgm:pt>
    <dgm:pt modelId="{C45BA745-209A-4C76-98F2-6C2AFE52EDB0}" type="sibTrans" cxnId="{B6E515DA-890F-4DD1-8617-F6891770ACA4}">
      <dgm:prSet/>
      <dgm:spPr/>
      <dgm:t>
        <a:bodyPr/>
        <a:lstStyle/>
        <a:p>
          <a:endParaRPr lang="en-US"/>
        </a:p>
      </dgm:t>
    </dgm:pt>
    <dgm:pt modelId="{5CD8F9E3-4B46-470E-B700-2D32C8C54DFE}">
      <dgm:prSet phldrT="[Text]"/>
      <dgm:spPr/>
      <dgm:t>
        <a:bodyPr/>
        <a:lstStyle/>
        <a:p>
          <a:r>
            <a:rPr lang="en-US"/>
            <a:t>Improved Health Outcomes</a:t>
          </a:r>
        </a:p>
      </dgm:t>
    </dgm:pt>
    <dgm:pt modelId="{DFAF2DC0-125C-47F6-B110-1F7E8202987F}" type="parTrans" cxnId="{DA4BA085-BBD8-4CDE-94DE-1B4D60B19D96}">
      <dgm:prSet/>
      <dgm:spPr/>
      <dgm:t>
        <a:bodyPr/>
        <a:lstStyle/>
        <a:p>
          <a:endParaRPr lang="en-US"/>
        </a:p>
      </dgm:t>
    </dgm:pt>
    <dgm:pt modelId="{FE4445A1-31FE-4D73-8986-13E84489C01E}" type="sibTrans" cxnId="{DA4BA085-BBD8-4CDE-94DE-1B4D60B19D96}">
      <dgm:prSet/>
      <dgm:spPr/>
      <dgm:t>
        <a:bodyPr/>
        <a:lstStyle/>
        <a:p>
          <a:endParaRPr lang="en-US"/>
        </a:p>
      </dgm:t>
    </dgm:pt>
    <dgm:pt modelId="{A15CF15E-0450-4B16-8572-A0E1DB30AB59}">
      <dgm:prSet phldr="0"/>
      <dgm:spPr/>
      <dgm:t>
        <a:bodyPr/>
        <a:lstStyle/>
        <a:p>
          <a:pPr rtl="0"/>
          <a:r>
            <a:rPr lang="en-US" b="0">
              <a:latin typeface="+mn-lt"/>
            </a:rPr>
            <a:t>Economic Boost</a:t>
          </a:r>
        </a:p>
      </dgm:t>
    </dgm:pt>
    <dgm:pt modelId="{BAEAF33E-1D3B-45E0-82C4-C3753C71502D}" type="parTrans" cxnId="{98BE492C-7B2A-4A1F-9F67-8B9280F3D3BC}">
      <dgm:prSet/>
      <dgm:spPr/>
      <dgm:t>
        <a:bodyPr/>
        <a:lstStyle/>
        <a:p>
          <a:endParaRPr lang="en-US"/>
        </a:p>
      </dgm:t>
    </dgm:pt>
    <dgm:pt modelId="{A4DFE585-9523-4A1E-AC4F-7AD4371D78CF}" type="sibTrans" cxnId="{98BE492C-7B2A-4A1F-9F67-8B9280F3D3BC}">
      <dgm:prSet/>
      <dgm:spPr/>
      <dgm:t>
        <a:bodyPr/>
        <a:lstStyle/>
        <a:p>
          <a:endParaRPr lang="en-US"/>
        </a:p>
      </dgm:t>
    </dgm:pt>
    <dgm:pt modelId="{0D4D6655-9877-4037-AE56-CE3101023513}" type="pres">
      <dgm:prSet presAssocID="{916FA40B-5F47-484F-9AE5-40FA69D9A24E}" presName="vert0" presStyleCnt="0">
        <dgm:presLayoutVars>
          <dgm:dir/>
          <dgm:animOne val="branch"/>
          <dgm:animLvl val="lvl"/>
        </dgm:presLayoutVars>
      </dgm:prSet>
      <dgm:spPr/>
    </dgm:pt>
    <dgm:pt modelId="{D4549222-51AC-47F5-87ED-F1F4533640BC}" type="pres">
      <dgm:prSet presAssocID="{165CC407-4242-442E-A2A3-93E66899CA48}" presName="thickLine" presStyleLbl="alignNode1" presStyleIdx="0" presStyleCnt="5"/>
      <dgm:spPr/>
    </dgm:pt>
    <dgm:pt modelId="{63CA74CA-ADAB-4880-9E8C-4009102C2D69}" type="pres">
      <dgm:prSet presAssocID="{165CC407-4242-442E-A2A3-93E66899CA48}" presName="horz1" presStyleCnt="0"/>
      <dgm:spPr/>
    </dgm:pt>
    <dgm:pt modelId="{D9A0C33B-FB40-4325-87EF-1F6BF764BA37}" type="pres">
      <dgm:prSet presAssocID="{165CC407-4242-442E-A2A3-93E66899CA48}" presName="tx1" presStyleLbl="revTx" presStyleIdx="0" presStyleCnt="5"/>
      <dgm:spPr/>
    </dgm:pt>
    <dgm:pt modelId="{3ACBC339-A076-4EB1-BF7F-4DCB96B7F80F}" type="pres">
      <dgm:prSet presAssocID="{165CC407-4242-442E-A2A3-93E66899CA48}" presName="vert1" presStyleCnt="0"/>
      <dgm:spPr/>
    </dgm:pt>
    <dgm:pt modelId="{8DB05FEA-0E0D-4963-AC53-E28052BCFC31}" type="pres">
      <dgm:prSet presAssocID="{F3A1240C-0DC4-413F-9635-1A8A5CB85CE3}" presName="thickLine" presStyleLbl="alignNode1" presStyleIdx="1" presStyleCnt="5"/>
      <dgm:spPr/>
    </dgm:pt>
    <dgm:pt modelId="{41849DB5-D6A4-4E26-9F1A-EF998747500C}" type="pres">
      <dgm:prSet presAssocID="{F3A1240C-0DC4-413F-9635-1A8A5CB85CE3}" presName="horz1" presStyleCnt="0"/>
      <dgm:spPr/>
    </dgm:pt>
    <dgm:pt modelId="{5D8A8521-DC61-437C-9A3D-69232A8F9082}" type="pres">
      <dgm:prSet presAssocID="{F3A1240C-0DC4-413F-9635-1A8A5CB85CE3}" presName="tx1" presStyleLbl="revTx" presStyleIdx="1" presStyleCnt="5"/>
      <dgm:spPr/>
    </dgm:pt>
    <dgm:pt modelId="{AC15BF60-3909-4346-9154-983237A2E725}" type="pres">
      <dgm:prSet presAssocID="{F3A1240C-0DC4-413F-9635-1A8A5CB85CE3}" presName="vert1" presStyleCnt="0"/>
      <dgm:spPr/>
    </dgm:pt>
    <dgm:pt modelId="{173B137C-9BE2-438E-ABA4-E447ED341C2D}" type="pres">
      <dgm:prSet presAssocID="{5CD8F9E3-4B46-470E-B700-2D32C8C54DFE}" presName="thickLine" presStyleLbl="alignNode1" presStyleIdx="2" presStyleCnt="5"/>
      <dgm:spPr/>
    </dgm:pt>
    <dgm:pt modelId="{BD9F720F-D82B-40C3-A722-D0182E2C43C5}" type="pres">
      <dgm:prSet presAssocID="{5CD8F9E3-4B46-470E-B700-2D32C8C54DFE}" presName="horz1" presStyleCnt="0"/>
      <dgm:spPr/>
    </dgm:pt>
    <dgm:pt modelId="{5EDE0D95-DF67-4B48-AACF-04E8D343A1F1}" type="pres">
      <dgm:prSet presAssocID="{5CD8F9E3-4B46-470E-B700-2D32C8C54DFE}" presName="tx1" presStyleLbl="revTx" presStyleIdx="2" presStyleCnt="5"/>
      <dgm:spPr/>
    </dgm:pt>
    <dgm:pt modelId="{B2819D87-C3F1-4FC1-97ED-D6C8B5CF63EA}" type="pres">
      <dgm:prSet presAssocID="{5CD8F9E3-4B46-470E-B700-2D32C8C54DFE}" presName="vert1" presStyleCnt="0"/>
      <dgm:spPr/>
    </dgm:pt>
    <dgm:pt modelId="{8BB27D28-E67A-4985-A61F-9CBA0CE8032B}" type="pres">
      <dgm:prSet presAssocID="{46283D59-53D6-478D-9994-E47FE932943C}" presName="thickLine" presStyleLbl="alignNode1" presStyleIdx="3" presStyleCnt="5"/>
      <dgm:spPr/>
    </dgm:pt>
    <dgm:pt modelId="{22055E7A-6C84-4561-A1D5-142AF751F8D9}" type="pres">
      <dgm:prSet presAssocID="{46283D59-53D6-478D-9994-E47FE932943C}" presName="horz1" presStyleCnt="0"/>
      <dgm:spPr/>
    </dgm:pt>
    <dgm:pt modelId="{11C1E72C-FA55-4AE8-8624-2AAFDE008712}" type="pres">
      <dgm:prSet presAssocID="{46283D59-53D6-478D-9994-E47FE932943C}" presName="tx1" presStyleLbl="revTx" presStyleIdx="3" presStyleCnt="5"/>
      <dgm:spPr/>
    </dgm:pt>
    <dgm:pt modelId="{B02CB9C8-5BE2-44D5-8A73-133F984B85F5}" type="pres">
      <dgm:prSet presAssocID="{46283D59-53D6-478D-9994-E47FE932943C}" presName="vert1" presStyleCnt="0"/>
      <dgm:spPr/>
    </dgm:pt>
    <dgm:pt modelId="{65264EEB-A6DB-4D6E-9748-00E971BFB814}" type="pres">
      <dgm:prSet presAssocID="{A15CF15E-0450-4B16-8572-A0E1DB30AB59}" presName="thickLine" presStyleLbl="alignNode1" presStyleIdx="4" presStyleCnt="5"/>
      <dgm:spPr/>
    </dgm:pt>
    <dgm:pt modelId="{CEBC29A9-D373-4F29-863F-9FDE30C80910}" type="pres">
      <dgm:prSet presAssocID="{A15CF15E-0450-4B16-8572-A0E1DB30AB59}" presName="horz1" presStyleCnt="0"/>
      <dgm:spPr/>
    </dgm:pt>
    <dgm:pt modelId="{AAF34DCD-2C24-4282-9733-CED2ECCF3834}" type="pres">
      <dgm:prSet presAssocID="{A15CF15E-0450-4B16-8572-A0E1DB30AB59}" presName="tx1" presStyleLbl="revTx" presStyleIdx="4" presStyleCnt="5"/>
      <dgm:spPr/>
    </dgm:pt>
    <dgm:pt modelId="{BFEB78FA-4ED2-4E9F-90D1-80E742E64CE6}" type="pres">
      <dgm:prSet presAssocID="{A15CF15E-0450-4B16-8572-A0E1DB30AB59}" presName="vert1" presStyleCnt="0"/>
      <dgm:spPr/>
    </dgm:pt>
  </dgm:ptLst>
  <dgm:cxnLst>
    <dgm:cxn modelId="{10547627-6896-40E7-8A80-28F5F5CDBB83}" type="presOf" srcId="{916FA40B-5F47-484F-9AE5-40FA69D9A24E}" destId="{0D4D6655-9877-4037-AE56-CE3101023513}" srcOrd="0" destOrd="0" presId="urn:microsoft.com/office/officeart/2008/layout/LinedList"/>
    <dgm:cxn modelId="{98BE492C-7B2A-4A1F-9F67-8B9280F3D3BC}" srcId="{916FA40B-5F47-484F-9AE5-40FA69D9A24E}" destId="{A15CF15E-0450-4B16-8572-A0E1DB30AB59}" srcOrd="4" destOrd="0" parTransId="{BAEAF33E-1D3B-45E0-82C4-C3753C71502D}" sibTransId="{A4DFE585-9523-4A1E-AC4F-7AD4371D78CF}"/>
    <dgm:cxn modelId="{F0604261-27EE-4A11-9099-07471A165067}" type="presOf" srcId="{5CD8F9E3-4B46-470E-B700-2D32C8C54DFE}" destId="{5EDE0D95-DF67-4B48-AACF-04E8D343A1F1}" srcOrd="0" destOrd="0" presId="urn:microsoft.com/office/officeart/2008/layout/LinedList"/>
    <dgm:cxn modelId="{C79CD56A-D122-4929-B536-43A4C0A60A1F}" type="presOf" srcId="{A15CF15E-0450-4B16-8572-A0E1DB30AB59}" destId="{AAF34DCD-2C24-4282-9733-CED2ECCF3834}" srcOrd="0" destOrd="0" presId="urn:microsoft.com/office/officeart/2008/layout/LinedList"/>
    <dgm:cxn modelId="{6AF58A6B-353A-4C3B-A430-23BE6B0A9AE2}" srcId="{916FA40B-5F47-484F-9AE5-40FA69D9A24E}" destId="{F3A1240C-0DC4-413F-9635-1A8A5CB85CE3}" srcOrd="1" destOrd="0" parTransId="{0FD74E73-0DAD-456E-9EE9-ECD6B642661E}" sibTransId="{AF2E0597-CE1A-432B-B3D5-347FDC7707AF}"/>
    <dgm:cxn modelId="{DA4BA085-BBD8-4CDE-94DE-1B4D60B19D96}" srcId="{916FA40B-5F47-484F-9AE5-40FA69D9A24E}" destId="{5CD8F9E3-4B46-470E-B700-2D32C8C54DFE}" srcOrd="2" destOrd="0" parTransId="{DFAF2DC0-125C-47F6-B110-1F7E8202987F}" sibTransId="{FE4445A1-31FE-4D73-8986-13E84489C01E}"/>
    <dgm:cxn modelId="{82BAC68E-584F-4123-B8D2-06CE69FDCB24}" type="presOf" srcId="{F3A1240C-0DC4-413F-9635-1A8A5CB85CE3}" destId="{5D8A8521-DC61-437C-9A3D-69232A8F9082}" srcOrd="0" destOrd="0" presId="urn:microsoft.com/office/officeart/2008/layout/LinedList"/>
    <dgm:cxn modelId="{51E359C4-0C7F-4CBE-B782-43532EDC4BE2}" type="presOf" srcId="{46283D59-53D6-478D-9994-E47FE932943C}" destId="{11C1E72C-FA55-4AE8-8624-2AAFDE008712}" srcOrd="0" destOrd="0" presId="urn:microsoft.com/office/officeart/2008/layout/LinedList"/>
    <dgm:cxn modelId="{AA5171D3-DFC0-4551-A472-33549770670B}" type="presOf" srcId="{165CC407-4242-442E-A2A3-93E66899CA48}" destId="{D9A0C33B-FB40-4325-87EF-1F6BF764BA37}" srcOrd="0" destOrd="0" presId="urn:microsoft.com/office/officeart/2008/layout/LinedList"/>
    <dgm:cxn modelId="{B6E515DA-890F-4DD1-8617-F6891770ACA4}" srcId="{916FA40B-5F47-484F-9AE5-40FA69D9A24E}" destId="{46283D59-53D6-478D-9994-E47FE932943C}" srcOrd="3" destOrd="0" parTransId="{09E15CBF-83EA-4D08-8E3A-9EA0E35A21F1}" sibTransId="{C45BA745-209A-4C76-98F2-6C2AFE52EDB0}"/>
    <dgm:cxn modelId="{D48BC3E7-F08E-4F85-9D64-AF6FDFE6B061}" srcId="{916FA40B-5F47-484F-9AE5-40FA69D9A24E}" destId="{165CC407-4242-442E-A2A3-93E66899CA48}" srcOrd="0" destOrd="0" parTransId="{93C2ADD2-16B7-43A3-A075-814D1B5615EA}" sibTransId="{FAB9793B-AAAB-43E0-9BFB-231D84EB2631}"/>
    <dgm:cxn modelId="{B5020F3D-DF03-4F39-ACD5-C2C1448FCB88}" type="presParOf" srcId="{0D4D6655-9877-4037-AE56-CE3101023513}" destId="{D4549222-51AC-47F5-87ED-F1F4533640BC}" srcOrd="0" destOrd="0" presId="urn:microsoft.com/office/officeart/2008/layout/LinedList"/>
    <dgm:cxn modelId="{3A6CFB2E-5C72-4FC2-A4E6-636703D33F80}" type="presParOf" srcId="{0D4D6655-9877-4037-AE56-CE3101023513}" destId="{63CA74CA-ADAB-4880-9E8C-4009102C2D69}" srcOrd="1" destOrd="0" presId="urn:microsoft.com/office/officeart/2008/layout/LinedList"/>
    <dgm:cxn modelId="{34A4C919-D193-405B-A1B9-3E2F69D5171C}" type="presParOf" srcId="{63CA74CA-ADAB-4880-9E8C-4009102C2D69}" destId="{D9A0C33B-FB40-4325-87EF-1F6BF764BA37}" srcOrd="0" destOrd="0" presId="urn:microsoft.com/office/officeart/2008/layout/LinedList"/>
    <dgm:cxn modelId="{CD3AE74B-1E82-435E-BB64-8E38128D6D0F}" type="presParOf" srcId="{63CA74CA-ADAB-4880-9E8C-4009102C2D69}" destId="{3ACBC339-A076-4EB1-BF7F-4DCB96B7F80F}" srcOrd="1" destOrd="0" presId="urn:microsoft.com/office/officeart/2008/layout/LinedList"/>
    <dgm:cxn modelId="{FB547E73-5AC5-4CB2-8261-EF99694F42B1}" type="presParOf" srcId="{0D4D6655-9877-4037-AE56-CE3101023513}" destId="{8DB05FEA-0E0D-4963-AC53-E28052BCFC31}" srcOrd="2" destOrd="0" presId="urn:microsoft.com/office/officeart/2008/layout/LinedList"/>
    <dgm:cxn modelId="{B4AFF078-5532-4B88-8F01-DF8782DCD814}" type="presParOf" srcId="{0D4D6655-9877-4037-AE56-CE3101023513}" destId="{41849DB5-D6A4-4E26-9F1A-EF998747500C}" srcOrd="3" destOrd="0" presId="urn:microsoft.com/office/officeart/2008/layout/LinedList"/>
    <dgm:cxn modelId="{AD1D927A-6169-42CC-8988-D9B31E04AE56}" type="presParOf" srcId="{41849DB5-D6A4-4E26-9F1A-EF998747500C}" destId="{5D8A8521-DC61-437C-9A3D-69232A8F9082}" srcOrd="0" destOrd="0" presId="urn:microsoft.com/office/officeart/2008/layout/LinedList"/>
    <dgm:cxn modelId="{AEE878F4-0585-4350-AE7A-3BF25A1AC022}" type="presParOf" srcId="{41849DB5-D6A4-4E26-9F1A-EF998747500C}" destId="{AC15BF60-3909-4346-9154-983237A2E725}" srcOrd="1" destOrd="0" presId="urn:microsoft.com/office/officeart/2008/layout/LinedList"/>
    <dgm:cxn modelId="{91AB240C-FBC7-4E59-A84F-37B64A6735C6}" type="presParOf" srcId="{0D4D6655-9877-4037-AE56-CE3101023513}" destId="{173B137C-9BE2-438E-ABA4-E447ED341C2D}" srcOrd="4" destOrd="0" presId="urn:microsoft.com/office/officeart/2008/layout/LinedList"/>
    <dgm:cxn modelId="{6829D894-BB64-48C3-A02B-677395C5D745}" type="presParOf" srcId="{0D4D6655-9877-4037-AE56-CE3101023513}" destId="{BD9F720F-D82B-40C3-A722-D0182E2C43C5}" srcOrd="5" destOrd="0" presId="urn:microsoft.com/office/officeart/2008/layout/LinedList"/>
    <dgm:cxn modelId="{BC3352D9-4F00-49C8-AEFD-D8BAAD3E9343}" type="presParOf" srcId="{BD9F720F-D82B-40C3-A722-D0182E2C43C5}" destId="{5EDE0D95-DF67-4B48-AACF-04E8D343A1F1}" srcOrd="0" destOrd="0" presId="urn:microsoft.com/office/officeart/2008/layout/LinedList"/>
    <dgm:cxn modelId="{4E858154-A9D4-4520-9C90-84FFBBCD7F2E}" type="presParOf" srcId="{BD9F720F-D82B-40C3-A722-D0182E2C43C5}" destId="{B2819D87-C3F1-4FC1-97ED-D6C8B5CF63EA}" srcOrd="1" destOrd="0" presId="urn:microsoft.com/office/officeart/2008/layout/LinedList"/>
    <dgm:cxn modelId="{67481702-3E88-4D3A-94EC-008947C1C2E0}" type="presParOf" srcId="{0D4D6655-9877-4037-AE56-CE3101023513}" destId="{8BB27D28-E67A-4985-A61F-9CBA0CE8032B}" srcOrd="6" destOrd="0" presId="urn:microsoft.com/office/officeart/2008/layout/LinedList"/>
    <dgm:cxn modelId="{ED5F9078-3E12-4FCE-B7E4-CD16B5D08BC1}" type="presParOf" srcId="{0D4D6655-9877-4037-AE56-CE3101023513}" destId="{22055E7A-6C84-4561-A1D5-142AF751F8D9}" srcOrd="7" destOrd="0" presId="urn:microsoft.com/office/officeart/2008/layout/LinedList"/>
    <dgm:cxn modelId="{3CCB200F-178C-440A-B186-75A307457F1D}" type="presParOf" srcId="{22055E7A-6C84-4561-A1D5-142AF751F8D9}" destId="{11C1E72C-FA55-4AE8-8624-2AAFDE008712}" srcOrd="0" destOrd="0" presId="urn:microsoft.com/office/officeart/2008/layout/LinedList"/>
    <dgm:cxn modelId="{A48CB6DD-A73B-4E69-ACB5-1FCEFAE5B957}" type="presParOf" srcId="{22055E7A-6C84-4561-A1D5-142AF751F8D9}" destId="{B02CB9C8-5BE2-44D5-8A73-133F984B85F5}" srcOrd="1" destOrd="0" presId="urn:microsoft.com/office/officeart/2008/layout/LinedList"/>
    <dgm:cxn modelId="{BFA5CC43-EBA9-4BD6-A2B1-70EDF7D10893}" type="presParOf" srcId="{0D4D6655-9877-4037-AE56-CE3101023513}" destId="{65264EEB-A6DB-4D6E-9748-00E971BFB814}" srcOrd="8" destOrd="0" presId="urn:microsoft.com/office/officeart/2008/layout/LinedList"/>
    <dgm:cxn modelId="{2D88EF80-BB8E-40C4-B28E-441D80227D53}" type="presParOf" srcId="{0D4D6655-9877-4037-AE56-CE3101023513}" destId="{CEBC29A9-D373-4F29-863F-9FDE30C80910}" srcOrd="9" destOrd="0" presId="urn:microsoft.com/office/officeart/2008/layout/LinedList"/>
    <dgm:cxn modelId="{31D9A717-8277-4CCF-A80C-3362EB0AD2B0}" type="presParOf" srcId="{CEBC29A9-D373-4F29-863F-9FDE30C80910}" destId="{AAF34DCD-2C24-4282-9733-CED2ECCF3834}" srcOrd="0" destOrd="0" presId="urn:microsoft.com/office/officeart/2008/layout/LinedList"/>
    <dgm:cxn modelId="{283F4212-F127-46B2-93FA-C0F2616861E0}" type="presParOf" srcId="{CEBC29A9-D373-4F29-863F-9FDE30C80910}" destId="{BFEB78FA-4ED2-4E9F-90D1-80E742E64CE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EE1CE8-E7E6-4EC6-9251-62ED70589B8C}" type="doc">
      <dgm:prSet loTypeId="urn:microsoft.com/office/officeart/2016/7/layout/RepeatingBendingProcessNew" loCatId="process" qsTypeId="urn:microsoft.com/office/officeart/2005/8/quickstyle/simple2" qsCatId="simple" csTypeId="urn:microsoft.com/office/officeart/2005/8/colors/colorful2" csCatId="colorful" phldr="1"/>
      <dgm:spPr/>
      <dgm:t>
        <a:bodyPr/>
        <a:lstStyle/>
        <a:p>
          <a:endParaRPr lang="en-US"/>
        </a:p>
      </dgm:t>
    </dgm:pt>
    <dgm:pt modelId="{90A824FF-605A-4D60-9B68-DF15B365D149}">
      <dgm:prSet/>
      <dgm:spPr/>
      <dgm:t>
        <a:bodyPr/>
        <a:lstStyle/>
        <a:p>
          <a:r>
            <a:rPr lang="en-US"/>
            <a:t>Make referrals to other social services programs </a:t>
          </a:r>
        </a:p>
      </dgm:t>
    </dgm:pt>
    <dgm:pt modelId="{0786A2FA-177A-4954-901D-F5A265BF47FF}" type="parTrans" cxnId="{2845A9A5-6722-4A4B-A735-5C672EECFD49}">
      <dgm:prSet/>
      <dgm:spPr/>
      <dgm:t>
        <a:bodyPr/>
        <a:lstStyle/>
        <a:p>
          <a:endParaRPr lang="en-US"/>
        </a:p>
      </dgm:t>
    </dgm:pt>
    <dgm:pt modelId="{5CB589D8-4862-4481-8677-B9846208A134}" type="sibTrans" cxnId="{2845A9A5-6722-4A4B-A735-5C672EECFD49}">
      <dgm:prSet/>
      <dgm:spPr/>
      <dgm:t>
        <a:bodyPr/>
        <a:lstStyle/>
        <a:p>
          <a:endParaRPr lang="en-US"/>
        </a:p>
      </dgm:t>
    </dgm:pt>
    <dgm:pt modelId="{B5018344-8B27-46C7-812F-8D4E21526824}">
      <dgm:prSet/>
      <dgm:spPr/>
      <dgm:t>
        <a:bodyPr/>
        <a:lstStyle/>
        <a:p>
          <a:r>
            <a:rPr lang="en-US"/>
            <a:t>To learn more about other nutrition assistance programs go to </a:t>
          </a:r>
          <a:r>
            <a:rPr lang="en-US" u="sng"/>
            <a:t>http://www.benefits.gov/</a:t>
          </a:r>
          <a:endParaRPr lang="en-US"/>
        </a:p>
      </dgm:t>
    </dgm:pt>
    <dgm:pt modelId="{ACC2C534-AC01-44E6-99F8-BC463274CEFC}" type="parTrans" cxnId="{E81F54FC-C4D5-4FA6-A226-A94302F9426E}">
      <dgm:prSet/>
      <dgm:spPr/>
      <dgm:t>
        <a:bodyPr/>
        <a:lstStyle/>
        <a:p>
          <a:endParaRPr lang="en-US"/>
        </a:p>
      </dgm:t>
    </dgm:pt>
    <dgm:pt modelId="{1E758520-EE27-4A26-BC80-40E28AB0249A}" type="sibTrans" cxnId="{E81F54FC-C4D5-4FA6-A226-A94302F9426E}">
      <dgm:prSet/>
      <dgm:spPr/>
      <dgm:t>
        <a:bodyPr/>
        <a:lstStyle/>
        <a:p>
          <a:endParaRPr lang="en-US"/>
        </a:p>
      </dgm:t>
    </dgm:pt>
    <dgm:pt modelId="{6044A5C5-86D9-42DB-9B7E-58EE2077DAC2}" type="pres">
      <dgm:prSet presAssocID="{50EE1CE8-E7E6-4EC6-9251-62ED70589B8C}" presName="Name0" presStyleCnt="0">
        <dgm:presLayoutVars>
          <dgm:dir/>
          <dgm:resizeHandles val="exact"/>
        </dgm:presLayoutVars>
      </dgm:prSet>
      <dgm:spPr/>
    </dgm:pt>
    <dgm:pt modelId="{B391DED3-97E1-48D4-9560-006E2F76ABC3}" type="pres">
      <dgm:prSet presAssocID="{90A824FF-605A-4D60-9B68-DF15B365D149}" presName="node" presStyleLbl="node1" presStyleIdx="0" presStyleCnt="2">
        <dgm:presLayoutVars>
          <dgm:bulletEnabled val="1"/>
        </dgm:presLayoutVars>
      </dgm:prSet>
      <dgm:spPr/>
    </dgm:pt>
    <dgm:pt modelId="{A7E7C08A-D53D-40EF-97B4-4D1A7ADCAEA5}" type="pres">
      <dgm:prSet presAssocID="{5CB589D8-4862-4481-8677-B9846208A134}" presName="sibTrans" presStyleLbl="sibTrans1D1" presStyleIdx="0" presStyleCnt="1"/>
      <dgm:spPr/>
    </dgm:pt>
    <dgm:pt modelId="{CE52E329-EA63-41B2-A476-BE9F183D7345}" type="pres">
      <dgm:prSet presAssocID="{5CB589D8-4862-4481-8677-B9846208A134}" presName="connectorText" presStyleLbl="sibTrans1D1" presStyleIdx="0" presStyleCnt="1"/>
      <dgm:spPr/>
    </dgm:pt>
    <dgm:pt modelId="{73FDF655-E8F0-4E18-B328-092E5C644D0B}" type="pres">
      <dgm:prSet presAssocID="{B5018344-8B27-46C7-812F-8D4E21526824}" presName="node" presStyleLbl="node1" presStyleIdx="1" presStyleCnt="2">
        <dgm:presLayoutVars>
          <dgm:bulletEnabled val="1"/>
        </dgm:presLayoutVars>
      </dgm:prSet>
      <dgm:spPr/>
    </dgm:pt>
  </dgm:ptLst>
  <dgm:cxnLst>
    <dgm:cxn modelId="{DE0ECA30-A8F9-4229-8004-4FF9B7786FAE}" type="presOf" srcId="{5CB589D8-4862-4481-8677-B9846208A134}" destId="{A7E7C08A-D53D-40EF-97B4-4D1A7ADCAEA5}" srcOrd="0" destOrd="0" presId="urn:microsoft.com/office/officeart/2016/7/layout/RepeatingBendingProcessNew"/>
    <dgm:cxn modelId="{718DB966-159B-475E-A848-DD3D61BA7E45}" type="presOf" srcId="{90A824FF-605A-4D60-9B68-DF15B365D149}" destId="{B391DED3-97E1-48D4-9560-006E2F76ABC3}" srcOrd="0" destOrd="0" presId="urn:microsoft.com/office/officeart/2016/7/layout/RepeatingBendingProcessNew"/>
    <dgm:cxn modelId="{11447679-978C-4DF9-9124-A338E8D3A58D}" type="presOf" srcId="{50EE1CE8-E7E6-4EC6-9251-62ED70589B8C}" destId="{6044A5C5-86D9-42DB-9B7E-58EE2077DAC2}" srcOrd="0" destOrd="0" presId="urn:microsoft.com/office/officeart/2016/7/layout/RepeatingBendingProcessNew"/>
    <dgm:cxn modelId="{2845A9A5-6722-4A4B-A735-5C672EECFD49}" srcId="{50EE1CE8-E7E6-4EC6-9251-62ED70589B8C}" destId="{90A824FF-605A-4D60-9B68-DF15B365D149}" srcOrd="0" destOrd="0" parTransId="{0786A2FA-177A-4954-901D-F5A265BF47FF}" sibTransId="{5CB589D8-4862-4481-8677-B9846208A134}"/>
    <dgm:cxn modelId="{31FD55B4-3D2D-41FB-8F96-A0E757F64AA9}" type="presOf" srcId="{B5018344-8B27-46C7-812F-8D4E21526824}" destId="{73FDF655-E8F0-4E18-B328-092E5C644D0B}" srcOrd="0" destOrd="0" presId="urn:microsoft.com/office/officeart/2016/7/layout/RepeatingBendingProcessNew"/>
    <dgm:cxn modelId="{B62160BB-E6CC-4D6D-9FFA-AD807DBF2AF6}" type="presOf" srcId="{5CB589D8-4862-4481-8677-B9846208A134}" destId="{CE52E329-EA63-41B2-A476-BE9F183D7345}" srcOrd="1" destOrd="0" presId="urn:microsoft.com/office/officeart/2016/7/layout/RepeatingBendingProcessNew"/>
    <dgm:cxn modelId="{E81F54FC-C4D5-4FA6-A226-A94302F9426E}" srcId="{50EE1CE8-E7E6-4EC6-9251-62ED70589B8C}" destId="{B5018344-8B27-46C7-812F-8D4E21526824}" srcOrd="1" destOrd="0" parTransId="{ACC2C534-AC01-44E6-99F8-BC463274CEFC}" sibTransId="{1E758520-EE27-4A26-BC80-40E28AB0249A}"/>
    <dgm:cxn modelId="{B059CB1A-435F-4AB7-B1B7-E5A58A7C33A3}" type="presParOf" srcId="{6044A5C5-86D9-42DB-9B7E-58EE2077DAC2}" destId="{B391DED3-97E1-48D4-9560-006E2F76ABC3}" srcOrd="0" destOrd="0" presId="urn:microsoft.com/office/officeart/2016/7/layout/RepeatingBendingProcessNew"/>
    <dgm:cxn modelId="{0E0884BB-7370-47C7-BB0D-D064AD127D2E}" type="presParOf" srcId="{6044A5C5-86D9-42DB-9B7E-58EE2077DAC2}" destId="{A7E7C08A-D53D-40EF-97B4-4D1A7ADCAEA5}" srcOrd="1" destOrd="0" presId="urn:microsoft.com/office/officeart/2016/7/layout/RepeatingBendingProcessNew"/>
    <dgm:cxn modelId="{728FDF8C-2EF1-46FD-B774-97FBEF166ED5}" type="presParOf" srcId="{A7E7C08A-D53D-40EF-97B4-4D1A7ADCAEA5}" destId="{CE52E329-EA63-41B2-A476-BE9F183D7345}" srcOrd="0" destOrd="0" presId="urn:microsoft.com/office/officeart/2016/7/layout/RepeatingBendingProcessNew"/>
    <dgm:cxn modelId="{70D04569-DBEB-4FD1-8B98-3CD08BDDC807}" type="presParOf" srcId="{6044A5C5-86D9-42DB-9B7E-58EE2077DAC2}" destId="{73FDF655-E8F0-4E18-B328-092E5C644D0B}" srcOrd="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49222-51AC-47F5-87ED-F1F4533640BC}">
      <dsp:nvSpPr>
        <dsp:cNvPr id="0" name=""/>
        <dsp:cNvSpPr/>
      </dsp:nvSpPr>
      <dsp:spPr>
        <a:xfrm>
          <a:off x="0" y="641"/>
          <a:ext cx="6005726"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A0C33B-FB40-4325-87EF-1F6BF764BA37}">
      <dsp:nvSpPr>
        <dsp:cNvPr id="0" name=""/>
        <dsp:cNvSpPr/>
      </dsp:nvSpPr>
      <dsp:spPr>
        <a:xfrm>
          <a:off x="0" y="641"/>
          <a:ext cx="6005726" cy="1051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Positive Shopping Experience</a:t>
          </a:r>
        </a:p>
      </dsp:txBody>
      <dsp:txXfrm>
        <a:off x="0" y="641"/>
        <a:ext cx="6005726" cy="1051266"/>
      </dsp:txXfrm>
    </dsp:sp>
    <dsp:sp modelId="{8DB05FEA-0E0D-4963-AC53-E28052BCFC31}">
      <dsp:nvSpPr>
        <dsp:cNvPr id="0" name=""/>
        <dsp:cNvSpPr/>
      </dsp:nvSpPr>
      <dsp:spPr>
        <a:xfrm>
          <a:off x="0" y="1051907"/>
          <a:ext cx="6005726"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8A8521-DC61-437C-9A3D-69232A8F9082}">
      <dsp:nvSpPr>
        <dsp:cNvPr id="0" name=""/>
        <dsp:cNvSpPr/>
      </dsp:nvSpPr>
      <dsp:spPr>
        <a:xfrm>
          <a:off x="0" y="1051907"/>
          <a:ext cx="6005726" cy="1051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b="0" kern="1200">
              <a:latin typeface="+mn-lt"/>
            </a:rPr>
            <a:t>Ongoing </a:t>
          </a:r>
          <a:r>
            <a:rPr lang="en-US" sz="3000" kern="1200"/>
            <a:t>Active WIC Participation</a:t>
          </a:r>
        </a:p>
      </dsp:txBody>
      <dsp:txXfrm>
        <a:off x="0" y="1051907"/>
        <a:ext cx="6005726" cy="1051266"/>
      </dsp:txXfrm>
    </dsp:sp>
    <dsp:sp modelId="{173B137C-9BE2-438E-ABA4-E447ED341C2D}">
      <dsp:nvSpPr>
        <dsp:cNvPr id="0" name=""/>
        <dsp:cNvSpPr/>
      </dsp:nvSpPr>
      <dsp:spPr>
        <a:xfrm>
          <a:off x="0" y="2103173"/>
          <a:ext cx="6005726"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E0D95-DF67-4B48-AACF-04E8D343A1F1}">
      <dsp:nvSpPr>
        <dsp:cNvPr id="0" name=""/>
        <dsp:cNvSpPr/>
      </dsp:nvSpPr>
      <dsp:spPr>
        <a:xfrm>
          <a:off x="0" y="2103173"/>
          <a:ext cx="6005726" cy="1051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Improved Health Outcomes</a:t>
          </a:r>
        </a:p>
      </dsp:txBody>
      <dsp:txXfrm>
        <a:off x="0" y="2103173"/>
        <a:ext cx="6005726" cy="1051266"/>
      </dsp:txXfrm>
    </dsp:sp>
    <dsp:sp modelId="{8BB27D28-E67A-4985-A61F-9CBA0CE8032B}">
      <dsp:nvSpPr>
        <dsp:cNvPr id="0" name=""/>
        <dsp:cNvSpPr/>
      </dsp:nvSpPr>
      <dsp:spPr>
        <a:xfrm>
          <a:off x="0" y="3154440"/>
          <a:ext cx="6005726"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C1E72C-FA55-4AE8-8624-2AAFDE008712}">
      <dsp:nvSpPr>
        <dsp:cNvPr id="0" name=""/>
        <dsp:cNvSpPr/>
      </dsp:nvSpPr>
      <dsp:spPr>
        <a:xfrm>
          <a:off x="0" y="3154440"/>
          <a:ext cx="6005726" cy="1051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Increased WIC Food Redemption Rates</a:t>
          </a:r>
        </a:p>
      </dsp:txBody>
      <dsp:txXfrm>
        <a:off x="0" y="3154440"/>
        <a:ext cx="6005726" cy="1051266"/>
      </dsp:txXfrm>
    </dsp:sp>
    <dsp:sp modelId="{65264EEB-A6DB-4D6E-9748-00E971BFB814}">
      <dsp:nvSpPr>
        <dsp:cNvPr id="0" name=""/>
        <dsp:cNvSpPr/>
      </dsp:nvSpPr>
      <dsp:spPr>
        <a:xfrm>
          <a:off x="0" y="4205706"/>
          <a:ext cx="6005726"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F34DCD-2C24-4282-9733-CED2ECCF3834}">
      <dsp:nvSpPr>
        <dsp:cNvPr id="0" name=""/>
        <dsp:cNvSpPr/>
      </dsp:nvSpPr>
      <dsp:spPr>
        <a:xfrm>
          <a:off x="0" y="4205706"/>
          <a:ext cx="6005726" cy="1051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b="0" kern="1200">
              <a:latin typeface="+mn-lt"/>
            </a:rPr>
            <a:t>Economic Boost</a:t>
          </a:r>
        </a:p>
      </dsp:txBody>
      <dsp:txXfrm>
        <a:off x="0" y="4205706"/>
        <a:ext cx="6005726" cy="10512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7C08A-D53D-40EF-97B4-4D1A7ADCAEA5}">
      <dsp:nvSpPr>
        <dsp:cNvPr id="0" name=""/>
        <dsp:cNvSpPr/>
      </dsp:nvSpPr>
      <dsp:spPr>
        <a:xfrm>
          <a:off x="4740045" y="2042014"/>
          <a:ext cx="1059513" cy="91440"/>
        </a:xfrm>
        <a:custGeom>
          <a:avLst/>
          <a:gdLst/>
          <a:ahLst/>
          <a:cxnLst/>
          <a:rect l="0" t="0" r="0" b="0"/>
          <a:pathLst>
            <a:path>
              <a:moveTo>
                <a:pt x="0" y="45720"/>
              </a:moveTo>
              <a:lnTo>
                <a:pt x="1059513"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42549" y="2082283"/>
        <a:ext cx="54505" cy="10901"/>
      </dsp:txXfrm>
    </dsp:sp>
    <dsp:sp modelId="{B391DED3-97E1-48D4-9560-006E2F76ABC3}">
      <dsp:nvSpPr>
        <dsp:cNvPr id="0" name=""/>
        <dsp:cNvSpPr/>
      </dsp:nvSpPr>
      <dsp:spPr>
        <a:xfrm>
          <a:off x="2220" y="665846"/>
          <a:ext cx="4739625" cy="284377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2246" tIns="243783" rIns="232246" bIns="243783" numCol="1" spcCol="1270" anchor="ctr" anchorCtr="0">
          <a:noAutofit/>
        </a:bodyPr>
        <a:lstStyle/>
        <a:p>
          <a:pPr marL="0" lvl="0" indent="0" algn="ctr" defTabSz="1244600">
            <a:lnSpc>
              <a:spcPct val="90000"/>
            </a:lnSpc>
            <a:spcBef>
              <a:spcPct val="0"/>
            </a:spcBef>
            <a:spcAft>
              <a:spcPct val="35000"/>
            </a:spcAft>
            <a:buNone/>
          </a:pPr>
          <a:r>
            <a:rPr lang="en-US" sz="2800" kern="1200"/>
            <a:t>Make referrals to other social services programs </a:t>
          </a:r>
        </a:p>
      </dsp:txBody>
      <dsp:txXfrm>
        <a:off x="2220" y="665846"/>
        <a:ext cx="4739625" cy="2843775"/>
      </dsp:txXfrm>
    </dsp:sp>
    <dsp:sp modelId="{73FDF655-E8F0-4E18-B328-092E5C644D0B}">
      <dsp:nvSpPr>
        <dsp:cNvPr id="0" name=""/>
        <dsp:cNvSpPr/>
      </dsp:nvSpPr>
      <dsp:spPr>
        <a:xfrm>
          <a:off x="5831958" y="665846"/>
          <a:ext cx="4739625" cy="2843775"/>
        </a:xfrm>
        <a:prstGeom prst="rect">
          <a:avLst/>
        </a:prstGeom>
        <a:solidFill>
          <a:schemeClr val="accent2">
            <a:hueOff val="2529934"/>
            <a:satOff val="-47862"/>
            <a:lumOff val="-3334"/>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2246" tIns="243783" rIns="232246" bIns="243783" numCol="1" spcCol="1270" anchor="ctr" anchorCtr="0">
          <a:noAutofit/>
        </a:bodyPr>
        <a:lstStyle/>
        <a:p>
          <a:pPr marL="0" lvl="0" indent="0" algn="ctr" defTabSz="1244600">
            <a:lnSpc>
              <a:spcPct val="90000"/>
            </a:lnSpc>
            <a:spcBef>
              <a:spcPct val="0"/>
            </a:spcBef>
            <a:spcAft>
              <a:spcPct val="35000"/>
            </a:spcAft>
            <a:buNone/>
          </a:pPr>
          <a:r>
            <a:rPr lang="en-US" sz="2800" kern="1200"/>
            <a:t>To learn more about other nutrition assistance programs go to </a:t>
          </a:r>
          <a:r>
            <a:rPr lang="en-US" sz="2800" u="sng" kern="1200"/>
            <a:t>http://www.benefits.gov/</a:t>
          </a:r>
          <a:endParaRPr lang="en-US" sz="2800" kern="1200"/>
        </a:p>
      </dsp:txBody>
      <dsp:txXfrm>
        <a:off x="5831958" y="665846"/>
        <a:ext cx="4739625" cy="284377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16D341-6D40-498C-B355-1A6B10FB4029}" type="datetimeFigureOut">
              <a:rPr lang="en-US"/>
              <a:t>2/9/2021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386A95-D0A4-44B9-98DA-3665758D8262}" type="slidenum">
              <a:rPr/>
              <a:t>‹#›</a:t>
            </a:fld>
            <a:endParaRPr/>
          </a:p>
        </p:txBody>
      </p:sp>
    </p:spTree>
    <p:extLst>
      <p:ext uri="{BB962C8B-B14F-4D97-AF65-F5344CB8AC3E}">
        <p14:creationId xmlns:p14="http://schemas.microsoft.com/office/powerpoint/2010/main" val="346984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5E7497-3723-4859-BCC5-41DA474F1359}" type="datetimeFigureOut">
              <a:rPr lang="en-US"/>
              <a:t>2/9/2021</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3821A9-1C31-4760-BDBC-9A0BA471B1B7}" type="slidenum">
              <a:rPr/>
              <a:t>‹#›</a:t>
            </a:fld>
            <a:endParaRPr/>
          </a:p>
        </p:txBody>
      </p:sp>
    </p:spTree>
    <p:extLst>
      <p:ext uri="{BB962C8B-B14F-4D97-AF65-F5344CB8AC3E}">
        <p14:creationId xmlns:p14="http://schemas.microsoft.com/office/powerpoint/2010/main" val="3322161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Welcome to the Participant Shopping Experience, Where We Are Now webinar. We have a full presentation today and have attempted to allot time for questions in the last 10 minutes of this scheduled time. Here are some housekeeping rules: Marilyn will be monitoring the chat. If you are having technical difficulties, please put it in the chat and she will do her best to assist you. Also, during the presentation, all attendees will be muted. Please do not unmute during this time. During the presentation, if you have questions, please enter them in the chat and we will address them at the end of the presentation. Thank you for joining the webinar. We hope that you are able to take the information back to your work with WIC Participants and help Participants have an positive shopping experience. </a:t>
            </a:r>
          </a:p>
        </p:txBody>
      </p:sp>
      <p:sp>
        <p:nvSpPr>
          <p:cNvPr id="4" name="Slide Number Placeholder 3"/>
          <p:cNvSpPr>
            <a:spLocks noGrp="1"/>
          </p:cNvSpPr>
          <p:nvPr>
            <p:ph type="sldNum" sz="quarter" idx="5"/>
          </p:nvPr>
        </p:nvSpPr>
        <p:spPr/>
        <p:txBody>
          <a:bodyPr/>
          <a:lstStyle/>
          <a:p>
            <a:fld id="{FC3821A9-1C31-4760-BDBC-9A0BA471B1B7}" type="slidenum">
              <a:rPr lang="en-US"/>
              <a:t>1</a:t>
            </a:fld>
            <a:endParaRPr lang="en-US"/>
          </a:p>
        </p:txBody>
      </p:sp>
    </p:spTree>
    <p:extLst>
      <p:ext uri="{BB962C8B-B14F-4D97-AF65-F5344CB8AC3E}">
        <p14:creationId xmlns:p14="http://schemas.microsoft.com/office/powerpoint/2010/main" val="3243355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2 questions are related to each other and are not directly related to local agency staff orientating WIC participants on how to purchase WIC foods. Q12 asks “How often do your WIC items not go through?”. Almost 64% of participants said their items always scan. However, roughly 14% said WIC items scan most of the time and 22% of participants said sometimes and most times their WIC items don’t scan or go through. Why don’t WIC items go through? There can be many reasons why. Sometimes, participants are trying to purchase an item that has not been issued to them. For example, a participant may be trying to purchase whole fat milk when they were issued 1% milk. Many times, participants will report, “I tried buying a gallon of the store brand milk and it didn’t go through.” It is important to ask details, what type of milk were you trying to purchase? What brand? Do you happen to have a picture of the UPC#? </a:t>
            </a:r>
          </a:p>
          <a:p>
            <a:r>
              <a:rPr lang="en-US"/>
              <a:t>Occasionally, the UPC# has not been entered into the Approved Product Listing (otherwise known as the APL). In this case, the State Food Resource and Vendor Management staff can evaluate the product and add it to the APL. </a:t>
            </a:r>
          </a:p>
        </p:txBody>
      </p:sp>
      <p:sp>
        <p:nvSpPr>
          <p:cNvPr id="4" name="Slide Number Placeholder 3"/>
          <p:cNvSpPr>
            <a:spLocks noGrp="1"/>
          </p:cNvSpPr>
          <p:nvPr>
            <p:ph type="sldNum" sz="quarter" idx="5"/>
          </p:nvPr>
        </p:nvSpPr>
        <p:spPr/>
        <p:txBody>
          <a:bodyPr/>
          <a:lstStyle/>
          <a:p>
            <a:fld id="{FC3821A9-1C31-4760-BDBC-9A0BA471B1B7}" type="slidenum">
              <a:rPr lang="en-US" smtClean="0"/>
              <a:t>10</a:t>
            </a:fld>
            <a:endParaRPr lang="en-US"/>
          </a:p>
        </p:txBody>
      </p:sp>
    </p:spTree>
    <p:extLst>
      <p:ext uri="{BB962C8B-B14F-4D97-AF65-F5344CB8AC3E}">
        <p14:creationId xmlns:p14="http://schemas.microsoft.com/office/powerpoint/2010/main" val="503154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asked a question on when the WIC items don’t go through, what does the participant do? Almost 30% of participants said they ask for the store manager while 11% call the customer service number on the back of the card, about 6% take a picture of the food, but more surprisingly, 24% of participants didn’t know what to do. Lastly, in this set of respondents, none of the participants had called the local agency or the state agency. Even when you are giving the participant all the information, they need to make a successful WIC purchase, it can be a lot of information to take in and process. It is always good to tell a participant what their options are when items don’t scan. During COVID, participants may not want to spend a lot of time in the store trying to troubleshoot the issue. Participants can call the local agency to report the issue. All staff should be prepared to take calls related to shopping issues. Ask questions, get details. The participant can always call the State office if there is an issue that the local agency can’t resolve. Taking a picture of the food is always a good idea. Local agency staff should encourage participants when they are teaching participants how to use the card and anytime it discussed at other visits. </a:t>
            </a:r>
          </a:p>
        </p:txBody>
      </p:sp>
      <p:sp>
        <p:nvSpPr>
          <p:cNvPr id="4" name="Slide Number Placeholder 3"/>
          <p:cNvSpPr>
            <a:spLocks noGrp="1"/>
          </p:cNvSpPr>
          <p:nvPr>
            <p:ph type="sldNum" sz="quarter" idx="5"/>
          </p:nvPr>
        </p:nvSpPr>
        <p:spPr/>
        <p:txBody>
          <a:bodyPr/>
          <a:lstStyle/>
          <a:p>
            <a:fld id="{FC3821A9-1C31-4760-BDBC-9A0BA471B1B7}" type="slidenum">
              <a:rPr lang="en-US" smtClean="0"/>
              <a:t>11</a:t>
            </a:fld>
            <a:endParaRPr lang="en-US"/>
          </a:p>
        </p:txBody>
      </p:sp>
    </p:spTree>
    <p:extLst>
      <p:ext uri="{BB962C8B-B14F-4D97-AF65-F5344CB8AC3E}">
        <p14:creationId xmlns:p14="http://schemas.microsoft.com/office/powerpoint/2010/main" val="2582996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items don’t go through, participants responded in different ways. Some participants pay for the item or return it to the cashier. Others will get frustrated, will go to a different store or go without the item. All these answers affect how participants view using WIC benefits and will decide on what they will attempt to purchase for future purchases, if anything at all. Purchasing WIC foods should not be an act that makes a person feel different than any other customer. </a:t>
            </a:r>
          </a:p>
        </p:txBody>
      </p:sp>
      <p:sp>
        <p:nvSpPr>
          <p:cNvPr id="4" name="Slide Number Placeholder 3"/>
          <p:cNvSpPr>
            <a:spLocks noGrp="1"/>
          </p:cNvSpPr>
          <p:nvPr>
            <p:ph type="sldNum" sz="quarter" idx="5"/>
          </p:nvPr>
        </p:nvSpPr>
        <p:spPr/>
        <p:txBody>
          <a:bodyPr/>
          <a:lstStyle/>
          <a:p>
            <a:fld id="{FC3821A9-1C31-4760-BDBC-9A0BA471B1B7}" type="slidenum">
              <a:rPr lang="en-US" smtClean="0"/>
              <a:t>12</a:t>
            </a:fld>
            <a:endParaRPr lang="en-US"/>
          </a:p>
        </p:txBody>
      </p:sp>
    </p:spTree>
    <p:extLst>
      <p:ext uri="{BB962C8B-B14F-4D97-AF65-F5344CB8AC3E}">
        <p14:creationId xmlns:p14="http://schemas.microsoft.com/office/powerpoint/2010/main" val="2095859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this question is a favorite of mine. We asked the question – What suggestions would you give to make your shopping experience better? Now, we get to look at the responses to see if we can make changes that will help participants have a better shopping experience. The first 2 responses are related to the stores directly. The Food Resource and Vendor </a:t>
            </a:r>
            <a:r>
              <a:rPr lang="en-US" err="1"/>
              <a:t>Mgmt</a:t>
            </a:r>
            <a:r>
              <a:rPr lang="en-US"/>
              <a:t> team at the State office provides training to the stores as they become authorized vendors. These trainings include details on the WIC Approved Food Guide and how WIC participants are issued a specific food package. Shelf tags are not mandatory for stores to display, but they are printed and offered to stores if they wish to use them. Some respondents said to Fix the app or have a better way of tracking what’s left on the card each month. 3 months after this survey was completed by participants, the WICShopper app for Connecticut WIC was updated to include benefit balances. Due to technical limitations, benefit balances that are displayed are not available in real time but are from purchases as of 3:30 pm the prior day. One participant also commented on being able to pick up any brand item. Unfortunately, there are reasons why many products are not WIC approved. The nutritional content must comply with WIC Federal Regulations. </a:t>
            </a:r>
          </a:p>
        </p:txBody>
      </p:sp>
      <p:sp>
        <p:nvSpPr>
          <p:cNvPr id="4" name="Slide Number Placeholder 3"/>
          <p:cNvSpPr>
            <a:spLocks noGrp="1"/>
          </p:cNvSpPr>
          <p:nvPr>
            <p:ph type="sldNum" sz="quarter" idx="5"/>
          </p:nvPr>
        </p:nvSpPr>
        <p:spPr/>
        <p:txBody>
          <a:bodyPr/>
          <a:lstStyle/>
          <a:p>
            <a:fld id="{FC3821A9-1C31-4760-BDBC-9A0BA471B1B7}" type="slidenum">
              <a:rPr lang="en-US" smtClean="0"/>
              <a:t>13</a:t>
            </a:fld>
            <a:endParaRPr lang="en-US"/>
          </a:p>
        </p:txBody>
      </p:sp>
    </p:spTree>
    <p:extLst>
      <p:ext uri="{BB962C8B-B14F-4D97-AF65-F5344CB8AC3E}">
        <p14:creationId xmlns:p14="http://schemas.microsoft.com/office/powerpoint/2010/main" val="3047502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previous slides, the new participant shopping survey from August through September 2019 was discussed. 10 months ago, you began to conduct all WIC appointments by phone due to the COVID-19 pandemic. As we know, shopping in general has changed. It was hard to find certain foods and other household items. In order to get a grasp on how these shopping issues were affecting participants, a specific survey geared towards ‘pandemic’ shopping was sent out to all participants. Due to the pandemic, the State agency requested waivers to add more foods that previously did not meet the size requirements such as an increased bread size from 16 oz to 24 oz. We wanted to get an idea of how participants were hearing about these additions.  55% of participants said that they heard about the added foods from a text message while almost 22% said they heard about the changes from WIC staff. What was surprising is that 41% of participants did not hear about the expanded food list. Luckily, the WIC program has been able to use several different outlets to get this information out to participants and not just relying solely on WIC staff. One Call Now text messages are a great way to get important information out. Banners on the WICShopper app also link to a page that gives a description of the additions and even though the traffic to the state WIC webpage is not as high as getting people to the mobile app, information is always posted there as well. It’s important for WIC staff to inform participants of the changes, but it’s equally important to inform participants to where they can get updated WIC information. Think about how you can incorporate these points in your orientation to WIC participants. </a:t>
            </a:r>
          </a:p>
        </p:txBody>
      </p:sp>
      <p:sp>
        <p:nvSpPr>
          <p:cNvPr id="4" name="Slide Number Placeholder 3"/>
          <p:cNvSpPr>
            <a:spLocks noGrp="1"/>
          </p:cNvSpPr>
          <p:nvPr>
            <p:ph type="sldNum" sz="quarter" idx="5"/>
          </p:nvPr>
        </p:nvSpPr>
        <p:spPr/>
        <p:txBody>
          <a:bodyPr/>
          <a:lstStyle/>
          <a:p>
            <a:fld id="{FC3821A9-1C31-4760-BDBC-9A0BA471B1B7}" type="slidenum">
              <a:rPr lang="en-US" smtClean="0"/>
              <a:t>14</a:t>
            </a:fld>
            <a:endParaRPr lang="en-US"/>
          </a:p>
        </p:txBody>
      </p:sp>
    </p:spTree>
    <p:extLst>
      <p:ext uri="{BB962C8B-B14F-4D97-AF65-F5344CB8AC3E}">
        <p14:creationId xmlns:p14="http://schemas.microsoft.com/office/powerpoint/2010/main" val="3000114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WIC Participant Satisfaction Survey 2020-2021 Q15 How has the COVID-19 pandemic changed how you grocery shop for WIC foods? Participants could check all that apply.</a:t>
            </a:r>
          </a:p>
          <a:p>
            <a:r>
              <a:rPr lang="en-US"/>
              <a:t>This is another question that is not tied directly to how local agency staff discuss shopping with participants, but how their shopping has changed. Responses to this question can help you have conversations with participants on how they are currently using their WIC benefits. Almost equal numbers of participants are reducing their usual number of trips to the store or on the other hand, they are making more trips than usual to the store to be able to find WIC foods. Almost 26% of participants report their shopping has not changed. So, for almost 75% of participants, their shopping has changed. It is important during the WIC appointment, for all staff, to be aware of the different shopping issues participants are facing. This would be the perfect opportunity to verify with participants that they are fully aware of the WIC Approved Food Guide and the types of foods they are being issued. For those that may need it, think about assisting in creating shopping lists for participants. If you know the layout of the store they shop at, assist them in creating a shopping list that makes sense so that they are not going from one end of the store to the other constantly. These are just a couple of ideas. When you speak to participants and hear about the problems they are having, try to think about solutions to those problems and then share it with your coworkers. </a:t>
            </a:r>
          </a:p>
        </p:txBody>
      </p:sp>
      <p:sp>
        <p:nvSpPr>
          <p:cNvPr id="4" name="Slide Number Placeholder 3"/>
          <p:cNvSpPr>
            <a:spLocks noGrp="1"/>
          </p:cNvSpPr>
          <p:nvPr>
            <p:ph type="sldNum" sz="quarter" idx="5"/>
          </p:nvPr>
        </p:nvSpPr>
        <p:spPr/>
        <p:txBody>
          <a:bodyPr/>
          <a:lstStyle/>
          <a:p>
            <a:fld id="{FC3821A9-1C31-4760-BDBC-9A0BA471B1B7}" type="slidenum">
              <a:rPr lang="en-US" smtClean="0"/>
              <a:t>15</a:t>
            </a:fld>
            <a:endParaRPr lang="en-US"/>
          </a:p>
        </p:txBody>
      </p:sp>
    </p:spTree>
    <p:extLst>
      <p:ext uri="{BB962C8B-B14F-4D97-AF65-F5344CB8AC3E}">
        <p14:creationId xmlns:p14="http://schemas.microsoft.com/office/powerpoint/2010/main" val="142944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I am going to talk about the staff shopping experience. A couple of years ago, each local agency Coordinator was provided an eWIC card for the purposes of teaching staff what WIC shopping was like. The reason we wanted to teach local agency staff how to shop with WIC benefits was so you could explain to participants how to shop and to put yourself in the participant’s shoes while shopping. Because we need to limit the amount of foods that are purchased with these types of buys, local agency staff are only permitted to shop when there are new staff on board and it can be available for staff who need retraining. </a:t>
            </a:r>
          </a:p>
        </p:txBody>
      </p:sp>
      <p:sp>
        <p:nvSpPr>
          <p:cNvPr id="4" name="Slide Number Placeholder 3"/>
          <p:cNvSpPr>
            <a:spLocks noGrp="1"/>
          </p:cNvSpPr>
          <p:nvPr>
            <p:ph type="sldNum" sz="quarter" idx="5"/>
          </p:nvPr>
        </p:nvSpPr>
        <p:spPr/>
        <p:txBody>
          <a:bodyPr/>
          <a:lstStyle/>
          <a:p>
            <a:fld id="{FC3821A9-1C31-4760-BDBC-9A0BA471B1B7}" type="slidenum">
              <a:rPr lang="en-US" smtClean="0"/>
              <a:t>16</a:t>
            </a:fld>
            <a:endParaRPr lang="en-US"/>
          </a:p>
        </p:txBody>
      </p:sp>
    </p:spTree>
    <p:extLst>
      <p:ext uri="{BB962C8B-B14F-4D97-AF65-F5344CB8AC3E}">
        <p14:creationId xmlns:p14="http://schemas.microsoft.com/office/powerpoint/2010/main" val="803321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local agency staff shop with an eWIC card, we require staff to document and submit their feedback to the Food Resource and Vendor Management group at the state office. We received a lot of feedback the first time all local agency staff went shopping including the comments on this slide. Many of the comments that were submitted are comments participants will say to you. Take a look at these comments and ask yourself, “How would you respond to a participant?”. For example, the first comment is “Asked cashier for balance inquiry – was super nice but said they cannot do that and suggested I call the number on the back of the card or use the app.” If a participant said this to you, what would you say? How about asking for a store manager or go to the Customer Service desk to request a balance inquiry? Would you explain other ways for a participant to check their balance such as calling the customer service number on the back of their eWIC card or logging into the online client portal or how to check their balance on the WICShopper app? Most of the time, there is a solution. We know that there are issues that are out of everyone’s control, but the majority of issues can be resolved. </a:t>
            </a:r>
          </a:p>
        </p:txBody>
      </p:sp>
      <p:sp>
        <p:nvSpPr>
          <p:cNvPr id="4" name="Slide Number Placeholder 3"/>
          <p:cNvSpPr>
            <a:spLocks noGrp="1"/>
          </p:cNvSpPr>
          <p:nvPr>
            <p:ph type="sldNum" sz="quarter" idx="5"/>
          </p:nvPr>
        </p:nvSpPr>
        <p:spPr/>
        <p:txBody>
          <a:bodyPr/>
          <a:lstStyle/>
          <a:p>
            <a:fld id="{FC3821A9-1C31-4760-BDBC-9A0BA471B1B7}" type="slidenum">
              <a:rPr lang="en-US" smtClean="0"/>
              <a:t>17</a:t>
            </a:fld>
            <a:endParaRPr lang="en-US"/>
          </a:p>
        </p:txBody>
      </p:sp>
    </p:spTree>
    <p:extLst>
      <p:ext uri="{BB962C8B-B14F-4D97-AF65-F5344CB8AC3E}">
        <p14:creationId xmlns:p14="http://schemas.microsoft.com/office/powerpoint/2010/main" val="3547876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the first go around with local agency shopping, it was clear we needed to provide a little more guidance. As stated before, local agency staff shopping is for new staff only or for staff who need a refresher. It is recommended to shop at all size stores – small, medium and large. A small store is considered a corner store or a bodega. A medium size store is store like C-Town and an example of a large store is Stop &amp; Shop or Walmart. Always print a new Authorized Vendor list. Whenever there are changes in a Vendor status, that will be reflected on the Vendor lists generated in the Clinic module immediately. And lastly, it is ok to engage with store staff. There is no need to pretend to be a participant. There is no pressure to engage with store staff, but it might be helpful to build relationships with store staff. And now the Don’ts! After the first go around, local agency staff provided quite a bit of feedback reporting issues at the store – very specific feedback. Again the purpose of staff shopping is to put yourself in the participant’s shoes so that you can help them not be the State WIC Vendor Monitors. Some staff also reported back on the minimum inventory requirements too. That is not what we are expecting for local agency staff to do and we have state staff whose jobs are dedicated to monitoring vendors on a daily basis. And lastly, please don’t pretend to be “Secret Shoppers”. You can be open with store staff or you can just go shopping. This experience is not to act as though you are trying to catch the store doing something wrong, but for you to be of assistance to participants. </a:t>
            </a:r>
          </a:p>
        </p:txBody>
      </p:sp>
      <p:sp>
        <p:nvSpPr>
          <p:cNvPr id="4" name="Slide Number Placeholder 3"/>
          <p:cNvSpPr>
            <a:spLocks noGrp="1"/>
          </p:cNvSpPr>
          <p:nvPr>
            <p:ph type="sldNum" sz="quarter" idx="5"/>
          </p:nvPr>
        </p:nvSpPr>
        <p:spPr/>
        <p:txBody>
          <a:bodyPr/>
          <a:lstStyle/>
          <a:p>
            <a:fld id="{FC3821A9-1C31-4760-BDBC-9A0BA471B1B7}" type="slidenum">
              <a:rPr lang="en-US" smtClean="0"/>
              <a:t>18</a:t>
            </a:fld>
            <a:endParaRPr lang="en-US"/>
          </a:p>
        </p:txBody>
      </p:sp>
    </p:spTree>
    <p:extLst>
      <p:ext uri="{BB962C8B-B14F-4D97-AF65-F5344CB8AC3E}">
        <p14:creationId xmlns:p14="http://schemas.microsoft.com/office/powerpoint/2010/main" val="395690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have some tips on preparing your shopping experience. Check you eWIC balance from the following: the initial Family Benefits List, the WICShopper app, the Conduent Customer Service number found on the back of the eWIC card or the Conduent Client Portal – the </a:t>
            </a:r>
            <a:r>
              <a:rPr lang="en-US" err="1"/>
              <a:t>url</a:t>
            </a:r>
            <a:r>
              <a:rPr lang="en-US"/>
              <a:t> is on the trifold eWIC Shopping brochure or on the tear off sheets. </a:t>
            </a:r>
          </a:p>
          <a:p>
            <a:r>
              <a:rPr lang="en-US"/>
              <a:t>Next, create a shopping list using the WIC Approved Food Guide or the WICShopper app.</a:t>
            </a:r>
          </a:p>
          <a:p>
            <a:r>
              <a:rPr lang="en-US"/>
              <a:t>Then, choose your store using the Client Vendor Listing, the WIC Authorized Vendors list or the WICShopper app.</a:t>
            </a:r>
          </a:p>
        </p:txBody>
      </p:sp>
      <p:sp>
        <p:nvSpPr>
          <p:cNvPr id="4" name="Slide Number Placeholder 3"/>
          <p:cNvSpPr>
            <a:spLocks noGrp="1"/>
          </p:cNvSpPr>
          <p:nvPr>
            <p:ph type="sldNum" sz="quarter" idx="5"/>
          </p:nvPr>
        </p:nvSpPr>
        <p:spPr/>
        <p:txBody>
          <a:bodyPr/>
          <a:lstStyle/>
          <a:p>
            <a:fld id="{FC3821A9-1C31-4760-BDBC-9A0BA471B1B7}" type="slidenum">
              <a:rPr lang="en-US" smtClean="0"/>
              <a:t>19</a:t>
            </a:fld>
            <a:endParaRPr lang="en-US"/>
          </a:p>
        </p:txBody>
      </p:sp>
    </p:spTree>
    <p:extLst>
      <p:ext uri="{BB962C8B-B14F-4D97-AF65-F5344CB8AC3E}">
        <p14:creationId xmlns:p14="http://schemas.microsoft.com/office/powerpoint/2010/main" val="1367333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ea typeface="Cambria"/>
              </a:rPr>
              <a:t>The WIC Shopping Experience has so many important related factors. When a WIC Participant uses their eWIC card at a WIC approved store with no difficulties at all, they are more likely to attempt to use their eWIC card again. This can contribute to ongoing active WIC participation which can lead to improved health outcomes such as reduced anemia rates or reduced overweight and obesity rates. A positive shopping experience can also lead to increased WIC food redemption rates which also contributes to the economy. Did you know that WIC transactions average around $2.9 million monthly? This means that this amount of money is put back into the economy. </a:t>
            </a:r>
            <a:endParaRPr lang="en-US"/>
          </a:p>
        </p:txBody>
      </p:sp>
      <p:sp>
        <p:nvSpPr>
          <p:cNvPr id="4" name="Slide Number Placeholder 3"/>
          <p:cNvSpPr>
            <a:spLocks noGrp="1"/>
          </p:cNvSpPr>
          <p:nvPr>
            <p:ph type="sldNum" sz="quarter" idx="10"/>
          </p:nvPr>
        </p:nvSpPr>
        <p:spPr/>
        <p:txBody>
          <a:bodyPr/>
          <a:lstStyle/>
          <a:p>
            <a:fld id="{3A2CC701-D80A-463B-8415-A85485312088}" type="slidenum">
              <a:rPr lang="en-US" smtClean="0"/>
              <a:t>2</a:t>
            </a:fld>
            <a:endParaRPr lang="en-US"/>
          </a:p>
        </p:txBody>
      </p:sp>
    </p:spTree>
    <p:extLst>
      <p:ext uri="{BB962C8B-B14F-4D97-AF65-F5344CB8AC3E}">
        <p14:creationId xmlns:p14="http://schemas.microsoft.com/office/powerpoint/2010/main" val="3903279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when you are at the store, you can check your eWIC balance at the Customer Service desk or at a cashier. Use your list to shop and then, finally checkout. When checking out, you can have a WIC Only transaction or a “mixed bag”. A “mixed bag” transaction is a transaction containing WIC items and non-WIC items. </a:t>
            </a:r>
          </a:p>
        </p:txBody>
      </p:sp>
      <p:sp>
        <p:nvSpPr>
          <p:cNvPr id="4" name="Slide Number Placeholder 3"/>
          <p:cNvSpPr>
            <a:spLocks noGrp="1"/>
          </p:cNvSpPr>
          <p:nvPr>
            <p:ph type="sldNum" sz="quarter" idx="5"/>
          </p:nvPr>
        </p:nvSpPr>
        <p:spPr/>
        <p:txBody>
          <a:bodyPr/>
          <a:lstStyle/>
          <a:p>
            <a:fld id="{FC3821A9-1C31-4760-BDBC-9A0BA471B1B7}" type="slidenum">
              <a:rPr lang="en-US" smtClean="0"/>
              <a:t>20</a:t>
            </a:fld>
            <a:endParaRPr lang="en-US"/>
          </a:p>
        </p:txBody>
      </p:sp>
    </p:spTree>
    <p:extLst>
      <p:ext uri="{BB962C8B-B14F-4D97-AF65-F5344CB8AC3E}">
        <p14:creationId xmlns:p14="http://schemas.microsoft.com/office/powerpoint/2010/main" val="4014215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the very last thing you need to do after shopping is complete the Donation form and gather your receipts. You will need to submit these to Angie Santana-Ortiz at the State WIC office by email no later than 48 hours after shopping. This is important because she needs to keep track of what was purchased. Also, provide the Experience Feedback form to me no later than 48 hours after shopping as well. </a:t>
            </a:r>
          </a:p>
        </p:txBody>
      </p:sp>
      <p:sp>
        <p:nvSpPr>
          <p:cNvPr id="4" name="Slide Number Placeholder 3"/>
          <p:cNvSpPr>
            <a:spLocks noGrp="1"/>
          </p:cNvSpPr>
          <p:nvPr>
            <p:ph type="sldNum" sz="quarter" idx="5"/>
          </p:nvPr>
        </p:nvSpPr>
        <p:spPr/>
        <p:txBody>
          <a:bodyPr/>
          <a:lstStyle/>
          <a:p>
            <a:fld id="{FC3821A9-1C31-4760-BDBC-9A0BA471B1B7}" type="slidenum">
              <a:rPr lang="en-US" smtClean="0"/>
              <a:t>21</a:t>
            </a:fld>
            <a:endParaRPr lang="en-US"/>
          </a:p>
        </p:txBody>
      </p:sp>
    </p:spTree>
    <p:extLst>
      <p:ext uri="{BB962C8B-B14F-4D97-AF65-F5344CB8AC3E}">
        <p14:creationId xmlns:p14="http://schemas.microsoft.com/office/powerpoint/2010/main" val="2795071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fairly new way for participants to shop is to use the Self-Checkout. Since this is on the newer side of being allowed, there are only 3 stores offering self-checkout at this time: Walmart, Shop Rite and ACME stores.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We have also been notified by 2 local agency Coordinator’s that the Shop Rite stores in their service area have started to offer online ordering for WIC participants. We have had a meeting with one Shop Rite owner in the Manchester and Vernon area to understand how this service works for participants using WIC benefits. We want you to know that we will continue to investigate this option and will provide guidance when we have more details. </a:t>
            </a:r>
          </a:p>
          <a:p>
            <a:endParaRPr lang="en-US"/>
          </a:p>
        </p:txBody>
      </p:sp>
      <p:sp>
        <p:nvSpPr>
          <p:cNvPr id="4" name="Slide Number Placeholder 3"/>
          <p:cNvSpPr>
            <a:spLocks noGrp="1"/>
          </p:cNvSpPr>
          <p:nvPr>
            <p:ph type="sldNum" sz="quarter" idx="5"/>
          </p:nvPr>
        </p:nvSpPr>
        <p:spPr/>
        <p:txBody>
          <a:bodyPr/>
          <a:lstStyle/>
          <a:p>
            <a:fld id="{FC3821A9-1C31-4760-BDBC-9A0BA471B1B7}" type="slidenum">
              <a:rPr lang="en-US" smtClean="0"/>
              <a:t>22</a:t>
            </a:fld>
            <a:endParaRPr lang="en-US"/>
          </a:p>
        </p:txBody>
      </p:sp>
    </p:spTree>
    <p:extLst>
      <p:ext uri="{BB962C8B-B14F-4D97-AF65-F5344CB8AC3E}">
        <p14:creationId xmlns:p14="http://schemas.microsoft.com/office/powerpoint/2010/main" val="1373436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talks about some common shopping issues that have been discovered by speaking to participants who have called the state office for assistance. We have found that sometimes participants are attempting to purchase items not on their benefit list. The classic example would be a participant trying to buy whole milk when 1% milk is the only milk issued to them. This commonly occurs when a child turns 2 years old and the issued milk changes from whole to 1% reduced fat. Participants also scan items on the WICShopper app, see that it’s approved, but again not taking into consideration what has been issued to them. A discussion on how the WICShopper app houses ALL WIC approved food items and how the scanning is not tailored to the participant on the app. One of the most common issues can have a big impact on participants. Many participants are waiting until the last day to use their benefits – otherwise known as the Benefit Valid Through Date – the BVT. Many times, participants are rushing to the store shop and when they run into problems, they will lose their benefits. Participants do have One Call Now text message reminders about using their remaining benefits one week prior to the BVT date and another reminder sent by the WICShopper app 5 days prior to the benefits expiring that is, if they have the WICShopper app notifications turned on. It might be helpful to discuss with participants the importance of not waiting until the last day to use their benefits. Last, but not least, some participants try to purchase items that are not WIC approved – most common is attempting to buy a 96 oz container of orange juice rather than a 64 oz or 128 oz container. </a:t>
            </a:r>
          </a:p>
        </p:txBody>
      </p:sp>
      <p:sp>
        <p:nvSpPr>
          <p:cNvPr id="4" name="Slide Number Placeholder 3"/>
          <p:cNvSpPr>
            <a:spLocks noGrp="1"/>
          </p:cNvSpPr>
          <p:nvPr>
            <p:ph type="sldNum" sz="quarter" idx="5"/>
          </p:nvPr>
        </p:nvSpPr>
        <p:spPr/>
        <p:txBody>
          <a:bodyPr/>
          <a:lstStyle/>
          <a:p>
            <a:fld id="{FC3821A9-1C31-4760-BDBC-9A0BA471B1B7}" type="slidenum">
              <a:rPr lang="en-US" smtClean="0"/>
              <a:t>23</a:t>
            </a:fld>
            <a:endParaRPr lang="en-US"/>
          </a:p>
        </p:txBody>
      </p:sp>
    </p:spTree>
    <p:extLst>
      <p:ext uri="{BB962C8B-B14F-4D97-AF65-F5344CB8AC3E}">
        <p14:creationId xmlns:p14="http://schemas.microsoft.com/office/powerpoint/2010/main" val="1383115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thing I will be talking about is the WICShopper mobile app. Just like with the Local Agency Staff Shopping experience, local agency staff should be get familiar with the WICShopper mobile app. In order for you to be able to explain all aspects of the WICShopper app to participants, you will need to know about it. We all are aware of the main uses of the app, right? Participant benefit balances are displayed as of 3:30 pm the prior day, their appointments are listed on the app and food items can be scanned as well. But, did you know that there is a vendor list on the app too? Did you know the Get Help! tab will give tips on shopping or that they can use the I Couldn’t Buy This tab to submit information on a product that they had trouble purchasing? Think about how you can build talking about the WICShopper app into your conversations with participants when shopping is the topic. </a:t>
            </a:r>
          </a:p>
        </p:txBody>
      </p:sp>
      <p:sp>
        <p:nvSpPr>
          <p:cNvPr id="4" name="Slide Number Placeholder 3"/>
          <p:cNvSpPr>
            <a:spLocks noGrp="1"/>
          </p:cNvSpPr>
          <p:nvPr>
            <p:ph type="sldNum" sz="quarter" idx="5"/>
          </p:nvPr>
        </p:nvSpPr>
        <p:spPr/>
        <p:txBody>
          <a:bodyPr/>
          <a:lstStyle/>
          <a:p>
            <a:fld id="{FC3821A9-1C31-4760-BDBC-9A0BA471B1B7}" type="slidenum">
              <a:rPr lang="en-US" smtClean="0"/>
              <a:t>24</a:t>
            </a:fld>
            <a:endParaRPr lang="en-US"/>
          </a:p>
        </p:txBody>
      </p:sp>
    </p:spTree>
    <p:extLst>
      <p:ext uri="{BB962C8B-B14F-4D97-AF65-F5344CB8AC3E}">
        <p14:creationId xmlns:p14="http://schemas.microsoft.com/office/powerpoint/2010/main" val="3005731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1000"/>
              </a:spcBef>
            </a:pPr>
            <a:r>
              <a:rPr lang="en-US">
                <a:latin typeface="Calibri"/>
                <a:cs typeface="Calibri"/>
              </a:rPr>
              <a:t>The objectives for this section are: </a:t>
            </a:r>
            <a:endParaRPr lang="en-US"/>
          </a:p>
          <a:p>
            <a:pPr marL="171450" indent="-227965">
              <a:lnSpc>
                <a:spcPct val="120000"/>
              </a:lnSpc>
              <a:spcBef>
                <a:spcPts val="1000"/>
              </a:spcBef>
              <a:buFont typeface="Arial"/>
              <a:buChar char="•"/>
            </a:pPr>
            <a:r>
              <a:rPr lang="en-US"/>
              <a:t>Briefly will review trends in formula redemption for 2018, 2019 and 2020</a:t>
            </a:r>
          </a:p>
          <a:p>
            <a:pPr marL="171450" indent="-227965">
              <a:lnSpc>
                <a:spcPct val="120000"/>
              </a:lnSpc>
              <a:spcBef>
                <a:spcPts val="1000"/>
              </a:spcBef>
              <a:buFont typeface="Arial"/>
              <a:buChar char="•"/>
            </a:pPr>
            <a:r>
              <a:rPr lang="en-US"/>
              <a:t>Discuss preliminary result and analysis of the survey monkey on Specialized Formula and Medical Food administered in January 2021. </a:t>
            </a:r>
          </a:p>
          <a:p>
            <a:pPr marL="171450" indent="-227965">
              <a:lnSpc>
                <a:spcPct val="120000"/>
              </a:lnSpc>
              <a:spcBef>
                <a:spcPts val="1000"/>
              </a:spcBef>
              <a:buFont typeface="Arial"/>
              <a:buChar char="•"/>
            </a:pPr>
            <a:r>
              <a:rPr lang="en-US"/>
              <a:t>What WIC staff can do to improve WIC shopping Experience</a:t>
            </a:r>
          </a:p>
          <a:p>
            <a:pPr marL="171450" indent="-227965">
              <a:lnSpc>
                <a:spcPct val="120000"/>
              </a:lnSpc>
              <a:spcBef>
                <a:spcPts val="1000"/>
              </a:spcBef>
              <a:buFont typeface="Arial"/>
              <a:buChar char="•"/>
            </a:pPr>
            <a:r>
              <a:rPr lang="en-US"/>
              <a:t>Some available tools provided by the State Office</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FC3821A9-1C31-4760-BDBC-9A0BA471B1B7}" type="slidenum">
              <a:rPr lang="en-US"/>
              <a:t>26</a:t>
            </a:fld>
            <a:endParaRPr lang="en-US"/>
          </a:p>
        </p:txBody>
      </p:sp>
    </p:spTree>
    <p:extLst>
      <p:ext uri="{BB962C8B-B14F-4D97-AF65-F5344CB8AC3E}">
        <p14:creationId xmlns:p14="http://schemas.microsoft.com/office/powerpoint/2010/main" val="3595747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This graph is about formula redemption trends during calendar years 2019 and 2020.  </a:t>
            </a:r>
          </a:p>
          <a:p>
            <a:r>
              <a:rPr lang="en-US">
                <a:latin typeface="Calibri"/>
                <a:cs typeface="Calibri"/>
              </a:rPr>
              <a:t>Standard Formula category 21 (in dark blue) is on the first place on redemptions (Average of 95.7%)</a:t>
            </a:r>
          </a:p>
          <a:p>
            <a:r>
              <a:rPr lang="en-US">
                <a:latin typeface="Calibri"/>
                <a:cs typeface="Calibri"/>
              </a:rPr>
              <a:t>Follows  category 31 ( in green) on the second place </a:t>
            </a:r>
            <a:r>
              <a:rPr lang="en-US"/>
              <a:t> Specialized Formula for Infants/Toddlers (</a:t>
            </a:r>
            <a:r>
              <a:rPr lang="en-US" err="1"/>
              <a:t>Nutramigen</a:t>
            </a:r>
            <a:r>
              <a:rPr lang="en-US"/>
              <a:t>, </a:t>
            </a:r>
            <a:r>
              <a:rPr lang="en-US" err="1"/>
              <a:t>Puramino</a:t>
            </a:r>
            <a:r>
              <a:rPr lang="en-US"/>
              <a:t>, </a:t>
            </a:r>
            <a:r>
              <a:rPr lang="en-US" err="1"/>
              <a:t>Neosure</a:t>
            </a:r>
            <a:r>
              <a:rPr lang="en-US"/>
              <a:t>, Similac </a:t>
            </a:r>
            <a:r>
              <a:rPr lang="en-US" err="1"/>
              <a:t>Alimentum,etc</a:t>
            </a:r>
            <a:r>
              <a:rPr lang="en-US"/>
              <a:t>.)  (Average of 92.9%) </a:t>
            </a:r>
            <a:endParaRPr lang="en-US">
              <a:latin typeface="Calibri"/>
              <a:cs typeface="Calibri"/>
            </a:endParaRPr>
          </a:p>
          <a:p>
            <a:r>
              <a:rPr lang="en-US">
                <a:latin typeface="Calibri"/>
                <a:cs typeface="Calibri"/>
              </a:rPr>
              <a:t>On the third place on redemptions are Category 41 on yellow color that correspond for Supplements / Medical Food for Children and Women such as </a:t>
            </a:r>
            <a:r>
              <a:rPr lang="en-US" err="1">
                <a:latin typeface="Calibri"/>
                <a:cs typeface="Calibri"/>
              </a:rPr>
              <a:t>PediaSure</a:t>
            </a:r>
            <a:r>
              <a:rPr lang="en-US">
                <a:latin typeface="Calibri"/>
                <a:cs typeface="Calibri"/>
              </a:rPr>
              <a:t>, Boost, </a:t>
            </a:r>
            <a:r>
              <a:rPr lang="en-US" err="1">
                <a:latin typeface="Calibri"/>
                <a:cs typeface="Calibri"/>
              </a:rPr>
              <a:t>Neocate</a:t>
            </a:r>
            <a:r>
              <a:rPr lang="en-US">
                <a:latin typeface="Calibri"/>
                <a:cs typeface="Calibri"/>
              </a:rPr>
              <a:t> Junior, Boost Kids Essential, etc. . (Average of 74.2 %) </a:t>
            </a:r>
          </a:p>
          <a:p>
            <a:endParaRPr lang="en-US">
              <a:latin typeface="Calibri"/>
              <a:cs typeface="Calibri"/>
            </a:endParaRPr>
          </a:p>
          <a:p>
            <a:r>
              <a:rPr lang="en-US" b="1">
                <a:latin typeface="Calibri"/>
                <a:cs typeface="Calibri"/>
              </a:rPr>
              <a:t>As you can notice in the graph</a:t>
            </a:r>
            <a:r>
              <a:rPr lang="en-US">
                <a:latin typeface="Calibri"/>
                <a:cs typeface="Calibri"/>
              </a:rPr>
              <a:t>, the highest pick for the formula 41 in yellow was in February 2020, and the stated to decline down the hill and correspond with the COVID pandemic event. </a:t>
            </a:r>
          </a:p>
          <a:p>
            <a:r>
              <a:rPr lang="en-US">
                <a:latin typeface="Calibri"/>
                <a:cs typeface="Calibri"/>
              </a:rPr>
              <a:t>Also we can see a decrease in the redemption of the Standard Formula and Specialized Infant Formula (In category 21 and 31). Next </a:t>
            </a:r>
          </a:p>
        </p:txBody>
      </p:sp>
      <p:sp>
        <p:nvSpPr>
          <p:cNvPr id="4" name="Slide Number Placeholder 3"/>
          <p:cNvSpPr>
            <a:spLocks noGrp="1"/>
          </p:cNvSpPr>
          <p:nvPr>
            <p:ph type="sldNum" sz="quarter" idx="5"/>
          </p:nvPr>
        </p:nvSpPr>
        <p:spPr/>
        <p:txBody>
          <a:bodyPr/>
          <a:lstStyle/>
          <a:p>
            <a:fld id="{FC3821A9-1C31-4760-BDBC-9A0BA471B1B7}" type="slidenum">
              <a:rPr lang="en-US"/>
              <a:t>27</a:t>
            </a:fld>
            <a:endParaRPr lang="en-US"/>
          </a:p>
        </p:txBody>
      </p:sp>
    </p:spTree>
    <p:extLst>
      <p:ext uri="{BB962C8B-B14F-4D97-AF65-F5344CB8AC3E}">
        <p14:creationId xmlns:p14="http://schemas.microsoft.com/office/powerpoint/2010/main" val="3127336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can notice in this slide that the redemptions from calendar year 2018 and 2019 was steady with a slight  positive trend average of .1 -.2'</a:t>
            </a:r>
            <a:endParaRPr lang="en-US"/>
          </a:p>
          <a:p>
            <a:endParaRPr lang="en-US">
              <a:cs typeface="Calibri"/>
            </a:endParaRPr>
          </a:p>
          <a:p>
            <a:r>
              <a:rPr lang="en-US">
                <a:cs typeface="Calibri"/>
              </a:rPr>
              <a:t>The trend changed in 2020 with a change in redemption trend average of –2% across all categories. </a:t>
            </a:r>
            <a:r>
              <a:rPr lang="en-US"/>
              <a:t> (-2.2%,  -1.8% ,  -2%) 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D29EB-F5E6-4ADD-9C6D-8080403661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275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see that the formulas with higher non- redemptions are in Formula 21 Similac Soy Concentrate, Similac Advance Concentrate, Similac Sensitive RTU. </a:t>
            </a:r>
            <a:endParaRPr lang="en-US"/>
          </a:p>
          <a:p>
            <a:r>
              <a:rPr lang="en-US">
                <a:cs typeface="Calibri"/>
              </a:rPr>
              <a:t>On Formula 31 the higher non-redemption is on </a:t>
            </a:r>
            <a:r>
              <a:rPr lang="en-US" err="1">
                <a:cs typeface="Calibri"/>
              </a:rPr>
              <a:t>Elecare</a:t>
            </a:r>
            <a:r>
              <a:rPr lang="en-US">
                <a:cs typeface="Calibri"/>
              </a:rPr>
              <a:t> Powder, </a:t>
            </a:r>
            <a:r>
              <a:rPr lang="en-US" err="1">
                <a:cs typeface="Calibri"/>
              </a:rPr>
              <a:t>Puramino</a:t>
            </a:r>
            <a:r>
              <a:rPr lang="en-US">
                <a:cs typeface="Calibri"/>
              </a:rPr>
              <a:t>, </a:t>
            </a:r>
            <a:r>
              <a:rPr lang="en-US" err="1">
                <a:cs typeface="Calibri"/>
              </a:rPr>
              <a:t>Neocate</a:t>
            </a:r>
            <a:r>
              <a:rPr lang="en-US">
                <a:cs typeface="Calibri"/>
              </a:rPr>
              <a:t> . And on The Formula 41 non redemption high scores on Ensure Original, Ensure Plus, </a:t>
            </a:r>
            <a:r>
              <a:rPr lang="en-US" err="1">
                <a:cs typeface="Calibri"/>
              </a:rPr>
              <a:t>PediaSure</a:t>
            </a:r>
            <a:r>
              <a:rPr lang="en-US">
                <a:cs typeface="Calibri"/>
              </a:rPr>
              <a:t>, </a:t>
            </a:r>
            <a:r>
              <a:rPr lang="en-US" err="1">
                <a:cs typeface="Calibri"/>
              </a:rPr>
              <a:t>PediaSure</a:t>
            </a:r>
            <a:r>
              <a:rPr lang="en-US">
                <a:cs typeface="Calibri"/>
              </a:rPr>
              <a:t> with Fiber, </a:t>
            </a:r>
            <a:r>
              <a:rPr lang="en-US" err="1">
                <a:cs typeface="Calibri"/>
              </a:rPr>
              <a:t>Neocate</a:t>
            </a:r>
            <a:r>
              <a:rPr lang="en-US">
                <a:cs typeface="Calibri"/>
              </a:rPr>
              <a:t> Jr. Boost Kids Essential, Complete Pediatric And Boost. </a:t>
            </a:r>
          </a:p>
          <a:p>
            <a:r>
              <a:rPr lang="en-US">
                <a:cs typeface="Calibri"/>
              </a:rPr>
              <a:t> </a:t>
            </a:r>
          </a:p>
          <a:p>
            <a:r>
              <a:rPr lang="en-US">
                <a:cs typeface="Calibri"/>
              </a:rPr>
              <a:t>To provide to you a visual amount of the non-redemption of Formula 41 On December 2020 Data</a:t>
            </a:r>
            <a:endParaRPr lang="en-US"/>
          </a:p>
          <a:p>
            <a:r>
              <a:rPr lang="en-US">
                <a:cs typeface="Calibri"/>
              </a:rPr>
              <a:t>It was Issued 3,875 units , of that, it was Redeemed  2,783 (71.8%), with a balance of 1,092 units not redeemed or 28.2%</a:t>
            </a:r>
          </a:p>
          <a:p>
            <a:endParaRPr lang="en-US">
              <a:cs typeface="Calibri"/>
            </a:endParaRPr>
          </a:p>
          <a:p>
            <a:r>
              <a:rPr lang="en-US">
                <a:cs typeface="Calibri"/>
              </a:rPr>
              <a:t>We had an idea of the issues people faced </a:t>
            </a:r>
            <a:r>
              <a:rPr lang="en-US" err="1">
                <a:cs typeface="Calibri"/>
              </a:rPr>
              <a:t>preCOVID</a:t>
            </a:r>
            <a:r>
              <a:rPr lang="en-US">
                <a:cs typeface="Calibri"/>
              </a:rPr>
              <a:t> era, and during COVID era. </a:t>
            </a:r>
          </a:p>
          <a:p>
            <a:r>
              <a:rPr lang="en-US">
                <a:cs typeface="Calibri"/>
              </a:rPr>
              <a:t>Therefore, we administered a survey to ask participant what is going on and to investigate in dept, get feedback and to target effectively a correction action plan. NEXT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D29EB-F5E6-4ADD-9C6D-8080403661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125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just launch a Survey Monkey during end of January 2021.  We are still in a process to analyze the data.  But today we are discussing some of the data we got in relation to the shopping experience. </a:t>
            </a:r>
          </a:p>
          <a:p>
            <a:r>
              <a:rPr lang="en-US"/>
              <a:t>First, let discuss the number of possible participant that could complete the survey and how many completed the surveys.</a:t>
            </a:r>
          </a:p>
          <a:p>
            <a:r>
              <a:rPr lang="en-US"/>
              <a:t>The English surveys sent to 1308 total participants / of those 88 were not delivered / and Delivered 1220  / We got back 89 Completed surveys or  7.3 % of the total English surveys delivered. </a:t>
            </a:r>
          </a:p>
          <a:p>
            <a:r>
              <a:rPr lang="en-US"/>
              <a:t>The Spanish surveys  sent to 175 total participants / of those 6 were not delivered / and Delivered 169 / We got back 25 Completed surveys or 14.7% of the total Spanish surveys delivered.  </a:t>
            </a:r>
          </a:p>
          <a:p>
            <a:r>
              <a:rPr lang="en-US"/>
              <a:t>Altogether 114  completed surveys  - 8.2%. </a:t>
            </a:r>
          </a:p>
        </p:txBody>
      </p:sp>
      <p:sp>
        <p:nvSpPr>
          <p:cNvPr id="4" name="Slide Number Placeholder 3"/>
          <p:cNvSpPr>
            <a:spLocks noGrp="1"/>
          </p:cNvSpPr>
          <p:nvPr>
            <p:ph type="sldNum" sz="quarter" idx="5"/>
          </p:nvPr>
        </p:nvSpPr>
        <p:spPr/>
        <p:txBody>
          <a:bodyPr/>
          <a:lstStyle/>
          <a:p>
            <a:fld id="{FC3821A9-1C31-4760-BDBC-9A0BA471B1B7}" type="slidenum">
              <a:rPr lang="en-US" smtClean="0"/>
              <a:t>30</a:t>
            </a:fld>
            <a:endParaRPr lang="en-US"/>
          </a:p>
        </p:txBody>
      </p:sp>
    </p:spTree>
    <p:extLst>
      <p:ext uri="{BB962C8B-B14F-4D97-AF65-F5344CB8AC3E}">
        <p14:creationId xmlns:p14="http://schemas.microsoft.com/office/powerpoint/2010/main" val="4111212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Today, we will share participant survey results and show how you can incorporate changes to how you talk about shopping with WIC benefits to participants from their first certification appointment to following up on shopping at their secondary appointment. We will also review a few common shopping issues including ideas on how to avoid them in the future. Luz </a:t>
            </a:r>
            <a:r>
              <a:rPr lang="en-US" err="1">
                <a:latin typeface="Calibri"/>
                <a:cs typeface="Calibri"/>
              </a:rPr>
              <a:t>Hago</a:t>
            </a:r>
            <a:r>
              <a:rPr lang="en-US">
                <a:latin typeface="Calibri"/>
                <a:cs typeface="Calibri"/>
              </a:rPr>
              <a:t> will discuss formula and special formula issuances, purchases, common formula purchasing issues and tips to avoid issues in the future. Lastly, </a:t>
            </a:r>
            <a:r>
              <a:rPr lang="en-US" err="1">
                <a:latin typeface="Calibri"/>
                <a:cs typeface="Calibri"/>
              </a:rPr>
              <a:t>Mellessa</a:t>
            </a:r>
            <a:r>
              <a:rPr lang="en-US">
                <a:latin typeface="Calibri"/>
                <a:cs typeface="Calibri"/>
              </a:rPr>
              <a:t> McPherson-Milling will review Connecticut WIC Program redemption data, what it means and how you can help improve these rates. Everyone plays a hand in the participant shopping experience. Whether you are a Program Assistant returning a phone call to a participant who reports an issue purchasing a box of cereal OR you are a Peer Counselor </a:t>
            </a:r>
            <a:r>
              <a:rPr lang="en-US" err="1">
                <a:latin typeface="Calibri"/>
                <a:cs typeface="Calibri"/>
              </a:rPr>
              <a:t>FaceTiming</a:t>
            </a:r>
            <a:r>
              <a:rPr lang="en-US">
                <a:latin typeface="Calibri"/>
                <a:cs typeface="Calibri"/>
              </a:rPr>
              <a:t> a mom who doesn't know how to purchase baby foods with her WIC benefits OR you are a Nutritionist who received a phone call from a participant who was treated poorly at a store, we all play an important role in helping participants. You may not have all the answers, but you may be able to guide them in the direction to get help. </a:t>
            </a:r>
          </a:p>
        </p:txBody>
      </p:sp>
      <p:sp>
        <p:nvSpPr>
          <p:cNvPr id="4" name="Slide Number Placeholder 3"/>
          <p:cNvSpPr>
            <a:spLocks noGrp="1"/>
          </p:cNvSpPr>
          <p:nvPr>
            <p:ph type="sldNum" sz="quarter" idx="5"/>
          </p:nvPr>
        </p:nvSpPr>
        <p:spPr/>
        <p:txBody>
          <a:bodyPr/>
          <a:lstStyle/>
          <a:p>
            <a:fld id="{FC3821A9-1C31-4760-BDBC-9A0BA471B1B7}" type="slidenum">
              <a:rPr lang="en-US"/>
              <a:t>3</a:t>
            </a:fld>
            <a:endParaRPr lang="en-US"/>
          </a:p>
        </p:txBody>
      </p:sp>
    </p:spTree>
    <p:extLst>
      <p:ext uri="{BB962C8B-B14F-4D97-AF65-F5344CB8AC3E}">
        <p14:creationId xmlns:p14="http://schemas.microsoft.com/office/powerpoint/2010/main" val="3848255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was great to see that 87% Received help from the nutritionist  / However Did not received help 6% reported.  </a:t>
            </a:r>
          </a:p>
          <a:p>
            <a:endParaRPr lang="en-US"/>
          </a:p>
        </p:txBody>
      </p:sp>
      <p:sp>
        <p:nvSpPr>
          <p:cNvPr id="4" name="Slide Number Placeholder 3"/>
          <p:cNvSpPr>
            <a:spLocks noGrp="1"/>
          </p:cNvSpPr>
          <p:nvPr>
            <p:ph type="sldNum" sz="quarter" idx="5"/>
          </p:nvPr>
        </p:nvSpPr>
        <p:spPr/>
        <p:txBody>
          <a:bodyPr/>
          <a:lstStyle/>
          <a:p>
            <a:fld id="{FC3821A9-1C31-4760-BDBC-9A0BA471B1B7}" type="slidenum">
              <a:rPr lang="en-US" smtClean="0"/>
              <a:t>31</a:t>
            </a:fld>
            <a:endParaRPr lang="en-US"/>
          </a:p>
        </p:txBody>
      </p:sp>
    </p:spTree>
    <p:extLst>
      <p:ext uri="{BB962C8B-B14F-4D97-AF65-F5344CB8AC3E}">
        <p14:creationId xmlns:p14="http://schemas.microsoft.com/office/powerpoint/2010/main" val="1302993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comments that standout  is the following  quote from the survey question 1: </a:t>
            </a:r>
          </a:p>
          <a:p>
            <a:r>
              <a:rPr lang="en-US"/>
              <a:t>" Can't find a retailer that sell formula that accept WIC. Said I'd get a call back almost 2 weeks ago and haven't."</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FC3821A9-1C31-4760-BDBC-9A0BA471B1B7}" type="slidenum">
              <a:rPr lang="en-US"/>
              <a:t>32</a:t>
            </a:fld>
            <a:endParaRPr lang="en-US"/>
          </a:p>
        </p:txBody>
      </p:sp>
    </p:spTree>
    <p:extLst>
      <p:ext uri="{BB962C8B-B14F-4D97-AF65-F5344CB8AC3E}">
        <p14:creationId xmlns:p14="http://schemas.microsoft.com/office/powerpoint/2010/main" val="1860945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Question no 2, wanted to find out participants' use of  SNAP benefits in place of WIC benefit.  13% answer very likely.  </a:t>
            </a:r>
          </a:p>
          <a:p>
            <a:r>
              <a:rPr lang="en-US"/>
              <a:t>This might indicate that some WIC participants that also get SNAP benefits might not know how to maximize their benefit by for instance, </a:t>
            </a:r>
          </a:p>
          <a:p>
            <a:r>
              <a:rPr lang="en-US" b="1"/>
              <a:t>learning the diference of the Food they can buy</a:t>
            </a:r>
            <a:r>
              <a:rPr lang="en-US"/>
              <a:t> </a:t>
            </a:r>
            <a:r>
              <a:rPr lang="en-US" b="1"/>
              <a:t>with each type of benefit</a:t>
            </a:r>
            <a:r>
              <a:rPr lang="en-US"/>
              <a:t> and </a:t>
            </a:r>
            <a:r>
              <a:rPr lang="en-US" b="1"/>
              <a:t>how to pay in the cashier station. </a:t>
            </a:r>
          </a:p>
          <a:p>
            <a:r>
              <a:rPr lang="en-US"/>
              <a:t>Also on this slides Not applicable or Not on SNAP is </a:t>
            </a:r>
            <a:r>
              <a:rPr lang="en-US" b="1"/>
              <a:t>45.6% . </a:t>
            </a:r>
            <a:r>
              <a:rPr lang="en-US"/>
              <a:t> </a:t>
            </a:r>
          </a:p>
          <a:p>
            <a:r>
              <a:rPr lang="en-US"/>
              <a:t>( Another investigation is needed to determine why a large amount participants are not on SNAP </a:t>
            </a:r>
          </a:p>
          <a:p>
            <a:r>
              <a:rPr lang="en-US"/>
              <a:t>– perhaps they do not qualify, or they do not know how to apply; they might need a referral).  NEXT</a:t>
            </a:r>
          </a:p>
        </p:txBody>
      </p:sp>
      <p:sp>
        <p:nvSpPr>
          <p:cNvPr id="4" name="Slide Number Placeholder 3"/>
          <p:cNvSpPr>
            <a:spLocks noGrp="1"/>
          </p:cNvSpPr>
          <p:nvPr>
            <p:ph type="sldNum" sz="quarter" idx="5"/>
          </p:nvPr>
        </p:nvSpPr>
        <p:spPr/>
        <p:txBody>
          <a:bodyPr/>
          <a:lstStyle/>
          <a:p>
            <a:fld id="{FC3821A9-1C31-4760-BDBC-9A0BA471B1B7}" type="slidenum">
              <a:rPr lang="en-US" smtClean="0"/>
              <a:t>33</a:t>
            </a:fld>
            <a:endParaRPr lang="en-US"/>
          </a:p>
        </p:txBody>
      </p:sp>
    </p:spTree>
    <p:extLst>
      <p:ext uri="{BB962C8B-B14F-4D97-AF65-F5344CB8AC3E}">
        <p14:creationId xmlns:p14="http://schemas.microsoft.com/office/powerpoint/2010/main" val="1477704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 no. 3 </a:t>
            </a:r>
            <a:r>
              <a:rPr lang="en-US" b="1"/>
              <a:t>How likely are you to use your Husky/Medicaid instead of WIC benefit to buy formula? </a:t>
            </a:r>
          </a:p>
          <a:p>
            <a:r>
              <a:rPr lang="en-US"/>
              <a:t>Specially for the children supplement or medical food (on formula 41) </a:t>
            </a:r>
          </a:p>
          <a:p>
            <a:r>
              <a:rPr lang="en-US"/>
              <a:t>we wanted to investigate whether or not participants uses Husky Health Insurance to get the prescribed formula or medical food, </a:t>
            </a:r>
          </a:p>
          <a:p>
            <a:r>
              <a:rPr lang="en-US"/>
              <a:t>which might explain lowest redemption on this type of formula. </a:t>
            </a:r>
          </a:p>
          <a:p>
            <a:r>
              <a:rPr lang="en-US"/>
              <a:t>Husky rather than WIC very likely 30%  / Not on Husky 15.7%</a:t>
            </a:r>
          </a:p>
          <a:p>
            <a:r>
              <a:rPr lang="en-US"/>
              <a:t>A talking point with participants could be when more specialized formula or medical food is needed, the doctor can fill out a prescrition for the Husky Health Insurance coverage for the extra formula needed after a nutrition assessment is done. </a:t>
            </a:r>
          </a:p>
          <a:p>
            <a:r>
              <a:rPr lang="en-US"/>
              <a:t>Also, in case the participant uses Husky Health insurance, WIC benefits needs to be tailor. NEXT</a:t>
            </a:r>
          </a:p>
          <a:p>
            <a:endParaRPr lang="en-US"/>
          </a:p>
        </p:txBody>
      </p:sp>
      <p:sp>
        <p:nvSpPr>
          <p:cNvPr id="4" name="Slide Number Placeholder 3"/>
          <p:cNvSpPr>
            <a:spLocks noGrp="1"/>
          </p:cNvSpPr>
          <p:nvPr>
            <p:ph type="sldNum" sz="quarter" idx="5"/>
          </p:nvPr>
        </p:nvSpPr>
        <p:spPr/>
        <p:txBody>
          <a:bodyPr/>
          <a:lstStyle/>
          <a:p>
            <a:fld id="{FC3821A9-1C31-4760-BDBC-9A0BA471B1B7}" type="slidenum">
              <a:rPr lang="en-US" smtClean="0"/>
              <a:t>34</a:t>
            </a:fld>
            <a:endParaRPr lang="en-US"/>
          </a:p>
        </p:txBody>
      </p:sp>
    </p:spTree>
    <p:extLst>
      <p:ext uri="{BB962C8B-B14F-4D97-AF65-F5344CB8AC3E}">
        <p14:creationId xmlns:p14="http://schemas.microsoft.com/office/powerpoint/2010/main" val="1399598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 5 – Ask if Amount of formula or supplement WIC provides is MORE than what you – or your child- need? </a:t>
            </a:r>
          </a:p>
          <a:p>
            <a:endParaRPr lang="en-US"/>
          </a:p>
          <a:p>
            <a:r>
              <a:rPr lang="en-US"/>
              <a:t>15.7% answered receiving more WIC benefit that what is needed   / Never 51.7% </a:t>
            </a:r>
          </a:p>
          <a:p>
            <a:endParaRPr lang="en-US"/>
          </a:p>
          <a:p>
            <a:r>
              <a:rPr lang="en-US"/>
              <a:t>In which cases infant formula issuance is more than what is needed? Let see next slide Quote: </a:t>
            </a:r>
          </a:p>
        </p:txBody>
      </p:sp>
      <p:sp>
        <p:nvSpPr>
          <p:cNvPr id="4" name="Slide Number Placeholder 3"/>
          <p:cNvSpPr>
            <a:spLocks noGrp="1"/>
          </p:cNvSpPr>
          <p:nvPr>
            <p:ph type="sldNum" sz="quarter" idx="5"/>
          </p:nvPr>
        </p:nvSpPr>
        <p:spPr/>
        <p:txBody>
          <a:bodyPr/>
          <a:lstStyle/>
          <a:p>
            <a:fld id="{FC3821A9-1C31-4760-BDBC-9A0BA471B1B7}" type="slidenum">
              <a:rPr lang="en-US" smtClean="0"/>
              <a:t>35</a:t>
            </a:fld>
            <a:endParaRPr lang="en-US"/>
          </a:p>
        </p:txBody>
      </p:sp>
    </p:spTree>
    <p:extLst>
      <p:ext uri="{BB962C8B-B14F-4D97-AF65-F5344CB8AC3E}">
        <p14:creationId xmlns:p14="http://schemas.microsoft.com/office/powerpoint/2010/main" val="213780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Breastfeeding requires to tailor formula to provide the amount that is just right, or a real need. NEXT</a:t>
            </a:r>
          </a:p>
        </p:txBody>
      </p:sp>
      <p:sp>
        <p:nvSpPr>
          <p:cNvPr id="4" name="Slide Number Placeholder 3"/>
          <p:cNvSpPr>
            <a:spLocks noGrp="1"/>
          </p:cNvSpPr>
          <p:nvPr>
            <p:ph type="sldNum" sz="quarter" idx="5"/>
          </p:nvPr>
        </p:nvSpPr>
        <p:spPr/>
        <p:txBody>
          <a:bodyPr/>
          <a:lstStyle/>
          <a:p>
            <a:fld id="{FC3821A9-1C31-4760-BDBC-9A0BA471B1B7}" type="slidenum">
              <a:rPr lang="en-US"/>
              <a:t>36</a:t>
            </a:fld>
            <a:endParaRPr lang="en-US"/>
          </a:p>
        </p:txBody>
      </p:sp>
    </p:spTree>
    <p:extLst>
      <p:ext uri="{BB962C8B-B14F-4D97-AF65-F5344CB8AC3E}">
        <p14:creationId xmlns:p14="http://schemas.microsoft.com/office/powerpoint/2010/main" val="2572409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For the ones who answer NEVER is MORE than what is needed some quotations are as follow: </a:t>
            </a:r>
          </a:p>
          <a:p>
            <a:r>
              <a:rPr lang="en-US">
                <a:latin typeface="Calibri"/>
                <a:cs typeface="Calibri"/>
              </a:rPr>
              <a:t>WIC is supplemental, but also, the family needs to learn proper dilution of the formula; Nutrition assessment and referrals to social programs SNAP, Husky, food banks, soup kitchens. (During the winter -energy assisstance program,etc.) </a:t>
            </a:r>
          </a:p>
        </p:txBody>
      </p:sp>
      <p:sp>
        <p:nvSpPr>
          <p:cNvPr id="4" name="Slide Number Placeholder 3"/>
          <p:cNvSpPr>
            <a:spLocks noGrp="1"/>
          </p:cNvSpPr>
          <p:nvPr>
            <p:ph type="sldNum" sz="quarter" idx="5"/>
          </p:nvPr>
        </p:nvSpPr>
        <p:spPr/>
        <p:txBody>
          <a:bodyPr/>
          <a:lstStyle/>
          <a:p>
            <a:fld id="{FC3821A9-1C31-4760-BDBC-9A0BA471B1B7}" type="slidenum">
              <a:rPr lang="en-US"/>
              <a:t>37</a:t>
            </a:fld>
            <a:endParaRPr lang="en-US"/>
          </a:p>
        </p:txBody>
      </p:sp>
    </p:spTree>
    <p:extLst>
      <p:ext uri="{BB962C8B-B14F-4D97-AF65-F5344CB8AC3E}">
        <p14:creationId xmlns:p14="http://schemas.microsoft.com/office/powerpoint/2010/main" val="3617466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Finding formula very difficult 28.9%</a:t>
            </a:r>
          </a:p>
          <a:p>
            <a:r>
              <a:rPr lang="en-US">
                <a:latin typeface="Calibri"/>
                <a:cs typeface="Calibri"/>
              </a:rPr>
              <a:t>Less trip to the Store  67.5% </a:t>
            </a:r>
          </a:p>
          <a:p>
            <a:r>
              <a:rPr lang="en-US">
                <a:latin typeface="Calibri"/>
                <a:cs typeface="Calibri"/>
              </a:rPr>
              <a:t>Store Limiting amount of formula 26.3% (Only few answer providing the name of the vendor that is limiting the </a:t>
            </a:r>
            <a:r>
              <a:rPr lang="en-US" err="1">
                <a:latin typeface="Calibri"/>
                <a:cs typeface="Calibri"/>
              </a:rPr>
              <a:t>formula:Shoprite</a:t>
            </a:r>
            <a:r>
              <a:rPr lang="en-US">
                <a:latin typeface="Calibri"/>
                <a:cs typeface="Calibri"/>
              </a:rPr>
              <a:t>, Stop and Shop, Walmart) </a:t>
            </a:r>
          </a:p>
          <a:p>
            <a:r>
              <a:rPr lang="en-US">
                <a:latin typeface="Calibri"/>
                <a:cs typeface="Calibri"/>
              </a:rPr>
              <a:t>We have analysis that match the vendor with the local agency. </a:t>
            </a:r>
            <a:endParaRPr lang="en-US"/>
          </a:p>
          <a:p>
            <a:r>
              <a:rPr lang="en-US">
                <a:latin typeface="Calibri"/>
                <a:cs typeface="Calibri"/>
              </a:rPr>
              <a:t>Worries about ability to pay for additional formula - 42.9%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FC3821A9-1C31-4760-BDBC-9A0BA471B1B7}" type="slidenum">
              <a:rPr lang="en-US"/>
              <a:t>38</a:t>
            </a:fld>
            <a:endParaRPr lang="en-US"/>
          </a:p>
        </p:txBody>
      </p:sp>
    </p:spTree>
    <p:extLst>
      <p:ext uri="{BB962C8B-B14F-4D97-AF65-F5344CB8AC3E}">
        <p14:creationId xmlns:p14="http://schemas.microsoft.com/office/powerpoint/2010/main" val="1198462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7 – finding formula very difficult - </a:t>
            </a:r>
          </a:p>
          <a:p>
            <a:r>
              <a:rPr lang="en-US">
                <a:latin typeface="Calibri"/>
                <a:cs typeface="Calibri"/>
              </a:rPr>
              <a:t>8- Less trip to the store</a:t>
            </a:r>
          </a:p>
          <a:p>
            <a:r>
              <a:rPr lang="en-US">
                <a:latin typeface="Calibri"/>
                <a:cs typeface="Calibri"/>
              </a:rPr>
              <a:t>10 – food insecurity – ability to pay for additional formula </a:t>
            </a:r>
          </a:p>
        </p:txBody>
      </p:sp>
      <p:sp>
        <p:nvSpPr>
          <p:cNvPr id="4" name="Slide Number Placeholder 3"/>
          <p:cNvSpPr>
            <a:spLocks noGrp="1"/>
          </p:cNvSpPr>
          <p:nvPr>
            <p:ph type="sldNum" sz="quarter" idx="5"/>
          </p:nvPr>
        </p:nvSpPr>
        <p:spPr/>
        <p:txBody>
          <a:bodyPr/>
          <a:lstStyle/>
          <a:p>
            <a:fld id="{FC3821A9-1C31-4760-BDBC-9A0BA471B1B7}" type="slidenum">
              <a:rPr lang="en-US"/>
              <a:t>39</a:t>
            </a:fld>
            <a:endParaRPr lang="en-US"/>
          </a:p>
        </p:txBody>
      </p:sp>
    </p:spTree>
    <p:extLst>
      <p:ext uri="{BB962C8B-B14F-4D97-AF65-F5344CB8AC3E}">
        <p14:creationId xmlns:p14="http://schemas.microsoft.com/office/powerpoint/2010/main" val="2647564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needs to explore what else we can do to help WIC families.  We are not providing all the alternatives but every agency could set strategies to help families. </a:t>
            </a:r>
          </a:p>
          <a:p>
            <a:r>
              <a:rPr lang="en-US"/>
              <a:t>We have the analysis of the questions matching the local agency, which your local agency liaison can bring this out during your meetings.  </a:t>
            </a:r>
          </a:p>
          <a:p>
            <a:r>
              <a:rPr lang="en-US"/>
              <a:t>During COVID-19 Pandemic a great % of participants limits trips to the store, therefore, we need to empower them.  </a:t>
            </a:r>
          </a:p>
          <a:p>
            <a:pPr marL="171450" indent="-171450">
              <a:lnSpc>
                <a:spcPct val="120000"/>
              </a:lnSpc>
              <a:spcBef>
                <a:spcPts val="1000"/>
              </a:spcBef>
              <a:buFont typeface="Arial"/>
              <a:buChar char="•"/>
            </a:pPr>
            <a:r>
              <a:rPr lang="en-US"/>
              <a:t>Show images of the formula in the family benefit.</a:t>
            </a:r>
          </a:p>
          <a:p>
            <a:pPr marL="171450" indent="-171450">
              <a:lnSpc>
                <a:spcPct val="120000"/>
              </a:lnSpc>
              <a:spcBef>
                <a:spcPts val="1000"/>
              </a:spcBef>
              <a:buFont typeface="Arial"/>
              <a:buChar char="•"/>
            </a:pPr>
            <a:r>
              <a:rPr lang="en-US"/>
              <a:t>Provide a WIC authorized vendor list  </a:t>
            </a:r>
          </a:p>
          <a:p>
            <a:pPr marL="171450" indent="-171450">
              <a:lnSpc>
                <a:spcPct val="120000"/>
              </a:lnSpc>
              <a:spcBef>
                <a:spcPts val="1000"/>
              </a:spcBef>
              <a:buFont typeface="Arial"/>
              <a:buChar char="•"/>
            </a:pPr>
            <a:r>
              <a:rPr lang="en-US"/>
              <a:t>During COVID- advice the participant to call the Store of choice in advance </a:t>
            </a:r>
          </a:p>
          <a:p>
            <a:pPr marL="628650" lvl="1" indent="-171450">
              <a:lnSpc>
                <a:spcPct val="120000"/>
              </a:lnSpc>
              <a:spcBef>
                <a:spcPts val="500"/>
              </a:spcBef>
              <a:buFont typeface="Arial"/>
              <a:buChar char="•"/>
            </a:pPr>
            <a:r>
              <a:rPr lang="en-US"/>
              <a:t>To make sure the formula is in stock</a:t>
            </a:r>
          </a:p>
          <a:p>
            <a:pPr marL="628650" lvl="1" indent="-171450">
              <a:lnSpc>
                <a:spcPct val="120000"/>
              </a:lnSpc>
              <a:spcBef>
                <a:spcPts val="500"/>
              </a:spcBef>
              <a:buFont typeface="Arial"/>
              <a:buChar char="•"/>
            </a:pPr>
            <a:r>
              <a:rPr lang="en-US"/>
              <a:t>To make sure there are no limits on the amount the customer can purchase</a:t>
            </a:r>
          </a:p>
          <a:p>
            <a:endParaRPr lang="en-US"/>
          </a:p>
        </p:txBody>
      </p:sp>
      <p:sp>
        <p:nvSpPr>
          <p:cNvPr id="4" name="Slide Number Placeholder 3"/>
          <p:cNvSpPr>
            <a:spLocks noGrp="1"/>
          </p:cNvSpPr>
          <p:nvPr>
            <p:ph type="sldNum" sz="quarter" idx="5"/>
          </p:nvPr>
        </p:nvSpPr>
        <p:spPr/>
        <p:txBody>
          <a:bodyPr/>
          <a:lstStyle/>
          <a:p>
            <a:fld id="{FC3821A9-1C31-4760-BDBC-9A0BA471B1B7}" type="slidenum">
              <a:rPr lang="en-US" smtClean="0"/>
              <a:t>40</a:t>
            </a:fld>
            <a:endParaRPr lang="en-US"/>
          </a:p>
        </p:txBody>
      </p:sp>
    </p:spTree>
    <p:extLst>
      <p:ext uri="{BB962C8B-B14F-4D97-AF65-F5344CB8AC3E}">
        <p14:creationId xmlns:p14="http://schemas.microsoft.com/office/powerpoint/2010/main" val="637632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Between July and August 2019, newly certified participants were sent a SurveyMonkey link through a One Call Now text message to complete the eWIC Shopping Experience Survey. This purpose of this survey was to assess local agency instruction on using benefits and assess the shopping experience which included finding WIC Approved foods, identifying trouble purchasing WIC Approved foods, treatment of participants at stores and food accessibility.</a:t>
            </a:r>
          </a:p>
        </p:txBody>
      </p:sp>
      <p:sp>
        <p:nvSpPr>
          <p:cNvPr id="4" name="Slide Number Placeholder 3"/>
          <p:cNvSpPr>
            <a:spLocks noGrp="1"/>
          </p:cNvSpPr>
          <p:nvPr>
            <p:ph type="sldNum" sz="quarter" idx="5"/>
          </p:nvPr>
        </p:nvSpPr>
        <p:spPr/>
        <p:txBody>
          <a:bodyPr/>
          <a:lstStyle/>
          <a:p>
            <a:fld id="{FC3821A9-1C31-4760-BDBC-9A0BA471B1B7}" type="slidenum">
              <a:rPr lang="en-US" smtClean="0"/>
              <a:t>4</a:t>
            </a:fld>
            <a:endParaRPr lang="en-US"/>
          </a:p>
        </p:txBody>
      </p:sp>
    </p:spTree>
    <p:extLst>
      <p:ext uri="{BB962C8B-B14F-4D97-AF65-F5344CB8AC3E}">
        <p14:creationId xmlns:p14="http://schemas.microsoft.com/office/powerpoint/2010/main" val="462017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FC3821A9-1C31-4760-BDBC-9A0BA471B1B7}" type="slidenum">
              <a:rPr lang="en-US"/>
              <a:t>41</a:t>
            </a:fld>
            <a:endParaRPr lang="en-US"/>
          </a:p>
        </p:txBody>
      </p:sp>
    </p:spTree>
    <p:extLst>
      <p:ext uri="{BB962C8B-B14F-4D97-AF65-F5344CB8AC3E}">
        <p14:creationId xmlns:p14="http://schemas.microsoft.com/office/powerpoint/2010/main" val="3262566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a:prstGeom prst="rect">
            <a:avLst/>
          </a:prstGeom>
          <a:noFill/>
          <a:ln w="12700">
            <a:solidFill>
              <a:prstClr val="black"/>
            </a:solidFill>
          </a:ln>
        </p:spPr>
      </p:sp>
      <p:sp>
        <p:nvSpPr>
          <p:cNvPr id="3" name="Notes Placeholder 2"/>
          <p:cNvSpPr>
            <a:spLocks noGrp="1"/>
          </p:cNvSpPr>
          <p:nvPr>
            <p:ph type="body" idx="1"/>
          </p:nvPr>
        </p:nvSpPr>
        <p:spPr>
          <a:xfrm>
            <a:off x="685800" y="4416428"/>
            <a:ext cx="5486400" cy="4183063"/>
          </a:xfrm>
          <a:prstGeom prst="rect">
            <a:avLst/>
          </a:prstGeom>
        </p:spPr>
        <p:txBody>
          <a:bodyPr/>
          <a:lstStyle/>
          <a:p>
            <a:r>
              <a:rPr lang="en-US"/>
              <a:t>For the most part CPA assist participants in placing the first order for a Specialized Formula or Medical Food. Very seldom we encounter situations in which the CPA did not help the participant to place the first order.  (Survey Monkey -6%) </a:t>
            </a:r>
          </a:p>
        </p:txBody>
      </p:sp>
    </p:spTree>
    <p:extLst>
      <p:ext uri="{BB962C8B-B14F-4D97-AF65-F5344CB8AC3E}">
        <p14:creationId xmlns:p14="http://schemas.microsoft.com/office/powerpoint/2010/main" val="3977327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placing the first order to the vendor, the local agency CPA  first ask to speak with the Store Manager and provide a distributor code on the right columns of the listing .  We are EBT and the store does not require a HCP Prescription. </a:t>
            </a:r>
          </a:p>
          <a:p>
            <a:r>
              <a:rPr lang="en-US">
                <a:cs typeface="Calibri"/>
              </a:rPr>
              <a:t>CPA should visit the State WIC Web Page CT Approved Contract and Specialized Formula and Medical Nutritional Listing for latest listing approved in CT.  (We have seen a case in which nutritionist has been using desk hard copy file that contains outdated information).  </a:t>
            </a:r>
          </a:p>
          <a:p>
            <a:r>
              <a:rPr lang="en-US">
                <a:cs typeface="Calibri"/>
              </a:rPr>
              <a:t>The latest one at this moment is dated March 2020.  </a:t>
            </a:r>
          </a:p>
          <a:p>
            <a:r>
              <a:rPr lang="en-US">
                <a:cs typeface="Calibri"/>
              </a:rPr>
              <a:t>We are planning to post a revised version by March 2021.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D29EB-F5E6-4ADD-9C6D-8080403661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0415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make sure a great shopping experience</a:t>
            </a:r>
          </a:p>
          <a:p>
            <a:pPr marL="171450" indent="-171450">
              <a:lnSpc>
                <a:spcPct val="110000"/>
              </a:lnSpc>
              <a:spcBef>
                <a:spcPts val="1000"/>
              </a:spcBef>
              <a:buFont typeface="Arial"/>
              <a:buChar char="•"/>
            </a:pPr>
            <a:r>
              <a:rPr lang="en-US"/>
              <a:t>CPA find out when the formula will arrive at the store and communicates to participant </a:t>
            </a:r>
          </a:p>
          <a:p>
            <a:pPr marL="171450" indent="-171450">
              <a:lnSpc>
                <a:spcPct val="110000"/>
              </a:lnSpc>
              <a:spcBef>
                <a:spcPts val="1000"/>
              </a:spcBef>
              <a:buFont typeface="Arial"/>
              <a:buChar char="•"/>
            </a:pPr>
            <a:r>
              <a:rPr lang="en-US"/>
              <a:t>CPA provides with the vendors phone number and a contact person, for the participant to call the vendor to ensure the specialized formula or medical nutritional product has arrived before coming to the store  </a:t>
            </a:r>
          </a:p>
          <a:p>
            <a:endParaRPr lang="en-US"/>
          </a:p>
        </p:txBody>
      </p:sp>
      <p:sp>
        <p:nvSpPr>
          <p:cNvPr id="4" name="Slide Number Placeholder 3"/>
          <p:cNvSpPr>
            <a:spLocks noGrp="1"/>
          </p:cNvSpPr>
          <p:nvPr>
            <p:ph type="sldNum" sz="quarter" idx="5"/>
          </p:nvPr>
        </p:nvSpPr>
        <p:spPr/>
        <p:txBody>
          <a:bodyPr/>
          <a:lstStyle/>
          <a:p>
            <a:fld id="{FC3821A9-1C31-4760-BDBC-9A0BA471B1B7}" type="slidenum">
              <a:rPr lang="en-US"/>
              <a:t>44</a:t>
            </a:fld>
            <a:endParaRPr lang="en-US"/>
          </a:p>
        </p:txBody>
      </p:sp>
    </p:spTree>
    <p:extLst>
      <p:ext uri="{BB962C8B-B14F-4D97-AF65-F5344CB8AC3E}">
        <p14:creationId xmlns:p14="http://schemas.microsoft.com/office/powerpoint/2010/main" val="7003524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the initial  order, for next months of benefits, provide the authorized person/caretaker with a Special Formula and Medical Food Issuance. </a:t>
            </a:r>
          </a:p>
          <a:p>
            <a:pPr marL="171450" indent="-228600">
              <a:lnSpc>
                <a:spcPct val="110000"/>
              </a:lnSpc>
              <a:spcBef>
                <a:spcPts val="1000"/>
              </a:spcBef>
              <a:buFont typeface="Arial"/>
              <a:buChar char="•"/>
            </a:pPr>
            <a:r>
              <a:rPr lang="en-US"/>
              <a:t>Participant and Authorized Person's Names</a:t>
            </a:r>
          </a:p>
          <a:p>
            <a:pPr marL="171450" indent="-228600">
              <a:lnSpc>
                <a:spcPct val="110000"/>
              </a:lnSpc>
              <a:spcBef>
                <a:spcPts val="1000"/>
              </a:spcBef>
              <a:buFont typeface="Arial"/>
              <a:buChar char="•"/>
            </a:pPr>
            <a:r>
              <a:rPr lang="en-US"/>
              <a:t>Specialized Formula Description Package Size, Amount Issued </a:t>
            </a:r>
          </a:p>
          <a:p>
            <a:pPr marL="171450" indent="-228600">
              <a:lnSpc>
                <a:spcPct val="110000"/>
              </a:lnSpc>
              <a:spcBef>
                <a:spcPts val="1000"/>
              </a:spcBef>
              <a:buFont typeface="Arial"/>
              <a:buChar char="•"/>
            </a:pPr>
            <a:r>
              <a:rPr lang="en-US"/>
              <a:t>Benefit Valid Dates </a:t>
            </a:r>
          </a:p>
          <a:p>
            <a:pPr marL="171450" indent="-228600">
              <a:lnSpc>
                <a:spcPct val="110000"/>
              </a:lnSpc>
              <a:spcBef>
                <a:spcPts val="1000"/>
              </a:spcBef>
              <a:buFont typeface="Arial"/>
              <a:buChar char="•"/>
            </a:pPr>
            <a:r>
              <a:rPr lang="en-US"/>
              <a:t>UPC code Number</a:t>
            </a:r>
          </a:p>
          <a:p>
            <a:pPr marL="171450" indent="-228600">
              <a:lnSpc>
                <a:spcPct val="110000"/>
              </a:lnSpc>
              <a:spcBef>
                <a:spcPts val="1000"/>
              </a:spcBef>
              <a:buFont typeface="Arial"/>
              <a:buChar char="•"/>
            </a:pPr>
            <a:r>
              <a:rPr lang="en-US"/>
              <a:t>Space to write WIC authorized Vendor name  Phone number and a Contact Person</a:t>
            </a:r>
          </a:p>
          <a:p>
            <a:pPr marL="171450" indent="-228600">
              <a:lnSpc>
                <a:spcPct val="110000"/>
              </a:lnSpc>
              <a:spcBef>
                <a:spcPts val="1000"/>
              </a:spcBef>
              <a:buFont typeface="Arial"/>
              <a:buChar char="•"/>
            </a:pPr>
            <a:r>
              <a:rPr lang="en-US"/>
              <a:t>Local Agency Office, Address and Phone Number </a:t>
            </a:r>
          </a:p>
          <a:p>
            <a:pPr marL="171450" indent="-228600">
              <a:lnSpc>
                <a:spcPct val="110000"/>
              </a:lnSpc>
              <a:spcBef>
                <a:spcPts val="1000"/>
              </a:spcBef>
              <a:buFont typeface="Arial"/>
              <a:buChar char="•"/>
            </a:pPr>
            <a:r>
              <a:rPr lang="en-US"/>
              <a:t>Nutritionist Name and Signature</a:t>
            </a:r>
          </a:p>
          <a:p>
            <a:r>
              <a:rPr lang="en-US">
                <a:cs typeface="Calibri"/>
              </a:rPr>
              <a:t>Where is located: Print Documents – In the drop down list –  the last choice  Special Formula and Medical Food Issuance Document.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D29EB-F5E6-4ADD-9C6D-8080403661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6662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1000"/>
              </a:spcBef>
            </a:pPr>
            <a:r>
              <a:rPr lang="en-US"/>
              <a:t>Formula Shortages</a:t>
            </a:r>
          </a:p>
          <a:p>
            <a:pPr marL="171450" indent="-171450">
              <a:lnSpc>
                <a:spcPct val="120000"/>
              </a:lnSpc>
              <a:spcBef>
                <a:spcPts val="1000"/>
              </a:spcBef>
              <a:buFont typeface="Arial"/>
              <a:buChar char="•"/>
            </a:pPr>
            <a:r>
              <a:rPr lang="en-US"/>
              <a:t>The Manufacturers usually notifies the State Agency of expected formula shortages.</a:t>
            </a:r>
          </a:p>
          <a:p>
            <a:pPr marL="171450" indent="-171450">
              <a:lnSpc>
                <a:spcPct val="120000"/>
              </a:lnSpc>
              <a:spcBef>
                <a:spcPts val="1000"/>
              </a:spcBef>
              <a:buFont typeface="Arial"/>
              <a:buChar char="•"/>
            </a:pPr>
            <a:r>
              <a:rPr lang="en-US"/>
              <a:t>The State Office notifies the Local Agencies through a Numbered Memorandum. </a:t>
            </a:r>
          </a:p>
          <a:p>
            <a:pPr>
              <a:lnSpc>
                <a:spcPct val="120000"/>
              </a:lnSpc>
              <a:spcBef>
                <a:spcPts val="1000"/>
              </a:spcBef>
            </a:pPr>
            <a:endParaRPr lang="en-US"/>
          </a:p>
          <a:p>
            <a:pPr>
              <a:lnSpc>
                <a:spcPct val="120000"/>
              </a:lnSpc>
              <a:spcBef>
                <a:spcPts val="1000"/>
              </a:spcBef>
            </a:pPr>
            <a:r>
              <a:rPr lang="en-US"/>
              <a:t>Common Issues: </a:t>
            </a:r>
          </a:p>
          <a:p>
            <a:pPr marL="171450" indent="-171450">
              <a:lnSpc>
                <a:spcPct val="120000"/>
              </a:lnSpc>
              <a:spcBef>
                <a:spcPts val="1000"/>
              </a:spcBef>
              <a:buFont typeface="Arial"/>
              <a:buChar char="•"/>
            </a:pPr>
            <a:r>
              <a:rPr lang="en-US"/>
              <a:t>Formula is delivered to the store but cannot be sold to the participant.</a:t>
            </a:r>
          </a:p>
          <a:p>
            <a:pPr marL="171450" indent="-171450">
              <a:lnSpc>
                <a:spcPct val="120000"/>
              </a:lnSpc>
              <a:spcBef>
                <a:spcPts val="1000"/>
              </a:spcBef>
              <a:buFont typeface="Arial"/>
              <a:buChar char="•"/>
            </a:pPr>
            <a:r>
              <a:rPr lang="en-US"/>
              <a:t>Formula is ordered on specific days.</a:t>
            </a:r>
          </a:p>
          <a:p>
            <a:r>
              <a:rPr lang="en-US">
                <a:cs typeface="Calibri"/>
              </a:rPr>
              <a:t>Sometimes some stores place special formula or medical food orders to the distributors only certain days during the week, and plus the delivery time add ups to the expected time in which the shipping gets to the store.  (Sometimes takes about 5 business days finalize a transaction).  The Authorized Person should be advice to go to the vendor as soon as the benefit start date and not to wait until a later time close to the Benefit End Date to make sure shipment gets within benefit valid through period.</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D29EB-F5E6-4ADD-9C6D-8080403661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226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Best customer service involves: Encourage participant to express concerns and ask questions, ...  During COVID – Do not shake hands, Keep Distance, Wear Mask and a face shield, Use Hand sanitizer, Use a desk shield divisor.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D29EB-F5E6-4ADD-9C6D-8080403661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408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Document created on January 2021, on talking points to Maximize WIC and SNAP Benefits.  This informational handout have a description of each Program eligibility criteria to qualify for SNAP and WIC and also describe food benefit for each program; and shopping tips such as use the </a:t>
            </a:r>
            <a:r>
              <a:rPr lang="en-US" err="1">
                <a:latin typeface="Calibri"/>
                <a:cs typeface="Calibri"/>
              </a:rPr>
              <a:t>eWIC</a:t>
            </a:r>
            <a:r>
              <a:rPr lang="en-US">
                <a:latin typeface="Calibri"/>
                <a:cs typeface="Calibri"/>
              </a:rPr>
              <a:t> card first and then use the SNAP benefit for the remaining of the balance. </a:t>
            </a:r>
          </a:p>
          <a:p>
            <a:endParaRPr lang="en-US">
              <a:latin typeface="Calibri"/>
              <a:cs typeface="Calibri"/>
            </a:endParaRPr>
          </a:p>
          <a:p>
            <a:r>
              <a:rPr lang="en-US">
                <a:latin typeface="Calibri"/>
                <a:cs typeface="Calibri"/>
              </a:rPr>
              <a:t>Another conversation to have with the participant is referrals to HUSKY if needed.  Conversations could be that since WIC is a supplemental, for additional specialized formula or medical food, the doctor can prescribe to HUSKY to provide the difference that is needed.  </a:t>
            </a:r>
          </a:p>
        </p:txBody>
      </p:sp>
      <p:sp>
        <p:nvSpPr>
          <p:cNvPr id="4" name="Slide Number Placeholder 3"/>
          <p:cNvSpPr>
            <a:spLocks noGrp="1"/>
          </p:cNvSpPr>
          <p:nvPr>
            <p:ph type="sldNum" sz="quarter" idx="5"/>
          </p:nvPr>
        </p:nvSpPr>
        <p:spPr/>
        <p:txBody>
          <a:bodyPr/>
          <a:lstStyle/>
          <a:p>
            <a:fld id="{FC3821A9-1C31-4760-BDBC-9A0BA471B1B7}" type="slidenum">
              <a:rPr lang="en-US"/>
              <a:t>48</a:t>
            </a:fld>
            <a:endParaRPr lang="en-US"/>
          </a:p>
        </p:txBody>
      </p:sp>
    </p:spTree>
    <p:extLst>
      <p:ext uri="{BB962C8B-B14F-4D97-AF65-F5344CB8AC3E}">
        <p14:creationId xmlns:p14="http://schemas.microsoft.com/office/powerpoint/2010/main" val="38481584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a:prstGeom prst="rect">
            <a:avLst/>
          </a:prstGeom>
          <a:noFill/>
          <a:ln w="12700">
            <a:solidFill>
              <a:prstClr val="black"/>
            </a:solidFill>
          </a:ln>
        </p:spPr>
      </p:sp>
      <p:sp>
        <p:nvSpPr>
          <p:cNvPr id="3" name="Notes Placeholder 2"/>
          <p:cNvSpPr>
            <a:spLocks noGrp="1"/>
          </p:cNvSpPr>
          <p:nvPr>
            <p:ph type="body" idx="1"/>
          </p:nvPr>
        </p:nvSpPr>
        <p:spPr>
          <a:xfrm>
            <a:off x="685800" y="4416428"/>
            <a:ext cx="5486400" cy="4183063"/>
          </a:xfrm>
          <a:prstGeom prst="rect">
            <a:avLst/>
          </a:prstGeom>
        </p:spPr>
        <p:txBody>
          <a:bodyPr/>
          <a:lstStyle/>
          <a:p>
            <a:r>
              <a:rPr lang="en-US"/>
              <a:t>WIC formula issuance is based on prescribed</a:t>
            </a:r>
            <a:r>
              <a:rPr lang="en-US" baseline="0"/>
              <a:t> food packages according to the category and nutritional needs of the participant in quantities that do not exceed the regulatory maximum.</a:t>
            </a:r>
            <a:r>
              <a:rPr lang="en-US"/>
              <a:t> </a:t>
            </a:r>
            <a:r>
              <a:rPr lang="en-US" baseline="0"/>
              <a:t> If more formula is needed is important to perform referrals to social services programs.</a:t>
            </a:r>
            <a:r>
              <a:rPr lang="en-US"/>
              <a:t>  Thank you for your attention. Next </a:t>
            </a:r>
            <a:r>
              <a:rPr lang="en-US" err="1"/>
              <a:t>Mellessa</a:t>
            </a:r>
            <a:r>
              <a:rPr lang="en-US"/>
              <a:t> session will start on Redemptions. </a:t>
            </a:r>
          </a:p>
        </p:txBody>
      </p:sp>
    </p:spTree>
    <p:extLst>
      <p:ext uri="{BB962C8B-B14F-4D97-AF65-F5344CB8AC3E}">
        <p14:creationId xmlns:p14="http://schemas.microsoft.com/office/powerpoint/2010/main" val="28249781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a:t>
            </a:r>
            <a:r>
              <a:rPr lang="en-US" baseline="0"/>
              <a:t> does this look like for Connecticut?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CC8D5-6D68-A443-97C0-91AE59771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1840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question assessed what was introduced or discussed with the participant at their WIC appointment. As you can see, almost 85% of the 58 participants who responded said that the Approved Food Guide and about 69% said the eWIC Card brochure was received. This is the brochure that explains how to use the eWIC card. It includes the Conduent Customer Service phone number and the online client portal </a:t>
            </a:r>
            <a:r>
              <a:rPr lang="en-US" err="1"/>
              <a:t>url</a:t>
            </a:r>
            <a:r>
              <a:rPr lang="en-US"/>
              <a:t> to check their benefits. About 52% of the participants said their Family Benefits List and 53% reported the Authorized Vendor List was received. Remember, this survey was sent to Newly Certified participants. They had received benefits 1-2 months prior to completing the survey. 55% said the Juice and Cereal Guides and 43% said the Milk and/or Peanut Butter Quick Pick Guides were received. And about 52% said they had received information on the WICShopper mobile app. It is important for all this information to be provided to participants, especially at their very first WIC visit. Ask yourself, “Did I review all of these with the last person who I conducted a certification for? If not, why not?”. Also ask yourself at the participant’s second WIC appointment, “What are my follow-up questions for shopping?”. If you don’t have any follow-up questions, ask your co-worker what they ask. What about “How did it go using your WIC card for the first time?”. If they had problems, ask “What happened at the store?”. From there, you can troubleshoot – is it something you can handle like not knowing what type of milk to buy or is it something that you need to pass onto the State office such as being mistreated at the store?</a:t>
            </a:r>
          </a:p>
        </p:txBody>
      </p:sp>
      <p:sp>
        <p:nvSpPr>
          <p:cNvPr id="4" name="Slide Number Placeholder 3"/>
          <p:cNvSpPr>
            <a:spLocks noGrp="1"/>
          </p:cNvSpPr>
          <p:nvPr>
            <p:ph type="sldNum" sz="quarter" idx="5"/>
          </p:nvPr>
        </p:nvSpPr>
        <p:spPr/>
        <p:txBody>
          <a:bodyPr/>
          <a:lstStyle/>
          <a:p>
            <a:fld id="{FC3821A9-1C31-4760-BDBC-9A0BA471B1B7}" type="slidenum">
              <a:rPr lang="en-US" smtClean="0"/>
              <a:t>5</a:t>
            </a:fld>
            <a:endParaRPr lang="en-US"/>
          </a:p>
        </p:txBody>
      </p:sp>
    </p:spTree>
    <p:extLst>
      <p:ext uri="{BB962C8B-B14F-4D97-AF65-F5344CB8AC3E}">
        <p14:creationId xmlns:p14="http://schemas.microsoft.com/office/powerpoint/2010/main" val="24372574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monthly benefit redemption report is a</a:t>
            </a:r>
            <a:r>
              <a:rPr lang="en-US" baseline="0"/>
              <a:t> useful tool for assessing your local agency’s redemption rates and to plan messaging around this subject.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CC8D5-6D68-A443-97C0-91AE59771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35524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CC8D5-6D68-A443-97C0-91AE59771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3749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/explain this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CC8D5-6D68-A443-97C0-91AE59771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0443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Local</a:t>
            </a:r>
            <a:r>
              <a:rPr lang="en-US" baseline="0"/>
              <a:t> agency redemption rates should be a standing topic for monthly staff meetings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CC8D5-6D68-A443-97C0-91AE59771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06382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Received help from CPA 87%  / Did not received help 6% </a:t>
            </a:r>
          </a:p>
          <a:p>
            <a:r>
              <a:rPr lang="en-US"/>
              <a:t>SNAP rather than WIC  13% / Not on SNAP 45.6% </a:t>
            </a:r>
          </a:p>
          <a:p>
            <a:r>
              <a:rPr lang="en-US"/>
              <a:t>Husky rather than WIC 30%  / Not on Husky 15.7% </a:t>
            </a:r>
          </a:p>
          <a:p>
            <a:r>
              <a:rPr lang="en-US"/>
              <a:t>Receiving more WIC benefit that what is needed 15.7%  / Never 51.7% </a:t>
            </a:r>
          </a:p>
        </p:txBody>
      </p:sp>
      <p:sp>
        <p:nvSpPr>
          <p:cNvPr id="4" name="Slide Number Placeholder 3"/>
          <p:cNvSpPr>
            <a:spLocks noGrp="1"/>
          </p:cNvSpPr>
          <p:nvPr>
            <p:ph type="sldNum" sz="quarter" idx="5"/>
          </p:nvPr>
        </p:nvSpPr>
        <p:spPr/>
        <p:txBody>
          <a:bodyPr/>
          <a:lstStyle/>
          <a:p>
            <a:fld id="{FC3821A9-1C31-4760-BDBC-9A0BA471B1B7}" type="slidenum">
              <a:rPr lang="en-US" smtClean="0"/>
              <a:t>61</a:t>
            </a:fld>
            <a:endParaRPr lang="en-US"/>
          </a:p>
        </p:txBody>
      </p:sp>
    </p:spTree>
    <p:extLst>
      <p:ext uri="{BB962C8B-B14F-4D97-AF65-F5344CB8AC3E}">
        <p14:creationId xmlns:p14="http://schemas.microsoft.com/office/powerpoint/2010/main" val="13029934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English surveys 1308 total participants / 88 undeliverable / Delivered 1220  / Completed surveys 89 – 7.3 % of the total surveys delivered. </a:t>
            </a:r>
          </a:p>
          <a:p>
            <a:r>
              <a:rPr lang="en-US"/>
              <a:t>Spanish surveys 175 total participants / 6 undeliverable / Delivered 169 / Completed surveys 25 – 14.7% of the total surveys delivered. </a:t>
            </a:r>
          </a:p>
          <a:p>
            <a:r>
              <a:rPr lang="en-US"/>
              <a:t>Total surveys completed 114 – or 8.2%. </a:t>
            </a:r>
          </a:p>
          <a:p>
            <a:r>
              <a:rPr lang="en-US"/>
              <a:t>Altogether 114 surveys completed  - 8.2% </a:t>
            </a:r>
          </a:p>
        </p:txBody>
      </p:sp>
      <p:sp>
        <p:nvSpPr>
          <p:cNvPr id="4" name="Slide Number Placeholder 3"/>
          <p:cNvSpPr>
            <a:spLocks noGrp="1"/>
          </p:cNvSpPr>
          <p:nvPr>
            <p:ph type="sldNum" sz="quarter" idx="5"/>
          </p:nvPr>
        </p:nvSpPr>
        <p:spPr/>
        <p:txBody>
          <a:bodyPr/>
          <a:lstStyle/>
          <a:p>
            <a:fld id="{FC3821A9-1C31-4760-BDBC-9A0BA471B1B7}" type="slidenum">
              <a:rPr lang="en-US" smtClean="0"/>
              <a:t>62</a:t>
            </a:fld>
            <a:endParaRPr lang="en-US"/>
          </a:p>
        </p:txBody>
      </p:sp>
    </p:spTree>
    <p:extLst>
      <p:ext uri="{BB962C8B-B14F-4D97-AF65-F5344CB8AC3E}">
        <p14:creationId xmlns:p14="http://schemas.microsoft.com/office/powerpoint/2010/main" val="4111212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next question is interesting. How often have you had issues finding WIC foods? 56.9% of participants reported Rarely or Never having issues finding WIC foods, but almost 33% of participants reported having issues finding foods Sometimes. Making sure you review all eWIC shopping information at the certification could help a participant not have any issues when shopping, but this also goes back to the follow-up questions at subsequent appointments. Asking follow-up questions at sub-sequent appointments can help solve some of the shopping problems participants are having. You may also get a WIC participant who has been on for years and at every appointment, they tell you that they always have a problem buying cereal and you never address it. As little as the problem may seem, never ignore what the participant is saying. Even if you don’t have the answer, tell them you will find someone who may be able to help and keep them posted. </a:t>
            </a:r>
          </a:p>
        </p:txBody>
      </p:sp>
      <p:sp>
        <p:nvSpPr>
          <p:cNvPr id="4" name="Slide Number Placeholder 3"/>
          <p:cNvSpPr>
            <a:spLocks noGrp="1"/>
          </p:cNvSpPr>
          <p:nvPr>
            <p:ph type="sldNum" sz="quarter" idx="5"/>
          </p:nvPr>
        </p:nvSpPr>
        <p:spPr/>
        <p:txBody>
          <a:bodyPr/>
          <a:lstStyle/>
          <a:p>
            <a:fld id="{FC3821A9-1C31-4760-BDBC-9A0BA471B1B7}" type="slidenum">
              <a:rPr lang="en-US" smtClean="0"/>
              <a:t>6</a:t>
            </a:fld>
            <a:endParaRPr lang="en-US"/>
          </a:p>
        </p:txBody>
      </p:sp>
    </p:spTree>
    <p:extLst>
      <p:ext uri="{BB962C8B-B14F-4D97-AF65-F5344CB8AC3E}">
        <p14:creationId xmlns:p14="http://schemas.microsoft.com/office/powerpoint/2010/main" val="1364923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Q7 Do you ever have ounces of juice or cereal remaining that you are not able to purchase? 32.75% of participants said Yes to this. These are 2 items where a participant does not purchase the full benefit amount that is issued to them due to different product sizes. </a:t>
            </a:r>
          </a:p>
        </p:txBody>
      </p:sp>
      <p:sp>
        <p:nvSpPr>
          <p:cNvPr id="4" name="Slide Number Placeholder 3"/>
          <p:cNvSpPr>
            <a:spLocks noGrp="1"/>
          </p:cNvSpPr>
          <p:nvPr>
            <p:ph type="sldNum" sz="quarter" idx="5"/>
          </p:nvPr>
        </p:nvSpPr>
        <p:spPr/>
        <p:txBody>
          <a:bodyPr/>
          <a:lstStyle/>
          <a:p>
            <a:fld id="{FC3821A9-1C31-4760-BDBC-9A0BA471B1B7}" type="slidenum">
              <a:rPr lang="en-US" smtClean="0"/>
              <a:t>7</a:t>
            </a:fld>
            <a:endParaRPr lang="en-US"/>
          </a:p>
        </p:txBody>
      </p:sp>
    </p:spTree>
    <p:extLst>
      <p:ext uri="{BB962C8B-B14F-4D97-AF65-F5344CB8AC3E}">
        <p14:creationId xmlns:p14="http://schemas.microsoft.com/office/powerpoint/2010/main" val="3997649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Q8 asks, “If you answered Yes to the previous question, did WIC staff explain how to use all of your juice and cereal benefits so that you do not have any leftover ounces? 52.27% of participants said no. </a:t>
            </a:r>
          </a:p>
        </p:txBody>
      </p:sp>
      <p:sp>
        <p:nvSpPr>
          <p:cNvPr id="4" name="Slide Number Placeholder 3"/>
          <p:cNvSpPr>
            <a:spLocks noGrp="1"/>
          </p:cNvSpPr>
          <p:nvPr>
            <p:ph type="sldNum" sz="quarter" idx="5"/>
          </p:nvPr>
        </p:nvSpPr>
        <p:spPr/>
        <p:txBody>
          <a:bodyPr/>
          <a:lstStyle/>
          <a:p>
            <a:fld id="{FC3821A9-1C31-4760-BDBC-9A0BA471B1B7}" type="slidenum">
              <a:rPr lang="en-US" smtClean="0"/>
              <a:t>8</a:t>
            </a:fld>
            <a:endParaRPr lang="en-US"/>
          </a:p>
        </p:txBody>
      </p:sp>
    </p:spTree>
    <p:extLst>
      <p:ext uri="{BB962C8B-B14F-4D97-AF65-F5344CB8AC3E}">
        <p14:creationId xmlns:p14="http://schemas.microsoft.com/office/powerpoint/2010/main" val="2507215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where it is important discuss how to purchase their full benefit every month. For example, a Post-partum woman receives 96 oz juice per month. If they purchase a 64 oz container of fluid juice, this will leave 32 oz of unredeemable juice. Remember, a juice balance of less than 48 oz cannot be redeemed. However, if the participant purchases 2 cans of concentrated juice, they will have 0 oz remaining for juice. There are other combinations that can make sense such as the child juice benefit is 128 oz. Participants may be encouraged to purchase a gallon of orange juice or 2 – 64 oz containers of fluid juice, based on what their preference is. It is not always going to be a perfect, but the more a participant knows, they are being offered the opportunity to make decisions based on what they will consume. </a:t>
            </a:r>
          </a:p>
        </p:txBody>
      </p:sp>
      <p:sp>
        <p:nvSpPr>
          <p:cNvPr id="4" name="Slide Number Placeholder 3"/>
          <p:cNvSpPr>
            <a:spLocks noGrp="1"/>
          </p:cNvSpPr>
          <p:nvPr>
            <p:ph type="sldNum" sz="quarter" idx="5"/>
          </p:nvPr>
        </p:nvSpPr>
        <p:spPr/>
        <p:txBody>
          <a:bodyPr/>
          <a:lstStyle/>
          <a:p>
            <a:fld id="{FC3821A9-1C31-4760-BDBC-9A0BA471B1B7}" type="slidenum">
              <a:rPr lang="en-US" smtClean="0"/>
              <a:t>9</a:t>
            </a:fld>
            <a:endParaRPr lang="en-US"/>
          </a:p>
        </p:txBody>
      </p:sp>
    </p:spTree>
    <p:extLst>
      <p:ext uri="{BB962C8B-B14F-4D97-AF65-F5344CB8AC3E}">
        <p14:creationId xmlns:p14="http://schemas.microsoft.com/office/powerpoint/2010/main" val="3889287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588" y="-59376"/>
            <a:ext cx="12512592"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8859" y="1186484"/>
            <a:ext cx="8846041"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8778" y="2075505"/>
            <a:ext cx="8677655" cy="1748729"/>
          </a:xfrm>
        </p:spPr>
        <p:txBody>
          <a:bodyPr bIns="0" anchor="b">
            <a:normAutofit/>
          </a:bodyPr>
          <a:lstStyle>
            <a:lvl1pPr algn="ctr">
              <a:lnSpc>
                <a:spcPct val="80000"/>
              </a:lnSpc>
              <a:defRPr sz="5398" spc="-150">
                <a:solidFill>
                  <a:srgbClr val="FFFEFF"/>
                </a:solidFill>
              </a:defRPr>
            </a:lvl1pPr>
          </a:lstStyle>
          <a:p>
            <a:r>
              <a:rPr lang="en-US"/>
              <a:t>Click to edit Master title style</a:t>
            </a:r>
          </a:p>
        </p:txBody>
      </p:sp>
      <p:sp>
        <p:nvSpPr>
          <p:cNvPr id="3" name="Subtitle 2"/>
          <p:cNvSpPr>
            <a:spLocks noGrp="1"/>
          </p:cNvSpPr>
          <p:nvPr>
            <p:ph type="subTitle" idx="1"/>
          </p:nvPr>
        </p:nvSpPr>
        <p:spPr>
          <a:xfrm>
            <a:off x="1758780" y="3906267"/>
            <a:ext cx="8671168" cy="1322587"/>
          </a:xfrm>
        </p:spPr>
        <p:txBody>
          <a:bodyPr tIns="0">
            <a:normAutofit/>
          </a:bodyPr>
          <a:lstStyle>
            <a:lvl1pPr marL="0" indent="0" algn="ctr">
              <a:lnSpc>
                <a:spcPct val="100000"/>
              </a:lnSpc>
              <a:buNone/>
              <a:defRPr sz="1799" b="0">
                <a:solidFill>
                  <a:srgbClr val="FFFEFF"/>
                </a:solidFill>
              </a:defRPr>
            </a:lvl1pPr>
            <a:lvl2pPr marL="457063" indent="0" algn="ctr">
              <a:buNone/>
              <a:defRPr sz="17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04462" y="320040"/>
            <a:ext cx="3656648" cy="320040"/>
          </a:xfrm>
        </p:spPr>
        <p:txBody>
          <a:bodyPr vert="horz" lIns="91440" tIns="45720" rIns="91440" bIns="45720" rtlCol="0" anchor="ctr"/>
          <a:lstStyle>
            <a:lvl1pPr>
              <a:defRPr lang="en-US"/>
            </a:lvl1pPr>
          </a:lstStyle>
          <a:p>
            <a:fld id="{48A87A34-81AB-432B-8DAE-1953F412C126}" type="datetimeFigureOut">
              <a:rPr lang="en-US" smtClean="0"/>
              <a:pPr/>
              <a:t>2/9/2021</a:t>
            </a:fld>
            <a:endParaRPr lang="en-US"/>
          </a:p>
        </p:txBody>
      </p:sp>
      <p:sp>
        <p:nvSpPr>
          <p:cNvPr id="5" name="Footer Placeholder 4"/>
          <p:cNvSpPr>
            <a:spLocks noGrp="1"/>
          </p:cNvSpPr>
          <p:nvPr>
            <p:ph type="ftr" sz="quarter" idx="11"/>
          </p:nvPr>
        </p:nvSpPr>
        <p:spPr>
          <a:xfrm>
            <a:off x="804462" y="6227064"/>
            <a:ext cx="10585995"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7153" y="320040"/>
            <a:ext cx="914162" cy="320040"/>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2822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404" y="0"/>
            <a:ext cx="12580837"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99936" y="1699589"/>
            <a:ext cx="3673519"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401" y="2349926"/>
            <a:ext cx="3500284" cy="2456441"/>
          </a:xfrm>
        </p:spPr>
        <p:txBody>
          <a:bodyPr/>
          <a:lstStyle>
            <a:lvl1pPr>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5108653" y="794719"/>
            <a:ext cx="6273401"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241992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0837"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6938" y="1699589"/>
            <a:ext cx="3673519"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5404" y="2349925"/>
            <a:ext cx="3500283" cy="2456442"/>
          </a:xfrm>
        </p:spPr>
        <p:txBody>
          <a:bodyPr vert="eaVert"/>
          <a:lstStyle>
            <a:lvl1pPr algn="l">
              <a:lnSpc>
                <a:spcPct val="80000"/>
              </a:lnSpc>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802538" y="798445"/>
            <a:ext cx="6266990"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4462" y="320040"/>
            <a:ext cx="3656648" cy="320040"/>
          </a:xfrm>
        </p:spPr>
        <p:txBody>
          <a:bodyPr/>
          <a:lstStyle/>
          <a:p>
            <a:fld id="{48A87A34-81AB-432B-8DAE-1953F412C126}" type="datetimeFigureOut">
              <a:rPr lang="en-US" smtClean="0"/>
              <a:t>2/9/2021</a:t>
            </a:fld>
            <a:endParaRPr lang="en-US"/>
          </a:p>
        </p:txBody>
      </p:sp>
      <p:sp>
        <p:nvSpPr>
          <p:cNvPr id="5" name="Footer Placeholder 4"/>
          <p:cNvSpPr>
            <a:spLocks noGrp="1"/>
          </p:cNvSpPr>
          <p:nvPr>
            <p:ph type="ftr" sz="quarter" idx="11"/>
          </p:nvPr>
        </p:nvSpPr>
        <p:spPr>
          <a:xfrm>
            <a:off x="804462" y="6227064"/>
            <a:ext cx="10585995" cy="320040"/>
          </a:xfrm>
        </p:spPr>
        <p:txBody>
          <a:bodyPr/>
          <a:lstStyle/>
          <a:p>
            <a:endParaRPr lang="en-US"/>
          </a:p>
        </p:txBody>
      </p:sp>
      <p:sp>
        <p:nvSpPr>
          <p:cNvPr id="6" name="Slide Number Placeholder 5"/>
          <p:cNvSpPr>
            <a:spLocks noGrp="1"/>
          </p:cNvSpPr>
          <p:nvPr>
            <p:ph type="sldNum" sz="quarter" idx="12"/>
          </p:nvPr>
        </p:nvSpPr>
        <p:spPr>
          <a:xfrm>
            <a:off x="10467153" y="320040"/>
            <a:ext cx="914162" cy="320040"/>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59621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995612" y="319088"/>
            <a:ext cx="7670802" cy="1143000"/>
          </a:xfrm>
        </p:spPr>
        <p:txBody>
          <a:bodyPr/>
          <a:lstStyle/>
          <a:p>
            <a:r>
              <a:rPr lang="en-US"/>
              <a:t>Click to edit Master title style</a:t>
            </a:r>
            <a:endParaRPr/>
          </a:p>
        </p:txBody>
      </p:sp>
      <p:sp>
        <p:nvSpPr>
          <p:cNvPr id="14" name="Picture Placeholder 13" descr="An empty placeholder to add an image. Click on the placeholder and select the image that you wish to add."/>
          <p:cNvSpPr>
            <a:spLocks noGrp="1"/>
          </p:cNvSpPr>
          <p:nvPr>
            <p:ph type="pic" sz="quarter" idx="13"/>
          </p:nvPr>
        </p:nvSpPr>
        <p:spPr bwMode="gray">
          <a:xfrm rot="180000">
            <a:off x="357415" y="280969"/>
            <a:ext cx="1446157" cy="1965874"/>
          </a:xfrm>
          <a:solidFill>
            <a:schemeClr val="bg1">
              <a:lumMod val="95000"/>
            </a:schemeClr>
          </a:solidFill>
          <a:ln w="76200">
            <a:solidFill>
              <a:schemeClr val="bg1"/>
            </a:solidFill>
            <a:miter lim="800000"/>
          </a:ln>
          <a:effectLst>
            <a:outerShdw blurRad="63500" algn="ctr" rotWithShape="0">
              <a:prstClr val="black">
                <a:alpha val="20000"/>
              </a:prstClr>
            </a:outerShdw>
          </a:effectLst>
        </p:spPr>
        <p:txBody>
          <a:bodyPr tIns="182880">
            <a:normAutofit/>
          </a:bodyPr>
          <a:lstStyle>
            <a:lvl1pPr marL="45720" indent="0" algn="ctr">
              <a:buNone/>
              <a:defRPr sz="1600"/>
            </a:lvl1pPr>
          </a:lstStyle>
          <a:p>
            <a:r>
              <a:rPr lang="en-US"/>
              <a:t>Click icon to add picture</a:t>
            </a:r>
            <a:endParaRPr/>
          </a:p>
        </p:txBody>
      </p:sp>
      <p:sp>
        <p:nvSpPr>
          <p:cNvPr id="3" name="Content Placeholder 2"/>
          <p:cNvSpPr>
            <a:spLocks noGrp="1"/>
          </p:cNvSpPr>
          <p:nvPr>
            <p:ph idx="1"/>
          </p:nvPr>
        </p:nvSpPr>
        <p:spPr>
          <a:xfrm>
            <a:off x="2995612" y="1643063"/>
            <a:ext cx="7670802" cy="452913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A753D76A-AFCE-4D96-B917-CBEF96F7D1EB}" type="datetimeFigureOut">
              <a:rPr lang="en-US"/>
              <a:t>2/9/2021</a:t>
            </a:fld>
            <a:endParaRPr/>
          </a:p>
        </p:txBody>
      </p:sp>
      <p:sp>
        <p:nvSpPr>
          <p:cNvPr id="6" name="Slide Number Placeholder 5"/>
          <p:cNvSpPr>
            <a:spLocks noGrp="1"/>
          </p:cNvSpPr>
          <p:nvPr>
            <p:ph type="sldNum" sz="quarter" idx="12"/>
          </p:nvPr>
        </p:nvSpPr>
        <p:spPr/>
        <p:txBody>
          <a:bodyPr/>
          <a:lstStyle/>
          <a:p>
            <a:fld id="{F25A965E-3C11-4F28-82DC-E30D63FAC43C}" type="slidenum">
              <a:rPr/>
              <a:t>‹#›</a:t>
            </a:fld>
            <a:endParaRPr/>
          </a:p>
        </p:txBody>
      </p:sp>
    </p:spTree>
    <p:extLst>
      <p:ext uri="{BB962C8B-B14F-4D97-AF65-F5344CB8AC3E}">
        <p14:creationId xmlns:p14="http://schemas.microsoft.com/office/powerpoint/2010/main" val="92586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Title Slide with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1522412" y="4843464"/>
            <a:ext cx="9144002" cy="947736"/>
          </a:xfrm>
        </p:spPr>
        <p:txBody>
          <a:bodyPr>
            <a:normAutofit/>
          </a:bodyPr>
          <a:lstStyle>
            <a:lvl1pPr algn="ctr">
              <a:lnSpc>
                <a:spcPct val="80000"/>
              </a:lnSpc>
              <a:defRPr sz="5600">
                <a:solidFill>
                  <a:schemeClr val="tx1">
                    <a:lumMod val="75000"/>
                    <a:lumOff val="25000"/>
                  </a:schemeClr>
                </a:solidFill>
              </a:defRPr>
            </a:lvl1pPr>
          </a:lstStyle>
          <a:p>
            <a:r>
              <a:rPr lang="en-US"/>
              <a:t>Click to edit Master title style</a:t>
            </a:r>
            <a:endParaRPr/>
          </a:p>
        </p:txBody>
      </p:sp>
      <p:sp>
        <p:nvSpPr>
          <p:cNvPr id="3" name="Subtitle 2"/>
          <p:cNvSpPr>
            <a:spLocks noGrp="1"/>
          </p:cNvSpPr>
          <p:nvPr>
            <p:ph type="subTitle" idx="1"/>
          </p:nvPr>
        </p:nvSpPr>
        <p:spPr>
          <a:xfrm>
            <a:off x="1522413" y="5791200"/>
            <a:ext cx="9144000" cy="457200"/>
          </a:xfrm>
        </p:spPr>
        <p:txBody>
          <a:bodyPr wrap="square">
            <a:normAutofit/>
          </a:bodyPr>
          <a:lstStyle>
            <a:lvl1pPr marL="0" indent="0" algn="ctr">
              <a:spcBef>
                <a:spcPts val="0"/>
              </a:spcBef>
              <a:buNone/>
              <a:defRPr sz="2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bwMode="gray">
          <a:xfrm>
            <a:off x="1634550" y="917753"/>
            <a:ext cx="2592388" cy="3314700"/>
          </a:xfrm>
          <a:solidFill>
            <a:schemeClr val="bg1">
              <a:lumMod val="95000"/>
            </a:schemeClr>
          </a:solidFill>
          <a:ln w="152400">
            <a:solidFill>
              <a:schemeClr val="bg1"/>
            </a:solidFill>
            <a:miter lim="800000"/>
          </a:ln>
          <a:effectLst>
            <a:outerShdw blurRad="88900" sx="101000" sy="101000" algn="tl" rotWithShape="0">
              <a:schemeClr val="accent1">
                <a:lumMod val="50000"/>
                <a:alpha val="15000"/>
              </a:schemeClr>
            </a:outerShdw>
          </a:effectLst>
        </p:spPr>
        <p:txBody>
          <a:bodyPr tIns="457200"/>
          <a:lstStyle>
            <a:lvl1pPr marL="45720" indent="0" algn="ctr">
              <a:buNone/>
              <a:defRPr/>
            </a:lvl1pPr>
          </a:lstStyle>
          <a:p>
            <a:r>
              <a:rPr lang="en-US"/>
              <a:t>Click icon to add picture</a:t>
            </a:r>
            <a:endParaRPr/>
          </a:p>
        </p:txBody>
      </p:sp>
      <p:sp>
        <p:nvSpPr>
          <p:cNvPr id="12" name="Picture Placeholder 10" descr="An empty placeholder to add an image. Click on the placeholder and select the image that you wish to add."/>
          <p:cNvSpPr>
            <a:spLocks noGrp="1"/>
          </p:cNvSpPr>
          <p:nvPr>
            <p:ph type="pic" sz="quarter" idx="14"/>
          </p:nvPr>
        </p:nvSpPr>
        <p:spPr bwMode="gray">
          <a:xfrm>
            <a:off x="4787507" y="917753"/>
            <a:ext cx="2592388" cy="3314700"/>
          </a:xfrm>
          <a:solidFill>
            <a:schemeClr val="bg1">
              <a:lumMod val="95000"/>
            </a:schemeClr>
          </a:solidFill>
          <a:ln w="152400">
            <a:solidFill>
              <a:schemeClr val="bg1"/>
            </a:solidFill>
            <a:miter lim="800000"/>
          </a:ln>
          <a:effectLst>
            <a:outerShdw blurRad="88900" sx="101000" sy="101000" algn="tl" rotWithShape="0">
              <a:schemeClr val="accent1">
                <a:lumMod val="50000"/>
                <a:alpha val="15000"/>
              </a:schemeClr>
            </a:outerShdw>
          </a:effectLst>
        </p:spPr>
        <p:txBody>
          <a:bodyPr tIns="457200"/>
          <a:lstStyle>
            <a:lvl1pPr marL="45720" indent="0" algn="ctr">
              <a:buNone/>
              <a:defRPr/>
            </a:lvl1pPr>
          </a:lstStyle>
          <a:p>
            <a:r>
              <a:rPr lang="en-US"/>
              <a:t>Click icon to add picture</a:t>
            </a:r>
            <a:endParaRPr/>
          </a:p>
        </p:txBody>
      </p:sp>
      <p:sp>
        <p:nvSpPr>
          <p:cNvPr id="13" name="Picture Placeholder 10" descr="An empty placeholder to add an image. Click on the placeholder and select the image that you wish to add."/>
          <p:cNvSpPr>
            <a:spLocks noGrp="1"/>
          </p:cNvSpPr>
          <p:nvPr>
            <p:ph type="pic" sz="quarter" idx="15"/>
          </p:nvPr>
        </p:nvSpPr>
        <p:spPr bwMode="gray">
          <a:xfrm>
            <a:off x="7940463" y="917753"/>
            <a:ext cx="2592388" cy="3314701"/>
          </a:xfrm>
          <a:solidFill>
            <a:schemeClr val="bg1">
              <a:lumMod val="95000"/>
            </a:schemeClr>
          </a:solidFill>
          <a:ln w="152400">
            <a:solidFill>
              <a:schemeClr val="bg1"/>
            </a:solidFill>
            <a:miter lim="800000"/>
          </a:ln>
          <a:effectLst>
            <a:outerShdw blurRad="88900" sx="101000" sy="101000" algn="tl" rotWithShape="0">
              <a:schemeClr val="accent1">
                <a:lumMod val="50000"/>
                <a:alpha val="15000"/>
              </a:schemeClr>
            </a:outerShdw>
          </a:effectLst>
        </p:spPr>
        <p:txBody>
          <a:bodyPr tIns="457200"/>
          <a:lstStyle>
            <a:lvl1pPr marL="45720" indent="0" algn="ctr">
              <a:buNone/>
              <a:defRPr/>
            </a:lvl1pPr>
          </a:lstStyle>
          <a:p>
            <a:r>
              <a:rPr lang="en-US"/>
              <a:t>Click icon to add picture</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A753D76A-AFCE-4D96-B917-CBEF96F7D1EB}" type="datetimeFigureOut">
              <a:rPr lang="en-US"/>
              <a:t>2/9/2021</a:t>
            </a:fld>
            <a:endParaRPr/>
          </a:p>
        </p:txBody>
      </p:sp>
      <p:sp>
        <p:nvSpPr>
          <p:cNvPr id="6" name="Slide Number Placeholder 5"/>
          <p:cNvSpPr>
            <a:spLocks noGrp="1"/>
          </p:cNvSpPr>
          <p:nvPr>
            <p:ph type="sldNum" sz="quarter" idx="12"/>
          </p:nvPr>
        </p:nvSpPr>
        <p:spPr/>
        <p:txBody>
          <a:bodyPr/>
          <a:lstStyle/>
          <a:p>
            <a:fld id="{F25A965E-3C11-4F28-82DC-E30D63FAC43C}" type="slidenum">
              <a:rPr/>
              <a:t>‹#›</a:t>
            </a:fld>
            <a:endParaRPr/>
          </a:p>
        </p:txBody>
      </p:sp>
    </p:spTree>
    <p:extLst>
      <p:ext uri="{BB962C8B-B14F-4D97-AF65-F5344CB8AC3E}">
        <p14:creationId xmlns:p14="http://schemas.microsoft.com/office/powerpoint/2010/main" val="278785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Title and Content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995612" y="319088"/>
            <a:ext cx="7670802" cy="1143000"/>
          </a:xfrm>
        </p:spPr>
        <p:txBody>
          <a:bodyPr/>
          <a:lstStyle/>
          <a:p>
            <a:r>
              <a:rPr lang="en-US"/>
              <a:t>Click to edit Master title style</a:t>
            </a:r>
            <a:endParaRPr/>
          </a:p>
        </p:txBody>
      </p:sp>
      <p:sp>
        <p:nvSpPr>
          <p:cNvPr id="14" name="Picture Placeholder 13" descr="An empty placeholder to add an image. Click on the placeholder and select the image that you wish to add."/>
          <p:cNvSpPr>
            <a:spLocks noGrp="1"/>
          </p:cNvSpPr>
          <p:nvPr>
            <p:ph type="pic" sz="quarter" idx="13"/>
          </p:nvPr>
        </p:nvSpPr>
        <p:spPr bwMode="gray">
          <a:xfrm rot="180000">
            <a:off x="357415" y="280969"/>
            <a:ext cx="1446157" cy="1965874"/>
          </a:xfrm>
          <a:solidFill>
            <a:schemeClr val="bg1">
              <a:lumMod val="95000"/>
            </a:schemeClr>
          </a:solidFill>
          <a:ln w="76200">
            <a:solidFill>
              <a:schemeClr val="bg1"/>
            </a:solidFill>
            <a:miter lim="800000"/>
          </a:ln>
          <a:effectLst>
            <a:outerShdw blurRad="63500" algn="ctr" rotWithShape="0">
              <a:prstClr val="black">
                <a:alpha val="20000"/>
              </a:prstClr>
            </a:outerShdw>
          </a:effectLst>
        </p:spPr>
        <p:txBody>
          <a:bodyPr tIns="182880">
            <a:normAutofit/>
          </a:bodyPr>
          <a:lstStyle>
            <a:lvl1pPr marL="45720" indent="0" algn="ctr">
              <a:buNone/>
              <a:defRPr sz="1600"/>
            </a:lvl1pPr>
          </a:lstStyle>
          <a:p>
            <a:r>
              <a:rPr lang="en-US"/>
              <a:t>Click icon to add picture</a:t>
            </a:r>
            <a:endParaRPr/>
          </a:p>
        </p:txBody>
      </p:sp>
      <p:sp>
        <p:nvSpPr>
          <p:cNvPr id="3" name="Content Placeholder 2"/>
          <p:cNvSpPr>
            <a:spLocks noGrp="1"/>
          </p:cNvSpPr>
          <p:nvPr>
            <p:ph idx="1"/>
          </p:nvPr>
        </p:nvSpPr>
        <p:spPr>
          <a:xfrm>
            <a:off x="2995612" y="1643063"/>
            <a:ext cx="7670802" cy="452913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A753D76A-AFCE-4D96-B917-CBEF96F7D1EB}" type="datetimeFigureOut">
              <a:rPr lang="en-US"/>
              <a:t>2/9/2021</a:t>
            </a:fld>
            <a:endParaRPr/>
          </a:p>
        </p:txBody>
      </p:sp>
      <p:sp>
        <p:nvSpPr>
          <p:cNvPr id="6" name="Slide Number Placeholder 5"/>
          <p:cNvSpPr>
            <a:spLocks noGrp="1"/>
          </p:cNvSpPr>
          <p:nvPr>
            <p:ph type="sldNum" sz="quarter" idx="12"/>
          </p:nvPr>
        </p:nvSpPr>
        <p:spPr/>
        <p:txBody>
          <a:bodyPr/>
          <a:lstStyle/>
          <a:p>
            <a:fld id="{F25A965E-3C11-4F28-82DC-E30D63FAC43C}" type="slidenum">
              <a:rPr/>
              <a:t>‹#›</a:t>
            </a:fld>
            <a:endParaRPr/>
          </a:p>
        </p:txBody>
      </p:sp>
    </p:spTree>
    <p:extLst>
      <p:ext uri="{BB962C8B-B14F-4D97-AF65-F5344CB8AC3E}">
        <p14:creationId xmlns:p14="http://schemas.microsoft.com/office/powerpoint/2010/main" val="92586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1EE2C-0E21-4877-A158-6B8D9934E002}"/>
              </a:ext>
            </a:extLst>
          </p:cNvPr>
          <p:cNvSpPr>
            <a:spLocks noGrp="1"/>
          </p:cNvSpPr>
          <p:nvPr>
            <p:ph type="title"/>
          </p:nvPr>
        </p:nvSpPr>
        <p:spPr>
          <a:xfrm>
            <a:off x="837982" y="365126"/>
            <a:ext cx="10512862"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99147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587" y="5664200"/>
            <a:ext cx="12185651"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endParaRPr lang="en-US" sz="1799">
              <a:latin typeface="+mj-lt"/>
            </a:endParaRPr>
          </a:p>
        </p:txBody>
      </p:sp>
      <p:grpSp>
        <p:nvGrpSpPr>
          <p:cNvPr id="7" name="Group 6">
            <a:extLst>
              <a:ext uri="{FF2B5EF4-FFF2-40B4-BE49-F238E27FC236}">
                <a16:creationId xmlns:a16="http://schemas.microsoft.com/office/drawing/2014/main" id="{0057C1F1-EFDD-794E-942C-26A4BD1984C2}"/>
              </a:ext>
            </a:extLst>
          </p:cNvPr>
          <p:cNvGrpSpPr/>
          <p:nvPr/>
        </p:nvGrpSpPr>
        <p:grpSpPr>
          <a:xfrm>
            <a:off x="457081" y="1524000"/>
            <a:ext cx="1752144" cy="2160954"/>
            <a:chOff x="912812" y="1143000"/>
            <a:chExt cx="1752600" cy="2006600"/>
          </a:xfrm>
        </p:grpSpPr>
        <p:grpSp>
          <p:nvGrpSpPr>
            <p:cNvPr id="9" name="Group 8">
              <a:extLst>
                <a:ext uri="{FF2B5EF4-FFF2-40B4-BE49-F238E27FC236}">
                  <a16:creationId xmlns:a16="http://schemas.microsoft.com/office/drawing/2014/main" id="{0E109243-6ED5-4C40-B172-76C99B584EE0}"/>
                </a:ext>
              </a:extLst>
            </p:cNvPr>
            <p:cNvGrpSpPr/>
            <p:nvPr/>
          </p:nvGrpSpPr>
          <p:grpSpPr>
            <a:xfrm>
              <a:off x="912812" y="1143000"/>
              <a:ext cx="1752600" cy="228600"/>
              <a:chOff x="912812" y="1143000"/>
              <a:chExt cx="1752600" cy="228600"/>
            </a:xfrm>
          </p:grpSpPr>
          <p:sp>
            <p:nvSpPr>
              <p:cNvPr id="34" name="Rounded Rectangle 33">
                <a:extLst>
                  <a:ext uri="{FF2B5EF4-FFF2-40B4-BE49-F238E27FC236}">
                    <a16:creationId xmlns:a16="http://schemas.microsoft.com/office/drawing/2014/main" id="{A669C5E1-EC5D-7A4E-B9D7-DBBB4038B8C1}"/>
                  </a:ext>
                </a:extLst>
              </p:cNvPr>
              <p:cNvSpPr/>
              <p:nvPr/>
            </p:nvSpPr>
            <p:spPr>
              <a:xfrm>
                <a:off x="9128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35" name="Rounded Rectangle 34">
                <a:extLst>
                  <a:ext uri="{FF2B5EF4-FFF2-40B4-BE49-F238E27FC236}">
                    <a16:creationId xmlns:a16="http://schemas.microsoft.com/office/drawing/2014/main" id="{835ED79C-288D-E94C-9DFE-9FF11028832A}"/>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36" name="Rounded Rectangle 35">
                <a:extLst>
                  <a:ext uri="{FF2B5EF4-FFF2-40B4-BE49-F238E27FC236}">
                    <a16:creationId xmlns:a16="http://schemas.microsoft.com/office/drawing/2014/main" id="{824AFB66-5450-9341-8F37-79F304E1C64B}"/>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10" name="Group 9">
              <a:extLst>
                <a:ext uri="{FF2B5EF4-FFF2-40B4-BE49-F238E27FC236}">
                  <a16:creationId xmlns:a16="http://schemas.microsoft.com/office/drawing/2014/main" id="{981BED79-0F54-C543-8D84-EABF4DB0FF0B}"/>
                </a:ext>
              </a:extLst>
            </p:cNvPr>
            <p:cNvGrpSpPr/>
            <p:nvPr/>
          </p:nvGrpSpPr>
          <p:grpSpPr>
            <a:xfrm>
              <a:off x="912812" y="1439333"/>
              <a:ext cx="1752600" cy="228600"/>
              <a:chOff x="912812" y="1143000"/>
              <a:chExt cx="1752600" cy="228600"/>
            </a:xfrm>
          </p:grpSpPr>
          <p:sp>
            <p:nvSpPr>
              <p:cNvPr id="31" name="Rounded Rectangle 30">
                <a:extLst>
                  <a:ext uri="{FF2B5EF4-FFF2-40B4-BE49-F238E27FC236}">
                    <a16:creationId xmlns:a16="http://schemas.microsoft.com/office/drawing/2014/main" id="{DCE3E602-DD89-E84E-9209-C0BA5B4BFEDC}"/>
                  </a:ext>
                </a:extLst>
              </p:cNvPr>
              <p:cNvSpPr/>
              <p:nvPr/>
            </p:nvSpPr>
            <p:spPr>
              <a:xfrm>
                <a:off x="9128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32" name="Rounded Rectangle 31">
                <a:extLst>
                  <a:ext uri="{FF2B5EF4-FFF2-40B4-BE49-F238E27FC236}">
                    <a16:creationId xmlns:a16="http://schemas.microsoft.com/office/drawing/2014/main" id="{E31ABBB2-B627-3449-AB76-DF6E7715D4CD}"/>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33" name="Rounded Rectangle 32">
                <a:extLst>
                  <a:ext uri="{FF2B5EF4-FFF2-40B4-BE49-F238E27FC236}">
                    <a16:creationId xmlns:a16="http://schemas.microsoft.com/office/drawing/2014/main" id="{B21FC0C1-755C-404E-B6BA-949F2193B1C1}"/>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11" name="Group 10">
              <a:extLst>
                <a:ext uri="{FF2B5EF4-FFF2-40B4-BE49-F238E27FC236}">
                  <a16:creationId xmlns:a16="http://schemas.microsoft.com/office/drawing/2014/main" id="{1D1E46FD-3E25-9E48-B19F-61CE4347C229}"/>
                </a:ext>
              </a:extLst>
            </p:cNvPr>
            <p:cNvGrpSpPr/>
            <p:nvPr/>
          </p:nvGrpSpPr>
          <p:grpSpPr>
            <a:xfrm>
              <a:off x="912812" y="1735666"/>
              <a:ext cx="1752600" cy="228600"/>
              <a:chOff x="912812" y="1143000"/>
              <a:chExt cx="1752600" cy="228600"/>
            </a:xfrm>
          </p:grpSpPr>
          <p:sp>
            <p:nvSpPr>
              <p:cNvPr id="28" name="Rounded Rectangle 27">
                <a:extLst>
                  <a:ext uri="{FF2B5EF4-FFF2-40B4-BE49-F238E27FC236}">
                    <a16:creationId xmlns:a16="http://schemas.microsoft.com/office/drawing/2014/main" id="{FD367024-17E9-1B42-BB84-4EDB2A82CCBE}"/>
                  </a:ext>
                </a:extLst>
              </p:cNvPr>
              <p:cNvSpPr/>
              <p:nvPr/>
            </p:nvSpPr>
            <p:spPr>
              <a:xfrm>
                <a:off x="912812" y="1143000"/>
                <a:ext cx="533400" cy="228600"/>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29" name="Rounded Rectangle 28">
                <a:extLst>
                  <a:ext uri="{FF2B5EF4-FFF2-40B4-BE49-F238E27FC236}">
                    <a16:creationId xmlns:a16="http://schemas.microsoft.com/office/drawing/2014/main" id="{D0F9DD1A-F4DC-154F-9286-A7F5EBEB931A}"/>
                  </a:ext>
                </a:extLst>
              </p:cNvPr>
              <p:cNvSpPr/>
              <p:nvPr/>
            </p:nvSpPr>
            <p:spPr>
              <a:xfrm>
                <a:off x="1522412" y="1143000"/>
                <a:ext cx="533400" cy="228600"/>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30" name="Rounded Rectangle 29">
                <a:extLst>
                  <a:ext uri="{FF2B5EF4-FFF2-40B4-BE49-F238E27FC236}">
                    <a16:creationId xmlns:a16="http://schemas.microsoft.com/office/drawing/2014/main" id="{469A0250-35E9-3E43-A744-FAD3BE71EEC3}"/>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12" name="Group 11">
              <a:extLst>
                <a:ext uri="{FF2B5EF4-FFF2-40B4-BE49-F238E27FC236}">
                  <a16:creationId xmlns:a16="http://schemas.microsoft.com/office/drawing/2014/main" id="{55F6BBD9-57C7-A64D-977D-7EB557462137}"/>
                </a:ext>
              </a:extLst>
            </p:cNvPr>
            <p:cNvGrpSpPr/>
            <p:nvPr/>
          </p:nvGrpSpPr>
          <p:grpSpPr>
            <a:xfrm>
              <a:off x="912812" y="2031999"/>
              <a:ext cx="1752600" cy="228600"/>
              <a:chOff x="912812" y="1143000"/>
              <a:chExt cx="1752600" cy="228600"/>
            </a:xfrm>
          </p:grpSpPr>
          <p:sp>
            <p:nvSpPr>
              <p:cNvPr id="25" name="Rounded Rectangle 24">
                <a:extLst>
                  <a:ext uri="{FF2B5EF4-FFF2-40B4-BE49-F238E27FC236}">
                    <a16:creationId xmlns:a16="http://schemas.microsoft.com/office/drawing/2014/main" id="{FA3E1D20-CC67-CB42-B579-FD112391BFF6}"/>
                  </a:ext>
                </a:extLst>
              </p:cNvPr>
              <p:cNvSpPr/>
              <p:nvPr/>
            </p:nvSpPr>
            <p:spPr>
              <a:xfrm>
                <a:off x="912812" y="1143000"/>
                <a:ext cx="533400" cy="228600"/>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26" name="Rounded Rectangle 25">
                <a:extLst>
                  <a:ext uri="{FF2B5EF4-FFF2-40B4-BE49-F238E27FC236}">
                    <a16:creationId xmlns:a16="http://schemas.microsoft.com/office/drawing/2014/main" id="{13F6A45E-454B-7E47-89AF-4133333286E9}"/>
                  </a:ext>
                </a:extLst>
              </p:cNvPr>
              <p:cNvSpPr/>
              <p:nvPr/>
            </p:nvSpPr>
            <p:spPr>
              <a:xfrm>
                <a:off x="1522412" y="1143000"/>
                <a:ext cx="533400" cy="228600"/>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27" name="Rounded Rectangle 26">
                <a:extLst>
                  <a:ext uri="{FF2B5EF4-FFF2-40B4-BE49-F238E27FC236}">
                    <a16:creationId xmlns:a16="http://schemas.microsoft.com/office/drawing/2014/main" id="{BD5D8E87-C0E9-1E4B-91C8-F2664673F308}"/>
                  </a:ext>
                </a:extLst>
              </p:cNvPr>
              <p:cNvSpPr/>
              <p:nvPr/>
            </p:nvSpPr>
            <p:spPr>
              <a:xfrm>
                <a:off x="2132012" y="1143000"/>
                <a:ext cx="533400" cy="228600"/>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13" name="Group 12">
              <a:extLst>
                <a:ext uri="{FF2B5EF4-FFF2-40B4-BE49-F238E27FC236}">
                  <a16:creationId xmlns:a16="http://schemas.microsoft.com/office/drawing/2014/main" id="{D724B9AE-9680-B944-A590-05AAE0BBCB81}"/>
                </a:ext>
              </a:extLst>
            </p:cNvPr>
            <p:cNvGrpSpPr/>
            <p:nvPr/>
          </p:nvGrpSpPr>
          <p:grpSpPr>
            <a:xfrm>
              <a:off x="912812" y="2328332"/>
              <a:ext cx="1752600" cy="228600"/>
              <a:chOff x="912812" y="1143000"/>
              <a:chExt cx="1752600" cy="228600"/>
            </a:xfrm>
          </p:grpSpPr>
          <p:sp>
            <p:nvSpPr>
              <p:cNvPr id="22" name="Rounded Rectangle 21">
                <a:extLst>
                  <a:ext uri="{FF2B5EF4-FFF2-40B4-BE49-F238E27FC236}">
                    <a16:creationId xmlns:a16="http://schemas.microsoft.com/office/drawing/2014/main" id="{A24972A9-E514-DE42-B80E-9D1A5964EACA}"/>
                  </a:ext>
                </a:extLst>
              </p:cNvPr>
              <p:cNvSpPr/>
              <p:nvPr/>
            </p:nvSpPr>
            <p:spPr>
              <a:xfrm>
                <a:off x="912812" y="1143000"/>
                <a:ext cx="533400" cy="228600"/>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23" name="Rounded Rectangle 22">
                <a:extLst>
                  <a:ext uri="{FF2B5EF4-FFF2-40B4-BE49-F238E27FC236}">
                    <a16:creationId xmlns:a16="http://schemas.microsoft.com/office/drawing/2014/main" id="{46864D4C-FEB9-BC4C-B901-1FDC63CAF865}"/>
                  </a:ext>
                </a:extLst>
              </p:cNvPr>
              <p:cNvSpPr/>
              <p:nvPr/>
            </p:nvSpPr>
            <p:spPr>
              <a:xfrm>
                <a:off x="1522412" y="1143000"/>
                <a:ext cx="533400" cy="228600"/>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24" name="Rounded Rectangle 23">
                <a:extLst>
                  <a:ext uri="{FF2B5EF4-FFF2-40B4-BE49-F238E27FC236}">
                    <a16:creationId xmlns:a16="http://schemas.microsoft.com/office/drawing/2014/main" id="{BAA1014C-5AC9-104C-BC66-868BD523AB75}"/>
                  </a:ext>
                </a:extLst>
              </p:cNvPr>
              <p:cNvSpPr/>
              <p:nvPr/>
            </p:nvSpPr>
            <p:spPr>
              <a:xfrm>
                <a:off x="2132012" y="1143000"/>
                <a:ext cx="533400" cy="228600"/>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14" name="Group 13">
              <a:extLst>
                <a:ext uri="{FF2B5EF4-FFF2-40B4-BE49-F238E27FC236}">
                  <a16:creationId xmlns:a16="http://schemas.microsoft.com/office/drawing/2014/main" id="{8F6FADAF-D4DB-5342-925B-E00C3379D334}"/>
                </a:ext>
              </a:extLst>
            </p:cNvPr>
            <p:cNvGrpSpPr/>
            <p:nvPr/>
          </p:nvGrpSpPr>
          <p:grpSpPr>
            <a:xfrm>
              <a:off x="912812" y="2624665"/>
              <a:ext cx="1752600" cy="228600"/>
              <a:chOff x="912812" y="1143000"/>
              <a:chExt cx="1752600" cy="228600"/>
            </a:xfrm>
          </p:grpSpPr>
          <p:sp>
            <p:nvSpPr>
              <p:cNvPr id="19" name="Rounded Rectangle 18">
                <a:extLst>
                  <a:ext uri="{FF2B5EF4-FFF2-40B4-BE49-F238E27FC236}">
                    <a16:creationId xmlns:a16="http://schemas.microsoft.com/office/drawing/2014/main" id="{662056D9-BFDD-D84F-BBD8-A1B509658F7C}"/>
                  </a:ext>
                </a:extLst>
              </p:cNvPr>
              <p:cNvSpPr/>
              <p:nvPr/>
            </p:nvSpPr>
            <p:spPr>
              <a:xfrm>
                <a:off x="912812" y="1143000"/>
                <a:ext cx="533400" cy="228600"/>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20" name="Rounded Rectangle 19">
                <a:extLst>
                  <a:ext uri="{FF2B5EF4-FFF2-40B4-BE49-F238E27FC236}">
                    <a16:creationId xmlns:a16="http://schemas.microsoft.com/office/drawing/2014/main" id="{0B3CC051-6A32-C742-9DBD-5604619526FE}"/>
                  </a:ext>
                </a:extLst>
              </p:cNvPr>
              <p:cNvSpPr/>
              <p:nvPr/>
            </p:nvSpPr>
            <p:spPr>
              <a:xfrm>
                <a:off x="1522412" y="1143000"/>
                <a:ext cx="533400" cy="228600"/>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21" name="Rounded Rectangle 20">
                <a:extLst>
                  <a:ext uri="{FF2B5EF4-FFF2-40B4-BE49-F238E27FC236}">
                    <a16:creationId xmlns:a16="http://schemas.microsoft.com/office/drawing/2014/main" id="{0ABCAD50-FA1E-3443-9525-9A30FAFA6CA5}"/>
                  </a:ext>
                </a:extLst>
              </p:cNvPr>
              <p:cNvSpPr/>
              <p:nvPr/>
            </p:nvSpPr>
            <p:spPr>
              <a:xfrm>
                <a:off x="2132012" y="1143000"/>
                <a:ext cx="533400" cy="228600"/>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15" name="Group 14">
              <a:extLst>
                <a:ext uri="{FF2B5EF4-FFF2-40B4-BE49-F238E27FC236}">
                  <a16:creationId xmlns:a16="http://schemas.microsoft.com/office/drawing/2014/main" id="{855604D4-FF9D-FA4A-9B06-FC7D14104D8D}"/>
                </a:ext>
              </a:extLst>
            </p:cNvPr>
            <p:cNvGrpSpPr/>
            <p:nvPr/>
          </p:nvGrpSpPr>
          <p:grpSpPr>
            <a:xfrm>
              <a:off x="912812" y="2921000"/>
              <a:ext cx="1752600" cy="228600"/>
              <a:chOff x="912812" y="1143000"/>
              <a:chExt cx="1752600" cy="228600"/>
            </a:xfrm>
          </p:grpSpPr>
          <p:sp>
            <p:nvSpPr>
              <p:cNvPr id="16" name="Rounded Rectangle 15">
                <a:extLst>
                  <a:ext uri="{FF2B5EF4-FFF2-40B4-BE49-F238E27FC236}">
                    <a16:creationId xmlns:a16="http://schemas.microsoft.com/office/drawing/2014/main" id="{E88114DA-2121-8F4A-95A9-554C179A4D45}"/>
                  </a:ext>
                </a:extLst>
              </p:cNvPr>
              <p:cNvSpPr/>
              <p:nvPr/>
            </p:nvSpPr>
            <p:spPr>
              <a:xfrm>
                <a:off x="912812" y="1143000"/>
                <a:ext cx="533400" cy="228600"/>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7" name="Rounded Rectangle 16">
                <a:extLst>
                  <a:ext uri="{FF2B5EF4-FFF2-40B4-BE49-F238E27FC236}">
                    <a16:creationId xmlns:a16="http://schemas.microsoft.com/office/drawing/2014/main" id="{288B7BBC-B3B4-0D40-859A-F861490AF95F}"/>
                  </a:ext>
                </a:extLst>
              </p:cNvPr>
              <p:cNvSpPr/>
              <p:nvPr/>
            </p:nvSpPr>
            <p:spPr>
              <a:xfrm>
                <a:off x="1522412" y="1143000"/>
                <a:ext cx="533400" cy="228600"/>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8" name="Rounded Rectangle 17">
                <a:extLst>
                  <a:ext uri="{FF2B5EF4-FFF2-40B4-BE49-F238E27FC236}">
                    <a16:creationId xmlns:a16="http://schemas.microsoft.com/office/drawing/2014/main" id="{8DB03F1D-71BD-5A42-B96A-761554C9F2EF}"/>
                  </a:ext>
                </a:extLst>
              </p:cNvPr>
              <p:cNvSpPr/>
              <p:nvPr/>
            </p:nvSpPr>
            <p:spPr>
              <a:xfrm>
                <a:off x="2132012" y="1143000"/>
                <a:ext cx="533400" cy="228600"/>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grpSp>
        <p:nvGrpSpPr>
          <p:cNvPr id="38" name="Group 37">
            <a:extLst>
              <a:ext uri="{FF2B5EF4-FFF2-40B4-BE49-F238E27FC236}">
                <a16:creationId xmlns:a16="http://schemas.microsoft.com/office/drawing/2014/main" id="{4A209E6D-4BDF-D444-9531-5F26621A3351}"/>
              </a:ext>
            </a:extLst>
          </p:cNvPr>
          <p:cNvGrpSpPr/>
          <p:nvPr/>
        </p:nvGrpSpPr>
        <p:grpSpPr>
          <a:xfrm>
            <a:off x="2837711" y="1524000"/>
            <a:ext cx="1752144" cy="2160954"/>
            <a:chOff x="912812" y="1143000"/>
            <a:chExt cx="1752600" cy="2006600"/>
          </a:xfrm>
        </p:grpSpPr>
        <p:grpSp>
          <p:nvGrpSpPr>
            <p:cNvPr id="40" name="Group 39">
              <a:extLst>
                <a:ext uri="{FF2B5EF4-FFF2-40B4-BE49-F238E27FC236}">
                  <a16:creationId xmlns:a16="http://schemas.microsoft.com/office/drawing/2014/main" id="{93F134C7-3B9C-9041-BF76-5BA421FBE6C2}"/>
                </a:ext>
              </a:extLst>
            </p:cNvPr>
            <p:cNvGrpSpPr/>
            <p:nvPr/>
          </p:nvGrpSpPr>
          <p:grpSpPr>
            <a:xfrm>
              <a:off x="912812" y="1143000"/>
              <a:ext cx="1752600" cy="228600"/>
              <a:chOff x="912812" y="1143000"/>
              <a:chExt cx="1752600" cy="228600"/>
            </a:xfrm>
          </p:grpSpPr>
          <p:sp>
            <p:nvSpPr>
              <p:cNvPr id="65" name="Rounded Rectangle 64">
                <a:extLst>
                  <a:ext uri="{FF2B5EF4-FFF2-40B4-BE49-F238E27FC236}">
                    <a16:creationId xmlns:a16="http://schemas.microsoft.com/office/drawing/2014/main" id="{2EC920B7-B910-D444-873F-A81A25203113}"/>
                  </a:ext>
                </a:extLst>
              </p:cNvPr>
              <p:cNvSpPr/>
              <p:nvPr/>
            </p:nvSpPr>
            <p:spPr>
              <a:xfrm>
                <a:off x="9128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66" name="Rounded Rectangle 65">
                <a:extLst>
                  <a:ext uri="{FF2B5EF4-FFF2-40B4-BE49-F238E27FC236}">
                    <a16:creationId xmlns:a16="http://schemas.microsoft.com/office/drawing/2014/main" id="{94710452-4337-534E-945F-E7DD20EF6CE0}"/>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67" name="Rounded Rectangle 66">
                <a:extLst>
                  <a:ext uri="{FF2B5EF4-FFF2-40B4-BE49-F238E27FC236}">
                    <a16:creationId xmlns:a16="http://schemas.microsoft.com/office/drawing/2014/main" id="{DCE3912A-675A-AF46-8126-36F676948035}"/>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41" name="Group 40">
              <a:extLst>
                <a:ext uri="{FF2B5EF4-FFF2-40B4-BE49-F238E27FC236}">
                  <a16:creationId xmlns:a16="http://schemas.microsoft.com/office/drawing/2014/main" id="{468B1917-50E9-3743-ABC2-A9C8035F6C63}"/>
                </a:ext>
              </a:extLst>
            </p:cNvPr>
            <p:cNvGrpSpPr/>
            <p:nvPr/>
          </p:nvGrpSpPr>
          <p:grpSpPr>
            <a:xfrm>
              <a:off x="912812" y="1439333"/>
              <a:ext cx="1752600" cy="228600"/>
              <a:chOff x="912812" y="1143000"/>
              <a:chExt cx="1752600" cy="228600"/>
            </a:xfrm>
          </p:grpSpPr>
          <p:sp>
            <p:nvSpPr>
              <p:cNvPr id="62" name="Rounded Rectangle 61">
                <a:extLst>
                  <a:ext uri="{FF2B5EF4-FFF2-40B4-BE49-F238E27FC236}">
                    <a16:creationId xmlns:a16="http://schemas.microsoft.com/office/drawing/2014/main" id="{71CB5409-334D-354B-B23D-0C459C11E7DD}"/>
                  </a:ext>
                </a:extLst>
              </p:cNvPr>
              <p:cNvSpPr/>
              <p:nvPr/>
            </p:nvSpPr>
            <p:spPr>
              <a:xfrm>
                <a:off x="9128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63" name="Rounded Rectangle 62">
                <a:extLst>
                  <a:ext uri="{FF2B5EF4-FFF2-40B4-BE49-F238E27FC236}">
                    <a16:creationId xmlns:a16="http://schemas.microsoft.com/office/drawing/2014/main" id="{28B05ED4-C4F1-B148-8518-AA4CDB10D090}"/>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64" name="Rounded Rectangle 63">
                <a:extLst>
                  <a:ext uri="{FF2B5EF4-FFF2-40B4-BE49-F238E27FC236}">
                    <a16:creationId xmlns:a16="http://schemas.microsoft.com/office/drawing/2014/main" id="{BAA9B868-F66C-DB46-B259-C81D2CA03848}"/>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42" name="Group 41">
              <a:extLst>
                <a:ext uri="{FF2B5EF4-FFF2-40B4-BE49-F238E27FC236}">
                  <a16:creationId xmlns:a16="http://schemas.microsoft.com/office/drawing/2014/main" id="{01D2C3B3-D307-0F45-9168-6DB8067019D0}"/>
                </a:ext>
              </a:extLst>
            </p:cNvPr>
            <p:cNvGrpSpPr/>
            <p:nvPr/>
          </p:nvGrpSpPr>
          <p:grpSpPr>
            <a:xfrm>
              <a:off x="912812" y="1735666"/>
              <a:ext cx="1752600" cy="228600"/>
              <a:chOff x="912812" y="1143000"/>
              <a:chExt cx="1752600" cy="228600"/>
            </a:xfrm>
          </p:grpSpPr>
          <p:sp>
            <p:nvSpPr>
              <p:cNvPr id="59" name="Rounded Rectangle 58">
                <a:extLst>
                  <a:ext uri="{FF2B5EF4-FFF2-40B4-BE49-F238E27FC236}">
                    <a16:creationId xmlns:a16="http://schemas.microsoft.com/office/drawing/2014/main" id="{B9F217F7-D38B-A948-8927-8FC7C00B8FAA}"/>
                  </a:ext>
                </a:extLst>
              </p:cNvPr>
              <p:cNvSpPr/>
              <p:nvPr/>
            </p:nvSpPr>
            <p:spPr>
              <a:xfrm>
                <a:off x="9128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60" name="Rounded Rectangle 59">
                <a:extLst>
                  <a:ext uri="{FF2B5EF4-FFF2-40B4-BE49-F238E27FC236}">
                    <a16:creationId xmlns:a16="http://schemas.microsoft.com/office/drawing/2014/main" id="{90F4E2ED-1A82-804A-9799-0FBAE8FAE281}"/>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61" name="Rounded Rectangle 60">
                <a:extLst>
                  <a:ext uri="{FF2B5EF4-FFF2-40B4-BE49-F238E27FC236}">
                    <a16:creationId xmlns:a16="http://schemas.microsoft.com/office/drawing/2014/main" id="{B981EBCF-8330-3046-BFE2-C81C854BBA1F}"/>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43" name="Group 42">
              <a:extLst>
                <a:ext uri="{FF2B5EF4-FFF2-40B4-BE49-F238E27FC236}">
                  <a16:creationId xmlns:a16="http://schemas.microsoft.com/office/drawing/2014/main" id="{77B32C03-FBF5-B742-A9B8-2F8A4485F57F}"/>
                </a:ext>
              </a:extLst>
            </p:cNvPr>
            <p:cNvGrpSpPr/>
            <p:nvPr/>
          </p:nvGrpSpPr>
          <p:grpSpPr>
            <a:xfrm>
              <a:off x="912812" y="2031999"/>
              <a:ext cx="1752600" cy="228600"/>
              <a:chOff x="912812" y="1143000"/>
              <a:chExt cx="1752600" cy="228600"/>
            </a:xfrm>
          </p:grpSpPr>
          <p:sp>
            <p:nvSpPr>
              <p:cNvPr id="56" name="Rounded Rectangle 55">
                <a:extLst>
                  <a:ext uri="{FF2B5EF4-FFF2-40B4-BE49-F238E27FC236}">
                    <a16:creationId xmlns:a16="http://schemas.microsoft.com/office/drawing/2014/main" id="{DC92F02B-A42D-5B4A-A47C-4808B189A7C4}"/>
                  </a:ext>
                </a:extLst>
              </p:cNvPr>
              <p:cNvSpPr/>
              <p:nvPr/>
            </p:nvSpPr>
            <p:spPr>
              <a:xfrm>
                <a:off x="9128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57" name="Rounded Rectangle 56">
                <a:extLst>
                  <a:ext uri="{FF2B5EF4-FFF2-40B4-BE49-F238E27FC236}">
                    <a16:creationId xmlns:a16="http://schemas.microsoft.com/office/drawing/2014/main" id="{386137BB-FA39-4241-BC4C-AA18AAB7C669}"/>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58" name="Rounded Rectangle 57">
                <a:extLst>
                  <a:ext uri="{FF2B5EF4-FFF2-40B4-BE49-F238E27FC236}">
                    <a16:creationId xmlns:a16="http://schemas.microsoft.com/office/drawing/2014/main" id="{74F97944-011A-4645-84EE-246C2FD032E7}"/>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44" name="Group 43">
              <a:extLst>
                <a:ext uri="{FF2B5EF4-FFF2-40B4-BE49-F238E27FC236}">
                  <a16:creationId xmlns:a16="http://schemas.microsoft.com/office/drawing/2014/main" id="{F58356B1-C86C-B44B-B0FA-4160ABD395C7}"/>
                </a:ext>
              </a:extLst>
            </p:cNvPr>
            <p:cNvGrpSpPr/>
            <p:nvPr/>
          </p:nvGrpSpPr>
          <p:grpSpPr>
            <a:xfrm>
              <a:off x="912812" y="2328332"/>
              <a:ext cx="1752600" cy="228600"/>
              <a:chOff x="912812" y="1143000"/>
              <a:chExt cx="1752600" cy="228600"/>
            </a:xfrm>
          </p:grpSpPr>
          <p:sp>
            <p:nvSpPr>
              <p:cNvPr id="53" name="Rounded Rectangle 52">
                <a:extLst>
                  <a:ext uri="{FF2B5EF4-FFF2-40B4-BE49-F238E27FC236}">
                    <a16:creationId xmlns:a16="http://schemas.microsoft.com/office/drawing/2014/main" id="{2C833344-FA8A-4546-AE1A-BDFE5808FD77}"/>
                  </a:ext>
                </a:extLst>
              </p:cNvPr>
              <p:cNvSpPr/>
              <p:nvPr/>
            </p:nvSpPr>
            <p:spPr>
              <a:xfrm>
                <a:off x="9128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54" name="Rounded Rectangle 53">
                <a:extLst>
                  <a:ext uri="{FF2B5EF4-FFF2-40B4-BE49-F238E27FC236}">
                    <a16:creationId xmlns:a16="http://schemas.microsoft.com/office/drawing/2014/main" id="{1EAE589B-9AD6-E948-9AEA-3DFA589AE66C}"/>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55" name="Rounded Rectangle 54">
                <a:extLst>
                  <a:ext uri="{FF2B5EF4-FFF2-40B4-BE49-F238E27FC236}">
                    <a16:creationId xmlns:a16="http://schemas.microsoft.com/office/drawing/2014/main" id="{418BDBBA-7A22-1F46-9507-D199C79096BE}"/>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45" name="Group 44">
              <a:extLst>
                <a:ext uri="{FF2B5EF4-FFF2-40B4-BE49-F238E27FC236}">
                  <a16:creationId xmlns:a16="http://schemas.microsoft.com/office/drawing/2014/main" id="{B1719951-377F-5B4C-8487-790756447D6F}"/>
                </a:ext>
              </a:extLst>
            </p:cNvPr>
            <p:cNvGrpSpPr/>
            <p:nvPr/>
          </p:nvGrpSpPr>
          <p:grpSpPr>
            <a:xfrm>
              <a:off x="912812" y="2624665"/>
              <a:ext cx="1752600" cy="228600"/>
              <a:chOff x="912812" y="1143000"/>
              <a:chExt cx="1752600" cy="228600"/>
            </a:xfrm>
          </p:grpSpPr>
          <p:sp>
            <p:nvSpPr>
              <p:cNvPr id="50" name="Rounded Rectangle 49">
                <a:extLst>
                  <a:ext uri="{FF2B5EF4-FFF2-40B4-BE49-F238E27FC236}">
                    <a16:creationId xmlns:a16="http://schemas.microsoft.com/office/drawing/2014/main" id="{2A379DFE-FAED-CB40-9C1A-64108D252FC4}"/>
                  </a:ext>
                </a:extLst>
              </p:cNvPr>
              <p:cNvSpPr/>
              <p:nvPr/>
            </p:nvSpPr>
            <p:spPr>
              <a:xfrm>
                <a:off x="912812" y="1143000"/>
                <a:ext cx="533400" cy="228600"/>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51" name="Rounded Rectangle 50">
                <a:extLst>
                  <a:ext uri="{FF2B5EF4-FFF2-40B4-BE49-F238E27FC236}">
                    <a16:creationId xmlns:a16="http://schemas.microsoft.com/office/drawing/2014/main" id="{E9B5F6FF-BC00-E344-BECC-4907B6CEAFB9}"/>
                  </a:ext>
                </a:extLst>
              </p:cNvPr>
              <p:cNvSpPr/>
              <p:nvPr/>
            </p:nvSpPr>
            <p:spPr>
              <a:xfrm>
                <a:off x="1522412" y="1143000"/>
                <a:ext cx="533400" cy="228600"/>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52" name="Rounded Rectangle 51">
                <a:extLst>
                  <a:ext uri="{FF2B5EF4-FFF2-40B4-BE49-F238E27FC236}">
                    <a16:creationId xmlns:a16="http://schemas.microsoft.com/office/drawing/2014/main" id="{B00FC888-2D9E-2344-804F-1A688F33F183}"/>
                  </a:ext>
                </a:extLst>
              </p:cNvPr>
              <p:cNvSpPr/>
              <p:nvPr/>
            </p:nvSpPr>
            <p:spPr>
              <a:xfrm>
                <a:off x="2132012" y="1143000"/>
                <a:ext cx="533400" cy="228600"/>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46" name="Group 45">
              <a:extLst>
                <a:ext uri="{FF2B5EF4-FFF2-40B4-BE49-F238E27FC236}">
                  <a16:creationId xmlns:a16="http://schemas.microsoft.com/office/drawing/2014/main" id="{D85FD529-B73C-1040-BCD1-DF9275B3A798}"/>
                </a:ext>
              </a:extLst>
            </p:cNvPr>
            <p:cNvGrpSpPr/>
            <p:nvPr/>
          </p:nvGrpSpPr>
          <p:grpSpPr>
            <a:xfrm>
              <a:off x="912812" y="2921000"/>
              <a:ext cx="1752600" cy="228600"/>
              <a:chOff x="912812" y="1143000"/>
              <a:chExt cx="1752600" cy="228600"/>
            </a:xfrm>
          </p:grpSpPr>
          <p:sp>
            <p:nvSpPr>
              <p:cNvPr id="47" name="Rounded Rectangle 46">
                <a:extLst>
                  <a:ext uri="{FF2B5EF4-FFF2-40B4-BE49-F238E27FC236}">
                    <a16:creationId xmlns:a16="http://schemas.microsoft.com/office/drawing/2014/main" id="{76FA3012-CE81-3C47-9CE2-78F0070C4493}"/>
                  </a:ext>
                </a:extLst>
              </p:cNvPr>
              <p:cNvSpPr/>
              <p:nvPr/>
            </p:nvSpPr>
            <p:spPr>
              <a:xfrm>
                <a:off x="912812" y="1143000"/>
                <a:ext cx="533400" cy="228600"/>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48" name="Rounded Rectangle 47">
                <a:extLst>
                  <a:ext uri="{FF2B5EF4-FFF2-40B4-BE49-F238E27FC236}">
                    <a16:creationId xmlns:a16="http://schemas.microsoft.com/office/drawing/2014/main" id="{BAF56B3D-3816-8D48-AF86-5C1B72AE1BA5}"/>
                  </a:ext>
                </a:extLst>
              </p:cNvPr>
              <p:cNvSpPr/>
              <p:nvPr/>
            </p:nvSpPr>
            <p:spPr>
              <a:xfrm>
                <a:off x="1522412" y="1143000"/>
                <a:ext cx="533400" cy="228600"/>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49" name="Rounded Rectangle 48">
                <a:extLst>
                  <a:ext uri="{FF2B5EF4-FFF2-40B4-BE49-F238E27FC236}">
                    <a16:creationId xmlns:a16="http://schemas.microsoft.com/office/drawing/2014/main" id="{1830C695-39B0-4C4B-8477-21B875CF5963}"/>
                  </a:ext>
                </a:extLst>
              </p:cNvPr>
              <p:cNvSpPr/>
              <p:nvPr/>
            </p:nvSpPr>
            <p:spPr>
              <a:xfrm>
                <a:off x="2132012" y="1143000"/>
                <a:ext cx="533400" cy="228600"/>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grpSp>
        <p:nvGrpSpPr>
          <p:cNvPr id="69" name="Group 68">
            <a:extLst>
              <a:ext uri="{FF2B5EF4-FFF2-40B4-BE49-F238E27FC236}">
                <a16:creationId xmlns:a16="http://schemas.microsoft.com/office/drawing/2014/main" id="{1AADE48A-6A6B-2247-B82A-49550DF32E53}"/>
              </a:ext>
            </a:extLst>
          </p:cNvPr>
          <p:cNvGrpSpPr/>
          <p:nvPr/>
        </p:nvGrpSpPr>
        <p:grpSpPr>
          <a:xfrm>
            <a:off x="5218341" y="1524000"/>
            <a:ext cx="1752144" cy="2160954"/>
            <a:chOff x="912812" y="1143000"/>
            <a:chExt cx="1752600" cy="2006600"/>
          </a:xfrm>
        </p:grpSpPr>
        <p:grpSp>
          <p:nvGrpSpPr>
            <p:cNvPr id="71" name="Group 70">
              <a:extLst>
                <a:ext uri="{FF2B5EF4-FFF2-40B4-BE49-F238E27FC236}">
                  <a16:creationId xmlns:a16="http://schemas.microsoft.com/office/drawing/2014/main" id="{A7D5D4B8-10E5-324E-8A05-1BAF044F0526}"/>
                </a:ext>
              </a:extLst>
            </p:cNvPr>
            <p:cNvGrpSpPr/>
            <p:nvPr/>
          </p:nvGrpSpPr>
          <p:grpSpPr>
            <a:xfrm>
              <a:off x="912812" y="1143000"/>
              <a:ext cx="1752600" cy="228600"/>
              <a:chOff x="912812" y="1143000"/>
              <a:chExt cx="1752600" cy="228600"/>
            </a:xfrm>
          </p:grpSpPr>
          <p:sp>
            <p:nvSpPr>
              <p:cNvPr id="96" name="Rounded Rectangle 95">
                <a:extLst>
                  <a:ext uri="{FF2B5EF4-FFF2-40B4-BE49-F238E27FC236}">
                    <a16:creationId xmlns:a16="http://schemas.microsoft.com/office/drawing/2014/main" id="{D25489AB-01FC-BC4C-9565-876A6007CE01}"/>
                  </a:ext>
                </a:extLst>
              </p:cNvPr>
              <p:cNvSpPr/>
              <p:nvPr/>
            </p:nvSpPr>
            <p:spPr>
              <a:xfrm>
                <a:off x="9128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97" name="Rounded Rectangle 96">
                <a:extLst>
                  <a:ext uri="{FF2B5EF4-FFF2-40B4-BE49-F238E27FC236}">
                    <a16:creationId xmlns:a16="http://schemas.microsoft.com/office/drawing/2014/main" id="{79533F9F-C508-5D4A-AC5B-1160660B88BB}"/>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98" name="Rounded Rectangle 97">
                <a:extLst>
                  <a:ext uri="{FF2B5EF4-FFF2-40B4-BE49-F238E27FC236}">
                    <a16:creationId xmlns:a16="http://schemas.microsoft.com/office/drawing/2014/main" id="{71FAD55B-B142-9A40-A85B-622A8EE57231}"/>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72" name="Group 71">
              <a:extLst>
                <a:ext uri="{FF2B5EF4-FFF2-40B4-BE49-F238E27FC236}">
                  <a16:creationId xmlns:a16="http://schemas.microsoft.com/office/drawing/2014/main" id="{001A6B25-CA7C-0B4C-B63E-E40AFE0E8C1C}"/>
                </a:ext>
              </a:extLst>
            </p:cNvPr>
            <p:cNvGrpSpPr/>
            <p:nvPr/>
          </p:nvGrpSpPr>
          <p:grpSpPr>
            <a:xfrm>
              <a:off x="912812" y="1439333"/>
              <a:ext cx="1752600" cy="228600"/>
              <a:chOff x="912812" y="1143000"/>
              <a:chExt cx="1752600" cy="228600"/>
            </a:xfrm>
          </p:grpSpPr>
          <p:sp>
            <p:nvSpPr>
              <p:cNvPr id="93" name="Rounded Rectangle 92">
                <a:extLst>
                  <a:ext uri="{FF2B5EF4-FFF2-40B4-BE49-F238E27FC236}">
                    <a16:creationId xmlns:a16="http://schemas.microsoft.com/office/drawing/2014/main" id="{40E1BF5C-DF0E-1843-A7DC-B4264EF416C1}"/>
                  </a:ext>
                </a:extLst>
              </p:cNvPr>
              <p:cNvSpPr/>
              <p:nvPr/>
            </p:nvSpPr>
            <p:spPr>
              <a:xfrm>
                <a:off x="9128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94" name="Rounded Rectangle 93">
                <a:extLst>
                  <a:ext uri="{FF2B5EF4-FFF2-40B4-BE49-F238E27FC236}">
                    <a16:creationId xmlns:a16="http://schemas.microsoft.com/office/drawing/2014/main" id="{09E1393F-806A-2D43-A109-79A8C16D1376}"/>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95" name="Rounded Rectangle 94">
                <a:extLst>
                  <a:ext uri="{FF2B5EF4-FFF2-40B4-BE49-F238E27FC236}">
                    <a16:creationId xmlns:a16="http://schemas.microsoft.com/office/drawing/2014/main" id="{5A3167E0-7F0A-394E-A4FB-D4F93264D9E9}"/>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73" name="Group 72">
              <a:extLst>
                <a:ext uri="{FF2B5EF4-FFF2-40B4-BE49-F238E27FC236}">
                  <a16:creationId xmlns:a16="http://schemas.microsoft.com/office/drawing/2014/main" id="{B4CAEFDF-31B8-B545-AEB6-2343125FE2D2}"/>
                </a:ext>
              </a:extLst>
            </p:cNvPr>
            <p:cNvGrpSpPr/>
            <p:nvPr/>
          </p:nvGrpSpPr>
          <p:grpSpPr>
            <a:xfrm>
              <a:off x="912812" y="1735666"/>
              <a:ext cx="1752600" cy="228600"/>
              <a:chOff x="912812" y="1143000"/>
              <a:chExt cx="1752600" cy="228600"/>
            </a:xfrm>
          </p:grpSpPr>
          <p:sp>
            <p:nvSpPr>
              <p:cNvPr id="90" name="Rounded Rectangle 89">
                <a:extLst>
                  <a:ext uri="{FF2B5EF4-FFF2-40B4-BE49-F238E27FC236}">
                    <a16:creationId xmlns:a16="http://schemas.microsoft.com/office/drawing/2014/main" id="{0F7EA5F0-F6E3-604B-AE9E-A0FD9FC88570}"/>
                  </a:ext>
                </a:extLst>
              </p:cNvPr>
              <p:cNvSpPr/>
              <p:nvPr/>
            </p:nvSpPr>
            <p:spPr>
              <a:xfrm>
                <a:off x="912812" y="1143000"/>
                <a:ext cx="533400" cy="22860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91" name="Rounded Rectangle 90">
                <a:extLst>
                  <a:ext uri="{FF2B5EF4-FFF2-40B4-BE49-F238E27FC236}">
                    <a16:creationId xmlns:a16="http://schemas.microsoft.com/office/drawing/2014/main" id="{DA539189-9CF4-6C42-88D6-D2D298023DC9}"/>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92" name="Rounded Rectangle 91">
                <a:extLst>
                  <a:ext uri="{FF2B5EF4-FFF2-40B4-BE49-F238E27FC236}">
                    <a16:creationId xmlns:a16="http://schemas.microsoft.com/office/drawing/2014/main" id="{299C16D4-76EB-EE48-B2B6-F5C75A5CD515}"/>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74" name="Group 73">
              <a:extLst>
                <a:ext uri="{FF2B5EF4-FFF2-40B4-BE49-F238E27FC236}">
                  <a16:creationId xmlns:a16="http://schemas.microsoft.com/office/drawing/2014/main" id="{498B1B0A-3ECF-C746-9FC3-1BA0868119D4}"/>
                </a:ext>
              </a:extLst>
            </p:cNvPr>
            <p:cNvGrpSpPr/>
            <p:nvPr/>
          </p:nvGrpSpPr>
          <p:grpSpPr>
            <a:xfrm>
              <a:off x="912812" y="2031999"/>
              <a:ext cx="1752600" cy="228600"/>
              <a:chOff x="912812" y="1143000"/>
              <a:chExt cx="1752600" cy="228600"/>
            </a:xfrm>
          </p:grpSpPr>
          <p:sp>
            <p:nvSpPr>
              <p:cNvPr id="87" name="Rounded Rectangle 86">
                <a:extLst>
                  <a:ext uri="{FF2B5EF4-FFF2-40B4-BE49-F238E27FC236}">
                    <a16:creationId xmlns:a16="http://schemas.microsoft.com/office/drawing/2014/main" id="{F4396AA8-63F9-1F4E-81F6-73ED29BEBCF8}"/>
                  </a:ext>
                </a:extLst>
              </p:cNvPr>
              <p:cNvSpPr/>
              <p:nvPr/>
            </p:nvSpPr>
            <p:spPr>
              <a:xfrm>
                <a:off x="912812" y="1143000"/>
                <a:ext cx="533400" cy="22860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88" name="Rounded Rectangle 87">
                <a:extLst>
                  <a:ext uri="{FF2B5EF4-FFF2-40B4-BE49-F238E27FC236}">
                    <a16:creationId xmlns:a16="http://schemas.microsoft.com/office/drawing/2014/main" id="{8B277F16-D9F5-6A48-BE60-D9BBB2F8018E}"/>
                  </a:ext>
                </a:extLst>
              </p:cNvPr>
              <p:cNvSpPr/>
              <p:nvPr/>
            </p:nvSpPr>
            <p:spPr>
              <a:xfrm>
                <a:off x="1522412" y="1143000"/>
                <a:ext cx="533400" cy="22860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89" name="Rounded Rectangle 88">
                <a:extLst>
                  <a:ext uri="{FF2B5EF4-FFF2-40B4-BE49-F238E27FC236}">
                    <a16:creationId xmlns:a16="http://schemas.microsoft.com/office/drawing/2014/main" id="{64E2C01C-E22C-4842-9E05-AF297A8803E6}"/>
                  </a:ext>
                </a:extLst>
              </p:cNvPr>
              <p:cNvSpPr/>
              <p:nvPr/>
            </p:nvSpPr>
            <p:spPr>
              <a:xfrm>
                <a:off x="2132012" y="1143000"/>
                <a:ext cx="533400" cy="22860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75" name="Group 74">
              <a:extLst>
                <a:ext uri="{FF2B5EF4-FFF2-40B4-BE49-F238E27FC236}">
                  <a16:creationId xmlns:a16="http://schemas.microsoft.com/office/drawing/2014/main" id="{0A6F249A-5491-CC4F-AA3A-D6BAD908828F}"/>
                </a:ext>
              </a:extLst>
            </p:cNvPr>
            <p:cNvGrpSpPr/>
            <p:nvPr/>
          </p:nvGrpSpPr>
          <p:grpSpPr>
            <a:xfrm>
              <a:off x="912812" y="2328332"/>
              <a:ext cx="1752600" cy="228600"/>
              <a:chOff x="912812" y="1143000"/>
              <a:chExt cx="1752600" cy="228600"/>
            </a:xfrm>
          </p:grpSpPr>
          <p:sp>
            <p:nvSpPr>
              <p:cNvPr id="84" name="Rounded Rectangle 83">
                <a:extLst>
                  <a:ext uri="{FF2B5EF4-FFF2-40B4-BE49-F238E27FC236}">
                    <a16:creationId xmlns:a16="http://schemas.microsoft.com/office/drawing/2014/main" id="{F790F4D9-9F46-084D-8CD1-79DBB85E8A26}"/>
                  </a:ext>
                </a:extLst>
              </p:cNvPr>
              <p:cNvSpPr/>
              <p:nvPr/>
            </p:nvSpPr>
            <p:spPr>
              <a:xfrm>
                <a:off x="912812" y="1143000"/>
                <a:ext cx="533400" cy="22860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85" name="Rounded Rectangle 84">
                <a:extLst>
                  <a:ext uri="{FF2B5EF4-FFF2-40B4-BE49-F238E27FC236}">
                    <a16:creationId xmlns:a16="http://schemas.microsoft.com/office/drawing/2014/main" id="{358D9FE8-D855-CF42-925A-B371B3F9E98A}"/>
                  </a:ext>
                </a:extLst>
              </p:cNvPr>
              <p:cNvSpPr/>
              <p:nvPr/>
            </p:nvSpPr>
            <p:spPr>
              <a:xfrm>
                <a:off x="1522412" y="1143000"/>
                <a:ext cx="533400" cy="22860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86" name="Rounded Rectangle 85">
                <a:extLst>
                  <a:ext uri="{FF2B5EF4-FFF2-40B4-BE49-F238E27FC236}">
                    <a16:creationId xmlns:a16="http://schemas.microsoft.com/office/drawing/2014/main" id="{C89614DF-86A0-9546-8CA9-EA27EB04B6DA}"/>
                  </a:ext>
                </a:extLst>
              </p:cNvPr>
              <p:cNvSpPr/>
              <p:nvPr/>
            </p:nvSpPr>
            <p:spPr>
              <a:xfrm>
                <a:off x="2132012" y="1143000"/>
                <a:ext cx="533400" cy="22860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76" name="Group 75">
              <a:extLst>
                <a:ext uri="{FF2B5EF4-FFF2-40B4-BE49-F238E27FC236}">
                  <a16:creationId xmlns:a16="http://schemas.microsoft.com/office/drawing/2014/main" id="{B9F43A39-83C1-0B4E-9D2E-2F90F46A8EF8}"/>
                </a:ext>
              </a:extLst>
            </p:cNvPr>
            <p:cNvGrpSpPr/>
            <p:nvPr/>
          </p:nvGrpSpPr>
          <p:grpSpPr>
            <a:xfrm>
              <a:off x="912812" y="2624665"/>
              <a:ext cx="1752600" cy="228600"/>
              <a:chOff x="912812" y="1143000"/>
              <a:chExt cx="1752600" cy="228600"/>
            </a:xfrm>
          </p:grpSpPr>
          <p:sp>
            <p:nvSpPr>
              <p:cNvPr id="81" name="Rounded Rectangle 80">
                <a:extLst>
                  <a:ext uri="{FF2B5EF4-FFF2-40B4-BE49-F238E27FC236}">
                    <a16:creationId xmlns:a16="http://schemas.microsoft.com/office/drawing/2014/main" id="{8D616CE6-5BE2-3C4F-A4E9-3D9922444551}"/>
                  </a:ext>
                </a:extLst>
              </p:cNvPr>
              <p:cNvSpPr/>
              <p:nvPr/>
            </p:nvSpPr>
            <p:spPr>
              <a:xfrm>
                <a:off x="912812" y="1143000"/>
                <a:ext cx="533400" cy="22860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82" name="Rounded Rectangle 81">
                <a:extLst>
                  <a:ext uri="{FF2B5EF4-FFF2-40B4-BE49-F238E27FC236}">
                    <a16:creationId xmlns:a16="http://schemas.microsoft.com/office/drawing/2014/main" id="{5349B73A-689A-9B41-9FAC-4FEE579C31B1}"/>
                  </a:ext>
                </a:extLst>
              </p:cNvPr>
              <p:cNvSpPr/>
              <p:nvPr/>
            </p:nvSpPr>
            <p:spPr>
              <a:xfrm>
                <a:off x="1522412" y="1143000"/>
                <a:ext cx="533400" cy="22860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83" name="Rounded Rectangle 82">
                <a:extLst>
                  <a:ext uri="{FF2B5EF4-FFF2-40B4-BE49-F238E27FC236}">
                    <a16:creationId xmlns:a16="http://schemas.microsoft.com/office/drawing/2014/main" id="{F08BCBAB-BFD2-A744-BDA3-8340952660C4}"/>
                  </a:ext>
                </a:extLst>
              </p:cNvPr>
              <p:cNvSpPr/>
              <p:nvPr/>
            </p:nvSpPr>
            <p:spPr>
              <a:xfrm>
                <a:off x="2132012" y="1143000"/>
                <a:ext cx="533400" cy="22860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77" name="Group 76">
              <a:extLst>
                <a:ext uri="{FF2B5EF4-FFF2-40B4-BE49-F238E27FC236}">
                  <a16:creationId xmlns:a16="http://schemas.microsoft.com/office/drawing/2014/main" id="{81059E5E-189A-CE45-BF2E-CA614E1821E8}"/>
                </a:ext>
              </a:extLst>
            </p:cNvPr>
            <p:cNvGrpSpPr/>
            <p:nvPr/>
          </p:nvGrpSpPr>
          <p:grpSpPr>
            <a:xfrm>
              <a:off x="912812" y="2921000"/>
              <a:ext cx="1752600" cy="228600"/>
              <a:chOff x="912812" y="1143000"/>
              <a:chExt cx="1752600" cy="228600"/>
            </a:xfrm>
          </p:grpSpPr>
          <p:sp>
            <p:nvSpPr>
              <p:cNvPr id="78" name="Rounded Rectangle 77">
                <a:extLst>
                  <a:ext uri="{FF2B5EF4-FFF2-40B4-BE49-F238E27FC236}">
                    <a16:creationId xmlns:a16="http://schemas.microsoft.com/office/drawing/2014/main" id="{22FC57AE-1BFC-CB4D-B505-951E207037AF}"/>
                  </a:ext>
                </a:extLst>
              </p:cNvPr>
              <p:cNvSpPr/>
              <p:nvPr/>
            </p:nvSpPr>
            <p:spPr>
              <a:xfrm>
                <a:off x="912812" y="1143000"/>
                <a:ext cx="533400" cy="22860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79" name="Rounded Rectangle 78">
                <a:extLst>
                  <a:ext uri="{FF2B5EF4-FFF2-40B4-BE49-F238E27FC236}">
                    <a16:creationId xmlns:a16="http://schemas.microsoft.com/office/drawing/2014/main" id="{0BA202EB-4C08-0944-AFF2-5645C36FB625}"/>
                  </a:ext>
                </a:extLst>
              </p:cNvPr>
              <p:cNvSpPr/>
              <p:nvPr/>
            </p:nvSpPr>
            <p:spPr>
              <a:xfrm>
                <a:off x="1522412" y="1143000"/>
                <a:ext cx="533400" cy="22860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80" name="Rounded Rectangle 79">
                <a:extLst>
                  <a:ext uri="{FF2B5EF4-FFF2-40B4-BE49-F238E27FC236}">
                    <a16:creationId xmlns:a16="http://schemas.microsoft.com/office/drawing/2014/main" id="{20556CEC-05E2-904B-9894-C63BB08C172B}"/>
                  </a:ext>
                </a:extLst>
              </p:cNvPr>
              <p:cNvSpPr/>
              <p:nvPr/>
            </p:nvSpPr>
            <p:spPr>
              <a:xfrm>
                <a:off x="2132012" y="1143000"/>
                <a:ext cx="533400" cy="22860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grpSp>
        <p:nvGrpSpPr>
          <p:cNvPr id="100" name="Group 99">
            <a:extLst>
              <a:ext uri="{FF2B5EF4-FFF2-40B4-BE49-F238E27FC236}">
                <a16:creationId xmlns:a16="http://schemas.microsoft.com/office/drawing/2014/main" id="{DFA223FC-F439-1B4E-9E0B-3E26F175F340}"/>
              </a:ext>
            </a:extLst>
          </p:cNvPr>
          <p:cNvGrpSpPr/>
          <p:nvPr/>
        </p:nvGrpSpPr>
        <p:grpSpPr>
          <a:xfrm>
            <a:off x="7598970" y="1524000"/>
            <a:ext cx="1752144" cy="2160954"/>
            <a:chOff x="912812" y="1143000"/>
            <a:chExt cx="1752600" cy="2006600"/>
          </a:xfrm>
        </p:grpSpPr>
        <p:grpSp>
          <p:nvGrpSpPr>
            <p:cNvPr id="102" name="Group 101">
              <a:extLst>
                <a:ext uri="{FF2B5EF4-FFF2-40B4-BE49-F238E27FC236}">
                  <a16:creationId xmlns:a16="http://schemas.microsoft.com/office/drawing/2014/main" id="{B4D48CB4-3BBC-5441-90E4-CCC038D8AD3E}"/>
                </a:ext>
              </a:extLst>
            </p:cNvPr>
            <p:cNvGrpSpPr/>
            <p:nvPr/>
          </p:nvGrpSpPr>
          <p:grpSpPr>
            <a:xfrm>
              <a:off x="912812" y="1143000"/>
              <a:ext cx="1752600" cy="228600"/>
              <a:chOff x="912812" y="1143000"/>
              <a:chExt cx="1752600" cy="228600"/>
            </a:xfrm>
          </p:grpSpPr>
          <p:sp>
            <p:nvSpPr>
              <p:cNvPr id="127" name="Rounded Rectangle 126">
                <a:extLst>
                  <a:ext uri="{FF2B5EF4-FFF2-40B4-BE49-F238E27FC236}">
                    <a16:creationId xmlns:a16="http://schemas.microsoft.com/office/drawing/2014/main" id="{9F77F7B4-07DC-0B41-9659-72935F28256E}"/>
                  </a:ext>
                </a:extLst>
              </p:cNvPr>
              <p:cNvSpPr/>
              <p:nvPr/>
            </p:nvSpPr>
            <p:spPr>
              <a:xfrm>
                <a:off x="9128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28" name="Rounded Rectangle 127">
                <a:extLst>
                  <a:ext uri="{FF2B5EF4-FFF2-40B4-BE49-F238E27FC236}">
                    <a16:creationId xmlns:a16="http://schemas.microsoft.com/office/drawing/2014/main" id="{42E39427-D0EC-054A-A4C2-654790C10ECA}"/>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29" name="Rounded Rectangle 128">
                <a:extLst>
                  <a:ext uri="{FF2B5EF4-FFF2-40B4-BE49-F238E27FC236}">
                    <a16:creationId xmlns:a16="http://schemas.microsoft.com/office/drawing/2014/main" id="{912C9D7C-1CEC-894F-8027-AE85D0BDD20A}"/>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103" name="Group 102">
              <a:extLst>
                <a:ext uri="{FF2B5EF4-FFF2-40B4-BE49-F238E27FC236}">
                  <a16:creationId xmlns:a16="http://schemas.microsoft.com/office/drawing/2014/main" id="{E729CA83-FAC3-E24E-B86F-B65CFC9F4B42}"/>
                </a:ext>
              </a:extLst>
            </p:cNvPr>
            <p:cNvGrpSpPr/>
            <p:nvPr/>
          </p:nvGrpSpPr>
          <p:grpSpPr>
            <a:xfrm>
              <a:off x="912812" y="1439333"/>
              <a:ext cx="1752600" cy="228600"/>
              <a:chOff x="912812" y="1143000"/>
              <a:chExt cx="1752600" cy="228600"/>
            </a:xfrm>
          </p:grpSpPr>
          <p:sp>
            <p:nvSpPr>
              <p:cNvPr id="124" name="Rounded Rectangle 123">
                <a:extLst>
                  <a:ext uri="{FF2B5EF4-FFF2-40B4-BE49-F238E27FC236}">
                    <a16:creationId xmlns:a16="http://schemas.microsoft.com/office/drawing/2014/main" id="{0DD19A31-30C3-7D42-80D0-B7126F3FB59C}"/>
                  </a:ext>
                </a:extLst>
              </p:cNvPr>
              <p:cNvSpPr/>
              <p:nvPr/>
            </p:nvSpPr>
            <p:spPr>
              <a:xfrm>
                <a:off x="9128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25" name="Rounded Rectangle 124">
                <a:extLst>
                  <a:ext uri="{FF2B5EF4-FFF2-40B4-BE49-F238E27FC236}">
                    <a16:creationId xmlns:a16="http://schemas.microsoft.com/office/drawing/2014/main" id="{1A1DD053-D463-3143-B03C-2104046979B2}"/>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26" name="Rounded Rectangle 125">
                <a:extLst>
                  <a:ext uri="{FF2B5EF4-FFF2-40B4-BE49-F238E27FC236}">
                    <a16:creationId xmlns:a16="http://schemas.microsoft.com/office/drawing/2014/main" id="{333E6DB1-E8E8-7F47-A9C3-D049FB3FA48B}"/>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104" name="Group 103">
              <a:extLst>
                <a:ext uri="{FF2B5EF4-FFF2-40B4-BE49-F238E27FC236}">
                  <a16:creationId xmlns:a16="http://schemas.microsoft.com/office/drawing/2014/main" id="{722FD3BF-B12B-004F-832E-95F4663672F5}"/>
                </a:ext>
              </a:extLst>
            </p:cNvPr>
            <p:cNvGrpSpPr/>
            <p:nvPr/>
          </p:nvGrpSpPr>
          <p:grpSpPr>
            <a:xfrm>
              <a:off x="912812" y="1735666"/>
              <a:ext cx="1752600" cy="228600"/>
              <a:chOff x="912812" y="1143000"/>
              <a:chExt cx="1752600" cy="228600"/>
            </a:xfrm>
          </p:grpSpPr>
          <p:sp>
            <p:nvSpPr>
              <p:cNvPr id="121" name="Rounded Rectangle 120">
                <a:extLst>
                  <a:ext uri="{FF2B5EF4-FFF2-40B4-BE49-F238E27FC236}">
                    <a16:creationId xmlns:a16="http://schemas.microsoft.com/office/drawing/2014/main" id="{C48B41ED-27D0-F24E-87C1-814D132D6344}"/>
                  </a:ext>
                </a:extLst>
              </p:cNvPr>
              <p:cNvSpPr/>
              <p:nvPr/>
            </p:nvSpPr>
            <p:spPr>
              <a:xfrm>
                <a:off x="9128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22" name="Rounded Rectangle 121">
                <a:extLst>
                  <a:ext uri="{FF2B5EF4-FFF2-40B4-BE49-F238E27FC236}">
                    <a16:creationId xmlns:a16="http://schemas.microsoft.com/office/drawing/2014/main" id="{E841DBA0-39B0-A94F-91DC-58DEA8615A1C}"/>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23" name="Rounded Rectangle 122">
                <a:extLst>
                  <a:ext uri="{FF2B5EF4-FFF2-40B4-BE49-F238E27FC236}">
                    <a16:creationId xmlns:a16="http://schemas.microsoft.com/office/drawing/2014/main" id="{331A3AF3-EAD5-1947-BA2C-EFC102C15311}"/>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105" name="Group 104">
              <a:extLst>
                <a:ext uri="{FF2B5EF4-FFF2-40B4-BE49-F238E27FC236}">
                  <a16:creationId xmlns:a16="http://schemas.microsoft.com/office/drawing/2014/main" id="{3D94A711-7E65-6241-8093-91C70C857C24}"/>
                </a:ext>
              </a:extLst>
            </p:cNvPr>
            <p:cNvGrpSpPr/>
            <p:nvPr/>
          </p:nvGrpSpPr>
          <p:grpSpPr>
            <a:xfrm>
              <a:off x="912812" y="2031999"/>
              <a:ext cx="1752600" cy="228600"/>
              <a:chOff x="912812" y="1143000"/>
              <a:chExt cx="1752600" cy="228600"/>
            </a:xfrm>
          </p:grpSpPr>
          <p:sp>
            <p:nvSpPr>
              <p:cNvPr id="118" name="Rounded Rectangle 117">
                <a:extLst>
                  <a:ext uri="{FF2B5EF4-FFF2-40B4-BE49-F238E27FC236}">
                    <a16:creationId xmlns:a16="http://schemas.microsoft.com/office/drawing/2014/main" id="{04B724A4-83CF-1F40-A5CE-7149CE996B54}"/>
                  </a:ext>
                </a:extLst>
              </p:cNvPr>
              <p:cNvSpPr/>
              <p:nvPr/>
            </p:nvSpPr>
            <p:spPr>
              <a:xfrm>
                <a:off x="9128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19" name="Rounded Rectangle 118">
                <a:extLst>
                  <a:ext uri="{FF2B5EF4-FFF2-40B4-BE49-F238E27FC236}">
                    <a16:creationId xmlns:a16="http://schemas.microsoft.com/office/drawing/2014/main" id="{B0A53F41-A0F7-2B46-9BA9-55B0E0CF13AB}"/>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20" name="Rounded Rectangle 119">
                <a:extLst>
                  <a:ext uri="{FF2B5EF4-FFF2-40B4-BE49-F238E27FC236}">
                    <a16:creationId xmlns:a16="http://schemas.microsoft.com/office/drawing/2014/main" id="{675DC866-A9C4-0543-845D-1B305CE89010}"/>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106" name="Group 105">
              <a:extLst>
                <a:ext uri="{FF2B5EF4-FFF2-40B4-BE49-F238E27FC236}">
                  <a16:creationId xmlns:a16="http://schemas.microsoft.com/office/drawing/2014/main" id="{366FC013-E4A1-7344-BB97-18B366C08024}"/>
                </a:ext>
              </a:extLst>
            </p:cNvPr>
            <p:cNvGrpSpPr/>
            <p:nvPr/>
          </p:nvGrpSpPr>
          <p:grpSpPr>
            <a:xfrm>
              <a:off x="912812" y="2328332"/>
              <a:ext cx="1752600" cy="228600"/>
              <a:chOff x="912812" y="1143000"/>
              <a:chExt cx="1752600" cy="228600"/>
            </a:xfrm>
          </p:grpSpPr>
          <p:sp>
            <p:nvSpPr>
              <p:cNvPr id="115" name="Rounded Rectangle 114">
                <a:extLst>
                  <a:ext uri="{FF2B5EF4-FFF2-40B4-BE49-F238E27FC236}">
                    <a16:creationId xmlns:a16="http://schemas.microsoft.com/office/drawing/2014/main" id="{CBCC5716-A93A-2544-B67F-CA71255AC91F}"/>
                  </a:ext>
                </a:extLst>
              </p:cNvPr>
              <p:cNvSpPr/>
              <p:nvPr/>
            </p:nvSpPr>
            <p:spPr>
              <a:xfrm>
                <a:off x="9128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16" name="Rounded Rectangle 115">
                <a:extLst>
                  <a:ext uri="{FF2B5EF4-FFF2-40B4-BE49-F238E27FC236}">
                    <a16:creationId xmlns:a16="http://schemas.microsoft.com/office/drawing/2014/main" id="{8CC09233-3C5B-D44C-A829-9FC9A05B0BC1}"/>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17" name="Rounded Rectangle 116">
                <a:extLst>
                  <a:ext uri="{FF2B5EF4-FFF2-40B4-BE49-F238E27FC236}">
                    <a16:creationId xmlns:a16="http://schemas.microsoft.com/office/drawing/2014/main" id="{F9EF5650-742E-B44C-B217-2A942BE3380C}"/>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107" name="Group 106">
              <a:extLst>
                <a:ext uri="{FF2B5EF4-FFF2-40B4-BE49-F238E27FC236}">
                  <a16:creationId xmlns:a16="http://schemas.microsoft.com/office/drawing/2014/main" id="{A2E84C5A-86B5-7B41-85A7-8C89BB05BE40}"/>
                </a:ext>
              </a:extLst>
            </p:cNvPr>
            <p:cNvGrpSpPr/>
            <p:nvPr/>
          </p:nvGrpSpPr>
          <p:grpSpPr>
            <a:xfrm>
              <a:off x="912812" y="2624665"/>
              <a:ext cx="1752600" cy="228600"/>
              <a:chOff x="912812" y="1143000"/>
              <a:chExt cx="1752600" cy="228600"/>
            </a:xfrm>
          </p:grpSpPr>
          <p:sp>
            <p:nvSpPr>
              <p:cNvPr id="112" name="Rounded Rectangle 111">
                <a:extLst>
                  <a:ext uri="{FF2B5EF4-FFF2-40B4-BE49-F238E27FC236}">
                    <a16:creationId xmlns:a16="http://schemas.microsoft.com/office/drawing/2014/main" id="{9B0E9F0F-AEB5-2E4B-B87C-C96471ED8D5E}"/>
                  </a:ext>
                </a:extLst>
              </p:cNvPr>
              <p:cNvSpPr/>
              <p:nvPr/>
            </p:nvSpPr>
            <p:spPr>
              <a:xfrm>
                <a:off x="912812" y="1143000"/>
                <a:ext cx="533400" cy="228600"/>
              </a:xfrm>
              <a:prstGeom prst="round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13" name="Rounded Rectangle 112">
                <a:extLst>
                  <a:ext uri="{FF2B5EF4-FFF2-40B4-BE49-F238E27FC236}">
                    <a16:creationId xmlns:a16="http://schemas.microsoft.com/office/drawing/2014/main" id="{1218781E-B111-E44D-8C42-0ABB8BCFF488}"/>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14" name="Rounded Rectangle 113">
                <a:extLst>
                  <a:ext uri="{FF2B5EF4-FFF2-40B4-BE49-F238E27FC236}">
                    <a16:creationId xmlns:a16="http://schemas.microsoft.com/office/drawing/2014/main" id="{C1742B27-2F0B-4042-B19D-C3EAA2BF8BCF}"/>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108" name="Group 107">
              <a:extLst>
                <a:ext uri="{FF2B5EF4-FFF2-40B4-BE49-F238E27FC236}">
                  <a16:creationId xmlns:a16="http://schemas.microsoft.com/office/drawing/2014/main" id="{214C7342-9B5F-9F42-8E9E-1849B3210151}"/>
                </a:ext>
              </a:extLst>
            </p:cNvPr>
            <p:cNvGrpSpPr/>
            <p:nvPr/>
          </p:nvGrpSpPr>
          <p:grpSpPr>
            <a:xfrm>
              <a:off x="912812" y="2921000"/>
              <a:ext cx="1752600" cy="228600"/>
              <a:chOff x="912812" y="1143000"/>
              <a:chExt cx="1752600" cy="228600"/>
            </a:xfrm>
          </p:grpSpPr>
          <p:sp>
            <p:nvSpPr>
              <p:cNvPr id="109" name="Rounded Rectangle 108">
                <a:extLst>
                  <a:ext uri="{FF2B5EF4-FFF2-40B4-BE49-F238E27FC236}">
                    <a16:creationId xmlns:a16="http://schemas.microsoft.com/office/drawing/2014/main" id="{25DB79CA-98DD-7943-A1A8-E695785C9988}"/>
                  </a:ext>
                </a:extLst>
              </p:cNvPr>
              <p:cNvSpPr/>
              <p:nvPr/>
            </p:nvSpPr>
            <p:spPr>
              <a:xfrm>
                <a:off x="912812" y="1143000"/>
                <a:ext cx="533400" cy="228600"/>
              </a:xfrm>
              <a:prstGeom prst="round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10" name="Rounded Rectangle 109">
                <a:extLst>
                  <a:ext uri="{FF2B5EF4-FFF2-40B4-BE49-F238E27FC236}">
                    <a16:creationId xmlns:a16="http://schemas.microsoft.com/office/drawing/2014/main" id="{39225EA2-6313-D240-A05D-7165D126F869}"/>
                  </a:ext>
                </a:extLst>
              </p:cNvPr>
              <p:cNvSpPr/>
              <p:nvPr/>
            </p:nvSpPr>
            <p:spPr>
              <a:xfrm>
                <a:off x="1522412" y="1143000"/>
                <a:ext cx="533400" cy="228600"/>
              </a:xfrm>
              <a:prstGeom prst="round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11" name="Rounded Rectangle 110">
                <a:extLst>
                  <a:ext uri="{FF2B5EF4-FFF2-40B4-BE49-F238E27FC236}">
                    <a16:creationId xmlns:a16="http://schemas.microsoft.com/office/drawing/2014/main" id="{87212697-8ECF-2E4F-B009-E7851555CD2E}"/>
                  </a:ext>
                </a:extLst>
              </p:cNvPr>
              <p:cNvSpPr/>
              <p:nvPr/>
            </p:nvSpPr>
            <p:spPr>
              <a:xfrm>
                <a:off x="2132012" y="1143000"/>
                <a:ext cx="533400" cy="228600"/>
              </a:xfrm>
              <a:prstGeom prst="round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grpSp>
        <p:nvGrpSpPr>
          <p:cNvPr id="131" name="Group 130">
            <a:extLst>
              <a:ext uri="{FF2B5EF4-FFF2-40B4-BE49-F238E27FC236}">
                <a16:creationId xmlns:a16="http://schemas.microsoft.com/office/drawing/2014/main" id="{591E7570-2F1B-E74B-B98F-8BC23AF46E38}"/>
              </a:ext>
            </a:extLst>
          </p:cNvPr>
          <p:cNvGrpSpPr/>
          <p:nvPr/>
        </p:nvGrpSpPr>
        <p:grpSpPr>
          <a:xfrm>
            <a:off x="9979600" y="1524000"/>
            <a:ext cx="1752144" cy="2160954"/>
            <a:chOff x="912812" y="1143000"/>
            <a:chExt cx="1752600" cy="2006600"/>
          </a:xfrm>
        </p:grpSpPr>
        <p:grpSp>
          <p:nvGrpSpPr>
            <p:cNvPr id="133" name="Group 132">
              <a:extLst>
                <a:ext uri="{FF2B5EF4-FFF2-40B4-BE49-F238E27FC236}">
                  <a16:creationId xmlns:a16="http://schemas.microsoft.com/office/drawing/2014/main" id="{BDBEE17D-0E4B-F547-80DC-39B29D667902}"/>
                </a:ext>
              </a:extLst>
            </p:cNvPr>
            <p:cNvGrpSpPr/>
            <p:nvPr/>
          </p:nvGrpSpPr>
          <p:grpSpPr>
            <a:xfrm>
              <a:off x="912812" y="1143000"/>
              <a:ext cx="1752600" cy="228600"/>
              <a:chOff x="912812" y="1143000"/>
              <a:chExt cx="1752600" cy="228600"/>
            </a:xfrm>
          </p:grpSpPr>
          <p:sp>
            <p:nvSpPr>
              <p:cNvPr id="158" name="Rounded Rectangle 157">
                <a:extLst>
                  <a:ext uri="{FF2B5EF4-FFF2-40B4-BE49-F238E27FC236}">
                    <a16:creationId xmlns:a16="http://schemas.microsoft.com/office/drawing/2014/main" id="{E1E40B07-7D21-BA4D-BBAF-7497661BAD8E}"/>
                  </a:ext>
                </a:extLst>
              </p:cNvPr>
              <p:cNvSpPr/>
              <p:nvPr/>
            </p:nvSpPr>
            <p:spPr>
              <a:xfrm>
                <a:off x="9128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59" name="Rounded Rectangle 158">
                <a:extLst>
                  <a:ext uri="{FF2B5EF4-FFF2-40B4-BE49-F238E27FC236}">
                    <a16:creationId xmlns:a16="http://schemas.microsoft.com/office/drawing/2014/main" id="{DED0853E-0211-9F44-B965-A023A42729F1}"/>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60" name="Rounded Rectangle 159">
                <a:extLst>
                  <a:ext uri="{FF2B5EF4-FFF2-40B4-BE49-F238E27FC236}">
                    <a16:creationId xmlns:a16="http://schemas.microsoft.com/office/drawing/2014/main" id="{01BE8160-1992-7647-A7D9-3613E3CE52B2}"/>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134" name="Group 133">
              <a:extLst>
                <a:ext uri="{FF2B5EF4-FFF2-40B4-BE49-F238E27FC236}">
                  <a16:creationId xmlns:a16="http://schemas.microsoft.com/office/drawing/2014/main" id="{489D9B03-3D4E-A74F-B77E-30A3A5697987}"/>
                </a:ext>
              </a:extLst>
            </p:cNvPr>
            <p:cNvGrpSpPr/>
            <p:nvPr/>
          </p:nvGrpSpPr>
          <p:grpSpPr>
            <a:xfrm>
              <a:off x="912812" y="1439333"/>
              <a:ext cx="1752600" cy="228600"/>
              <a:chOff x="912812" y="1143000"/>
              <a:chExt cx="1752600" cy="228600"/>
            </a:xfrm>
          </p:grpSpPr>
          <p:sp>
            <p:nvSpPr>
              <p:cNvPr id="155" name="Rounded Rectangle 154">
                <a:extLst>
                  <a:ext uri="{FF2B5EF4-FFF2-40B4-BE49-F238E27FC236}">
                    <a16:creationId xmlns:a16="http://schemas.microsoft.com/office/drawing/2014/main" id="{13ABD7AD-63D8-404A-B638-EE6A04CE9CF9}"/>
                  </a:ext>
                </a:extLst>
              </p:cNvPr>
              <p:cNvSpPr/>
              <p:nvPr/>
            </p:nvSpPr>
            <p:spPr>
              <a:xfrm>
                <a:off x="912812" y="1143000"/>
                <a:ext cx="533400" cy="228600"/>
              </a:xfrm>
              <a:prstGeom prst="round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799">
                  <a:latin typeface="+mj-lt"/>
                </a:endParaRPr>
              </a:p>
            </p:txBody>
          </p:sp>
          <p:sp>
            <p:nvSpPr>
              <p:cNvPr id="156" name="Rounded Rectangle 155">
                <a:extLst>
                  <a:ext uri="{FF2B5EF4-FFF2-40B4-BE49-F238E27FC236}">
                    <a16:creationId xmlns:a16="http://schemas.microsoft.com/office/drawing/2014/main" id="{C3F20836-0D75-7145-9998-C9406260E68A}"/>
                  </a:ext>
                </a:extLst>
              </p:cNvPr>
              <p:cNvSpPr/>
              <p:nvPr/>
            </p:nvSpPr>
            <p:spPr>
              <a:xfrm>
                <a:off x="15224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sp>
            <p:nvSpPr>
              <p:cNvPr id="157" name="Rounded Rectangle 156">
                <a:extLst>
                  <a:ext uri="{FF2B5EF4-FFF2-40B4-BE49-F238E27FC236}">
                    <a16:creationId xmlns:a16="http://schemas.microsoft.com/office/drawing/2014/main" id="{4F15EDF8-96B8-C448-A2CF-541C40A2AE01}"/>
                  </a:ext>
                </a:extLst>
              </p:cNvPr>
              <p:cNvSpPr/>
              <p:nvPr/>
            </p:nvSpPr>
            <p:spPr>
              <a:xfrm>
                <a:off x="2132012" y="1143000"/>
                <a:ext cx="533400" cy="228600"/>
              </a:xfrm>
              <a:prstGeom prst="round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99">
                  <a:latin typeface="+mj-lt"/>
                </a:endParaRPr>
              </a:p>
            </p:txBody>
          </p:sp>
        </p:grpSp>
        <p:grpSp>
          <p:nvGrpSpPr>
            <p:cNvPr id="135" name="Group 134">
              <a:extLst>
                <a:ext uri="{FF2B5EF4-FFF2-40B4-BE49-F238E27FC236}">
                  <a16:creationId xmlns:a16="http://schemas.microsoft.com/office/drawing/2014/main" id="{D16223AF-3866-CD41-8665-C66B549F7A76}"/>
                </a:ext>
              </a:extLst>
            </p:cNvPr>
            <p:cNvGrpSpPr/>
            <p:nvPr/>
          </p:nvGrpSpPr>
          <p:grpSpPr>
            <a:xfrm>
              <a:off x="912812" y="1735666"/>
              <a:ext cx="1752600" cy="228600"/>
              <a:chOff x="912812" y="1143000"/>
              <a:chExt cx="1752600" cy="228600"/>
            </a:xfrm>
          </p:grpSpPr>
          <p:sp>
            <p:nvSpPr>
              <p:cNvPr id="152" name="Rounded Rectangle 151">
                <a:extLst>
                  <a:ext uri="{FF2B5EF4-FFF2-40B4-BE49-F238E27FC236}">
                    <a16:creationId xmlns:a16="http://schemas.microsoft.com/office/drawing/2014/main" id="{BC76074C-6983-CB44-B6D0-22879B1751BB}"/>
                  </a:ext>
                </a:extLst>
              </p:cNvPr>
              <p:cNvSpPr/>
              <p:nvPr/>
            </p:nvSpPr>
            <p:spPr>
              <a:xfrm>
                <a:off x="912812" y="1143000"/>
                <a:ext cx="533400" cy="228600"/>
              </a:xfrm>
              <a:prstGeom prst="round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799">
                  <a:latin typeface="+mj-lt"/>
                </a:endParaRPr>
              </a:p>
            </p:txBody>
          </p:sp>
          <p:sp>
            <p:nvSpPr>
              <p:cNvPr id="153" name="Rounded Rectangle 152">
                <a:extLst>
                  <a:ext uri="{FF2B5EF4-FFF2-40B4-BE49-F238E27FC236}">
                    <a16:creationId xmlns:a16="http://schemas.microsoft.com/office/drawing/2014/main" id="{DAD6EA60-E70C-9248-A39E-942BF412C79F}"/>
                  </a:ext>
                </a:extLst>
              </p:cNvPr>
              <p:cNvSpPr/>
              <p:nvPr/>
            </p:nvSpPr>
            <p:spPr>
              <a:xfrm>
                <a:off x="1522412" y="1143000"/>
                <a:ext cx="533400" cy="228600"/>
              </a:xfrm>
              <a:prstGeom prst="round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799">
                  <a:latin typeface="+mj-lt"/>
                </a:endParaRPr>
              </a:p>
            </p:txBody>
          </p:sp>
          <p:sp>
            <p:nvSpPr>
              <p:cNvPr id="154" name="Rounded Rectangle 153">
                <a:extLst>
                  <a:ext uri="{FF2B5EF4-FFF2-40B4-BE49-F238E27FC236}">
                    <a16:creationId xmlns:a16="http://schemas.microsoft.com/office/drawing/2014/main" id="{ED95C5D3-B6B4-1649-85DF-6658BE40CD13}"/>
                  </a:ext>
                </a:extLst>
              </p:cNvPr>
              <p:cNvSpPr/>
              <p:nvPr/>
            </p:nvSpPr>
            <p:spPr>
              <a:xfrm>
                <a:off x="2132012" y="1143000"/>
                <a:ext cx="533400" cy="228600"/>
              </a:xfrm>
              <a:prstGeom prst="round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799">
                  <a:latin typeface="+mj-lt"/>
                </a:endParaRPr>
              </a:p>
            </p:txBody>
          </p:sp>
        </p:grpSp>
        <p:grpSp>
          <p:nvGrpSpPr>
            <p:cNvPr id="136" name="Group 135">
              <a:extLst>
                <a:ext uri="{FF2B5EF4-FFF2-40B4-BE49-F238E27FC236}">
                  <a16:creationId xmlns:a16="http://schemas.microsoft.com/office/drawing/2014/main" id="{87249BAE-34F8-2644-921F-B4FF2C6E69FF}"/>
                </a:ext>
              </a:extLst>
            </p:cNvPr>
            <p:cNvGrpSpPr/>
            <p:nvPr/>
          </p:nvGrpSpPr>
          <p:grpSpPr>
            <a:xfrm>
              <a:off x="912812" y="2031999"/>
              <a:ext cx="1752600" cy="228600"/>
              <a:chOff x="912812" y="1143000"/>
              <a:chExt cx="1752600" cy="228600"/>
            </a:xfrm>
          </p:grpSpPr>
          <p:sp>
            <p:nvSpPr>
              <p:cNvPr id="149" name="Rounded Rectangle 148">
                <a:extLst>
                  <a:ext uri="{FF2B5EF4-FFF2-40B4-BE49-F238E27FC236}">
                    <a16:creationId xmlns:a16="http://schemas.microsoft.com/office/drawing/2014/main" id="{B968B7D1-C502-6A49-BCF9-A21EC87B5F97}"/>
                  </a:ext>
                </a:extLst>
              </p:cNvPr>
              <p:cNvSpPr/>
              <p:nvPr/>
            </p:nvSpPr>
            <p:spPr>
              <a:xfrm>
                <a:off x="912812" y="1143000"/>
                <a:ext cx="533400" cy="228600"/>
              </a:xfrm>
              <a:prstGeom prst="round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799">
                  <a:latin typeface="+mj-lt"/>
                </a:endParaRPr>
              </a:p>
            </p:txBody>
          </p:sp>
          <p:sp>
            <p:nvSpPr>
              <p:cNvPr id="150" name="Rounded Rectangle 149">
                <a:extLst>
                  <a:ext uri="{FF2B5EF4-FFF2-40B4-BE49-F238E27FC236}">
                    <a16:creationId xmlns:a16="http://schemas.microsoft.com/office/drawing/2014/main" id="{B740E695-80F2-CB4A-BD32-0BBCF8E87C92}"/>
                  </a:ext>
                </a:extLst>
              </p:cNvPr>
              <p:cNvSpPr/>
              <p:nvPr/>
            </p:nvSpPr>
            <p:spPr>
              <a:xfrm>
                <a:off x="1522412" y="1143000"/>
                <a:ext cx="533400" cy="228600"/>
              </a:xfrm>
              <a:prstGeom prst="round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799">
                  <a:latin typeface="+mj-lt"/>
                </a:endParaRPr>
              </a:p>
            </p:txBody>
          </p:sp>
          <p:sp>
            <p:nvSpPr>
              <p:cNvPr id="151" name="Rounded Rectangle 150">
                <a:extLst>
                  <a:ext uri="{FF2B5EF4-FFF2-40B4-BE49-F238E27FC236}">
                    <a16:creationId xmlns:a16="http://schemas.microsoft.com/office/drawing/2014/main" id="{A4034144-58C9-D946-9D64-E40C9F40F253}"/>
                  </a:ext>
                </a:extLst>
              </p:cNvPr>
              <p:cNvSpPr/>
              <p:nvPr/>
            </p:nvSpPr>
            <p:spPr>
              <a:xfrm>
                <a:off x="2132012" y="1143000"/>
                <a:ext cx="533400" cy="228600"/>
              </a:xfrm>
              <a:prstGeom prst="round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799">
                  <a:latin typeface="+mj-lt"/>
                </a:endParaRPr>
              </a:p>
            </p:txBody>
          </p:sp>
        </p:grpSp>
        <p:grpSp>
          <p:nvGrpSpPr>
            <p:cNvPr id="137" name="Group 136">
              <a:extLst>
                <a:ext uri="{FF2B5EF4-FFF2-40B4-BE49-F238E27FC236}">
                  <a16:creationId xmlns:a16="http://schemas.microsoft.com/office/drawing/2014/main" id="{7430CDA8-4C98-BC42-9882-0530B580C559}"/>
                </a:ext>
              </a:extLst>
            </p:cNvPr>
            <p:cNvGrpSpPr/>
            <p:nvPr/>
          </p:nvGrpSpPr>
          <p:grpSpPr>
            <a:xfrm>
              <a:off x="912812" y="2328332"/>
              <a:ext cx="1752600" cy="228600"/>
              <a:chOff x="912812" y="1143000"/>
              <a:chExt cx="1752600" cy="228600"/>
            </a:xfrm>
          </p:grpSpPr>
          <p:sp>
            <p:nvSpPr>
              <p:cNvPr id="146" name="Rounded Rectangle 145">
                <a:extLst>
                  <a:ext uri="{FF2B5EF4-FFF2-40B4-BE49-F238E27FC236}">
                    <a16:creationId xmlns:a16="http://schemas.microsoft.com/office/drawing/2014/main" id="{E9BEC863-458A-FC44-ADAC-AC5218C2904E}"/>
                  </a:ext>
                </a:extLst>
              </p:cNvPr>
              <p:cNvSpPr/>
              <p:nvPr/>
            </p:nvSpPr>
            <p:spPr>
              <a:xfrm>
                <a:off x="912812" y="1143000"/>
                <a:ext cx="533400" cy="228600"/>
              </a:xfrm>
              <a:prstGeom prst="round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799">
                  <a:latin typeface="+mj-lt"/>
                </a:endParaRPr>
              </a:p>
            </p:txBody>
          </p:sp>
          <p:sp>
            <p:nvSpPr>
              <p:cNvPr id="147" name="Rounded Rectangle 146">
                <a:extLst>
                  <a:ext uri="{FF2B5EF4-FFF2-40B4-BE49-F238E27FC236}">
                    <a16:creationId xmlns:a16="http://schemas.microsoft.com/office/drawing/2014/main" id="{4B96DEDC-F1D3-9047-AAED-503EC04993BA}"/>
                  </a:ext>
                </a:extLst>
              </p:cNvPr>
              <p:cNvSpPr/>
              <p:nvPr/>
            </p:nvSpPr>
            <p:spPr>
              <a:xfrm>
                <a:off x="1522412" y="1143000"/>
                <a:ext cx="533400" cy="228600"/>
              </a:xfrm>
              <a:prstGeom prst="round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799">
                  <a:latin typeface="+mj-lt"/>
                </a:endParaRPr>
              </a:p>
            </p:txBody>
          </p:sp>
          <p:sp>
            <p:nvSpPr>
              <p:cNvPr id="148" name="Rounded Rectangle 147">
                <a:extLst>
                  <a:ext uri="{FF2B5EF4-FFF2-40B4-BE49-F238E27FC236}">
                    <a16:creationId xmlns:a16="http://schemas.microsoft.com/office/drawing/2014/main" id="{89C43187-4DCE-0443-B5DF-0EDF729A98C1}"/>
                  </a:ext>
                </a:extLst>
              </p:cNvPr>
              <p:cNvSpPr/>
              <p:nvPr/>
            </p:nvSpPr>
            <p:spPr>
              <a:xfrm>
                <a:off x="2132012" y="1143000"/>
                <a:ext cx="533400" cy="228600"/>
              </a:xfrm>
              <a:prstGeom prst="round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799">
                  <a:latin typeface="+mj-lt"/>
                </a:endParaRPr>
              </a:p>
            </p:txBody>
          </p:sp>
        </p:grpSp>
        <p:grpSp>
          <p:nvGrpSpPr>
            <p:cNvPr id="138" name="Group 137">
              <a:extLst>
                <a:ext uri="{FF2B5EF4-FFF2-40B4-BE49-F238E27FC236}">
                  <a16:creationId xmlns:a16="http://schemas.microsoft.com/office/drawing/2014/main" id="{005F532E-A19E-084F-9757-DD62AF610119}"/>
                </a:ext>
              </a:extLst>
            </p:cNvPr>
            <p:cNvGrpSpPr/>
            <p:nvPr/>
          </p:nvGrpSpPr>
          <p:grpSpPr>
            <a:xfrm>
              <a:off x="912812" y="2624665"/>
              <a:ext cx="1752600" cy="228600"/>
              <a:chOff x="912812" y="1143000"/>
              <a:chExt cx="1752600" cy="228600"/>
            </a:xfrm>
          </p:grpSpPr>
          <p:sp>
            <p:nvSpPr>
              <p:cNvPr id="143" name="Rounded Rectangle 142">
                <a:extLst>
                  <a:ext uri="{FF2B5EF4-FFF2-40B4-BE49-F238E27FC236}">
                    <a16:creationId xmlns:a16="http://schemas.microsoft.com/office/drawing/2014/main" id="{0E9F5F05-FFFA-5F4A-B1AA-46867B479369}"/>
                  </a:ext>
                </a:extLst>
              </p:cNvPr>
              <p:cNvSpPr/>
              <p:nvPr/>
            </p:nvSpPr>
            <p:spPr>
              <a:xfrm>
                <a:off x="912812" y="1143000"/>
                <a:ext cx="533400" cy="228600"/>
              </a:xfrm>
              <a:prstGeom prst="round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799">
                  <a:latin typeface="+mj-lt"/>
                </a:endParaRPr>
              </a:p>
            </p:txBody>
          </p:sp>
          <p:sp>
            <p:nvSpPr>
              <p:cNvPr id="144" name="Rounded Rectangle 143">
                <a:extLst>
                  <a:ext uri="{FF2B5EF4-FFF2-40B4-BE49-F238E27FC236}">
                    <a16:creationId xmlns:a16="http://schemas.microsoft.com/office/drawing/2014/main" id="{524FAEAD-E947-174E-93C1-570EFEF8C5B0}"/>
                  </a:ext>
                </a:extLst>
              </p:cNvPr>
              <p:cNvSpPr/>
              <p:nvPr/>
            </p:nvSpPr>
            <p:spPr>
              <a:xfrm>
                <a:off x="1522412" y="1143000"/>
                <a:ext cx="533400" cy="228600"/>
              </a:xfrm>
              <a:prstGeom prst="round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799">
                  <a:latin typeface="+mj-lt"/>
                </a:endParaRPr>
              </a:p>
            </p:txBody>
          </p:sp>
          <p:sp>
            <p:nvSpPr>
              <p:cNvPr id="145" name="Rounded Rectangle 144">
                <a:extLst>
                  <a:ext uri="{FF2B5EF4-FFF2-40B4-BE49-F238E27FC236}">
                    <a16:creationId xmlns:a16="http://schemas.microsoft.com/office/drawing/2014/main" id="{02D39EFE-3455-6F4E-87E7-036A873E5942}"/>
                  </a:ext>
                </a:extLst>
              </p:cNvPr>
              <p:cNvSpPr/>
              <p:nvPr/>
            </p:nvSpPr>
            <p:spPr>
              <a:xfrm>
                <a:off x="2132012" y="1143000"/>
                <a:ext cx="533400" cy="228600"/>
              </a:xfrm>
              <a:prstGeom prst="round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799">
                  <a:latin typeface="+mj-lt"/>
                </a:endParaRPr>
              </a:p>
            </p:txBody>
          </p:sp>
        </p:grpSp>
        <p:grpSp>
          <p:nvGrpSpPr>
            <p:cNvPr id="139" name="Group 138">
              <a:extLst>
                <a:ext uri="{FF2B5EF4-FFF2-40B4-BE49-F238E27FC236}">
                  <a16:creationId xmlns:a16="http://schemas.microsoft.com/office/drawing/2014/main" id="{9B4FF145-370C-064D-819A-1FAD09BF5A89}"/>
                </a:ext>
              </a:extLst>
            </p:cNvPr>
            <p:cNvGrpSpPr/>
            <p:nvPr/>
          </p:nvGrpSpPr>
          <p:grpSpPr>
            <a:xfrm>
              <a:off x="912812" y="2921000"/>
              <a:ext cx="1752600" cy="228600"/>
              <a:chOff x="912812" y="1143000"/>
              <a:chExt cx="1752600" cy="228600"/>
            </a:xfrm>
          </p:grpSpPr>
          <p:sp>
            <p:nvSpPr>
              <p:cNvPr id="140" name="Rounded Rectangle 139">
                <a:extLst>
                  <a:ext uri="{FF2B5EF4-FFF2-40B4-BE49-F238E27FC236}">
                    <a16:creationId xmlns:a16="http://schemas.microsoft.com/office/drawing/2014/main" id="{5FF904F4-1DCD-5840-BE5D-38A81B469846}"/>
                  </a:ext>
                </a:extLst>
              </p:cNvPr>
              <p:cNvSpPr/>
              <p:nvPr/>
            </p:nvSpPr>
            <p:spPr>
              <a:xfrm>
                <a:off x="912812" y="1143000"/>
                <a:ext cx="533400" cy="228600"/>
              </a:xfrm>
              <a:prstGeom prst="round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799">
                  <a:latin typeface="+mj-lt"/>
                </a:endParaRPr>
              </a:p>
            </p:txBody>
          </p:sp>
          <p:sp>
            <p:nvSpPr>
              <p:cNvPr id="141" name="Rounded Rectangle 140">
                <a:extLst>
                  <a:ext uri="{FF2B5EF4-FFF2-40B4-BE49-F238E27FC236}">
                    <a16:creationId xmlns:a16="http://schemas.microsoft.com/office/drawing/2014/main" id="{24D90B50-0B80-4E41-AB58-7DA70FFB8E9E}"/>
                  </a:ext>
                </a:extLst>
              </p:cNvPr>
              <p:cNvSpPr/>
              <p:nvPr/>
            </p:nvSpPr>
            <p:spPr>
              <a:xfrm>
                <a:off x="1522412" y="1143000"/>
                <a:ext cx="533400" cy="228600"/>
              </a:xfrm>
              <a:prstGeom prst="round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799">
                  <a:latin typeface="+mj-lt"/>
                </a:endParaRPr>
              </a:p>
            </p:txBody>
          </p:sp>
          <p:sp>
            <p:nvSpPr>
              <p:cNvPr id="142" name="Rounded Rectangle 141">
                <a:extLst>
                  <a:ext uri="{FF2B5EF4-FFF2-40B4-BE49-F238E27FC236}">
                    <a16:creationId xmlns:a16="http://schemas.microsoft.com/office/drawing/2014/main" id="{C3882107-92E6-9247-A502-82E0BBE0A300}"/>
                  </a:ext>
                </a:extLst>
              </p:cNvPr>
              <p:cNvSpPr/>
              <p:nvPr/>
            </p:nvSpPr>
            <p:spPr>
              <a:xfrm>
                <a:off x="2132012" y="1143000"/>
                <a:ext cx="533400" cy="228600"/>
              </a:xfrm>
              <a:prstGeom prst="round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sz="2799">
                  <a:latin typeface="+mj-lt"/>
                </a:endParaRPr>
              </a:p>
            </p:txBody>
          </p:sp>
        </p:grpSp>
      </p:grpSp>
      <p:sp>
        <p:nvSpPr>
          <p:cNvPr id="161" name="Title 160">
            <a:extLst>
              <a:ext uri="{FF2B5EF4-FFF2-40B4-BE49-F238E27FC236}">
                <a16:creationId xmlns:a16="http://schemas.microsoft.com/office/drawing/2014/main" id="{1ABF9962-8979-374A-9E14-DBE1FAF4C0B0}"/>
              </a:ext>
            </a:extLst>
          </p:cNvPr>
          <p:cNvSpPr>
            <a:spLocks noGrp="1"/>
          </p:cNvSpPr>
          <p:nvPr userDrawn="1">
            <p:ph type="title"/>
          </p:nvPr>
        </p:nvSpPr>
        <p:spPr>
          <a:xfrm>
            <a:off x="837982" y="457201"/>
            <a:ext cx="10512862" cy="685800"/>
          </a:xfrm>
          <a:prstGeom prst="rect">
            <a:avLst/>
          </a:prstGeom>
        </p:spPr>
        <p:txBody>
          <a:bodyPr/>
          <a:lstStyle>
            <a:lvl1pPr algn="ctr">
              <a:defRPr/>
            </a:lvl1pPr>
          </a:lstStyle>
          <a:p>
            <a:r>
              <a:rPr lang="en-US"/>
              <a:t>Click to edit Master title style</a:t>
            </a:r>
          </a:p>
        </p:txBody>
      </p:sp>
      <p:sp>
        <p:nvSpPr>
          <p:cNvPr id="164" name="Text Placeholder 162">
            <a:extLst>
              <a:ext uri="{FF2B5EF4-FFF2-40B4-BE49-F238E27FC236}">
                <a16:creationId xmlns:a16="http://schemas.microsoft.com/office/drawing/2014/main" id="{8BD1F6E5-E666-8448-A61C-8D93C959B06C}"/>
              </a:ext>
            </a:extLst>
          </p:cNvPr>
          <p:cNvSpPr>
            <a:spLocks noGrp="1"/>
          </p:cNvSpPr>
          <p:nvPr>
            <p:ph type="body" sz="quarter" idx="10"/>
          </p:nvPr>
        </p:nvSpPr>
        <p:spPr>
          <a:xfrm>
            <a:off x="457081" y="4706816"/>
            <a:ext cx="1752144" cy="1125537"/>
          </a:xfrm>
          <a:prstGeom prst="rect">
            <a:avLst/>
          </a:prstGeom>
        </p:spPr>
        <p:txBody>
          <a:bodyPr>
            <a:normAutofit/>
          </a:bodyPr>
          <a:lstStyle>
            <a:lvl1pPr marL="0" indent="0" algn="ctr">
              <a:buNone/>
              <a:defRPr sz="1600"/>
            </a:lvl1pPr>
            <a:lvl2pPr marL="457063" indent="0">
              <a:buNone/>
              <a:defRPr/>
            </a:lvl2pPr>
            <a:lvl3pPr marL="914126" indent="0">
              <a:buNone/>
              <a:defRPr/>
            </a:lvl3pPr>
            <a:lvl4pPr marL="1371189" indent="0">
              <a:buNone/>
              <a:defRPr/>
            </a:lvl4pPr>
            <a:lvl5pPr marL="1828251" indent="0">
              <a:buNone/>
              <a:defRPr/>
            </a:lvl5pPr>
          </a:lstStyle>
          <a:p>
            <a:pPr lvl="0"/>
            <a:r>
              <a:rPr lang="en-US"/>
              <a:t>Edit Master text styles</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457081" y="3852799"/>
            <a:ext cx="1752144" cy="789541"/>
          </a:xfrm>
          <a:prstGeom prst="rect">
            <a:avLst/>
          </a:prstGeom>
        </p:spPr>
        <p:txBody>
          <a:bodyPr>
            <a:noAutofit/>
          </a:bodyPr>
          <a:lstStyle>
            <a:lvl1pPr marL="0" indent="0" algn="ctr">
              <a:buNone/>
              <a:defRPr sz="5998">
                <a:solidFill>
                  <a:schemeClr val="accent2">
                    <a:lumMod val="75000"/>
                  </a:schemeClr>
                </a:solidFill>
              </a:defRPr>
            </a:lvl1pPr>
            <a:lvl2pPr marL="457063" indent="0">
              <a:buNone/>
              <a:defRPr/>
            </a:lvl2pPr>
            <a:lvl3pPr marL="914126" indent="0">
              <a:buNone/>
              <a:defRPr/>
            </a:lvl3pPr>
            <a:lvl4pPr marL="1371189" indent="0">
              <a:buNone/>
              <a:defRPr/>
            </a:lvl4pPr>
            <a:lvl5pPr marL="1828251" indent="0">
              <a:buNone/>
              <a:defRPr/>
            </a:lvl5pPr>
          </a:lstStyle>
          <a:p>
            <a:pPr lvl="0"/>
            <a:r>
              <a:rPr lang="en-US"/>
              <a:t>70%</a:t>
            </a:r>
          </a:p>
        </p:txBody>
      </p:sp>
      <p:sp>
        <p:nvSpPr>
          <p:cNvPr id="166" name="Text Placeholder 162">
            <a:extLst>
              <a:ext uri="{FF2B5EF4-FFF2-40B4-BE49-F238E27FC236}">
                <a16:creationId xmlns:a16="http://schemas.microsoft.com/office/drawing/2014/main" id="{14335D62-AC28-5C49-8D2C-5999E7FA78AF}"/>
              </a:ext>
            </a:extLst>
          </p:cNvPr>
          <p:cNvSpPr>
            <a:spLocks noGrp="1"/>
          </p:cNvSpPr>
          <p:nvPr>
            <p:ph type="body" sz="quarter" idx="12"/>
          </p:nvPr>
        </p:nvSpPr>
        <p:spPr>
          <a:xfrm>
            <a:off x="2842607" y="4706816"/>
            <a:ext cx="1752144" cy="1125537"/>
          </a:xfrm>
          <a:prstGeom prst="rect">
            <a:avLst/>
          </a:prstGeom>
        </p:spPr>
        <p:txBody>
          <a:bodyPr>
            <a:normAutofit/>
          </a:bodyPr>
          <a:lstStyle>
            <a:lvl1pPr marL="0" indent="0" algn="ctr">
              <a:buNone/>
              <a:defRPr sz="1600"/>
            </a:lvl1pPr>
            <a:lvl2pPr marL="457063" indent="0">
              <a:buNone/>
              <a:defRPr/>
            </a:lvl2pPr>
            <a:lvl3pPr marL="914126" indent="0">
              <a:buNone/>
              <a:defRPr/>
            </a:lvl3pPr>
            <a:lvl4pPr marL="1371189" indent="0">
              <a:buNone/>
              <a:defRPr/>
            </a:lvl4pPr>
            <a:lvl5pPr marL="1828251" indent="0">
              <a:buNone/>
              <a:defRPr/>
            </a:lvl5pPr>
          </a:lstStyle>
          <a:p>
            <a:pPr lvl="0"/>
            <a:r>
              <a:rPr lang="en-US"/>
              <a:t>Edit Master text styles</a:t>
            </a:r>
          </a:p>
        </p:txBody>
      </p:sp>
      <p:sp>
        <p:nvSpPr>
          <p:cNvPr id="167" name="Text Placeholder 162">
            <a:extLst>
              <a:ext uri="{FF2B5EF4-FFF2-40B4-BE49-F238E27FC236}">
                <a16:creationId xmlns:a16="http://schemas.microsoft.com/office/drawing/2014/main" id="{CD1814E3-8FAA-3147-B486-B3136A9740BC}"/>
              </a:ext>
            </a:extLst>
          </p:cNvPr>
          <p:cNvSpPr>
            <a:spLocks noGrp="1"/>
          </p:cNvSpPr>
          <p:nvPr>
            <p:ph type="body" sz="quarter" idx="13" hasCustomPrompt="1"/>
          </p:nvPr>
        </p:nvSpPr>
        <p:spPr>
          <a:xfrm>
            <a:off x="2842607" y="3852799"/>
            <a:ext cx="1752144" cy="789541"/>
          </a:xfrm>
          <a:prstGeom prst="rect">
            <a:avLst/>
          </a:prstGeom>
        </p:spPr>
        <p:txBody>
          <a:bodyPr>
            <a:noAutofit/>
          </a:bodyPr>
          <a:lstStyle>
            <a:lvl1pPr marL="0" indent="0" algn="ctr">
              <a:buNone/>
              <a:defRPr sz="5998">
                <a:solidFill>
                  <a:schemeClr val="accent1">
                    <a:lumMod val="75000"/>
                  </a:schemeClr>
                </a:solidFill>
              </a:defRPr>
            </a:lvl1pPr>
            <a:lvl2pPr marL="457063" indent="0">
              <a:buNone/>
              <a:defRPr/>
            </a:lvl2pPr>
            <a:lvl3pPr marL="914126" indent="0">
              <a:buNone/>
              <a:defRPr/>
            </a:lvl3pPr>
            <a:lvl4pPr marL="1371189" indent="0">
              <a:buNone/>
              <a:defRPr/>
            </a:lvl4pPr>
            <a:lvl5pPr marL="1828251" indent="0">
              <a:buNone/>
              <a:defRPr/>
            </a:lvl5pPr>
          </a:lstStyle>
          <a:p>
            <a:pPr lvl="0"/>
            <a:r>
              <a:rPr lang="en-US"/>
              <a:t>30%</a:t>
            </a:r>
          </a:p>
        </p:txBody>
      </p:sp>
      <p:sp>
        <p:nvSpPr>
          <p:cNvPr id="168" name="Text Placeholder 162">
            <a:extLst>
              <a:ext uri="{FF2B5EF4-FFF2-40B4-BE49-F238E27FC236}">
                <a16:creationId xmlns:a16="http://schemas.microsoft.com/office/drawing/2014/main" id="{DDEDCEB9-5C06-1440-8D7F-371EFF895B47}"/>
              </a:ext>
            </a:extLst>
          </p:cNvPr>
          <p:cNvSpPr>
            <a:spLocks noGrp="1"/>
          </p:cNvSpPr>
          <p:nvPr>
            <p:ph type="body" sz="quarter" idx="14"/>
          </p:nvPr>
        </p:nvSpPr>
        <p:spPr>
          <a:xfrm>
            <a:off x="5210722" y="4706816"/>
            <a:ext cx="1752144" cy="1125537"/>
          </a:xfrm>
          <a:prstGeom prst="rect">
            <a:avLst/>
          </a:prstGeom>
        </p:spPr>
        <p:txBody>
          <a:bodyPr>
            <a:normAutofit/>
          </a:bodyPr>
          <a:lstStyle>
            <a:lvl1pPr marL="0" indent="0" algn="ctr">
              <a:buNone/>
              <a:defRPr sz="1600"/>
            </a:lvl1pPr>
            <a:lvl2pPr marL="457063" indent="0">
              <a:buNone/>
              <a:defRPr/>
            </a:lvl2pPr>
            <a:lvl3pPr marL="914126" indent="0">
              <a:buNone/>
              <a:defRPr/>
            </a:lvl3pPr>
            <a:lvl4pPr marL="1371189" indent="0">
              <a:buNone/>
              <a:defRPr/>
            </a:lvl4pPr>
            <a:lvl5pPr marL="1828251" indent="0">
              <a:buNone/>
              <a:defRPr/>
            </a:lvl5pPr>
          </a:lstStyle>
          <a:p>
            <a:pPr lvl="0"/>
            <a:r>
              <a:rPr lang="en-US"/>
              <a:t>Edit Master text styles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210722" y="3852799"/>
            <a:ext cx="1752144" cy="789541"/>
          </a:xfrm>
          <a:prstGeom prst="rect">
            <a:avLst/>
          </a:prstGeom>
        </p:spPr>
        <p:txBody>
          <a:bodyPr>
            <a:noAutofit/>
          </a:bodyPr>
          <a:lstStyle>
            <a:lvl1pPr marL="0" indent="0" algn="ctr">
              <a:buNone/>
              <a:defRPr sz="5998">
                <a:solidFill>
                  <a:schemeClr val="accent6">
                    <a:lumMod val="75000"/>
                  </a:schemeClr>
                </a:solidFill>
              </a:defRPr>
            </a:lvl1pPr>
            <a:lvl2pPr marL="457063" indent="0">
              <a:buNone/>
              <a:defRPr/>
            </a:lvl2pPr>
            <a:lvl3pPr marL="914126" indent="0">
              <a:buNone/>
              <a:defRPr/>
            </a:lvl3pPr>
            <a:lvl4pPr marL="1371189" indent="0">
              <a:buNone/>
              <a:defRPr/>
            </a:lvl4pPr>
            <a:lvl5pPr marL="1828251" indent="0">
              <a:buNone/>
              <a:defRPr/>
            </a:lvl5pPr>
          </a:lstStyle>
          <a:p>
            <a:pPr lvl="0"/>
            <a:r>
              <a:rPr lang="en-US"/>
              <a:t>65%</a:t>
            </a:r>
          </a:p>
        </p:txBody>
      </p:sp>
      <p:sp>
        <p:nvSpPr>
          <p:cNvPr id="170" name="Text Placeholder 162">
            <a:extLst>
              <a:ext uri="{FF2B5EF4-FFF2-40B4-BE49-F238E27FC236}">
                <a16:creationId xmlns:a16="http://schemas.microsoft.com/office/drawing/2014/main" id="{7F4010E1-B0CD-C443-BB29-6957C658D13F}"/>
              </a:ext>
            </a:extLst>
          </p:cNvPr>
          <p:cNvSpPr>
            <a:spLocks noGrp="1"/>
          </p:cNvSpPr>
          <p:nvPr>
            <p:ph type="body" sz="quarter" idx="16"/>
          </p:nvPr>
        </p:nvSpPr>
        <p:spPr>
          <a:xfrm>
            <a:off x="9981777" y="4706816"/>
            <a:ext cx="1752144" cy="1125537"/>
          </a:xfrm>
          <a:prstGeom prst="rect">
            <a:avLst/>
          </a:prstGeom>
        </p:spPr>
        <p:txBody>
          <a:bodyPr>
            <a:normAutofit/>
          </a:bodyPr>
          <a:lstStyle>
            <a:lvl1pPr marL="0" indent="0" algn="ctr">
              <a:buNone/>
              <a:defRPr sz="1600"/>
            </a:lvl1pPr>
            <a:lvl2pPr marL="457063" indent="0">
              <a:buNone/>
              <a:defRPr/>
            </a:lvl2pPr>
            <a:lvl3pPr marL="914126" indent="0">
              <a:buNone/>
              <a:defRPr/>
            </a:lvl3pPr>
            <a:lvl4pPr marL="1371189" indent="0">
              <a:buNone/>
              <a:defRPr/>
            </a:lvl4pPr>
            <a:lvl5pPr marL="1828251" indent="0">
              <a:buNone/>
              <a:defRPr/>
            </a:lvl5pPr>
          </a:lstStyle>
          <a:p>
            <a:pPr lvl="0"/>
            <a:r>
              <a:rPr lang="en-US"/>
              <a:t>Edit Master text styles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9981777" y="3852799"/>
            <a:ext cx="1752144" cy="789541"/>
          </a:xfrm>
          <a:prstGeom prst="rect">
            <a:avLst/>
          </a:prstGeom>
        </p:spPr>
        <p:txBody>
          <a:bodyPr>
            <a:noAutofit/>
          </a:bodyPr>
          <a:lstStyle>
            <a:lvl1pPr marL="0" indent="0" algn="ctr">
              <a:buNone/>
              <a:defRPr sz="5998">
                <a:solidFill>
                  <a:schemeClr val="accent5">
                    <a:lumMod val="75000"/>
                  </a:schemeClr>
                </a:solidFill>
              </a:defRPr>
            </a:lvl1pPr>
            <a:lvl2pPr marL="457063" indent="0">
              <a:buNone/>
              <a:defRPr/>
            </a:lvl2pPr>
            <a:lvl3pPr marL="914126" indent="0">
              <a:buNone/>
              <a:defRPr/>
            </a:lvl3pPr>
            <a:lvl4pPr marL="1371189" indent="0">
              <a:buNone/>
              <a:defRPr/>
            </a:lvl4pPr>
            <a:lvl5pPr marL="1828251" indent="0">
              <a:buNone/>
              <a:defRPr/>
            </a:lvl5pPr>
          </a:lstStyle>
          <a:p>
            <a:pPr lvl="0"/>
            <a:r>
              <a:rPr lang="en-US"/>
              <a:t>80%</a:t>
            </a:r>
          </a:p>
        </p:txBody>
      </p:sp>
      <p:sp>
        <p:nvSpPr>
          <p:cNvPr id="172" name="Text Placeholder 162">
            <a:extLst>
              <a:ext uri="{FF2B5EF4-FFF2-40B4-BE49-F238E27FC236}">
                <a16:creationId xmlns:a16="http://schemas.microsoft.com/office/drawing/2014/main" id="{F22245D0-4DB3-6742-B8FE-5A106B1955FC}"/>
              </a:ext>
            </a:extLst>
          </p:cNvPr>
          <p:cNvSpPr>
            <a:spLocks noGrp="1"/>
          </p:cNvSpPr>
          <p:nvPr>
            <p:ph type="body" sz="quarter" idx="18"/>
          </p:nvPr>
        </p:nvSpPr>
        <p:spPr>
          <a:xfrm>
            <a:off x="7604955" y="4706816"/>
            <a:ext cx="1752144" cy="1125537"/>
          </a:xfrm>
          <a:prstGeom prst="rect">
            <a:avLst/>
          </a:prstGeom>
        </p:spPr>
        <p:txBody>
          <a:bodyPr>
            <a:normAutofit/>
          </a:bodyPr>
          <a:lstStyle>
            <a:lvl1pPr marL="0" indent="0" algn="ctr">
              <a:buNone/>
              <a:defRPr sz="1600"/>
            </a:lvl1pPr>
            <a:lvl2pPr marL="457063" indent="0">
              <a:buNone/>
              <a:defRPr/>
            </a:lvl2pPr>
            <a:lvl3pPr marL="914126" indent="0">
              <a:buNone/>
              <a:defRPr/>
            </a:lvl3pPr>
            <a:lvl4pPr marL="1371189" indent="0">
              <a:buNone/>
              <a:defRPr/>
            </a:lvl4pPr>
            <a:lvl5pPr marL="1828251" indent="0">
              <a:buNone/>
              <a:defRPr/>
            </a:lvl5pPr>
          </a:lstStyle>
          <a:p>
            <a:pPr lvl="0"/>
            <a:r>
              <a:rPr lang="en-US"/>
              <a:t>Edit Master text styles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7604955" y="3852799"/>
            <a:ext cx="1752144" cy="789541"/>
          </a:xfrm>
          <a:prstGeom prst="rect">
            <a:avLst/>
          </a:prstGeom>
        </p:spPr>
        <p:txBody>
          <a:bodyPr>
            <a:noAutofit/>
          </a:bodyPr>
          <a:lstStyle>
            <a:lvl1pPr marL="0" indent="0" algn="ctr">
              <a:buNone/>
              <a:defRPr sz="5998">
                <a:solidFill>
                  <a:schemeClr val="accent4">
                    <a:lumMod val="75000"/>
                  </a:schemeClr>
                </a:solidFill>
              </a:defRPr>
            </a:lvl1pPr>
            <a:lvl2pPr marL="457063" indent="0">
              <a:buNone/>
              <a:defRPr/>
            </a:lvl2pPr>
            <a:lvl3pPr marL="914126" indent="0">
              <a:buNone/>
              <a:defRPr/>
            </a:lvl3pPr>
            <a:lvl4pPr marL="1371189" indent="0">
              <a:buNone/>
              <a:defRPr/>
            </a:lvl4pPr>
            <a:lvl5pPr marL="1828251" indent="0">
              <a:buNone/>
              <a:defRPr/>
            </a:lvl5pPr>
          </a:lstStyle>
          <a:p>
            <a:pPr lvl="0"/>
            <a:r>
              <a:rPr lang="en-US"/>
              <a:t>20%</a:t>
            </a:r>
          </a:p>
        </p:txBody>
      </p:sp>
    </p:spTree>
    <p:extLst>
      <p:ext uri="{BB962C8B-B14F-4D97-AF65-F5344CB8AC3E}">
        <p14:creationId xmlns:p14="http://schemas.microsoft.com/office/powerpoint/2010/main" val="127996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404" y="0"/>
            <a:ext cx="12580837"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799936" y="1699589"/>
            <a:ext cx="3673519"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400" y="2349925"/>
            <a:ext cx="3498068" cy="2456442"/>
          </a:xfrm>
        </p:spPr>
        <p:txBody>
          <a:bodyPr/>
          <a:lstStyle>
            <a:lvl1pPr>
              <a:defRPr>
                <a:solidFill>
                  <a:srgbClr val="FFFEFF"/>
                </a:solidFill>
              </a:defRPr>
            </a:lvl1pPr>
          </a:lstStyle>
          <a:p>
            <a:r>
              <a:rPr lang="en-US"/>
              <a:t>Click to edit Master title style</a:t>
            </a:r>
          </a:p>
        </p:txBody>
      </p:sp>
      <p:sp>
        <p:nvSpPr>
          <p:cNvPr id="3" name="Content Placeholder 2"/>
          <p:cNvSpPr>
            <a:spLocks noGrp="1"/>
          </p:cNvSpPr>
          <p:nvPr>
            <p:ph idx="1"/>
          </p:nvPr>
        </p:nvSpPr>
        <p:spPr>
          <a:xfrm>
            <a:off x="5117115" y="803186"/>
            <a:ext cx="6280237"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66747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588" y="-59376"/>
            <a:ext cx="12512592"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8697" y="1186484"/>
            <a:ext cx="566466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3345" y="2074730"/>
            <a:ext cx="5488794" cy="1689390"/>
          </a:xfrm>
        </p:spPr>
        <p:txBody>
          <a:bodyPr bIns="0" anchor="b">
            <a:normAutofit/>
          </a:bodyPr>
          <a:lstStyle>
            <a:lvl1pPr algn="ctr">
              <a:defRPr sz="4399">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3343345" y="3846851"/>
            <a:ext cx="5488793" cy="1383770"/>
          </a:xfrm>
        </p:spPr>
        <p:txBody>
          <a:bodyPr tIns="0">
            <a:normAutofit/>
          </a:bodyPr>
          <a:lstStyle>
            <a:lvl1pPr marL="0" indent="0" algn="ctr">
              <a:buNone/>
              <a:defRPr sz="1799">
                <a:solidFill>
                  <a:srgbClr val="FFFEFF"/>
                </a:solidFill>
              </a:defRPr>
            </a:lvl1pPr>
            <a:lvl2pPr marL="457063" indent="0">
              <a:buNone/>
              <a:defRPr sz="17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462" y="320040"/>
            <a:ext cx="3656648" cy="320040"/>
          </a:xfrm>
        </p:spPr>
        <p:txBody>
          <a:bodyPr/>
          <a:lstStyle/>
          <a:p>
            <a:fld id="{48A87A34-81AB-432B-8DAE-1953F412C126}" type="datetimeFigureOut">
              <a:rPr lang="en-US" smtClean="0"/>
              <a:t>2/9/2021</a:t>
            </a:fld>
            <a:endParaRPr lang="en-US"/>
          </a:p>
        </p:txBody>
      </p:sp>
      <p:sp>
        <p:nvSpPr>
          <p:cNvPr id="5" name="Footer Placeholder 4"/>
          <p:cNvSpPr>
            <a:spLocks noGrp="1"/>
          </p:cNvSpPr>
          <p:nvPr>
            <p:ph type="ftr" sz="quarter" idx="11"/>
          </p:nvPr>
        </p:nvSpPr>
        <p:spPr>
          <a:xfrm>
            <a:off x="804462" y="6227064"/>
            <a:ext cx="10585995"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7153" y="320040"/>
            <a:ext cx="914162" cy="320040"/>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96688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404" y="0"/>
            <a:ext cx="12580837"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799936" y="1699589"/>
            <a:ext cx="3673519"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769" y="2339670"/>
            <a:ext cx="3499916" cy="2470065"/>
          </a:xfrm>
        </p:spPr>
        <p:txBody>
          <a:bodyPr lIns="91440" tIns="91440" rIns="91440" bIns="91440"/>
          <a:lstStyle>
            <a:lvl1pPr>
              <a:defRPr>
                <a:solidFill>
                  <a:srgbClr val="FFFEFF"/>
                </a:solidFill>
              </a:defRPr>
            </a:lvl1pPr>
          </a:lstStyle>
          <a:p>
            <a:r>
              <a:rPr lang="en-US"/>
              <a:t>Click to edit Master title style</a:t>
            </a:r>
          </a:p>
        </p:txBody>
      </p:sp>
      <p:sp>
        <p:nvSpPr>
          <p:cNvPr id="3" name="Content Placeholder 2"/>
          <p:cNvSpPr>
            <a:spLocks noGrp="1"/>
          </p:cNvSpPr>
          <p:nvPr>
            <p:ph sz="half" idx="1"/>
          </p:nvPr>
        </p:nvSpPr>
        <p:spPr>
          <a:xfrm>
            <a:off x="5119545" y="803188"/>
            <a:ext cx="6267958"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7114" y="3672162"/>
            <a:ext cx="6270389"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4462" y="320040"/>
            <a:ext cx="3656648" cy="320040"/>
          </a:xfrm>
        </p:spPr>
        <p:txBody>
          <a:bodyPr/>
          <a:lstStyle/>
          <a:p>
            <a:fld id="{48A87A34-81AB-432B-8DAE-1953F412C126}" type="datetimeFigureOut">
              <a:rPr lang="en-US" smtClean="0"/>
              <a:t>2/9/2021</a:t>
            </a:fld>
            <a:endParaRPr lang="en-US"/>
          </a:p>
        </p:txBody>
      </p:sp>
      <p:sp>
        <p:nvSpPr>
          <p:cNvPr id="6" name="Footer Placeholder 5"/>
          <p:cNvSpPr>
            <a:spLocks noGrp="1"/>
          </p:cNvSpPr>
          <p:nvPr>
            <p:ph type="ftr" sz="quarter" idx="11"/>
          </p:nvPr>
        </p:nvSpPr>
        <p:spPr>
          <a:xfrm>
            <a:off x="804462" y="6227064"/>
            <a:ext cx="10585995" cy="320040"/>
          </a:xfrm>
        </p:spPr>
        <p:txBody>
          <a:bodyPr/>
          <a:lstStyle/>
          <a:p>
            <a:endParaRPr lang="en-US"/>
          </a:p>
        </p:txBody>
      </p:sp>
      <p:sp>
        <p:nvSpPr>
          <p:cNvPr id="7" name="Slide Number Placeholder 6"/>
          <p:cNvSpPr>
            <a:spLocks noGrp="1"/>
          </p:cNvSpPr>
          <p:nvPr>
            <p:ph type="sldNum" sz="quarter" idx="12"/>
          </p:nvPr>
        </p:nvSpPr>
        <p:spPr>
          <a:xfrm>
            <a:off x="10467153" y="320040"/>
            <a:ext cx="914162" cy="320040"/>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692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404" y="0"/>
            <a:ext cx="12580837"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799936" y="1699589"/>
            <a:ext cx="3673519"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770" y="2363916"/>
            <a:ext cx="3499916" cy="2460497"/>
          </a:xfrm>
        </p:spPr>
        <p:txBody>
          <a:bodyPr lIns="91440" tIns="91440" rIns="91440" bIns="91440"/>
          <a:lstStyle>
            <a:lvl1pPr>
              <a:defRPr>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5123803" y="803185"/>
            <a:ext cx="6263456" cy="685800"/>
          </a:xfrm>
        </p:spPr>
        <p:txBody>
          <a:bodyPr anchor="ctr">
            <a:noAutofit/>
          </a:bodyPr>
          <a:lstStyle>
            <a:lvl1pPr marL="0" indent="0" algn="l">
              <a:lnSpc>
                <a:spcPct val="100000"/>
              </a:lnSpc>
              <a:buNone/>
              <a:defRPr sz="2199" b="0" cap="all" baseline="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5123970" y="1488986"/>
            <a:ext cx="6262719"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7320" y="3665887"/>
            <a:ext cx="6262783" cy="685800"/>
          </a:xfrm>
        </p:spPr>
        <p:txBody>
          <a:bodyPr anchor="ctr">
            <a:noAutofit/>
          </a:bodyPr>
          <a:lstStyle>
            <a:lvl1pPr marL="0" indent="0" algn="l">
              <a:lnSpc>
                <a:spcPct val="100000"/>
              </a:lnSpc>
              <a:buNone/>
              <a:defRPr sz="2199" b="0" cap="all" baseline="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7114" y="4351687"/>
            <a:ext cx="6263956"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4462" y="320040"/>
            <a:ext cx="3656648" cy="320040"/>
          </a:xfrm>
        </p:spPr>
        <p:txBody>
          <a:bodyPr/>
          <a:lstStyle/>
          <a:p>
            <a:fld id="{48A87A34-81AB-432B-8DAE-1953F412C126}" type="datetimeFigureOut">
              <a:rPr lang="en-US" smtClean="0"/>
              <a:t>2/9/2021</a:t>
            </a:fld>
            <a:endParaRPr lang="en-US"/>
          </a:p>
        </p:txBody>
      </p:sp>
      <p:sp>
        <p:nvSpPr>
          <p:cNvPr id="8" name="Footer Placeholder 7"/>
          <p:cNvSpPr>
            <a:spLocks noGrp="1"/>
          </p:cNvSpPr>
          <p:nvPr>
            <p:ph type="ftr" sz="quarter" idx="11"/>
          </p:nvPr>
        </p:nvSpPr>
        <p:spPr>
          <a:xfrm>
            <a:off x="804462" y="6227064"/>
            <a:ext cx="10585995" cy="320040"/>
          </a:xfrm>
        </p:spPr>
        <p:txBody>
          <a:bodyPr/>
          <a:lstStyle/>
          <a:p>
            <a:endParaRPr lang="en-US"/>
          </a:p>
        </p:txBody>
      </p:sp>
      <p:sp>
        <p:nvSpPr>
          <p:cNvPr id="9" name="Slide Number Placeholder 8"/>
          <p:cNvSpPr>
            <a:spLocks noGrp="1"/>
          </p:cNvSpPr>
          <p:nvPr>
            <p:ph type="sldNum" sz="quarter" idx="12"/>
          </p:nvPr>
        </p:nvSpPr>
        <p:spPr>
          <a:xfrm>
            <a:off x="10467153" y="320040"/>
            <a:ext cx="914162" cy="320040"/>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94565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404" y="0"/>
            <a:ext cx="12580837"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799936" y="1699589"/>
            <a:ext cx="3673519"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401" y="2349925"/>
            <a:ext cx="3500284" cy="2456442"/>
          </a:xfrm>
        </p:spPr>
        <p:txBody>
          <a:bodyPr/>
          <a:lstStyle>
            <a:lvl1pPr>
              <a:defRPr>
                <a:solidFill>
                  <a:srgbClr val="FFFEFF"/>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424514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462" y="320040"/>
            <a:ext cx="3656648" cy="320040"/>
          </a:xfrm>
        </p:spPr>
        <p:txBody>
          <a:bodyPr/>
          <a:lstStyle/>
          <a:p>
            <a:fld id="{48A87A34-81AB-432B-8DAE-1953F412C126}" type="datetimeFigureOut">
              <a:rPr lang="en-US" smtClean="0"/>
              <a:t>2/9/2021</a:t>
            </a:fld>
            <a:endParaRPr lang="en-US"/>
          </a:p>
        </p:txBody>
      </p:sp>
      <p:sp>
        <p:nvSpPr>
          <p:cNvPr id="3" name="Footer Placeholder 2"/>
          <p:cNvSpPr>
            <a:spLocks noGrp="1"/>
          </p:cNvSpPr>
          <p:nvPr>
            <p:ph type="ftr" sz="quarter" idx="11"/>
          </p:nvPr>
        </p:nvSpPr>
        <p:spPr>
          <a:xfrm>
            <a:off x="804462" y="6227064"/>
            <a:ext cx="10585995" cy="320040"/>
          </a:xfrm>
        </p:spPr>
        <p:txBody>
          <a:bodyPr/>
          <a:lstStyle/>
          <a:p>
            <a:endParaRPr lang="en-US"/>
          </a:p>
        </p:txBody>
      </p:sp>
      <p:sp>
        <p:nvSpPr>
          <p:cNvPr id="4" name="Slide Number Placeholder 3"/>
          <p:cNvSpPr>
            <a:spLocks noGrp="1"/>
          </p:cNvSpPr>
          <p:nvPr>
            <p:ph type="sldNum" sz="quarter" idx="12"/>
          </p:nvPr>
        </p:nvSpPr>
        <p:spPr>
          <a:xfrm>
            <a:off x="10467153" y="320040"/>
            <a:ext cx="914162" cy="320040"/>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00038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404" y="0"/>
            <a:ext cx="12580837"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799936" y="1699589"/>
            <a:ext cx="3673519"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400" y="2352026"/>
            <a:ext cx="3500285" cy="1223298"/>
          </a:xfrm>
        </p:spPr>
        <p:txBody>
          <a:bodyPr bIns="0" anchor="b">
            <a:noAutofit/>
          </a:bodyPr>
          <a:lstStyle>
            <a:lvl1pPr algn="ctr">
              <a:defRPr sz="3199">
                <a:solidFill>
                  <a:srgbClr val="FFFEFF"/>
                </a:solidFill>
              </a:defRPr>
            </a:lvl1pPr>
          </a:lstStyle>
          <a:p>
            <a:r>
              <a:rPr lang="en-US"/>
              <a:t>Click to edit Master title style</a:t>
            </a:r>
          </a:p>
        </p:txBody>
      </p:sp>
      <p:sp>
        <p:nvSpPr>
          <p:cNvPr id="3" name="Content Placeholder 2"/>
          <p:cNvSpPr>
            <a:spLocks noGrp="1"/>
          </p:cNvSpPr>
          <p:nvPr>
            <p:ph idx="1"/>
          </p:nvPr>
        </p:nvSpPr>
        <p:spPr>
          <a:xfrm>
            <a:off x="5108653" y="802809"/>
            <a:ext cx="6273401"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8400" y="3580186"/>
            <a:ext cx="3500285" cy="1221164"/>
          </a:xfrm>
        </p:spPr>
        <p:txBody>
          <a:bodyPr/>
          <a:lstStyle>
            <a:lvl1pPr marL="0" indent="0" algn="ctr">
              <a:buNone/>
              <a:defRPr sz="1600">
                <a:solidFill>
                  <a:srgbClr val="FFFEFF"/>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75772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588" y="-59376"/>
            <a:ext cx="12512592"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126" y="1698332"/>
            <a:ext cx="5939993"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1546" y="0"/>
            <a:ext cx="4647279" cy="6858000"/>
          </a:xfrm>
          <a:solidFill>
            <a:schemeClr val="bg1">
              <a:lumMod val="65000"/>
              <a:lumOff val="35000"/>
            </a:schemeClr>
          </a:solidFill>
          <a:ln w="9525" cap="sq">
            <a:noFill/>
            <a:miter lim="800000"/>
          </a:ln>
          <a:effectLst/>
        </p:spPr>
        <p:txBody>
          <a:bodyPr anchor="t"/>
          <a:lstStyle>
            <a:lvl1pPr marL="0" indent="0" algn="ctr">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2" name="Title 1"/>
          <p:cNvSpPr>
            <a:spLocks noGrp="1"/>
          </p:cNvSpPr>
          <p:nvPr>
            <p:ph type="title"/>
          </p:nvPr>
        </p:nvSpPr>
        <p:spPr>
          <a:xfrm>
            <a:off x="885212" y="2360255"/>
            <a:ext cx="5775142" cy="1178032"/>
          </a:xfrm>
        </p:spPr>
        <p:txBody>
          <a:bodyPr bIns="0" anchor="b">
            <a:normAutofit/>
          </a:bodyPr>
          <a:lstStyle>
            <a:lvl1pPr>
              <a:defRPr sz="3599">
                <a:solidFill>
                  <a:srgbClr val="FFFEFF"/>
                </a:solidFill>
              </a:defRPr>
            </a:lvl1pPr>
          </a:lstStyle>
          <a:p>
            <a:r>
              <a:rPr lang="en-US"/>
              <a:t>Click to edit Master title style</a:t>
            </a:r>
          </a:p>
        </p:txBody>
      </p:sp>
      <p:sp>
        <p:nvSpPr>
          <p:cNvPr id="4" name="Text Placeholder 3"/>
          <p:cNvSpPr>
            <a:spLocks noGrp="1"/>
          </p:cNvSpPr>
          <p:nvPr>
            <p:ph type="body" sz="half" idx="2"/>
          </p:nvPr>
        </p:nvSpPr>
        <p:spPr>
          <a:xfrm>
            <a:off x="885212" y="3545012"/>
            <a:ext cx="5775142" cy="1274198"/>
          </a:xfrm>
        </p:spPr>
        <p:txBody>
          <a:bodyPr>
            <a:normAutofit/>
          </a:bodyPr>
          <a:lstStyle>
            <a:lvl1pPr marL="0" indent="0" algn="ctr">
              <a:buNone/>
              <a:defRPr sz="1799">
                <a:solidFill>
                  <a:srgbClr val="FFFEFF"/>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462" y="320040"/>
            <a:ext cx="3656648" cy="320040"/>
          </a:xfrm>
        </p:spPr>
        <p:txBody>
          <a:bodyPr/>
          <a:lstStyle/>
          <a:p>
            <a:fld id="{48A87A34-81AB-432B-8DAE-1953F412C126}" type="datetimeFigureOut">
              <a:rPr lang="en-US" smtClean="0"/>
              <a:t>2/9/2021</a:t>
            </a:fld>
            <a:endParaRPr lang="en-US"/>
          </a:p>
        </p:txBody>
      </p:sp>
      <p:sp>
        <p:nvSpPr>
          <p:cNvPr id="6" name="Footer Placeholder 5"/>
          <p:cNvSpPr>
            <a:spLocks noGrp="1"/>
          </p:cNvSpPr>
          <p:nvPr>
            <p:ph type="ftr" sz="quarter" idx="11"/>
          </p:nvPr>
        </p:nvSpPr>
        <p:spPr>
          <a:xfrm>
            <a:off x="804463" y="6227064"/>
            <a:ext cx="5940656" cy="320040"/>
          </a:xfrm>
        </p:spPr>
        <p:txBody>
          <a:bodyPr/>
          <a:lstStyle/>
          <a:p>
            <a:endParaRPr lang="en-US"/>
          </a:p>
        </p:txBody>
      </p:sp>
      <p:sp>
        <p:nvSpPr>
          <p:cNvPr id="7" name="Slide Number Placeholder 6"/>
          <p:cNvSpPr>
            <a:spLocks noGrp="1"/>
          </p:cNvSpPr>
          <p:nvPr>
            <p:ph type="sldNum" sz="quarter" idx="12"/>
          </p:nvPr>
        </p:nvSpPr>
        <p:spPr>
          <a:xfrm>
            <a:off x="5826859" y="320040"/>
            <a:ext cx="914162" cy="320040"/>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1317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0929" y="2358392"/>
            <a:ext cx="3497756" cy="2456485"/>
          </a:xfrm>
          <a:prstGeom prst="rect">
            <a:avLst/>
          </a:prstGeom>
        </p:spPr>
        <p:txBody>
          <a:bodyPr vert="horz" lIns="228600" tIns="228600" rIns="228600" bIns="228600" rtlCol="0" anchor="ctr">
            <a:normAutofit/>
          </a:bodyPr>
          <a:lstStyle/>
          <a:p>
            <a:r>
              <a:rPr lang="en-US"/>
              <a:t>Click to edit Master title style</a:t>
            </a:r>
          </a:p>
        </p:txBody>
      </p:sp>
      <p:sp>
        <p:nvSpPr>
          <p:cNvPr id="3" name="Text Placeholder 2"/>
          <p:cNvSpPr>
            <a:spLocks noGrp="1"/>
          </p:cNvSpPr>
          <p:nvPr>
            <p:ph type="body" idx="1"/>
          </p:nvPr>
        </p:nvSpPr>
        <p:spPr>
          <a:xfrm>
            <a:off x="5433566" y="794719"/>
            <a:ext cx="5948487"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04462" y="320040"/>
            <a:ext cx="3656648" cy="320040"/>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804462" y="6227064"/>
            <a:ext cx="10585995" cy="320040"/>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0467153" y="320040"/>
            <a:ext cx="914162" cy="320040"/>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A88731E0-6296-41C3-BE70-5E107B951A8B}" type="slidenum">
              <a:rPr lang="en-US" smtClean="0"/>
              <a:pPr>
                <a:defRPr/>
              </a:pPr>
              <a:t>‹#›</a:t>
            </a:fld>
            <a:endParaRPr lang="en-US" sz="1400"/>
          </a:p>
        </p:txBody>
      </p:sp>
    </p:spTree>
    <p:extLst>
      <p:ext uri="{BB962C8B-B14F-4D97-AF65-F5344CB8AC3E}">
        <p14:creationId xmlns:p14="http://schemas.microsoft.com/office/powerpoint/2010/main" val="2826598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7" r:id="rId12"/>
    <p:sldLayoutId id="2147483732" r:id="rId13"/>
    <p:sldLayoutId id="214748373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126" rtl="0" eaLnBrk="1" latinLnBrk="0" hangingPunct="1">
        <a:lnSpc>
          <a:spcPct val="85000"/>
        </a:lnSpc>
        <a:spcBef>
          <a:spcPct val="0"/>
        </a:spcBef>
        <a:buNone/>
        <a:defRPr sz="3999" b="0" i="0" kern="1200" cap="none" spc="-150">
          <a:solidFill>
            <a:schemeClr val="tx1"/>
          </a:solidFill>
          <a:effectLst/>
          <a:latin typeface="+mj-lt"/>
          <a:ea typeface="+mj-ea"/>
          <a:cs typeface="+mj-cs"/>
        </a:defRPr>
      </a:lvl1pPr>
    </p:titleStyle>
    <p:bodyStyle>
      <a:lvl1pPr marL="228531" indent="-228531" algn="l" defTabSz="914126" rtl="0" eaLnBrk="1" latinLnBrk="0" hangingPunct="1">
        <a:lnSpc>
          <a:spcPct val="120000"/>
        </a:lnSpc>
        <a:spcBef>
          <a:spcPts val="1000"/>
        </a:spcBef>
        <a:buClr>
          <a:schemeClr val="accent1"/>
        </a:buClr>
        <a:buSzPct val="110000"/>
        <a:buFont typeface="Wingdings" panose="05000000000000000000" pitchFamily="2" charset="2"/>
        <a:buChar char="§"/>
        <a:defRPr sz="1799" kern="1200">
          <a:solidFill>
            <a:schemeClr val="tx1"/>
          </a:solidFill>
          <a:effectLst/>
          <a:latin typeface="+mn-lt"/>
          <a:ea typeface="+mn-ea"/>
          <a:cs typeface="+mn-cs"/>
        </a:defRPr>
      </a:lvl1pPr>
      <a:lvl2pPr marL="685594" indent="-228531" algn="l" defTabSz="914126"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2657" indent="-228531" algn="l" defTabSz="914126"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599720" indent="-228531" algn="l" defTabSz="914126"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6783" indent="-228531" algn="l" defTabSz="914126"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3846" indent="-228531" algn="l" defTabSz="914126"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0908" indent="-228531" algn="l" defTabSz="914126"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7971" indent="-228531" algn="l" defTabSz="914126"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5034" indent="-228531" algn="l" defTabSz="914126"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747162"/>
      </p:ext>
    </p:extLst>
  </p:cSld>
  <p:clrMap bg1="lt1" tx1="dk1" bg2="lt2" tx2="dk2" accent1="accent1" accent2="accent2" accent3="accent3" accent4="accent4" accent5="accent5" accent6="accent6" hlink="hlink" folHlink="folHlink"/>
  <p:sldLayoutIdLst>
    <p:sldLayoutId id="2147483735" r:id="rId1"/>
    <p:sldLayoutId id="2147483736" r:id="rId2"/>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www.connectebt.com/"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0.png"/><Relationship Id="rId4"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hyperlink" Target="mailto:luz.hago@ct.gov" TargetMode="External"/><Relationship Id="rId2" Type="http://schemas.openxmlformats.org/officeDocument/2006/relationships/hyperlink" Target="mailto:pamela.Beaulieu@ct.gov" TargetMode="External"/><Relationship Id="rId1" Type="http://schemas.openxmlformats.org/officeDocument/2006/relationships/slideLayout" Target="../slideLayouts/slideLayout1.xml"/><Relationship Id="rId4" Type="http://schemas.openxmlformats.org/officeDocument/2006/relationships/hyperlink" Target="mailto:mellessa.mcpherson-milling@ct.gov" TargetMode="External"/></Relationships>
</file>

<file path=ppt/slides/_rels/slide6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4196" y="4677461"/>
            <a:ext cx="9372218" cy="947736"/>
          </a:xfrm>
        </p:spPr>
        <p:txBody>
          <a:bodyPr>
            <a:normAutofit fontScale="90000"/>
          </a:bodyPr>
          <a:lstStyle/>
          <a:p>
            <a:r>
              <a:rPr lang="en-US"/>
              <a:t>Participant Shopping Experience, Where We Are Now</a:t>
            </a:r>
          </a:p>
        </p:txBody>
      </p:sp>
      <p:sp>
        <p:nvSpPr>
          <p:cNvPr id="3" name="Subtitle 2"/>
          <p:cNvSpPr>
            <a:spLocks noGrp="1"/>
          </p:cNvSpPr>
          <p:nvPr>
            <p:ph type="subTitle" idx="1"/>
          </p:nvPr>
        </p:nvSpPr>
        <p:spPr>
          <a:xfrm>
            <a:off x="1543160" y="5926077"/>
            <a:ext cx="9144000" cy="457200"/>
          </a:xfrm>
        </p:spPr>
        <p:txBody>
          <a:bodyPr>
            <a:normAutofit fontScale="92500" lnSpcReduction="10000"/>
          </a:bodyPr>
          <a:lstStyle/>
          <a:p>
            <a:r>
              <a:rPr lang="en-US"/>
              <a:t>February 4, 2021</a:t>
            </a:r>
          </a:p>
        </p:txBody>
      </p:sp>
      <p:sp>
        <p:nvSpPr>
          <p:cNvPr id="4" name="Picture Placeholder 3"/>
          <p:cNvSpPr>
            <a:spLocks noGrp="1"/>
          </p:cNvSpPr>
          <p:nvPr>
            <p:ph type="pic" sz="quarter" idx="13"/>
          </p:nvPr>
        </p:nvSpPr>
        <p:spPr>
          <a:xfrm>
            <a:off x="7940464" y="935312"/>
            <a:ext cx="2592388" cy="3314700"/>
          </a:xfrm>
          <a:pattFill prst="pct80">
            <a:fgClr>
              <a:schemeClr val="accent3"/>
            </a:fgClr>
            <a:bgClr>
              <a:schemeClr val="bg1"/>
            </a:bgClr>
          </a:pattFill>
        </p:spPr>
      </p:sp>
      <p:pic>
        <p:nvPicPr>
          <p:cNvPr id="16" name="Picture Placeholder 15" descr="Text&#10;&#10;Description automatically generated">
            <a:extLst>
              <a:ext uri="{FF2B5EF4-FFF2-40B4-BE49-F238E27FC236}">
                <a16:creationId xmlns:a16="http://schemas.microsoft.com/office/drawing/2014/main" id="{770B5ED8-0585-43F0-8DC2-F6559A1D2817}"/>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31505" r="31505"/>
          <a:stretch>
            <a:fillRect/>
          </a:stretch>
        </p:blipFill>
        <p:spPr>
          <a:xfrm>
            <a:off x="1655974" y="952276"/>
            <a:ext cx="2592388" cy="3314700"/>
          </a:xfrm>
        </p:spPr>
      </p:pic>
      <p:sp>
        <p:nvSpPr>
          <p:cNvPr id="19" name="Picture Placeholder 18">
            <a:extLst>
              <a:ext uri="{FF2B5EF4-FFF2-40B4-BE49-F238E27FC236}">
                <a16:creationId xmlns:a16="http://schemas.microsoft.com/office/drawing/2014/main" id="{CEC03444-1377-4F1E-9FB6-137AB1E7F23A}"/>
              </a:ext>
            </a:extLst>
          </p:cNvPr>
          <p:cNvSpPr>
            <a:spLocks noGrp="1"/>
          </p:cNvSpPr>
          <p:nvPr>
            <p:ph type="pic" sz="quarter" idx="15"/>
          </p:nvPr>
        </p:nvSpPr>
        <p:spPr>
          <a:xfrm>
            <a:off x="4817666" y="935312"/>
            <a:ext cx="2592388" cy="3314701"/>
          </a:xfrm>
          <a:solidFill>
            <a:schemeClr val="accent3"/>
          </a:solidFill>
        </p:spPr>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3172" t="-49" r="9297" b="53381"/>
          <a:stretch/>
        </p:blipFill>
        <p:spPr>
          <a:xfrm>
            <a:off x="1659835" y="939011"/>
            <a:ext cx="2549633" cy="3321339"/>
          </a:xfrm>
          <a:prstGeom prst="rect">
            <a:avLst/>
          </a:prstGeom>
        </p:spPr>
      </p:pic>
      <p:pic>
        <p:nvPicPr>
          <p:cNvPr id="17" name="Picture 16">
            <a:extLst>
              <a:ext uri="{FF2B5EF4-FFF2-40B4-BE49-F238E27FC236}">
                <a16:creationId xmlns:a16="http://schemas.microsoft.com/office/drawing/2014/main" id="{EEC2268F-9525-4007-ADD1-509CA728F7CD}"/>
              </a:ext>
            </a:extLst>
          </p:cNvPr>
          <p:cNvPicPr>
            <a:picLocks noChangeAspect="1"/>
          </p:cNvPicPr>
          <p:nvPr/>
        </p:nvPicPr>
        <p:blipFill>
          <a:blip r:embed="rId5"/>
          <a:stretch>
            <a:fillRect/>
          </a:stretch>
        </p:blipFill>
        <p:spPr>
          <a:xfrm>
            <a:off x="8286873" y="1102824"/>
            <a:ext cx="1899570" cy="2979675"/>
          </a:xfrm>
          <a:prstGeom prst="rect">
            <a:avLst/>
          </a:prstGeom>
        </p:spPr>
      </p:pic>
      <p:pic>
        <p:nvPicPr>
          <p:cNvPr id="13" name="Picture 12"/>
          <p:cNvPicPr>
            <a:picLocks noChangeAspect="1"/>
          </p:cNvPicPr>
          <p:nvPr/>
        </p:nvPicPr>
        <p:blipFill>
          <a:blip r:embed="rId6"/>
          <a:stretch>
            <a:fillRect/>
          </a:stretch>
        </p:blipFill>
        <p:spPr>
          <a:xfrm>
            <a:off x="5195852" y="1104855"/>
            <a:ext cx="1838333" cy="30095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F97AB207-D1FA-4242-8550-20AE639CB7C7}"/>
              </a:ext>
            </a:extLst>
          </p:cNvPr>
          <p:cNvPicPr>
            <a:picLocks noChangeAspect="1"/>
          </p:cNvPicPr>
          <p:nvPr/>
        </p:nvPicPr>
        <p:blipFill>
          <a:blip r:embed="rId6"/>
          <a:stretch>
            <a:fillRect/>
          </a:stretch>
        </p:blipFill>
        <p:spPr>
          <a:xfrm>
            <a:off x="5175245" y="1102824"/>
            <a:ext cx="1838333" cy="30095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8676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Q12 How Often Do Your WIC Items Not Go Through?</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016603246"/>
              </p:ext>
            </p:extLst>
          </p:nvPr>
        </p:nvGraphicFramePr>
        <p:xfrm>
          <a:off x="2995613" y="1643063"/>
          <a:ext cx="7670800" cy="4529137"/>
        </p:xfrm>
        <a:graphic>
          <a:graphicData uri="http://schemas.openxmlformats.org/drawingml/2006/chart">
            <c:chart xmlns:c="http://schemas.openxmlformats.org/drawingml/2006/chart" xmlns:r="http://schemas.openxmlformats.org/officeDocument/2006/relationships" r:id="rId3"/>
          </a:graphicData>
        </a:graphic>
      </p:graphicFrame>
      <p:pic>
        <p:nvPicPr>
          <p:cNvPr id="5" name="Content Placeholder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40650">
            <a:off x="412836" y="649056"/>
            <a:ext cx="1371600" cy="1173081"/>
          </a:xfrm>
          <a:prstGeom prst="rect">
            <a:avLst/>
          </a:prstGeom>
        </p:spPr>
      </p:pic>
    </p:spTree>
    <p:extLst>
      <p:ext uri="{BB962C8B-B14F-4D97-AF65-F5344CB8AC3E}">
        <p14:creationId xmlns:p14="http://schemas.microsoft.com/office/powerpoint/2010/main" val="380177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Q13 When the WIC Items Don’t Go Through, What Do You Do?</a:t>
            </a:r>
          </a:p>
        </p:txBody>
      </p:sp>
      <p:graphicFrame>
        <p:nvGraphicFramePr>
          <p:cNvPr id="16" name="Content Placeholder 15"/>
          <p:cNvGraphicFramePr>
            <a:graphicFrameLocks noGrp="1"/>
          </p:cNvGraphicFramePr>
          <p:nvPr>
            <p:ph idx="1"/>
            <p:extLst>
              <p:ext uri="{D42A27DB-BD31-4B8C-83A1-F6EECF244321}">
                <p14:modId xmlns:p14="http://schemas.microsoft.com/office/powerpoint/2010/main" val="4220900741"/>
              </p:ext>
            </p:extLst>
          </p:nvPr>
        </p:nvGraphicFramePr>
        <p:xfrm>
          <a:off x="2995612" y="1676400"/>
          <a:ext cx="7670800" cy="4529137"/>
        </p:xfrm>
        <a:graphic>
          <a:graphicData uri="http://schemas.openxmlformats.org/drawingml/2006/chart">
            <c:chart xmlns:c="http://schemas.openxmlformats.org/drawingml/2006/chart" xmlns:r="http://schemas.openxmlformats.org/officeDocument/2006/relationships" r:id="rId3"/>
          </a:graphicData>
        </a:graphic>
      </p:graphicFrame>
      <p:pic>
        <p:nvPicPr>
          <p:cNvPr id="5" name="Content Placeholder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40650">
            <a:off x="412836" y="649056"/>
            <a:ext cx="1371600" cy="1173081"/>
          </a:xfrm>
          <a:prstGeom prst="rect">
            <a:avLst/>
          </a:prstGeom>
        </p:spPr>
      </p:pic>
    </p:spTree>
    <p:extLst>
      <p:ext uri="{BB962C8B-B14F-4D97-AF65-F5344CB8AC3E}">
        <p14:creationId xmlns:p14="http://schemas.microsoft.com/office/powerpoint/2010/main" val="395893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5" y="0"/>
            <a:ext cx="12580837"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7"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290" y="960120"/>
            <a:ext cx="3864689" cy="4171278"/>
          </a:xfrm>
        </p:spPr>
        <p:txBody>
          <a:bodyPr>
            <a:normAutofit/>
          </a:bodyPr>
          <a:lstStyle/>
          <a:p>
            <a:pPr algn="r"/>
            <a:r>
              <a:rPr lang="en-US" sz="4400">
                <a:solidFill>
                  <a:schemeClr val="tx1"/>
                </a:solidFill>
              </a:rPr>
              <a:t>Q13 Comments</a:t>
            </a:r>
          </a:p>
        </p:txBody>
      </p:sp>
      <p:cxnSp>
        <p:nvCxnSpPr>
          <p:cNvPr id="9"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1025"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81866" y="960120"/>
            <a:ext cx="5510364" cy="4171278"/>
          </a:xfrm>
        </p:spPr>
        <p:txBody>
          <a:bodyPr>
            <a:normAutofit/>
          </a:bodyPr>
          <a:lstStyle/>
          <a:p>
            <a:r>
              <a:rPr lang="en-US"/>
              <a:t>“I ended up just paying cash for what didn’t scan.”</a:t>
            </a:r>
          </a:p>
          <a:p>
            <a:r>
              <a:rPr lang="en-US"/>
              <a:t>“Leave them because I’m frustrated and holding the line up.”</a:t>
            </a:r>
          </a:p>
          <a:p>
            <a:r>
              <a:rPr lang="en-US"/>
              <a:t>“Or sometimes return item to the cashier.”</a:t>
            </a:r>
          </a:p>
          <a:p>
            <a:r>
              <a:rPr lang="en-US"/>
              <a:t>“Sometimes go to a different store.”</a:t>
            </a:r>
          </a:p>
          <a:p>
            <a:r>
              <a:rPr lang="en-US"/>
              <a:t>“I leave the item and go without.”</a:t>
            </a:r>
          </a:p>
        </p:txBody>
      </p:sp>
    </p:spTree>
    <p:extLst>
      <p:ext uri="{BB962C8B-B14F-4D97-AF65-F5344CB8AC3E}">
        <p14:creationId xmlns:p14="http://schemas.microsoft.com/office/powerpoint/2010/main" val="315360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5" y="0"/>
            <a:ext cx="12580837"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7"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290" y="960120"/>
            <a:ext cx="3864689" cy="4171278"/>
          </a:xfrm>
        </p:spPr>
        <p:txBody>
          <a:bodyPr>
            <a:normAutofit/>
          </a:bodyPr>
          <a:lstStyle/>
          <a:p>
            <a:pPr algn="r"/>
            <a:r>
              <a:rPr lang="en-US" sz="3700">
                <a:solidFill>
                  <a:schemeClr val="tx1"/>
                </a:solidFill>
              </a:rPr>
              <a:t>Q14 What Suggestions Would You Give to Make Your Shopping Experience Better?</a:t>
            </a:r>
          </a:p>
        </p:txBody>
      </p:sp>
      <p:cxnSp>
        <p:nvCxnSpPr>
          <p:cNvPr id="9"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1025"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81866" y="960120"/>
            <a:ext cx="5510364" cy="4171278"/>
          </a:xfrm>
        </p:spPr>
        <p:txBody>
          <a:bodyPr>
            <a:normAutofit/>
          </a:bodyPr>
          <a:lstStyle/>
          <a:p>
            <a:pPr>
              <a:lnSpc>
                <a:spcPct val="110000"/>
              </a:lnSpc>
            </a:pPr>
            <a:r>
              <a:rPr lang="en-US" sz="1700"/>
              <a:t>“The stores need to label their items.”</a:t>
            </a:r>
          </a:p>
          <a:p>
            <a:pPr>
              <a:lnSpc>
                <a:spcPct val="110000"/>
              </a:lnSpc>
            </a:pPr>
            <a:r>
              <a:rPr lang="en-US" sz="1700"/>
              <a:t>“I think the supermarkets need to know the </a:t>
            </a:r>
            <a:r>
              <a:rPr lang="en-US" sz="1700" err="1"/>
              <a:t>wic</a:t>
            </a:r>
            <a:r>
              <a:rPr lang="en-US" sz="1700"/>
              <a:t> items better.”</a:t>
            </a:r>
          </a:p>
          <a:p>
            <a:pPr>
              <a:lnSpc>
                <a:spcPct val="110000"/>
              </a:lnSpc>
            </a:pPr>
            <a:r>
              <a:rPr lang="en-US" sz="1700"/>
              <a:t>“Have a better way of tracking what’s left on your card each month.”</a:t>
            </a:r>
          </a:p>
          <a:p>
            <a:pPr>
              <a:lnSpc>
                <a:spcPct val="110000"/>
              </a:lnSpc>
            </a:pPr>
            <a:r>
              <a:rPr lang="en-US" sz="1700"/>
              <a:t>“Should be able to pick up any brand item.”</a:t>
            </a:r>
          </a:p>
          <a:p>
            <a:pPr>
              <a:lnSpc>
                <a:spcPct val="110000"/>
              </a:lnSpc>
            </a:pPr>
            <a:r>
              <a:rPr lang="en-US" sz="1700"/>
              <a:t>“Explain the </a:t>
            </a:r>
            <a:r>
              <a:rPr lang="en-US" sz="1700" err="1"/>
              <a:t>wic</a:t>
            </a:r>
            <a:r>
              <a:rPr lang="en-US" sz="1700"/>
              <a:t> system better. It wasn’t explained clear enough to me.”</a:t>
            </a:r>
          </a:p>
          <a:p>
            <a:pPr>
              <a:lnSpc>
                <a:spcPct val="110000"/>
              </a:lnSpc>
            </a:pPr>
            <a:r>
              <a:rPr lang="en-US" sz="1700"/>
              <a:t>“Fix the app.”</a:t>
            </a:r>
          </a:p>
          <a:p>
            <a:pPr>
              <a:lnSpc>
                <a:spcPct val="110000"/>
              </a:lnSpc>
            </a:pPr>
            <a:r>
              <a:rPr lang="en-US" sz="1700"/>
              <a:t>“Improve information about the amounts of juices and milk.”</a:t>
            </a:r>
          </a:p>
          <a:p>
            <a:pPr marL="45720" indent="0">
              <a:lnSpc>
                <a:spcPct val="110000"/>
              </a:lnSpc>
              <a:buNone/>
            </a:pPr>
            <a:endParaRPr lang="en-US" sz="1700"/>
          </a:p>
        </p:txBody>
      </p:sp>
    </p:spTree>
    <p:extLst>
      <p:ext uri="{BB962C8B-B14F-4D97-AF65-F5344CB8AC3E}">
        <p14:creationId xmlns:p14="http://schemas.microsoft.com/office/powerpoint/2010/main" val="297288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DE945-1757-4B25-B8B2-30130B845CF3}"/>
              </a:ext>
            </a:extLst>
          </p:cNvPr>
          <p:cNvSpPr>
            <a:spLocks noGrp="1"/>
          </p:cNvSpPr>
          <p:nvPr>
            <p:ph type="title"/>
          </p:nvPr>
        </p:nvSpPr>
        <p:spPr>
          <a:xfrm>
            <a:off x="2024743" y="342900"/>
            <a:ext cx="9676515" cy="1143000"/>
          </a:xfrm>
        </p:spPr>
        <p:txBody>
          <a:bodyPr>
            <a:noAutofit/>
          </a:bodyPr>
          <a:lstStyle/>
          <a:p>
            <a:r>
              <a:rPr lang="en-US" sz="3200"/>
              <a:t>Q5: WIC has recently expanded the approved food list to help make shopping during COVID-19 easier. </a:t>
            </a:r>
            <a:br>
              <a:rPr lang="en-US" sz="3200"/>
            </a:br>
            <a:r>
              <a:rPr lang="en-US" sz="3200"/>
              <a:t>How did you hear about these added foods?</a:t>
            </a:r>
          </a:p>
        </p:txBody>
      </p:sp>
      <p:graphicFrame>
        <p:nvGraphicFramePr>
          <p:cNvPr id="10" name="Content Placeholder 9">
            <a:extLst>
              <a:ext uri="{FF2B5EF4-FFF2-40B4-BE49-F238E27FC236}">
                <a16:creationId xmlns:a16="http://schemas.microsoft.com/office/drawing/2014/main" id="{4E4DBE34-BC94-4E25-951D-51525567DCD1}"/>
              </a:ext>
            </a:extLst>
          </p:cNvPr>
          <p:cNvGraphicFramePr>
            <a:graphicFrameLocks noGrp="1"/>
          </p:cNvGraphicFramePr>
          <p:nvPr>
            <p:ph idx="1"/>
            <p:extLst>
              <p:ext uri="{D42A27DB-BD31-4B8C-83A1-F6EECF244321}">
                <p14:modId xmlns:p14="http://schemas.microsoft.com/office/powerpoint/2010/main" val="1402346326"/>
              </p:ext>
            </p:extLst>
          </p:nvPr>
        </p:nvGraphicFramePr>
        <p:xfrm>
          <a:off x="1829502" y="1875503"/>
          <a:ext cx="9871756" cy="4746851"/>
        </p:xfrm>
        <a:graphic>
          <a:graphicData uri="http://schemas.openxmlformats.org/drawingml/2006/chart">
            <c:chart xmlns:c="http://schemas.openxmlformats.org/drawingml/2006/chart" xmlns:r="http://schemas.openxmlformats.org/officeDocument/2006/relationships" r:id="rId3"/>
          </a:graphicData>
        </a:graphic>
      </p:graphicFrame>
      <p:pic>
        <p:nvPicPr>
          <p:cNvPr id="5" name="Content Placeholder 15">
            <a:extLst>
              <a:ext uri="{FF2B5EF4-FFF2-40B4-BE49-F238E27FC236}">
                <a16:creationId xmlns:a16="http://schemas.microsoft.com/office/drawing/2014/main" id="{0ABFDE66-5FCD-4402-842A-286EF11A4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000">
            <a:off x="418657" y="656011"/>
            <a:ext cx="1371600" cy="1173081"/>
          </a:xfrm>
          <a:prstGeom prst="rect">
            <a:avLst/>
          </a:prstGeom>
        </p:spPr>
      </p:pic>
    </p:spTree>
    <p:extLst>
      <p:ext uri="{BB962C8B-B14F-4D97-AF65-F5344CB8AC3E}">
        <p14:creationId xmlns:p14="http://schemas.microsoft.com/office/powerpoint/2010/main" val="41502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F689D-6D5B-423E-9EB5-EAFF0D861D2E}"/>
              </a:ext>
            </a:extLst>
          </p:cNvPr>
          <p:cNvSpPr>
            <a:spLocks noGrp="1"/>
          </p:cNvSpPr>
          <p:nvPr>
            <p:ph type="title"/>
          </p:nvPr>
        </p:nvSpPr>
        <p:spPr>
          <a:xfrm>
            <a:off x="1829502" y="174171"/>
            <a:ext cx="9979911" cy="1143000"/>
          </a:xfrm>
        </p:spPr>
        <p:txBody>
          <a:bodyPr>
            <a:noAutofit/>
          </a:bodyPr>
          <a:lstStyle/>
          <a:p>
            <a:r>
              <a:rPr lang="en-US" sz="2800"/>
              <a:t>Q15 How has the COVID-19 pandemic changed how you grocery shop for</a:t>
            </a:r>
            <a:br>
              <a:rPr lang="en-US" sz="2800"/>
            </a:br>
            <a:r>
              <a:rPr lang="en-US" sz="2800"/>
              <a:t>WIC foods? (Check all that apply)</a:t>
            </a:r>
          </a:p>
        </p:txBody>
      </p:sp>
      <p:graphicFrame>
        <p:nvGraphicFramePr>
          <p:cNvPr id="8" name="Content Placeholder 7">
            <a:extLst>
              <a:ext uri="{FF2B5EF4-FFF2-40B4-BE49-F238E27FC236}">
                <a16:creationId xmlns:a16="http://schemas.microsoft.com/office/drawing/2014/main" id="{A12E5C65-B2AD-4529-AD29-E34F0F11152E}"/>
              </a:ext>
            </a:extLst>
          </p:cNvPr>
          <p:cNvGraphicFramePr>
            <a:graphicFrameLocks noGrp="1"/>
          </p:cNvGraphicFramePr>
          <p:nvPr>
            <p:ph idx="1"/>
            <p:extLst>
              <p:ext uri="{D42A27DB-BD31-4B8C-83A1-F6EECF244321}">
                <p14:modId xmlns:p14="http://schemas.microsoft.com/office/powerpoint/2010/main" val="1496457708"/>
              </p:ext>
            </p:extLst>
          </p:nvPr>
        </p:nvGraphicFramePr>
        <p:xfrm>
          <a:off x="189707" y="1251857"/>
          <a:ext cx="11809412" cy="5431972"/>
        </p:xfrm>
        <a:graphic>
          <a:graphicData uri="http://schemas.openxmlformats.org/drawingml/2006/chart">
            <c:chart xmlns:c="http://schemas.openxmlformats.org/drawingml/2006/chart" xmlns:r="http://schemas.openxmlformats.org/officeDocument/2006/relationships" r:id="rId3"/>
          </a:graphicData>
        </a:graphic>
      </p:graphicFrame>
      <p:pic>
        <p:nvPicPr>
          <p:cNvPr id="5" name="Content Placeholder 15">
            <a:extLst>
              <a:ext uri="{FF2B5EF4-FFF2-40B4-BE49-F238E27FC236}">
                <a16:creationId xmlns:a16="http://schemas.microsoft.com/office/drawing/2014/main" id="{1FB075AF-C3E0-48BA-A719-579690ED1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000">
            <a:off x="228952" y="159130"/>
            <a:ext cx="1371600" cy="1173081"/>
          </a:xfrm>
          <a:prstGeom prst="rect">
            <a:avLst/>
          </a:prstGeom>
        </p:spPr>
      </p:pic>
    </p:spTree>
    <p:extLst>
      <p:ext uri="{BB962C8B-B14F-4D97-AF65-F5344CB8AC3E}">
        <p14:creationId xmlns:p14="http://schemas.microsoft.com/office/powerpoint/2010/main" val="169280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Staff Shopping Experience</a:t>
            </a:r>
          </a:p>
        </p:txBody>
      </p:sp>
      <p:sp>
        <p:nvSpPr>
          <p:cNvPr id="4" name="Picture Placeholder 3"/>
          <p:cNvSpPr>
            <a:spLocks noGrp="1"/>
          </p:cNvSpPr>
          <p:nvPr>
            <p:ph type="pic" sz="quarter" idx="13"/>
          </p:nvPr>
        </p:nvSpPr>
        <p:spPr/>
      </p:sp>
      <p:sp>
        <p:nvSpPr>
          <p:cNvPr id="3" name="Content Placeholder 2"/>
          <p:cNvSpPr>
            <a:spLocks noGrp="1"/>
          </p:cNvSpPr>
          <p:nvPr>
            <p:ph idx="1"/>
          </p:nvPr>
        </p:nvSpPr>
        <p:spPr>
          <a:xfrm>
            <a:off x="2545493" y="1643063"/>
            <a:ext cx="9336370" cy="4529137"/>
          </a:xfrm>
        </p:spPr>
        <p:txBody>
          <a:bodyPr>
            <a:normAutofit/>
          </a:bodyPr>
          <a:lstStyle/>
          <a:p>
            <a:r>
              <a:rPr lang="en-US" sz="2600"/>
              <a:t>Ability to explain eWIC shopping to Participants</a:t>
            </a:r>
          </a:p>
          <a:p>
            <a:r>
              <a:rPr lang="en-US" sz="2600"/>
              <a:t>To put yourself in the participant’s shoes while shopping</a:t>
            </a:r>
          </a:p>
          <a:p>
            <a:r>
              <a:rPr lang="en-US" sz="2600"/>
              <a:t>New Staff and Staff who need retraining</a:t>
            </a:r>
          </a:p>
        </p:txBody>
      </p:sp>
      <p:pic>
        <p:nvPicPr>
          <p:cNvPr id="6"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6366">
            <a:off x="93492" y="577055"/>
            <a:ext cx="1974002" cy="1373701"/>
          </a:xfrm>
          <a:prstGeom prst="rect">
            <a:avLst/>
          </a:prstGeom>
        </p:spPr>
      </p:pic>
    </p:spTree>
    <p:extLst>
      <p:ext uri="{BB962C8B-B14F-4D97-AF65-F5344CB8AC3E}">
        <p14:creationId xmlns:p14="http://schemas.microsoft.com/office/powerpoint/2010/main" val="262134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3674" y="-15796"/>
            <a:ext cx="790985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Shape 11">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8122" y="-6726"/>
            <a:ext cx="5930114"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Shape 13">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2113" y="-3116"/>
            <a:ext cx="6765211"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Shape 15">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1325" y="0"/>
            <a:ext cx="5237500"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872877" y="1124998"/>
            <a:ext cx="3455222" cy="4589717"/>
          </a:xfrm>
        </p:spPr>
        <p:txBody>
          <a:bodyPr>
            <a:normAutofit/>
          </a:bodyPr>
          <a:lstStyle/>
          <a:p>
            <a:pPr algn="l"/>
            <a:r>
              <a:rPr lang="en-US" sz="4800"/>
              <a:t>Staff Shopping Experience: Feedback</a:t>
            </a:r>
          </a:p>
        </p:txBody>
      </p:sp>
      <p:sp>
        <p:nvSpPr>
          <p:cNvPr id="37" name="Content Placeholder 2"/>
          <p:cNvSpPr>
            <a:spLocks noGrp="1"/>
          </p:cNvSpPr>
          <p:nvPr>
            <p:ph idx="1"/>
          </p:nvPr>
        </p:nvSpPr>
        <p:spPr>
          <a:xfrm>
            <a:off x="798369" y="794042"/>
            <a:ext cx="5425723" cy="5248622"/>
          </a:xfrm>
        </p:spPr>
        <p:txBody>
          <a:bodyPr>
            <a:noAutofit/>
          </a:bodyPr>
          <a:lstStyle/>
          <a:p>
            <a:r>
              <a:rPr lang="en-US" sz="2000">
                <a:latin typeface="Calibri" panose="020F0502020204030204" pitchFamily="34" charset="0"/>
              </a:rPr>
              <a:t>"Asked cashier for balance inquiry - was super nice but said they cannot do that and suggested I call the number on the back of the card or use the app.“</a:t>
            </a:r>
          </a:p>
          <a:p>
            <a:r>
              <a:rPr lang="en-US" sz="2000">
                <a:latin typeface="Calibri" panose="020F0502020204030204" pitchFamily="34" charset="0"/>
              </a:rPr>
              <a:t>"Only a select few items had 'WIC Approved' tags. Misleading as there were many other brands &amp; flavors approved for WIC but had no tag.“</a:t>
            </a:r>
          </a:p>
          <a:p>
            <a:r>
              <a:rPr lang="en-US" sz="2000">
                <a:latin typeface="Calibri" panose="020F0502020204030204" pitchFamily="34" charset="0"/>
              </a:rPr>
              <a:t>“Cereals are tricky w/the oz. of the box. Some boxes are 23 oz or 14.5 oz and this is why some WIC participants can’t redeem their whole allowance for cereal.”</a:t>
            </a:r>
          </a:p>
          <a:p>
            <a:r>
              <a:rPr lang="en-US" sz="2000">
                <a:latin typeface="Calibri" panose="020F0502020204030204" pitchFamily="34" charset="0"/>
              </a:rPr>
              <a:t>"We used the WIC APP to scan barcodes, very helpful &amp; easy to navigate."</a:t>
            </a:r>
            <a:endParaRPr lang="en-US" sz="2000" b="1"/>
          </a:p>
        </p:txBody>
      </p:sp>
    </p:spTree>
    <p:extLst>
      <p:ext uri="{BB962C8B-B14F-4D97-AF65-F5344CB8AC3E}">
        <p14:creationId xmlns:p14="http://schemas.microsoft.com/office/powerpoint/2010/main" val="207527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Staff Shopping Experience</a:t>
            </a:r>
          </a:p>
        </p:txBody>
      </p:sp>
      <p:sp>
        <p:nvSpPr>
          <p:cNvPr id="5" name="Text Placeholder 4">
            <a:extLst>
              <a:ext uri="{FF2B5EF4-FFF2-40B4-BE49-F238E27FC236}">
                <a16:creationId xmlns:a16="http://schemas.microsoft.com/office/drawing/2014/main" id="{1F40D888-E6DF-4AB8-A6F8-5ECFFB0E9817}"/>
              </a:ext>
            </a:extLst>
          </p:cNvPr>
          <p:cNvSpPr>
            <a:spLocks noGrp="1"/>
          </p:cNvSpPr>
          <p:nvPr>
            <p:ph type="body" idx="1"/>
          </p:nvPr>
        </p:nvSpPr>
        <p:spPr>
          <a:xfrm>
            <a:off x="5135131" y="314549"/>
            <a:ext cx="6263456" cy="685800"/>
          </a:xfrm>
        </p:spPr>
        <p:txBody>
          <a:bodyPr/>
          <a:lstStyle/>
          <a:p>
            <a:r>
              <a:rPr lang="en-US" sz="3200" b="1"/>
              <a:t>Do’s</a:t>
            </a:r>
          </a:p>
        </p:txBody>
      </p:sp>
      <p:sp>
        <p:nvSpPr>
          <p:cNvPr id="3" name="Content Placeholder 2"/>
          <p:cNvSpPr>
            <a:spLocks noGrp="1"/>
          </p:cNvSpPr>
          <p:nvPr>
            <p:ph sz="half" idx="2"/>
          </p:nvPr>
        </p:nvSpPr>
        <p:spPr>
          <a:xfrm>
            <a:off x="5112642" y="1137584"/>
            <a:ext cx="4117789" cy="2456333"/>
          </a:xfrm>
        </p:spPr>
        <p:txBody>
          <a:bodyPr vert="horz" lIns="91440" tIns="45720" rIns="91440" bIns="45720" rtlCol="0" anchor="t">
            <a:noAutofit/>
          </a:bodyPr>
          <a:lstStyle/>
          <a:p>
            <a:r>
              <a:rPr lang="en-US" sz="2000"/>
              <a:t>New Staff Only or Staff Who Need a Refresher</a:t>
            </a:r>
          </a:p>
          <a:p>
            <a:r>
              <a:rPr lang="en-US" sz="2000"/>
              <a:t>Shop at small and large stores</a:t>
            </a:r>
          </a:p>
          <a:p>
            <a:r>
              <a:rPr lang="en-US" sz="2000"/>
              <a:t>Run an Authorized Vendor List</a:t>
            </a:r>
          </a:p>
          <a:p>
            <a:r>
              <a:rPr lang="en-US" sz="2000"/>
              <a:t>Ok to engage with store staff</a:t>
            </a:r>
          </a:p>
        </p:txBody>
      </p:sp>
      <p:sp>
        <p:nvSpPr>
          <p:cNvPr id="7" name="Text Placeholder 6">
            <a:extLst>
              <a:ext uri="{FF2B5EF4-FFF2-40B4-BE49-F238E27FC236}">
                <a16:creationId xmlns:a16="http://schemas.microsoft.com/office/drawing/2014/main" id="{1A40AF0F-71E8-4EB7-B126-1946B9011342}"/>
              </a:ext>
            </a:extLst>
          </p:cNvPr>
          <p:cNvSpPr>
            <a:spLocks noGrp="1"/>
          </p:cNvSpPr>
          <p:nvPr>
            <p:ph type="body" sz="quarter" idx="3"/>
          </p:nvPr>
        </p:nvSpPr>
        <p:spPr>
          <a:xfrm>
            <a:off x="5135804" y="3804704"/>
            <a:ext cx="6262783" cy="685800"/>
          </a:xfrm>
        </p:spPr>
        <p:txBody>
          <a:bodyPr/>
          <a:lstStyle/>
          <a:p>
            <a:r>
              <a:rPr lang="en-US" sz="3200" b="1"/>
              <a:t>Don’ts</a:t>
            </a:r>
          </a:p>
        </p:txBody>
      </p:sp>
      <p:sp>
        <p:nvSpPr>
          <p:cNvPr id="8" name="Content Placeholder 7">
            <a:extLst>
              <a:ext uri="{FF2B5EF4-FFF2-40B4-BE49-F238E27FC236}">
                <a16:creationId xmlns:a16="http://schemas.microsoft.com/office/drawing/2014/main" id="{D765639E-FA6E-4189-AC6F-ADDE2032FB16}"/>
              </a:ext>
            </a:extLst>
          </p:cNvPr>
          <p:cNvSpPr>
            <a:spLocks noGrp="1"/>
          </p:cNvSpPr>
          <p:nvPr>
            <p:ph sz="quarter" idx="4"/>
          </p:nvPr>
        </p:nvSpPr>
        <p:spPr>
          <a:xfrm>
            <a:off x="5112642" y="4554187"/>
            <a:ext cx="6263956" cy="1704060"/>
          </a:xfrm>
        </p:spPr>
        <p:txBody>
          <a:bodyPr vert="horz" lIns="91440" tIns="45720" rIns="91440" bIns="45720" rtlCol="0" anchor="t">
            <a:normAutofit/>
          </a:bodyPr>
          <a:lstStyle/>
          <a:p>
            <a:r>
              <a:rPr lang="en-US" sz="2000"/>
              <a:t>You are not Vendor Monitors!</a:t>
            </a:r>
          </a:p>
          <a:p>
            <a:r>
              <a:rPr lang="en-US" sz="2000"/>
              <a:t>Don’t worry about Minimum Inventory</a:t>
            </a:r>
          </a:p>
          <a:p>
            <a:r>
              <a:rPr lang="en-US" sz="2000"/>
              <a:t>Do not pretend to be “Secret Shoppers”</a:t>
            </a:r>
          </a:p>
          <a:p>
            <a:endParaRPr lang="en-US"/>
          </a:p>
        </p:txBody>
      </p:sp>
    </p:spTree>
    <p:extLst>
      <p:ext uri="{BB962C8B-B14F-4D97-AF65-F5344CB8AC3E}">
        <p14:creationId xmlns:p14="http://schemas.microsoft.com/office/powerpoint/2010/main" val="195604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5" y="0"/>
            <a:ext cx="12580837" cy="6853238"/>
            <a:chOff x="-417513" y="0"/>
            <a:chExt cx="12584114" cy="6853238"/>
          </a:xfrm>
        </p:grpSpPr>
        <p:sp>
          <p:nvSpPr>
            <p:cNvPr id="89"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9935" y="1699589"/>
            <a:ext cx="3673519" cy="3470421"/>
            <a:chOff x="697883" y="1816768"/>
            <a:chExt cx="3674476" cy="3470421"/>
          </a:xfrm>
        </p:grpSpPr>
        <p:sp>
          <p:nvSpPr>
            <p:cNvPr id="90" name="Rectangle 31">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6" name="Rectangle 35">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5" y="0"/>
            <a:ext cx="12580837" cy="6853238"/>
            <a:chOff x="-417513" y="0"/>
            <a:chExt cx="12584114" cy="6853238"/>
          </a:xfrm>
        </p:grpSpPr>
        <p:sp>
          <p:nvSpPr>
            <p:cNvPr id="9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6"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1" name="Rectangle 60">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290" y="960120"/>
            <a:ext cx="3864689" cy="4171278"/>
          </a:xfrm>
        </p:spPr>
        <p:txBody>
          <a:bodyPr vert="horz" lIns="228600" tIns="228600" rIns="228600" bIns="228600" rtlCol="0" anchor="ctr">
            <a:normAutofit/>
          </a:bodyPr>
          <a:lstStyle/>
          <a:p>
            <a:pPr algn="r" defTabSz="914400"/>
            <a:r>
              <a:rPr lang="en-US" sz="4400">
                <a:solidFill>
                  <a:schemeClr val="tx1"/>
                </a:solidFill>
              </a:rPr>
              <a:t>Staff Shopping Experience: </a:t>
            </a:r>
            <a:br>
              <a:rPr lang="en-US" sz="4400">
                <a:solidFill>
                  <a:schemeClr val="tx1"/>
                </a:solidFill>
              </a:rPr>
            </a:br>
            <a:r>
              <a:rPr lang="en-US" sz="4400">
                <a:solidFill>
                  <a:schemeClr val="tx1"/>
                </a:solidFill>
              </a:rPr>
              <a:t>Prepare</a:t>
            </a:r>
          </a:p>
        </p:txBody>
      </p:sp>
      <p:cxnSp>
        <p:nvCxnSpPr>
          <p:cNvPr id="92" name="Straight Connector 62">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1025"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3" name="Content Placeholder 2"/>
          <p:cNvSpPr>
            <a:spLocks noGrp="1"/>
          </p:cNvSpPr>
          <p:nvPr>
            <p:ph sz="half" idx="1"/>
          </p:nvPr>
        </p:nvSpPr>
        <p:spPr>
          <a:xfrm>
            <a:off x="4981866" y="960120"/>
            <a:ext cx="5510364" cy="4171278"/>
          </a:xfrm>
        </p:spPr>
        <p:txBody>
          <a:bodyPr vert="horz" lIns="91440" tIns="45720" rIns="91440" bIns="45720" rtlCol="0" anchor="ctr">
            <a:normAutofit lnSpcReduction="10000"/>
          </a:bodyPr>
          <a:lstStyle/>
          <a:p>
            <a:pPr indent="-228600" defTabSz="914400">
              <a:lnSpc>
                <a:spcPct val="110000"/>
              </a:lnSpc>
            </a:pPr>
            <a:r>
              <a:rPr lang="en-US" sz="1700"/>
              <a:t>Check eWIC balance </a:t>
            </a:r>
          </a:p>
          <a:p>
            <a:pPr lvl="1" indent="-228600" defTabSz="914400">
              <a:lnSpc>
                <a:spcPct val="110000"/>
              </a:lnSpc>
            </a:pPr>
            <a:r>
              <a:rPr lang="en-US" sz="1700"/>
              <a:t>Family Benefit List (Initial Issuance)</a:t>
            </a:r>
          </a:p>
          <a:p>
            <a:pPr lvl="1" indent="-228600" defTabSz="914400">
              <a:lnSpc>
                <a:spcPct val="110000"/>
              </a:lnSpc>
            </a:pPr>
            <a:r>
              <a:rPr lang="en-US" sz="1700"/>
              <a:t>WICShopper</a:t>
            </a:r>
          </a:p>
          <a:p>
            <a:pPr lvl="1" indent="-228600" defTabSz="914400">
              <a:lnSpc>
                <a:spcPct val="110000"/>
              </a:lnSpc>
            </a:pPr>
            <a:r>
              <a:rPr lang="en-US" sz="1700"/>
              <a:t>Conduent Customer Service </a:t>
            </a:r>
            <a:r>
              <a:rPr lang="en-US" sz="1700" b="1"/>
              <a:t>(1-855-222-0510)</a:t>
            </a:r>
          </a:p>
          <a:p>
            <a:pPr lvl="1" indent="-228600" defTabSz="914400">
              <a:lnSpc>
                <a:spcPct val="110000"/>
              </a:lnSpc>
            </a:pPr>
            <a:r>
              <a:rPr lang="en-US" sz="1700"/>
              <a:t>Conduent</a:t>
            </a:r>
            <a:r>
              <a:rPr lang="en-US" sz="1700" b="1"/>
              <a:t> </a:t>
            </a:r>
            <a:r>
              <a:rPr lang="en-US" sz="1700"/>
              <a:t>Client Portal </a:t>
            </a:r>
            <a:r>
              <a:rPr lang="en-US" sz="1700" b="1">
                <a:hlinkClick r:id="rId3">
                  <a:extLst>
                    <a:ext uri="{A12FA001-AC4F-418D-AE19-62706E023703}">
                      <ahyp:hlinkClr xmlns:ahyp="http://schemas.microsoft.com/office/drawing/2018/hyperlinkcolor" val="tx"/>
                    </a:ext>
                  </a:extLst>
                </a:hlinkClick>
              </a:rPr>
              <a:t>www.connectebt.com</a:t>
            </a:r>
            <a:endParaRPr lang="en-US" sz="1700" b="1"/>
          </a:p>
          <a:p>
            <a:pPr marL="194310" indent="-228600" defTabSz="914400">
              <a:lnSpc>
                <a:spcPct val="110000"/>
              </a:lnSpc>
            </a:pPr>
            <a:r>
              <a:rPr lang="en-US" sz="1700"/>
              <a:t>Create Shopping List </a:t>
            </a:r>
            <a:endParaRPr lang="en-US" sz="1700" b="1"/>
          </a:p>
          <a:p>
            <a:pPr marL="650875" lvl="1" indent="-228600" defTabSz="914400">
              <a:lnSpc>
                <a:spcPct val="110000"/>
              </a:lnSpc>
            </a:pPr>
            <a:r>
              <a:rPr lang="en-US" sz="1700"/>
              <a:t>WIC Approved Food Guide</a:t>
            </a:r>
          </a:p>
          <a:p>
            <a:pPr marL="650875" lvl="1" indent="-228600" defTabSz="914400">
              <a:lnSpc>
                <a:spcPct val="110000"/>
              </a:lnSpc>
            </a:pPr>
            <a:r>
              <a:rPr lang="en-US" sz="1700"/>
              <a:t>WICShopper</a:t>
            </a:r>
          </a:p>
          <a:p>
            <a:pPr indent="-228600" defTabSz="914400">
              <a:lnSpc>
                <a:spcPct val="110000"/>
              </a:lnSpc>
            </a:pPr>
            <a:r>
              <a:rPr lang="en-US" sz="1700"/>
              <a:t>Choose Your Store</a:t>
            </a:r>
          </a:p>
          <a:p>
            <a:pPr lvl="1" indent="-228600" defTabSz="914400">
              <a:lnSpc>
                <a:spcPct val="110000"/>
              </a:lnSpc>
            </a:pPr>
            <a:r>
              <a:rPr lang="en-US" sz="1700"/>
              <a:t>Client Vendor Listing</a:t>
            </a:r>
          </a:p>
          <a:p>
            <a:pPr lvl="1" indent="-228600" defTabSz="914400">
              <a:lnSpc>
                <a:spcPct val="110000"/>
              </a:lnSpc>
            </a:pPr>
            <a:r>
              <a:rPr lang="en-US" sz="1700"/>
              <a:t>WIC Authorized Vendors</a:t>
            </a:r>
          </a:p>
          <a:p>
            <a:pPr lvl="1" indent="-228600" defTabSz="914400">
              <a:lnSpc>
                <a:spcPct val="110000"/>
              </a:lnSpc>
            </a:pPr>
            <a:r>
              <a:rPr lang="en-US" sz="1700"/>
              <a:t>WICShopper</a:t>
            </a:r>
          </a:p>
        </p:txBody>
      </p:sp>
    </p:spTree>
    <p:extLst>
      <p:ext uri="{BB962C8B-B14F-4D97-AF65-F5344CB8AC3E}">
        <p14:creationId xmlns:p14="http://schemas.microsoft.com/office/powerpoint/2010/main" val="308393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E43D436-9D76-4479-B202-282AA3363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ED5FDDF-28FB-4871-BAF5-BC352B7065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0" y="0"/>
            <a:ext cx="12580837" cy="6853238"/>
            <a:chOff x="-417513" y="0"/>
            <a:chExt cx="12584114" cy="6853238"/>
          </a:xfrm>
        </p:grpSpPr>
        <p:sp>
          <p:nvSpPr>
            <p:cNvPr id="13" name="Freeform 5">
              <a:extLst>
                <a:ext uri="{FF2B5EF4-FFF2-40B4-BE49-F238E27FC236}">
                  <a16:creationId xmlns:a16="http://schemas.microsoft.com/office/drawing/2014/main" id="{5B7D8589-9CA0-4BA7-B315-7BA600BCB7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D0C97FEA-5238-47DE-9956-42F382C26F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8C4A9B43-E0C5-483B-B15C-4022ECA49C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95BF8B62-C636-43AF-894B-0457A9F268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669F993C-7340-4413-87F8-A281668607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6EB881D7-3E2B-4490-BB0A-16E777AD99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52CE5935-55CA-4EB9-9A3D-100B75145F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CC6D6F8B-79F9-4F06-8A2D-7BABF0529B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DEF715FE-2D51-4CC6-AD82-306DA627C3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60E354CF-EF82-4609-8F48-2EFB01C279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FB9D2ACB-DE65-4053-BB6A-2DD575E120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275F112D-24B3-48F4-B2DB-FAB9E57C7A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4224785A-F9F5-4670-880A-D7C6FBAB9A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6767A8E2-1B21-4162-ACFD-4B70C14032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260829BA-C3E3-4388-B253-321C7F999A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7F195E9B-F7B2-48EE-ADF4-0FCA5767B0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BD0E493A-B71F-4BD3-B6BC-84DC52C14C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C82D4841-AB36-409F-AD31-FF0FE10B44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A025D47F-C545-4969-97D8-A41AE0B2E3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CB1A3BE3-B4BA-4266-A08A-DC26E7CA6B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CC5D0E10-479B-45F0-9A6D-F38F3240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3"/>
          <p:cNvSpPr>
            <a:spLocks noGrp="1"/>
          </p:cNvSpPr>
          <p:nvPr>
            <p:ph type="title"/>
          </p:nvPr>
        </p:nvSpPr>
        <p:spPr>
          <a:xfrm>
            <a:off x="7799060" y="2349925"/>
            <a:ext cx="3498068" cy="2456442"/>
          </a:xfrm>
        </p:spPr>
        <p:txBody>
          <a:bodyPr>
            <a:normAutofit/>
          </a:bodyPr>
          <a:lstStyle/>
          <a:p>
            <a:r>
              <a:rPr lang="fr-FR" sz="3700">
                <a:solidFill>
                  <a:schemeClr val="tx1"/>
                </a:solidFill>
              </a:rPr>
              <a:t>Importance of the Participant Shopping Experience </a:t>
            </a:r>
            <a:endParaRPr lang="fr-FR" sz="3700">
              <a:solidFill>
                <a:schemeClr val="tx1"/>
              </a:solidFill>
              <a:ea typeface="Cambria"/>
            </a:endParaRPr>
          </a:p>
        </p:txBody>
      </p:sp>
      <p:graphicFrame>
        <p:nvGraphicFramePr>
          <p:cNvPr id="5" name="Diagram 4">
            <a:extLst>
              <a:ext uri="{FF2B5EF4-FFF2-40B4-BE49-F238E27FC236}">
                <a16:creationId xmlns:a16="http://schemas.microsoft.com/office/drawing/2014/main" id="{C2B68DDE-DC4E-4925-B164-2325EDC3D4D5}"/>
              </a:ext>
            </a:extLst>
          </p:cNvPr>
          <p:cNvGraphicFramePr/>
          <p:nvPr>
            <p:extLst>
              <p:ext uri="{D42A27DB-BD31-4B8C-83A1-F6EECF244321}">
                <p14:modId xmlns:p14="http://schemas.microsoft.com/office/powerpoint/2010/main" val="3608984323"/>
              </p:ext>
            </p:extLst>
          </p:nvPr>
        </p:nvGraphicFramePr>
        <p:xfrm>
          <a:off x="804462" y="798444"/>
          <a:ext cx="6005726" cy="5257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625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5" y="0"/>
            <a:ext cx="12580837" cy="6853238"/>
            <a:chOff x="-417513" y="0"/>
            <a:chExt cx="12584114" cy="6853238"/>
          </a:xfrm>
        </p:grpSpPr>
        <p:sp>
          <p:nvSpPr>
            <p:cNvPr id="67"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8"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43FD42-5234-4059-9002-C0D1773A1619}"/>
              </a:ext>
            </a:extLst>
          </p:cNvPr>
          <p:cNvSpPr>
            <a:spLocks noGrp="1"/>
          </p:cNvSpPr>
          <p:nvPr>
            <p:ph type="title"/>
          </p:nvPr>
        </p:nvSpPr>
        <p:spPr>
          <a:xfrm>
            <a:off x="645290" y="960120"/>
            <a:ext cx="3864689" cy="4171278"/>
          </a:xfrm>
        </p:spPr>
        <p:txBody>
          <a:bodyPr>
            <a:normAutofit/>
          </a:bodyPr>
          <a:lstStyle/>
          <a:p>
            <a:pPr algn="r"/>
            <a:r>
              <a:rPr lang="en-US" sz="4400">
                <a:solidFill>
                  <a:schemeClr val="tx1"/>
                </a:solidFill>
              </a:rPr>
              <a:t>Staff Shopping Experience:</a:t>
            </a:r>
            <a:br>
              <a:rPr lang="en-US" sz="4400">
                <a:solidFill>
                  <a:schemeClr val="tx1"/>
                </a:solidFill>
              </a:rPr>
            </a:br>
            <a:r>
              <a:rPr lang="en-US" sz="4400">
                <a:solidFill>
                  <a:schemeClr val="tx1"/>
                </a:solidFill>
              </a:rPr>
              <a:t>Shopping</a:t>
            </a:r>
          </a:p>
        </p:txBody>
      </p:sp>
      <p:cxnSp>
        <p:nvCxnSpPr>
          <p:cNvPr id="69"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1025"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0" name="Content Placeholder 2">
            <a:extLst>
              <a:ext uri="{FF2B5EF4-FFF2-40B4-BE49-F238E27FC236}">
                <a16:creationId xmlns:a16="http://schemas.microsoft.com/office/drawing/2014/main" id="{F34425AA-61A3-42DD-A688-F2D33D1A799F}"/>
              </a:ext>
            </a:extLst>
          </p:cNvPr>
          <p:cNvSpPr>
            <a:spLocks noGrp="1"/>
          </p:cNvSpPr>
          <p:nvPr>
            <p:ph idx="1"/>
          </p:nvPr>
        </p:nvSpPr>
        <p:spPr>
          <a:xfrm>
            <a:off x="4981866" y="960120"/>
            <a:ext cx="5510364" cy="4171278"/>
          </a:xfrm>
        </p:spPr>
        <p:txBody>
          <a:bodyPr>
            <a:normAutofit/>
          </a:bodyPr>
          <a:lstStyle/>
          <a:p>
            <a:pPr marL="0" indent="0">
              <a:buNone/>
            </a:pPr>
            <a:r>
              <a:rPr lang="en-US" b="1"/>
              <a:t>At the Store</a:t>
            </a:r>
          </a:p>
          <a:p>
            <a:r>
              <a:rPr lang="en-US"/>
              <a:t>Check eWIC Balance</a:t>
            </a:r>
          </a:p>
          <a:p>
            <a:pPr lvl="1">
              <a:buFont typeface="Courier New" panose="02070309020205020404" pitchFamily="49" charset="0"/>
              <a:buChar char="o"/>
            </a:pPr>
            <a:r>
              <a:rPr lang="en-US"/>
              <a:t>Customer Service</a:t>
            </a:r>
          </a:p>
          <a:p>
            <a:pPr lvl="1">
              <a:buFont typeface="Courier New" panose="02070309020205020404" pitchFamily="49" charset="0"/>
              <a:buChar char="o"/>
            </a:pPr>
            <a:r>
              <a:rPr lang="en-US"/>
              <a:t>Cashier</a:t>
            </a:r>
          </a:p>
          <a:p>
            <a:r>
              <a:rPr lang="en-US"/>
              <a:t>Shop Using Your List</a:t>
            </a:r>
          </a:p>
          <a:p>
            <a:r>
              <a:rPr lang="en-US"/>
              <a:t>Checkout</a:t>
            </a:r>
          </a:p>
          <a:p>
            <a:pPr lvl="1">
              <a:buFont typeface="Courier New" panose="02070309020205020404" pitchFamily="49" charset="0"/>
              <a:buChar char="o"/>
            </a:pPr>
            <a:r>
              <a:rPr lang="en-US"/>
              <a:t>“Mixed Bag” </a:t>
            </a:r>
          </a:p>
          <a:p>
            <a:pPr lvl="1">
              <a:buFont typeface="Courier New" panose="02070309020205020404" pitchFamily="49" charset="0"/>
              <a:buChar char="o"/>
            </a:pPr>
            <a:r>
              <a:rPr lang="en-US"/>
              <a:t>WIC Only Transaction</a:t>
            </a:r>
          </a:p>
        </p:txBody>
      </p:sp>
    </p:spTree>
    <p:extLst>
      <p:ext uri="{BB962C8B-B14F-4D97-AF65-F5344CB8AC3E}">
        <p14:creationId xmlns:p14="http://schemas.microsoft.com/office/powerpoint/2010/main" val="2647544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5" y="0"/>
            <a:ext cx="12580837"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290" y="960120"/>
            <a:ext cx="3864689" cy="4171278"/>
          </a:xfrm>
        </p:spPr>
        <p:txBody>
          <a:bodyPr>
            <a:normAutofit/>
          </a:bodyPr>
          <a:lstStyle/>
          <a:p>
            <a:pPr algn="r"/>
            <a:r>
              <a:rPr lang="en-US" sz="4400">
                <a:solidFill>
                  <a:schemeClr val="tx1"/>
                </a:solidFill>
              </a:rPr>
              <a:t>Staff Shopping Experience</a:t>
            </a: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1025"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81866" y="960120"/>
            <a:ext cx="5510364" cy="4171278"/>
          </a:xfrm>
        </p:spPr>
        <p:txBody>
          <a:bodyPr>
            <a:normAutofit/>
          </a:bodyPr>
          <a:lstStyle/>
          <a:p>
            <a:pPr marL="45720" indent="0">
              <a:buNone/>
            </a:pPr>
            <a:r>
              <a:rPr lang="en-US" b="1" u="sng"/>
              <a:t>IMPORTANT</a:t>
            </a:r>
          </a:p>
          <a:p>
            <a:pPr marL="45720" indent="0">
              <a:buNone/>
            </a:pPr>
            <a:r>
              <a:rPr lang="en-US"/>
              <a:t>Donation Form and Receipts:</a:t>
            </a:r>
          </a:p>
          <a:p>
            <a:pPr marL="365760" lvl="1" indent="0">
              <a:buNone/>
            </a:pPr>
            <a:r>
              <a:rPr lang="en-US" b="1"/>
              <a:t>Email to Angie no later than 48 hours after shopping</a:t>
            </a:r>
          </a:p>
          <a:p>
            <a:pPr marL="45720" indent="0">
              <a:buNone/>
            </a:pPr>
            <a:r>
              <a:rPr lang="en-US"/>
              <a:t>Experience Feedback Form:</a:t>
            </a:r>
          </a:p>
          <a:p>
            <a:pPr marL="365760" lvl="1" indent="0">
              <a:buNone/>
            </a:pPr>
            <a:r>
              <a:rPr lang="en-US" b="1"/>
              <a:t>Email to Pam no later than 48 hours after shopping</a:t>
            </a:r>
          </a:p>
          <a:p>
            <a:endParaRPr lang="en-US"/>
          </a:p>
        </p:txBody>
      </p:sp>
    </p:spTree>
    <p:extLst>
      <p:ext uri="{BB962C8B-B14F-4D97-AF65-F5344CB8AC3E}">
        <p14:creationId xmlns:p14="http://schemas.microsoft.com/office/powerpoint/2010/main" val="60521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 name="Group 8">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5" y="0"/>
            <a:ext cx="12580837" cy="6853238"/>
            <a:chOff x="-417513" y="0"/>
            <a:chExt cx="12584114" cy="6853238"/>
          </a:xfrm>
        </p:grpSpPr>
        <p:sp>
          <p:nvSpPr>
            <p:cNvPr id="94"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5" name="Group 31">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9935" y="1699589"/>
            <a:ext cx="3673519" cy="3470421"/>
            <a:chOff x="697883" y="1816768"/>
            <a:chExt cx="3674476" cy="3470421"/>
          </a:xfrm>
        </p:grpSpPr>
        <p:sp>
          <p:nvSpPr>
            <p:cNvPr id="96" name="Rectangle 32">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97" name="Rectangle 36">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38">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5" y="0"/>
            <a:ext cx="12580837" cy="6853238"/>
            <a:chOff x="-417513" y="0"/>
            <a:chExt cx="12584114" cy="6853238"/>
          </a:xfrm>
        </p:grpSpPr>
        <p:sp>
          <p:nvSpPr>
            <p:cNvPr id="99"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00" name="Rectangle 61">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5933D3-C552-43C4-82C3-B9E22F27E4B3}"/>
              </a:ext>
            </a:extLst>
          </p:cNvPr>
          <p:cNvSpPr>
            <a:spLocks noGrp="1"/>
          </p:cNvSpPr>
          <p:nvPr>
            <p:ph type="title"/>
          </p:nvPr>
        </p:nvSpPr>
        <p:spPr>
          <a:xfrm>
            <a:off x="645290" y="960120"/>
            <a:ext cx="3864689" cy="4171278"/>
          </a:xfrm>
        </p:spPr>
        <p:txBody>
          <a:bodyPr vert="horz" lIns="228600" tIns="228600" rIns="228600" bIns="228600" rtlCol="0" anchor="ctr">
            <a:normAutofit/>
          </a:bodyPr>
          <a:lstStyle/>
          <a:p>
            <a:pPr algn="r" defTabSz="914400"/>
            <a:r>
              <a:rPr lang="en-US" sz="4400">
                <a:solidFill>
                  <a:schemeClr val="tx1"/>
                </a:solidFill>
              </a:rPr>
              <a:t>Self-Checkout</a:t>
            </a:r>
          </a:p>
        </p:txBody>
      </p:sp>
      <p:cxnSp>
        <p:nvCxnSpPr>
          <p:cNvPr id="64" name="Straight Connector 63">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1025"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1" name="Content Placeholder 3">
            <a:extLst>
              <a:ext uri="{FF2B5EF4-FFF2-40B4-BE49-F238E27FC236}">
                <a16:creationId xmlns:a16="http://schemas.microsoft.com/office/drawing/2014/main" id="{8B87D9F4-C0FE-4A09-8637-B2B7369DCD80}"/>
              </a:ext>
            </a:extLst>
          </p:cNvPr>
          <p:cNvSpPr>
            <a:spLocks noGrp="1"/>
          </p:cNvSpPr>
          <p:nvPr>
            <p:ph idx="1"/>
          </p:nvPr>
        </p:nvSpPr>
        <p:spPr>
          <a:xfrm>
            <a:off x="4981866" y="960120"/>
            <a:ext cx="5510364" cy="4171278"/>
          </a:xfrm>
        </p:spPr>
        <p:txBody>
          <a:bodyPr vert="horz" lIns="91440" tIns="45720" rIns="91440" bIns="45720" rtlCol="0" anchor="ctr">
            <a:normAutofit/>
          </a:bodyPr>
          <a:lstStyle/>
          <a:p>
            <a:pPr indent="-228600" defTabSz="914400"/>
            <a:r>
              <a:rPr lang="en-US" sz="2400"/>
              <a:t>Walmart</a:t>
            </a:r>
          </a:p>
          <a:p>
            <a:pPr indent="-228600" defTabSz="914400"/>
            <a:r>
              <a:rPr lang="en-US" sz="2400"/>
              <a:t>Shop Rite</a:t>
            </a:r>
          </a:p>
          <a:p>
            <a:pPr indent="-228600" defTabSz="914400"/>
            <a:r>
              <a:rPr lang="en-US" sz="2400"/>
              <a:t>ACME (all 4)</a:t>
            </a:r>
          </a:p>
        </p:txBody>
      </p:sp>
    </p:spTree>
    <p:extLst>
      <p:ext uri="{BB962C8B-B14F-4D97-AF65-F5344CB8AC3E}">
        <p14:creationId xmlns:p14="http://schemas.microsoft.com/office/powerpoint/2010/main" val="286065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5" y="0"/>
            <a:ext cx="12580837" cy="6853238"/>
            <a:chOff x="-417513" y="0"/>
            <a:chExt cx="12584114" cy="6853238"/>
          </a:xfrm>
        </p:grpSpPr>
        <p:sp>
          <p:nvSpPr>
            <p:cNvPr id="12"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4" name="Rectangle 33">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164" y="0"/>
            <a:ext cx="10265661"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E9C45-C0C5-41A8-99BA-9285179A6EB9}"/>
              </a:ext>
            </a:extLst>
          </p:cNvPr>
          <p:cNvSpPr>
            <a:spLocks noGrp="1"/>
          </p:cNvSpPr>
          <p:nvPr>
            <p:ph type="title"/>
          </p:nvPr>
        </p:nvSpPr>
        <p:spPr>
          <a:xfrm>
            <a:off x="2879734" y="841375"/>
            <a:ext cx="6229235" cy="1230570"/>
          </a:xfrm>
        </p:spPr>
        <p:txBody>
          <a:bodyPr anchor="t">
            <a:noAutofit/>
          </a:bodyPr>
          <a:lstStyle/>
          <a:p>
            <a:pPr algn="l"/>
            <a:r>
              <a:rPr lang="en-US" sz="3200">
                <a:solidFill>
                  <a:schemeClr val="accent1"/>
                </a:solidFill>
              </a:rPr>
              <a:t>Common </a:t>
            </a:r>
            <a:br>
              <a:rPr lang="en-US" sz="3200">
                <a:solidFill>
                  <a:schemeClr val="accent1"/>
                </a:solidFill>
              </a:rPr>
            </a:br>
            <a:r>
              <a:rPr lang="en-US" sz="3200">
                <a:solidFill>
                  <a:schemeClr val="accent1"/>
                </a:solidFill>
              </a:rPr>
              <a:t>Shopping Issues</a:t>
            </a:r>
          </a:p>
        </p:txBody>
      </p:sp>
      <p:sp>
        <p:nvSpPr>
          <p:cNvPr id="36" name="Isosceles Triangle 35">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396" y="954847"/>
            <a:ext cx="300774" cy="25922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5D998F7C-37FE-4080-BF1F-1D8ED0C401E3}"/>
              </a:ext>
            </a:extLst>
          </p:cNvPr>
          <p:cNvSpPr>
            <a:spLocks noGrp="1"/>
          </p:cNvSpPr>
          <p:nvPr>
            <p:ph idx="1"/>
          </p:nvPr>
        </p:nvSpPr>
        <p:spPr>
          <a:xfrm>
            <a:off x="2879736" y="2249046"/>
            <a:ext cx="8290178" cy="3802762"/>
          </a:xfrm>
        </p:spPr>
        <p:txBody>
          <a:bodyPr anchor="t">
            <a:noAutofit/>
          </a:bodyPr>
          <a:lstStyle/>
          <a:p>
            <a:r>
              <a:rPr lang="en-US" sz="2000"/>
              <a:t>Purchasing items not on the benefit list</a:t>
            </a:r>
          </a:p>
          <a:p>
            <a:r>
              <a:rPr lang="en-US" sz="2000"/>
              <a:t>When using WICShopper app, participants are scanning items and seeing that they are approved, but not taking into consideration what was issued to them</a:t>
            </a:r>
          </a:p>
          <a:p>
            <a:r>
              <a:rPr lang="en-US" sz="2000"/>
              <a:t>Waiting to the last day to use benefits. Big rush when there are problems shopping. Lose benefits many times.</a:t>
            </a:r>
          </a:p>
          <a:p>
            <a:r>
              <a:rPr lang="en-US" sz="2000"/>
              <a:t>Attempting to purchase items not WIC approved – ex. Trying to purchase 96oz OJ rather than 128 or 64oz.</a:t>
            </a:r>
          </a:p>
        </p:txBody>
      </p:sp>
    </p:spTree>
    <p:extLst>
      <p:ext uri="{BB962C8B-B14F-4D97-AF65-F5344CB8AC3E}">
        <p14:creationId xmlns:p14="http://schemas.microsoft.com/office/powerpoint/2010/main" val="276592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8" name="Group 79">
            <a:extLst>
              <a:ext uri="{FF2B5EF4-FFF2-40B4-BE49-F238E27FC236}">
                <a16:creationId xmlns:a16="http://schemas.microsoft.com/office/drawing/2014/main" id="{AE19E2D2-078B-459F-A431-2037B063FD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6" y="0"/>
            <a:ext cx="12580837" cy="6853238"/>
            <a:chOff x="-417513" y="0"/>
            <a:chExt cx="12584114" cy="6853238"/>
          </a:xfrm>
        </p:grpSpPr>
        <p:sp>
          <p:nvSpPr>
            <p:cNvPr id="81" name="Freeform 5">
              <a:extLst>
                <a:ext uri="{FF2B5EF4-FFF2-40B4-BE49-F238E27FC236}">
                  <a16:creationId xmlns:a16="http://schemas.microsoft.com/office/drawing/2014/main" id="{14035B44-9204-427C-98D0-75678B980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a:extLst>
                <a:ext uri="{FF2B5EF4-FFF2-40B4-BE49-F238E27FC236}">
                  <a16:creationId xmlns:a16="http://schemas.microsoft.com/office/drawing/2014/main" id="{755FDC7E-5938-4B4B-8877-06EE01FC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a:extLst>
                <a:ext uri="{FF2B5EF4-FFF2-40B4-BE49-F238E27FC236}">
                  <a16:creationId xmlns:a16="http://schemas.microsoft.com/office/drawing/2014/main" id="{F0437E65-E6AA-41CB-8690-97980FE0D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a:extLst>
                <a:ext uri="{FF2B5EF4-FFF2-40B4-BE49-F238E27FC236}">
                  <a16:creationId xmlns:a16="http://schemas.microsoft.com/office/drawing/2014/main" id="{3F0EF991-E8E2-4486-80F2-A9E03DA18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a:extLst>
                <a:ext uri="{FF2B5EF4-FFF2-40B4-BE49-F238E27FC236}">
                  <a16:creationId xmlns:a16="http://schemas.microsoft.com/office/drawing/2014/main" id="{FB081D04-EE00-42EF-BBFB-68467361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a:extLst>
                <a:ext uri="{FF2B5EF4-FFF2-40B4-BE49-F238E27FC236}">
                  <a16:creationId xmlns:a16="http://schemas.microsoft.com/office/drawing/2014/main" id="{12B7F571-868C-421B-8A57-6196C8124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a:extLst>
                <a:ext uri="{FF2B5EF4-FFF2-40B4-BE49-F238E27FC236}">
                  <a16:creationId xmlns:a16="http://schemas.microsoft.com/office/drawing/2014/main" id="{7E4953C7-80FE-46D4-A354-20321F42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a:extLst>
                <a:ext uri="{FF2B5EF4-FFF2-40B4-BE49-F238E27FC236}">
                  <a16:creationId xmlns:a16="http://schemas.microsoft.com/office/drawing/2014/main" id="{C60293D3-71F6-45CD-890F-E68F81CDD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a:extLst>
                <a:ext uri="{FF2B5EF4-FFF2-40B4-BE49-F238E27FC236}">
                  <a16:creationId xmlns:a16="http://schemas.microsoft.com/office/drawing/2014/main" id="{940865AC-2494-4A34-80AC-0D78FE9C5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a:extLst>
                <a:ext uri="{FF2B5EF4-FFF2-40B4-BE49-F238E27FC236}">
                  <a16:creationId xmlns:a16="http://schemas.microsoft.com/office/drawing/2014/main" id="{E8206DC4-8F5A-4192-BB5B-39A4A2CDD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a:extLst>
                <a:ext uri="{FF2B5EF4-FFF2-40B4-BE49-F238E27FC236}">
                  <a16:creationId xmlns:a16="http://schemas.microsoft.com/office/drawing/2014/main" id="{1851F69F-8755-4226-9A81-C27799E32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a:extLst>
                <a:ext uri="{FF2B5EF4-FFF2-40B4-BE49-F238E27FC236}">
                  <a16:creationId xmlns:a16="http://schemas.microsoft.com/office/drawing/2014/main" id="{D85B97EF-28BC-441A-9EBB-81EF34094A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a:extLst>
                <a:ext uri="{FF2B5EF4-FFF2-40B4-BE49-F238E27FC236}">
                  <a16:creationId xmlns:a16="http://schemas.microsoft.com/office/drawing/2014/main" id="{7C68D975-1EC2-4BFA-811D-0454109E3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a:extLst>
                <a:ext uri="{FF2B5EF4-FFF2-40B4-BE49-F238E27FC236}">
                  <a16:creationId xmlns:a16="http://schemas.microsoft.com/office/drawing/2014/main" id="{251959DD-2AB4-4342-8A28-A25293926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9" name="Freeform 19">
              <a:extLst>
                <a:ext uri="{FF2B5EF4-FFF2-40B4-BE49-F238E27FC236}">
                  <a16:creationId xmlns:a16="http://schemas.microsoft.com/office/drawing/2014/main" id="{785D37AB-3782-4D04-A998-0C126E1BD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0" name="Freeform 20">
              <a:extLst>
                <a:ext uri="{FF2B5EF4-FFF2-40B4-BE49-F238E27FC236}">
                  <a16:creationId xmlns:a16="http://schemas.microsoft.com/office/drawing/2014/main" id="{9313ACA4-E3EA-43A3-822B-DD5DF119D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1" name="Freeform 21">
              <a:extLst>
                <a:ext uri="{FF2B5EF4-FFF2-40B4-BE49-F238E27FC236}">
                  <a16:creationId xmlns:a16="http://schemas.microsoft.com/office/drawing/2014/main" id="{5A98D1AB-DF34-414B-9696-4B671EC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02" name="Freeform 22">
              <a:extLst>
                <a:ext uri="{FF2B5EF4-FFF2-40B4-BE49-F238E27FC236}">
                  <a16:creationId xmlns:a16="http://schemas.microsoft.com/office/drawing/2014/main" id="{8153A7D0-F980-48CC-B318-806C679F4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3" name="Freeform 23">
              <a:extLst>
                <a:ext uri="{FF2B5EF4-FFF2-40B4-BE49-F238E27FC236}">
                  <a16:creationId xmlns:a16="http://schemas.microsoft.com/office/drawing/2014/main" id="{96E44097-7726-43F7-9E27-8BD5BCF8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4" name="Freeform 24">
              <a:extLst>
                <a:ext uri="{FF2B5EF4-FFF2-40B4-BE49-F238E27FC236}">
                  <a16:creationId xmlns:a16="http://schemas.microsoft.com/office/drawing/2014/main" id="{65B28630-DA3C-4E4C-94ED-0ED8F353C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5" name="Freeform 25">
              <a:extLst>
                <a:ext uri="{FF2B5EF4-FFF2-40B4-BE49-F238E27FC236}">
                  <a16:creationId xmlns:a16="http://schemas.microsoft.com/office/drawing/2014/main" id="{1686151F-4919-4A15-9EC3-0329453ED6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06" name="Group 102">
            <a:extLst>
              <a:ext uri="{FF2B5EF4-FFF2-40B4-BE49-F238E27FC236}">
                <a16:creationId xmlns:a16="http://schemas.microsoft.com/office/drawing/2014/main" id="{E10C7CFA-FC7F-479C-9026-39109C0B59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9935" y="1699589"/>
            <a:ext cx="3673519" cy="3470421"/>
            <a:chOff x="697883" y="1816768"/>
            <a:chExt cx="3674476" cy="3470421"/>
          </a:xfrm>
        </p:grpSpPr>
        <p:sp>
          <p:nvSpPr>
            <p:cNvPr id="207" name="Rectangle 103">
              <a:extLst>
                <a:ext uri="{FF2B5EF4-FFF2-40B4-BE49-F238E27FC236}">
                  <a16:creationId xmlns:a16="http://schemas.microsoft.com/office/drawing/2014/main" id="{9971A5E3-BBAD-4023-B07C-7FBC4202D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8" name="Isosceles Triangle 22">
              <a:extLst>
                <a:ext uri="{FF2B5EF4-FFF2-40B4-BE49-F238E27FC236}">
                  <a16:creationId xmlns:a16="http://schemas.microsoft.com/office/drawing/2014/main" id="{FC05BA5F-5BBE-4BFA-A313-155476233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9" name="Rectangle 105">
              <a:extLst>
                <a:ext uri="{FF2B5EF4-FFF2-40B4-BE49-F238E27FC236}">
                  <a16:creationId xmlns:a16="http://schemas.microsoft.com/office/drawing/2014/main" id="{5275B948-0170-4286-84CE-04CA461F2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210" name="Rectangle 107">
            <a:extLst>
              <a:ext uri="{FF2B5EF4-FFF2-40B4-BE49-F238E27FC236}">
                <a16:creationId xmlns:a16="http://schemas.microsoft.com/office/drawing/2014/main" id="{EDFF257A-042C-46B5-80D1-3E8CFD334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 name="Group 109">
            <a:extLst>
              <a:ext uri="{FF2B5EF4-FFF2-40B4-BE49-F238E27FC236}">
                <a16:creationId xmlns:a16="http://schemas.microsoft.com/office/drawing/2014/main" id="{E2836BD6-A1CD-4253-813F-3EDA642A7A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6" y="0"/>
            <a:ext cx="12580837" cy="6853238"/>
            <a:chOff x="-417513" y="0"/>
            <a:chExt cx="12584114" cy="6853238"/>
          </a:xfrm>
        </p:grpSpPr>
        <p:sp>
          <p:nvSpPr>
            <p:cNvPr id="111" name="Freeform 5">
              <a:extLst>
                <a:ext uri="{FF2B5EF4-FFF2-40B4-BE49-F238E27FC236}">
                  <a16:creationId xmlns:a16="http://schemas.microsoft.com/office/drawing/2014/main" id="{63EE4AB3-C905-497E-988B-4D7394894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6">
              <a:extLst>
                <a:ext uri="{FF2B5EF4-FFF2-40B4-BE49-F238E27FC236}">
                  <a16:creationId xmlns:a16="http://schemas.microsoft.com/office/drawing/2014/main" id="{774DC5FF-D912-4C9F-811A-337208A3B4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7">
              <a:extLst>
                <a:ext uri="{FF2B5EF4-FFF2-40B4-BE49-F238E27FC236}">
                  <a16:creationId xmlns:a16="http://schemas.microsoft.com/office/drawing/2014/main" id="{E04E6A71-624A-4806-A53E-87BC73A85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8">
              <a:extLst>
                <a:ext uri="{FF2B5EF4-FFF2-40B4-BE49-F238E27FC236}">
                  <a16:creationId xmlns:a16="http://schemas.microsoft.com/office/drawing/2014/main" id="{E1871C83-254F-49CD-8EA7-8CB7089B80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9">
              <a:extLst>
                <a:ext uri="{FF2B5EF4-FFF2-40B4-BE49-F238E27FC236}">
                  <a16:creationId xmlns:a16="http://schemas.microsoft.com/office/drawing/2014/main" id="{427141DF-5457-4673-B816-C6C5C72AE9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10">
              <a:extLst>
                <a:ext uri="{FF2B5EF4-FFF2-40B4-BE49-F238E27FC236}">
                  <a16:creationId xmlns:a16="http://schemas.microsoft.com/office/drawing/2014/main" id="{BC9A176E-C84F-4816-97D4-426B396FC0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
              <a:extLst>
                <a:ext uri="{FF2B5EF4-FFF2-40B4-BE49-F238E27FC236}">
                  <a16:creationId xmlns:a16="http://schemas.microsoft.com/office/drawing/2014/main" id="{981B905A-332A-49BC-9456-7D0337D9BD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12">
              <a:extLst>
                <a:ext uri="{FF2B5EF4-FFF2-40B4-BE49-F238E27FC236}">
                  <a16:creationId xmlns:a16="http://schemas.microsoft.com/office/drawing/2014/main" id="{2EBD9769-DFB9-4970-91FF-137E685AF6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13">
              <a:extLst>
                <a:ext uri="{FF2B5EF4-FFF2-40B4-BE49-F238E27FC236}">
                  <a16:creationId xmlns:a16="http://schemas.microsoft.com/office/drawing/2014/main" id="{21DCB916-2D3C-46BC-9A95-EFC166D96C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Freeform 14">
              <a:extLst>
                <a:ext uri="{FF2B5EF4-FFF2-40B4-BE49-F238E27FC236}">
                  <a16:creationId xmlns:a16="http://schemas.microsoft.com/office/drawing/2014/main" id="{189DAD37-FFF7-49FA-8FBB-D20A992D48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15">
              <a:extLst>
                <a:ext uri="{FF2B5EF4-FFF2-40B4-BE49-F238E27FC236}">
                  <a16:creationId xmlns:a16="http://schemas.microsoft.com/office/drawing/2014/main" id="{D148A64A-D598-4309-BCA9-F67ADE72CB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Freeform 16">
              <a:extLst>
                <a:ext uri="{FF2B5EF4-FFF2-40B4-BE49-F238E27FC236}">
                  <a16:creationId xmlns:a16="http://schemas.microsoft.com/office/drawing/2014/main" id="{38A95D77-7745-4551-BBD5-3515A074D3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Freeform 17">
              <a:extLst>
                <a:ext uri="{FF2B5EF4-FFF2-40B4-BE49-F238E27FC236}">
                  <a16:creationId xmlns:a16="http://schemas.microsoft.com/office/drawing/2014/main" id="{A2C20B7F-80D6-4D48-BB2A-9AEC854948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Freeform 18">
              <a:extLst>
                <a:ext uri="{FF2B5EF4-FFF2-40B4-BE49-F238E27FC236}">
                  <a16:creationId xmlns:a16="http://schemas.microsoft.com/office/drawing/2014/main" id="{55589882-0BB8-42B0-B42F-32A75B1918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Freeform 19">
              <a:extLst>
                <a:ext uri="{FF2B5EF4-FFF2-40B4-BE49-F238E27FC236}">
                  <a16:creationId xmlns:a16="http://schemas.microsoft.com/office/drawing/2014/main" id="{53673B9F-5864-445E-82E7-0A8324FA8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Freeform 20">
              <a:extLst>
                <a:ext uri="{FF2B5EF4-FFF2-40B4-BE49-F238E27FC236}">
                  <a16:creationId xmlns:a16="http://schemas.microsoft.com/office/drawing/2014/main" id="{16FF3B3D-59FE-4AE1-AA54-14A691D6B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Freeform 21">
              <a:extLst>
                <a:ext uri="{FF2B5EF4-FFF2-40B4-BE49-F238E27FC236}">
                  <a16:creationId xmlns:a16="http://schemas.microsoft.com/office/drawing/2014/main" id="{901CA0F0-4962-4EC5-BA5B-3F0A967FC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22">
              <a:extLst>
                <a:ext uri="{FF2B5EF4-FFF2-40B4-BE49-F238E27FC236}">
                  <a16:creationId xmlns:a16="http://schemas.microsoft.com/office/drawing/2014/main" id="{3DD02E26-C2AD-4062-85BD-28D172C9E7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23">
              <a:extLst>
                <a:ext uri="{FF2B5EF4-FFF2-40B4-BE49-F238E27FC236}">
                  <a16:creationId xmlns:a16="http://schemas.microsoft.com/office/drawing/2014/main" id="{D7B60BD4-07C1-461F-B38E-B39EBACA3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24">
              <a:extLst>
                <a:ext uri="{FF2B5EF4-FFF2-40B4-BE49-F238E27FC236}">
                  <a16:creationId xmlns:a16="http://schemas.microsoft.com/office/drawing/2014/main" id="{D81BB3F7-E4A5-4BD9-A70D-FDA6C91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25">
              <a:extLst>
                <a:ext uri="{FF2B5EF4-FFF2-40B4-BE49-F238E27FC236}">
                  <a16:creationId xmlns:a16="http://schemas.microsoft.com/office/drawing/2014/main" id="{B93A80B5-32BA-48BB-941A-4FC64AC62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12" name="Rectangle 151">
            <a:extLst>
              <a:ext uri="{FF2B5EF4-FFF2-40B4-BE49-F238E27FC236}">
                <a16:creationId xmlns:a16="http://schemas.microsoft.com/office/drawing/2014/main" id="{9C057A66-6E97-4BA5-B4B3-2690ACE3CE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475" y="1047102"/>
            <a:ext cx="5935339"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Isosceles Triangle 22">
            <a:extLst>
              <a:ext uri="{FF2B5EF4-FFF2-40B4-BE49-F238E27FC236}">
                <a16:creationId xmlns:a16="http://schemas.microsoft.com/office/drawing/2014/main" id="{764884A8-16DD-467F-A648-70B32E20B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1192" y="5546507"/>
            <a:ext cx="315906"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155">
            <a:extLst>
              <a:ext uri="{FF2B5EF4-FFF2-40B4-BE49-F238E27FC236}">
                <a16:creationId xmlns:a16="http://schemas.microsoft.com/office/drawing/2014/main" id="{276681CD-6924-4550-926C-667FC2C6A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475" y="1634393"/>
            <a:ext cx="5934251"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59A788-B971-4352-84B5-BC33E2AA4E06}"/>
              </a:ext>
            </a:extLst>
          </p:cNvPr>
          <p:cNvSpPr>
            <a:spLocks noGrp="1"/>
          </p:cNvSpPr>
          <p:nvPr>
            <p:ph type="title"/>
          </p:nvPr>
        </p:nvSpPr>
        <p:spPr>
          <a:xfrm>
            <a:off x="873750" y="1718735"/>
            <a:ext cx="5766064" cy="1072378"/>
          </a:xfrm>
        </p:spPr>
        <p:txBody>
          <a:bodyPr vert="horz" lIns="228600" tIns="228600" rIns="228600" bIns="228600" rtlCol="0" anchor="ctr">
            <a:normAutofit/>
          </a:bodyPr>
          <a:lstStyle/>
          <a:p>
            <a:pPr defTabSz="914400"/>
            <a:r>
              <a:rPr lang="en-US" sz="3600">
                <a:solidFill>
                  <a:srgbClr val="FFFEFF"/>
                </a:solidFill>
              </a:rPr>
              <a:t>WICShopper</a:t>
            </a:r>
          </a:p>
        </p:txBody>
      </p:sp>
      <p:sp>
        <p:nvSpPr>
          <p:cNvPr id="3" name="Content Placeholder 2">
            <a:extLst>
              <a:ext uri="{FF2B5EF4-FFF2-40B4-BE49-F238E27FC236}">
                <a16:creationId xmlns:a16="http://schemas.microsoft.com/office/drawing/2014/main" id="{A679AF81-DDFF-4092-BA6C-880776DF0494}"/>
              </a:ext>
            </a:extLst>
          </p:cNvPr>
          <p:cNvSpPr>
            <a:spLocks noGrp="1"/>
          </p:cNvSpPr>
          <p:nvPr>
            <p:ph idx="1"/>
          </p:nvPr>
        </p:nvSpPr>
        <p:spPr>
          <a:xfrm>
            <a:off x="872874" y="2789239"/>
            <a:ext cx="5766940" cy="2683606"/>
          </a:xfrm>
        </p:spPr>
        <p:txBody>
          <a:bodyPr vert="horz" lIns="91440" tIns="45720" rIns="91440" bIns="45720" rtlCol="0" anchor="ctr">
            <a:normAutofit/>
          </a:bodyPr>
          <a:lstStyle/>
          <a:p>
            <a:pPr marL="114300" indent="-228600" defTabSz="914400"/>
            <a:r>
              <a:rPr lang="en-US" sz="1600">
                <a:solidFill>
                  <a:srgbClr val="FFFFFE"/>
                </a:solidFill>
              </a:rPr>
              <a:t>Know what is on the app (not just the benefits and appt’s)</a:t>
            </a:r>
          </a:p>
          <a:p>
            <a:pPr marL="114300" indent="-228600" defTabSz="914400"/>
            <a:r>
              <a:rPr lang="en-US" sz="1600">
                <a:solidFill>
                  <a:srgbClr val="FFFFFE"/>
                </a:solidFill>
              </a:rPr>
              <a:t>Explain it to participants</a:t>
            </a:r>
          </a:p>
          <a:p>
            <a:pPr marL="114300" indent="-228600" defTabSz="914400"/>
            <a:r>
              <a:rPr lang="en-US" sz="1600">
                <a:solidFill>
                  <a:srgbClr val="FFFFFE"/>
                </a:solidFill>
              </a:rPr>
              <a:t>How often the benefit balance updated in the app</a:t>
            </a:r>
          </a:p>
        </p:txBody>
      </p:sp>
      <p:pic>
        <p:nvPicPr>
          <p:cNvPr id="5" name="Picture Placeholder 4">
            <a:extLst>
              <a:ext uri="{FF2B5EF4-FFF2-40B4-BE49-F238E27FC236}">
                <a16:creationId xmlns:a16="http://schemas.microsoft.com/office/drawing/2014/main" id="{B07C7B56-3769-4AD2-AE41-C5256A3AEF03}"/>
              </a:ext>
            </a:extLst>
          </p:cNvPr>
          <p:cNvPicPr>
            <a:picLocks noGrp="1" noChangeAspect="1"/>
          </p:cNvPicPr>
          <p:nvPr>
            <p:ph type="pic" sz="quarter" idx="13"/>
          </p:nvPr>
        </p:nvPicPr>
        <p:blipFill rotWithShape="1">
          <a:blip r:embed="rId3"/>
          <a:srcRect t="5789" r="3" b="3"/>
          <a:stretch/>
        </p:blipFill>
        <p:spPr>
          <a:xfrm>
            <a:off x="7547933" y="192881"/>
            <a:ext cx="4453865" cy="6582002"/>
          </a:xfrm>
          <a:prstGeom prst="rect">
            <a:avLst/>
          </a:prstGeom>
        </p:spPr>
      </p:pic>
    </p:spTree>
    <p:extLst>
      <p:ext uri="{BB962C8B-B14F-4D97-AF65-F5344CB8AC3E}">
        <p14:creationId xmlns:p14="http://schemas.microsoft.com/office/powerpoint/2010/main" val="427613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588" y="-59376"/>
            <a:ext cx="12512592" cy="6923798"/>
            <a:chOff x="-329674" y="-51881"/>
            <a:chExt cx="12515851" cy="6923798"/>
          </a:xfrm>
        </p:grpSpPr>
        <p:sp>
          <p:nvSpPr>
            <p:cNvPr id="6"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1"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2"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3"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4"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8"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0"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1" name="Group 28">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8858" y="1186483"/>
            <a:ext cx="8846041" cy="4477933"/>
            <a:chOff x="1669293" y="1186483"/>
            <a:chExt cx="8848345" cy="4477933"/>
          </a:xfrm>
        </p:grpSpPr>
        <p:sp>
          <p:nvSpPr>
            <p:cNvPr id="72" name="Rectangle 29">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Isosceles Triangle 30">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31">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75" name="Rectangle 33">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35">
            <a:extLst>
              <a:ext uri="{FF2B5EF4-FFF2-40B4-BE49-F238E27FC236}">
                <a16:creationId xmlns:a16="http://schemas.microsoft.com/office/drawing/2014/main" id="{D91A9185-A7D5-460B-98BC-0BF2EBD3E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588" y="-59376"/>
            <a:ext cx="12512592" cy="6923798"/>
            <a:chOff x="-329674" y="-51881"/>
            <a:chExt cx="12515851" cy="6923798"/>
          </a:xfrm>
        </p:grpSpPr>
        <p:sp>
          <p:nvSpPr>
            <p:cNvPr id="77" name="Freeform 5">
              <a:extLst>
                <a:ext uri="{FF2B5EF4-FFF2-40B4-BE49-F238E27FC236}">
                  <a16:creationId xmlns:a16="http://schemas.microsoft.com/office/drawing/2014/main" id="{8AFC1764-6516-4F77-BF30-B8ADB3C9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6">
              <a:extLst>
                <a:ext uri="{FF2B5EF4-FFF2-40B4-BE49-F238E27FC236}">
                  <a16:creationId xmlns:a16="http://schemas.microsoft.com/office/drawing/2014/main" id="{FCAFF9F9-F806-47EC-BCAC-9921E719F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 name="Freeform 7">
              <a:extLst>
                <a:ext uri="{FF2B5EF4-FFF2-40B4-BE49-F238E27FC236}">
                  <a16:creationId xmlns:a16="http://schemas.microsoft.com/office/drawing/2014/main" id="{09D92491-36BD-4861-BA54-DD88E6089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8">
              <a:extLst>
                <a:ext uri="{FF2B5EF4-FFF2-40B4-BE49-F238E27FC236}">
                  <a16:creationId xmlns:a16="http://schemas.microsoft.com/office/drawing/2014/main" id="{23740E15-AB86-4E5C-A137-07E0DDC03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9">
              <a:extLst>
                <a:ext uri="{FF2B5EF4-FFF2-40B4-BE49-F238E27FC236}">
                  <a16:creationId xmlns:a16="http://schemas.microsoft.com/office/drawing/2014/main" id="{BE097852-1F54-4EF0-A1BE-561272FC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0">
              <a:extLst>
                <a:ext uri="{FF2B5EF4-FFF2-40B4-BE49-F238E27FC236}">
                  <a16:creationId xmlns:a16="http://schemas.microsoft.com/office/drawing/2014/main" id="{5C2DF1F9-21CC-430E-84C8-356C73C6F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1">
              <a:extLst>
                <a:ext uri="{FF2B5EF4-FFF2-40B4-BE49-F238E27FC236}">
                  <a16:creationId xmlns:a16="http://schemas.microsoft.com/office/drawing/2014/main" id="{7F11B45B-3EDE-4B6A-903B-0AE6E9DD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2">
              <a:extLst>
                <a:ext uri="{FF2B5EF4-FFF2-40B4-BE49-F238E27FC236}">
                  <a16:creationId xmlns:a16="http://schemas.microsoft.com/office/drawing/2014/main" id="{F77FDDC5-477E-420D-B98F-42ABA2477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3">
              <a:extLst>
                <a:ext uri="{FF2B5EF4-FFF2-40B4-BE49-F238E27FC236}">
                  <a16:creationId xmlns:a16="http://schemas.microsoft.com/office/drawing/2014/main" id="{A92C0474-B573-45C5-84C5-194CE1715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4">
              <a:extLst>
                <a:ext uri="{FF2B5EF4-FFF2-40B4-BE49-F238E27FC236}">
                  <a16:creationId xmlns:a16="http://schemas.microsoft.com/office/drawing/2014/main" id="{2FBC62F8-64D0-4025-99AE-A04E291D9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5">
              <a:extLst>
                <a:ext uri="{FF2B5EF4-FFF2-40B4-BE49-F238E27FC236}">
                  <a16:creationId xmlns:a16="http://schemas.microsoft.com/office/drawing/2014/main" id="{7632F945-80B5-4575-A538-29495BF8F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8" name="Freeform 16">
              <a:extLst>
                <a:ext uri="{FF2B5EF4-FFF2-40B4-BE49-F238E27FC236}">
                  <a16:creationId xmlns:a16="http://schemas.microsoft.com/office/drawing/2014/main" id="{5562CC17-43D4-4E57-AE08-83952EE5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7">
              <a:extLst>
                <a:ext uri="{FF2B5EF4-FFF2-40B4-BE49-F238E27FC236}">
                  <a16:creationId xmlns:a16="http://schemas.microsoft.com/office/drawing/2014/main" id="{E1D78CFE-04CA-4101-AFCF-196940B2D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a:extLst>
                <a:ext uri="{FF2B5EF4-FFF2-40B4-BE49-F238E27FC236}">
                  <a16:creationId xmlns:a16="http://schemas.microsoft.com/office/drawing/2014/main" id="{41F2A149-A64E-4690-B049-18C156A8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a:extLst>
                <a:ext uri="{FF2B5EF4-FFF2-40B4-BE49-F238E27FC236}">
                  <a16:creationId xmlns:a16="http://schemas.microsoft.com/office/drawing/2014/main" id="{D9313C72-D62D-4416-A6AE-7EB7D6B54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a:extLst>
                <a:ext uri="{FF2B5EF4-FFF2-40B4-BE49-F238E27FC236}">
                  <a16:creationId xmlns:a16="http://schemas.microsoft.com/office/drawing/2014/main" id="{77B03BEA-76E5-4ECB-B9BB-D89D27509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1">
              <a:extLst>
                <a:ext uri="{FF2B5EF4-FFF2-40B4-BE49-F238E27FC236}">
                  <a16:creationId xmlns:a16="http://schemas.microsoft.com/office/drawing/2014/main" id="{6AF6BECE-416D-4C3A-AD6F-68B08F3CA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2">
              <a:extLst>
                <a:ext uri="{FF2B5EF4-FFF2-40B4-BE49-F238E27FC236}">
                  <a16:creationId xmlns:a16="http://schemas.microsoft.com/office/drawing/2014/main" id="{B9197E2A-A098-480D-A2A6-3F3B889ED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5" name="Freeform 23">
              <a:extLst>
                <a:ext uri="{FF2B5EF4-FFF2-40B4-BE49-F238E27FC236}">
                  <a16:creationId xmlns:a16="http://schemas.microsoft.com/office/drawing/2014/main" id="{5A493EDB-6C9E-483F-86A6-0F473E590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79DE4B77-3FF7-4B27-8BF7-11AAC036A425}"/>
              </a:ext>
            </a:extLst>
          </p:cNvPr>
          <p:cNvSpPr>
            <a:spLocks noGrp="1"/>
          </p:cNvSpPr>
          <p:nvPr>
            <p:ph type="title"/>
          </p:nvPr>
        </p:nvSpPr>
        <p:spPr>
          <a:xfrm>
            <a:off x="2036843" y="1263404"/>
            <a:ext cx="8245041" cy="3115075"/>
          </a:xfrm>
        </p:spPr>
        <p:txBody>
          <a:bodyPr vert="horz" lIns="228600" tIns="228600" rIns="228600" bIns="0" rtlCol="0" anchor="b">
            <a:normAutofit/>
          </a:bodyPr>
          <a:lstStyle/>
          <a:p>
            <a:pPr algn="l" defTabSz="914400">
              <a:lnSpc>
                <a:spcPct val="80000"/>
              </a:lnSpc>
            </a:pPr>
            <a:r>
              <a:rPr lang="en-US" sz="7100">
                <a:solidFill>
                  <a:schemeClr val="accent1"/>
                </a:solidFill>
              </a:rPr>
              <a:t>Formula Purchasing:</a:t>
            </a:r>
            <a:br>
              <a:rPr lang="en-US" sz="7100">
                <a:solidFill>
                  <a:schemeClr val="accent1"/>
                </a:solidFill>
              </a:rPr>
            </a:br>
            <a:r>
              <a:rPr lang="en-US" sz="3600">
                <a:solidFill>
                  <a:schemeClr val="accent1"/>
                </a:solidFill>
              </a:rPr>
              <a:t>Specialized Formula </a:t>
            </a:r>
            <a:br>
              <a:rPr lang="en-US" sz="3600">
                <a:solidFill>
                  <a:schemeClr val="accent1"/>
                </a:solidFill>
              </a:rPr>
            </a:br>
            <a:r>
              <a:rPr lang="en-US" sz="3600">
                <a:solidFill>
                  <a:schemeClr val="accent1"/>
                </a:solidFill>
              </a:rPr>
              <a:t>Medical Foods</a:t>
            </a:r>
            <a:br>
              <a:rPr lang="en-US" sz="3600">
                <a:solidFill>
                  <a:schemeClr val="accent1"/>
                </a:solidFill>
              </a:rPr>
            </a:br>
            <a:r>
              <a:rPr lang="en-US" sz="3600">
                <a:solidFill>
                  <a:schemeClr val="accent1"/>
                </a:solidFill>
              </a:rPr>
              <a:t>Contract Formula</a:t>
            </a:r>
          </a:p>
        </p:txBody>
      </p:sp>
      <p:sp>
        <p:nvSpPr>
          <p:cNvPr id="3" name="Text Placeholder 2">
            <a:extLst>
              <a:ext uri="{FF2B5EF4-FFF2-40B4-BE49-F238E27FC236}">
                <a16:creationId xmlns:a16="http://schemas.microsoft.com/office/drawing/2014/main" id="{A34084A3-73E7-4ECA-9838-4B7979106812}"/>
              </a:ext>
            </a:extLst>
          </p:cNvPr>
          <p:cNvSpPr>
            <a:spLocks noGrp="1"/>
          </p:cNvSpPr>
          <p:nvPr>
            <p:ph type="body" idx="1"/>
          </p:nvPr>
        </p:nvSpPr>
        <p:spPr>
          <a:xfrm>
            <a:off x="2036843" y="4560432"/>
            <a:ext cx="8298040" cy="1228171"/>
          </a:xfrm>
        </p:spPr>
        <p:txBody>
          <a:bodyPr vert="horz" lIns="91440" tIns="0" rIns="91440" bIns="45720" rtlCol="0">
            <a:normAutofit/>
          </a:bodyPr>
          <a:lstStyle/>
          <a:p>
            <a:pPr algn="l" defTabSz="914400">
              <a:lnSpc>
                <a:spcPct val="100000"/>
              </a:lnSpc>
            </a:pPr>
            <a:r>
              <a:rPr lang="en-US" sz="2400" dirty="0">
                <a:solidFill>
                  <a:schemeClr val="bg2">
                    <a:lumMod val="25000"/>
                  </a:schemeClr>
                </a:solidFill>
              </a:rPr>
              <a:t>Luz </a:t>
            </a:r>
            <a:r>
              <a:rPr lang="en-US" sz="2400" dirty="0" err="1">
                <a:solidFill>
                  <a:schemeClr val="bg2">
                    <a:lumMod val="25000"/>
                  </a:schemeClr>
                </a:solidFill>
              </a:rPr>
              <a:t>Hago</a:t>
            </a:r>
            <a:endParaRPr lang="en-US" sz="2400" dirty="0">
              <a:solidFill>
                <a:schemeClr val="bg2">
                  <a:lumMod val="25000"/>
                </a:schemeClr>
              </a:solidFill>
            </a:endParaRPr>
          </a:p>
        </p:txBody>
      </p:sp>
      <p:sp>
        <p:nvSpPr>
          <p:cNvPr id="96" name="Isosceles Triangle 56">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89864" y="3276595"/>
            <a:ext cx="300696"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7055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9A788-B971-4352-84B5-BC33E2AA4E06}"/>
              </a:ext>
            </a:extLst>
          </p:cNvPr>
          <p:cNvSpPr>
            <a:spLocks noGrp="1"/>
          </p:cNvSpPr>
          <p:nvPr>
            <p:ph type="title"/>
          </p:nvPr>
        </p:nvSpPr>
        <p:spPr/>
        <p:txBody>
          <a:bodyPr/>
          <a:lstStyle/>
          <a:p>
            <a:r>
              <a:rPr lang="en-US" sz="3950">
                <a:cs typeface="Calibri Light"/>
              </a:rPr>
              <a:t>Objectives </a:t>
            </a:r>
          </a:p>
        </p:txBody>
      </p:sp>
      <p:sp>
        <p:nvSpPr>
          <p:cNvPr id="3" name="Content Placeholder 2">
            <a:extLst>
              <a:ext uri="{FF2B5EF4-FFF2-40B4-BE49-F238E27FC236}">
                <a16:creationId xmlns:a16="http://schemas.microsoft.com/office/drawing/2014/main" id="{A679AF81-DDFF-4092-BA6C-880776DF0494}"/>
              </a:ext>
            </a:extLst>
          </p:cNvPr>
          <p:cNvSpPr>
            <a:spLocks noGrp="1"/>
          </p:cNvSpPr>
          <p:nvPr>
            <p:ph idx="1"/>
          </p:nvPr>
        </p:nvSpPr>
        <p:spPr/>
        <p:txBody>
          <a:bodyPr/>
          <a:lstStyle/>
          <a:p>
            <a:pPr marL="227965" indent="-227965"/>
            <a:r>
              <a:rPr lang="en-US" sz="1750"/>
              <a:t>Briefly will review trends in formula redemption for 2018, 2019 and 2020</a:t>
            </a:r>
          </a:p>
          <a:p>
            <a:pPr marL="227965" indent="-227965"/>
            <a:r>
              <a:rPr lang="en-US" sz="1750"/>
              <a:t>Discuss preliminary result and analysis of the survey monkey on Specialized Formula and Medical Food administered in January 2021. </a:t>
            </a:r>
          </a:p>
          <a:p>
            <a:pPr marL="227965" indent="-227965"/>
            <a:r>
              <a:rPr lang="en-US" sz="1750"/>
              <a:t>What WIC staff can do to improve WIC shopping Experience</a:t>
            </a:r>
          </a:p>
          <a:p>
            <a:pPr marL="227965" indent="-227965"/>
            <a:r>
              <a:rPr lang="en-US" sz="1750"/>
              <a:t>Some available tools provided by the State Office</a:t>
            </a:r>
          </a:p>
        </p:txBody>
      </p:sp>
    </p:spTree>
    <p:extLst>
      <p:ext uri="{BB962C8B-B14F-4D97-AF65-F5344CB8AC3E}">
        <p14:creationId xmlns:p14="http://schemas.microsoft.com/office/powerpoint/2010/main" val="169944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A520F20A-A183-4656-AB15-1269FD1C91A8}"/>
              </a:ext>
            </a:extLst>
          </p:cNvPr>
          <p:cNvPicPr>
            <a:picLocks noGrp="1" noChangeAspect="1"/>
          </p:cNvPicPr>
          <p:nvPr>
            <p:ph idx="4294967295"/>
          </p:nvPr>
        </p:nvPicPr>
        <p:blipFill>
          <a:blip r:embed="rId3"/>
          <a:stretch>
            <a:fillRect/>
          </a:stretch>
        </p:blipFill>
        <p:spPr>
          <a:xfrm>
            <a:off x="0" y="95250"/>
            <a:ext cx="11387138" cy="6567488"/>
          </a:xfrm>
        </p:spPr>
      </p:pic>
    </p:spTree>
    <p:extLst>
      <p:ext uri="{BB962C8B-B14F-4D97-AF65-F5344CB8AC3E}">
        <p14:creationId xmlns:p14="http://schemas.microsoft.com/office/powerpoint/2010/main" val="3469614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588" y="-59376"/>
            <a:ext cx="12512592" cy="6923798"/>
            <a:chOff x="-329674" y="-51881"/>
            <a:chExt cx="12515851" cy="6923798"/>
          </a:xfrm>
        </p:grpSpPr>
        <p:sp>
          <p:nvSpPr>
            <p:cNvPr id="9"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9" name="Group 28">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8858" y="1186483"/>
            <a:ext cx="8846041" cy="4477933"/>
            <a:chOff x="1669293" y="1186483"/>
            <a:chExt cx="8848345" cy="4477933"/>
          </a:xfrm>
        </p:grpSpPr>
        <p:sp>
          <p:nvSpPr>
            <p:cNvPr id="5" name="Rectangle 29">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Isosceles Triangle 30">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31">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4" name="Rectangle 33">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9884" cy="68692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588" y="-59376"/>
            <a:ext cx="12512592" cy="6923798"/>
            <a:chOff x="-329674" y="-51881"/>
            <a:chExt cx="12515851" cy="6923798"/>
          </a:xfrm>
        </p:grpSpPr>
        <p:sp>
          <p:nvSpPr>
            <p:cNvPr id="37"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0"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8"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9"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5"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 name="Title 2">
            <a:extLst>
              <a:ext uri="{FF2B5EF4-FFF2-40B4-BE49-F238E27FC236}">
                <a16:creationId xmlns:a16="http://schemas.microsoft.com/office/drawing/2014/main" id="{8AAA6DAA-9A8A-4FD3-BDF2-04C6DE60C8FC}"/>
              </a:ext>
            </a:extLst>
          </p:cNvPr>
          <p:cNvSpPr>
            <a:spLocks noGrp="1"/>
          </p:cNvSpPr>
          <p:nvPr>
            <p:ph type="title"/>
          </p:nvPr>
        </p:nvSpPr>
        <p:spPr>
          <a:xfrm>
            <a:off x="1378066" y="5199797"/>
            <a:ext cx="9432694" cy="789673"/>
          </a:xfrm>
          <a:prstGeom prst="ellipse">
            <a:avLst/>
          </a:prstGeom>
        </p:spPr>
        <p:txBody>
          <a:bodyPr vert="horz" lIns="228600" tIns="228600" rIns="228600" bIns="0" rtlCol="0" anchor="ctr">
            <a:normAutofit/>
          </a:bodyPr>
          <a:lstStyle/>
          <a:p>
            <a:pPr defTabSz="914400">
              <a:lnSpc>
                <a:spcPct val="80000"/>
              </a:lnSpc>
            </a:pPr>
            <a:r>
              <a:rPr lang="en-US" sz="2500">
                <a:solidFill>
                  <a:schemeClr val="bg1"/>
                </a:solidFill>
              </a:rPr>
              <a:t>Redemption of Infant Formula &amp; Medical Food</a:t>
            </a:r>
          </a:p>
        </p:txBody>
      </p:sp>
      <p:sp>
        <p:nvSpPr>
          <p:cNvPr id="57" name="Freeform: Shape 56">
            <a:extLst>
              <a:ext uri="{FF2B5EF4-FFF2-40B4-BE49-F238E27FC236}">
                <a16:creationId xmlns:a16="http://schemas.microsoft.com/office/drawing/2014/main" id="{A7795DFA-888F-47E2-B44E-DE1D3B3E4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5058957"/>
          </a:xfrm>
          <a:custGeom>
            <a:avLst/>
            <a:gdLst>
              <a:gd name="connsiteX0" fmla="*/ 0 w 12192000"/>
              <a:gd name="connsiteY0" fmla="*/ 0 h 5058957"/>
              <a:gd name="connsiteX1" fmla="*/ 12192000 w 12192000"/>
              <a:gd name="connsiteY1" fmla="*/ 0 h 5058957"/>
              <a:gd name="connsiteX2" fmla="*/ 12192000 w 12192000"/>
              <a:gd name="connsiteY2" fmla="*/ 259692 h 5058957"/>
              <a:gd name="connsiteX3" fmla="*/ 12192000 w 12192000"/>
              <a:gd name="connsiteY3" fmla="*/ 3542069 h 5058957"/>
              <a:gd name="connsiteX4" fmla="*/ 12192000 w 12192000"/>
              <a:gd name="connsiteY4" fmla="*/ 3734194 h 5058957"/>
              <a:gd name="connsiteX5" fmla="*/ 12192000 w 12192000"/>
              <a:gd name="connsiteY5" fmla="*/ 4710012 h 5058957"/>
              <a:gd name="connsiteX6" fmla="*/ 12113803 w 12192000"/>
              <a:gd name="connsiteY6" fmla="*/ 4718295 h 5058957"/>
              <a:gd name="connsiteX7" fmla="*/ 6753597 w 12192000"/>
              <a:gd name="connsiteY7" fmla="*/ 5041852 h 5058957"/>
              <a:gd name="connsiteX8" fmla="*/ 400746 w 12192000"/>
              <a:gd name="connsiteY8" fmla="*/ 4870509 h 5058957"/>
              <a:gd name="connsiteX9" fmla="*/ 0 w 12192000"/>
              <a:gd name="connsiteY9" fmla="*/ 4833533 h 5058957"/>
              <a:gd name="connsiteX10" fmla="*/ 0 w 12192000"/>
              <a:gd name="connsiteY10" fmla="*/ 3734194 h 5058957"/>
              <a:gd name="connsiteX11" fmla="*/ 0 w 12192000"/>
              <a:gd name="connsiteY11" fmla="*/ 3542069 h 5058957"/>
              <a:gd name="connsiteX12" fmla="*/ 0 w 12192000"/>
              <a:gd name="connsiteY12" fmla="*/ 259692 h 505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solidFill>
            <a:schemeClr val="bg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graphicFrame>
        <p:nvGraphicFramePr>
          <p:cNvPr id="2" name="Table 2">
            <a:extLst>
              <a:ext uri="{FF2B5EF4-FFF2-40B4-BE49-F238E27FC236}">
                <a16:creationId xmlns:a16="http://schemas.microsoft.com/office/drawing/2014/main" id="{4CD4B85E-9223-44F9-9AA4-BEDDD37D5D4C}"/>
              </a:ext>
            </a:extLst>
          </p:cNvPr>
          <p:cNvGraphicFramePr>
            <a:graphicFrameLocks noGrp="1"/>
          </p:cNvGraphicFramePr>
          <p:nvPr>
            <p:extLst>
              <p:ext uri="{D42A27DB-BD31-4B8C-83A1-F6EECF244321}">
                <p14:modId xmlns:p14="http://schemas.microsoft.com/office/powerpoint/2010/main" val="164008387"/>
              </p:ext>
            </p:extLst>
          </p:nvPr>
        </p:nvGraphicFramePr>
        <p:xfrm>
          <a:off x="1493639" y="626940"/>
          <a:ext cx="9210540" cy="3864550"/>
        </p:xfrm>
        <a:graphic>
          <a:graphicData uri="http://schemas.openxmlformats.org/drawingml/2006/table">
            <a:tbl>
              <a:tblPr firstRow="1" bandRow="1">
                <a:noFill/>
                <a:tableStyleId>{5C22544A-7EE6-4342-B048-85BDC9FD1C3A}</a:tableStyleId>
              </a:tblPr>
              <a:tblGrid>
                <a:gridCol w="2012464">
                  <a:extLst>
                    <a:ext uri="{9D8B030D-6E8A-4147-A177-3AD203B41FA5}">
                      <a16:colId xmlns:a16="http://schemas.microsoft.com/office/drawing/2014/main" val="2312479720"/>
                    </a:ext>
                  </a:extLst>
                </a:gridCol>
                <a:gridCol w="2051398">
                  <a:extLst>
                    <a:ext uri="{9D8B030D-6E8A-4147-A177-3AD203B41FA5}">
                      <a16:colId xmlns:a16="http://schemas.microsoft.com/office/drawing/2014/main" val="588678630"/>
                    </a:ext>
                  </a:extLst>
                </a:gridCol>
                <a:gridCol w="2402417">
                  <a:extLst>
                    <a:ext uri="{9D8B030D-6E8A-4147-A177-3AD203B41FA5}">
                      <a16:colId xmlns:a16="http://schemas.microsoft.com/office/drawing/2014/main" val="2839555813"/>
                    </a:ext>
                  </a:extLst>
                </a:gridCol>
                <a:gridCol w="2744261">
                  <a:extLst>
                    <a:ext uri="{9D8B030D-6E8A-4147-A177-3AD203B41FA5}">
                      <a16:colId xmlns:a16="http://schemas.microsoft.com/office/drawing/2014/main" val="1421347439"/>
                    </a:ext>
                  </a:extLst>
                </a:gridCol>
              </a:tblGrid>
              <a:tr h="708159">
                <a:tc>
                  <a:txBody>
                    <a:bodyPr/>
                    <a:lstStyle/>
                    <a:p>
                      <a:pPr lvl="0">
                        <a:buNone/>
                      </a:pPr>
                      <a:endParaRPr lang="en-US" sz="2000" b="1" cap="none" spc="0">
                        <a:solidFill>
                          <a:schemeClr val="tx1"/>
                        </a:solidFill>
                      </a:endParaRPr>
                    </a:p>
                  </a:txBody>
                  <a:tcPr marL="0" marR="91164" marT="36466" marB="273493">
                    <a:lnL w="12700" cmpd="sng">
                      <a:noFill/>
                    </a:lnL>
                    <a:lnR w="12700" cmpd="sng">
                      <a:noFill/>
                    </a:lnR>
                    <a:lnT w="28575" cap="flat" cmpd="sng" algn="ctr">
                      <a:solidFill>
                        <a:schemeClr val="tx1"/>
                      </a:solidFill>
                      <a:prstDash val="solid"/>
                    </a:lnT>
                    <a:lnB w="38100" cmpd="sng">
                      <a:noFill/>
                    </a:lnB>
                    <a:noFill/>
                  </a:tcPr>
                </a:tc>
                <a:tc>
                  <a:txBody>
                    <a:bodyPr/>
                    <a:lstStyle/>
                    <a:p>
                      <a:pPr lvl="0">
                        <a:buNone/>
                      </a:pPr>
                      <a:endParaRPr lang="en-US" sz="2000" b="1" cap="none" spc="0">
                        <a:solidFill>
                          <a:schemeClr val="tx1"/>
                        </a:solidFill>
                      </a:endParaRPr>
                    </a:p>
                  </a:txBody>
                  <a:tcPr marL="0" marR="91164" marT="36466" marB="273493">
                    <a:lnL w="12700" cmpd="sng">
                      <a:noFill/>
                    </a:lnL>
                    <a:lnR w="12700" cmpd="sng">
                      <a:noFill/>
                    </a:lnR>
                    <a:lnT w="28575" cap="flat" cmpd="sng" algn="ctr">
                      <a:solidFill>
                        <a:schemeClr val="tx1"/>
                      </a:solidFill>
                      <a:prstDash val="solid"/>
                    </a:lnT>
                    <a:lnB w="38100" cmpd="sng">
                      <a:noFill/>
                    </a:lnB>
                    <a:noFill/>
                  </a:tcPr>
                </a:tc>
                <a:tc>
                  <a:txBody>
                    <a:bodyPr/>
                    <a:lstStyle/>
                    <a:p>
                      <a:pPr lvl="0">
                        <a:buNone/>
                      </a:pPr>
                      <a:endParaRPr lang="en-US" sz="2000" b="1" cap="none" spc="0">
                        <a:solidFill>
                          <a:schemeClr val="tx1"/>
                        </a:solidFill>
                      </a:endParaRPr>
                    </a:p>
                  </a:txBody>
                  <a:tcPr marL="0" marR="91164" marT="36466" marB="273493">
                    <a:lnL w="12700" cmpd="sng">
                      <a:noFill/>
                    </a:lnL>
                    <a:lnR w="12700" cmpd="sng">
                      <a:noFill/>
                    </a:lnR>
                    <a:lnT w="28575" cap="flat" cmpd="sng" algn="ctr">
                      <a:solidFill>
                        <a:schemeClr val="tx1"/>
                      </a:solidFill>
                      <a:prstDash val="solid"/>
                    </a:lnT>
                    <a:lnB w="38100" cmpd="sng">
                      <a:noFill/>
                    </a:lnB>
                    <a:noFill/>
                  </a:tcPr>
                </a:tc>
                <a:tc>
                  <a:txBody>
                    <a:bodyPr/>
                    <a:lstStyle/>
                    <a:p>
                      <a:pPr lvl="0">
                        <a:buNone/>
                      </a:pPr>
                      <a:endParaRPr lang="en-US" sz="2000" b="1" cap="none" spc="0">
                        <a:solidFill>
                          <a:schemeClr val="tx1"/>
                        </a:solidFill>
                      </a:endParaRPr>
                    </a:p>
                  </a:txBody>
                  <a:tcPr marL="0" marR="91164" marT="36466" marB="273493">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2576617773"/>
                  </a:ext>
                </a:extLst>
              </a:tr>
              <a:tr h="1237072">
                <a:tc>
                  <a:txBody>
                    <a:bodyPr/>
                    <a:lstStyle/>
                    <a:p>
                      <a:pPr algn="l"/>
                      <a:r>
                        <a:rPr lang="en-US" sz="2000" cap="none" spc="0">
                          <a:solidFill>
                            <a:schemeClr val="tx1"/>
                          </a:solidFill>
                        </a:rPr>
                        <a:t>Calendar Year </a:t>
                      </a:r>
                    </a:p>
                  </a:txBody>
                  <a:tcPr marL="0" marR="91164" marT="36466" marB="273493" anchor="ctr">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pPr algn="l"/>
                      <a:r>
                        <a:rPr lang="en-US" sz="2000" cap="none" spc="0">
                          <a:solidFill>
                            <a:schemeClr val="tx1"/>
                          </a:solidFill>
                        </a:rPr>
                        <a:t>Category 21</a:t>
                      </a:r>
                    </a:p>
                    <a:p>
                      <a:pPr lvl="0" algn="l">
                        <a:buNone/>
                      </a:pPr>
                      <a:r>
                        <a:rPr lang="en-US" sz="2000" cap="none" spc="0">
                          <a:solidFill>
                            <a:schemeClr val="tx1"/>
                          </a:solidFill>
                        </a:rPr>
                        <a:t>Standard Formula </a:t>
                      </a:r>
                    </a:p>
                  </a:txBody>
                  <a:tcPr marL="0" marR="91164" marT="36466" marB="273493" anchor="ctr">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r>
                        <a:rPr lang="en-US" sz="2000" cap="none" spc="0">
                          <a:solidFill>
                            <a:schemeClr val="tx1"/>
                          </a:solidFill>
                        </a:rPr>
                        <a:t>Category 31 </a:t>
                      </a:r>
                    </a:p>
                    <a:p>
                      <a:pPr lvl="0">
                        <a:buNone/>
                      </a:pPr>
                      <a:r>
                        <a:rPr lang="en-US" sz="2000" cap="none" spc="0">
                          <a:solidFill>
                            <a:schemeClr val="tx1"/>
                          </a:solidFill>
                        </a:rPr>
                        <a:t>Specialized Formula</a:t>
                      </a:r>
                    </a:p>
                  </a:txBody>
                  <a:tcPr marL="0" marR="91164" marT="36466" marB="273493" anchor="ctr">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r>
                        <a:rPr lang="en-US" sz="2000" cap="none" spc="0">
                          <a:solidFill>
                            <a:schemeClr val="tx1"/>
                          </a:solidFill>
                        </a:rPr>
                        <a:t>Category 41</a:t>
                      </a:r>
                    </a:p>
                    <a:p>
                      <a:pPr lvl="0">
                        <a:buNone/>
                      </a:pPr>
                      <a:r>
                        <a:rPr lang="en-US" sz="2000" cap="none" spc="0">
                          <a:solidFill>
                            <a:schemeClr val="tx1"/>
                          </a:solidFill>
                        </a:rPr>
                        <a:t>Medical Food</a:t>
                      </a:r>
                    </a:p>
                  </a:txBody>
                  <a:tcPr marL="0" marR="91164" marT="36466" marB="273493" anchor="ctr">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3590819705"/>
                  </a:ext>
                </a:extLst>
              </a:tr>
              <a:tr h="639773">
                <a:tc>
                  <a:txBody>
                    <a:bodyPr/>
                    <a:lstStyle/>
                    <a:p>
                      <a:r>
                        <a:rPr lang="en-US" sz="2000" cap="none" spc="0">
                          <a:solidFill>
                            <a:schemeClr val="tx1"/>
                          </a:solidFill>
                        </a:rPr>
                        <a:t>2018</a:t>
                      </a:r>
                    </a:p>
                  </a:txBody>
                  <a:tcPr marL="0" marR="91164" marT="36466" marB="273493">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r>
                        <a:rPr lang="en-US" sz="2000" cap="none" spc="0">
                          <a:solidFill>
                            <a:schemeClr val="accent1">
                              <a:lumMod val="50000"/>
                            </a:schemeClr>
                          </a:solidFill>
                        </a:rPr>
                        <a:t>95.6</a:t>
                      </a:r>
                    </a:p>
                  </a:txBody>
                  <a:tcPr marL="0" marR="91164" marT="36466" marB="273493">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r>
                        <a:rPr lang="en-US" sz="2000" cap="none" spc="0">
                          <a:solidFill>
                            <a:schemeClr val="accent6">
                              <a:lumMod val="75000"/>
                            </a:schemeClr>
                          </a:solidFill>
                        </a:rPr>
                        <a:t>92.8</a:t>
                      </a:r>
                    </a:p>
                  </a:txBody>
                  <a:tcPr marL="0" marR="91164" marT="36466" marB="273493">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r>
                        <a:rPr lang="en-US" sz="2000" cap="none" spc="0">
                          <a:solidFill>
                            <a:srgbClr val="FFC000"/>
                          </a:solidFill>
                        </a:rPr>
                        <a:t>74.0</a:t>
                      </a:r>
                    </a:p>
                  </a:txBody>
                  <a:tcPr marL="0" marR="91164" marT="36466" marB="273493">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557423142"/>
                  </a:ext>
                </a:extLst>
              </a:tr>
              <a:tr h="639773">
                <a:tc>
                  <a:txBody>
                    <a:bodyPr/>
                    <a:lstStyle/>
                    <a:p>
                      <a:r>
                        <a:rPr lang="en-US" sz="2000" cap="none" spc="0">
                          <a:solidFill>
                            <a:schemeClr val="tx1"/>
                          </a:solidFill>
                        </a:rPr>
                        <a:t>2019</a:t>
                      </a:r>
                    </a:p>
                  </a:txBody>
                  <a:tcPr marL="0" marR="91164" marT="36466" marB="273493">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r>
                        <a:rPr lang="en-US" sz="2000" cap="none" spc="0">
                          <a:solidFill>
                            <a:schemeClr val="accent1">
                              <a:lumMod val="50000"/>
                            </a:schemeClr>
                          </a:solidFill>
                        </a:rPr>
                        <a:t>95.7</a:t>
                      </a:r>
                    </a:p>
                  </a:txBody>
                  <a:tcPr marL="0" marR="91164" marT="36466" marB="273493">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r>
                        <a:rPr lang="en-US" sz="2000" cap="none" spc="0">
                          <a:solidFill>
                            <a:schemeClr val="accent6">
                              <a:lumMod val="75000"/>
                            </a:schemeClr>
                          </a:solidFill>
                        </a:rPr>
                        <a:t>92.9</a:t>
                      </a:r>
                    </a:p>
                  </a:txBody>
                  <a:tcPr marL="0" marR="91164" marT="36466" marB="273493">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r>
                        <a:rPr lang="en-US" sz="2000" cap="none" spc="0">
                          <a:solidFill>
                            <a:srgbClr val="FFC000"/>
                          </a:solidFill>
                        </a:rPr>
                        <a:t>74.2</a:t>
                      </a:r>
                    </a:p>
                  </a:txBody>
                  <a:tcPr marL="0" marR="91164" marT="36466" marB="273493">
                    <a:lnL w="12700" cmpd="sng">
                      <a:noFill/>
                      <a:prstDash val="solid"/>
                    </a:lnL>
                    <a:lnR w="12700" cmpd="sng">
                      <a:noFill/>
                      <a:prstDash val="solid"/>
                    </a:lnR>
                    <a:lnT w="12700" cmpd="sng">
                      <a:noFill/>
                      <a:prstDash val="solid"/>
                    </a:lnT>
                    <a:lnB w="6350" cap="flat" cmpd="sng" algn="ctr">
                      <a:solidFill>
                        <a:schemeClr val="tx1"/>
                      </a:solidFill>
                      <a:prstDash val="solid"/>
                    </a:lnB>
                    <a:noFill/>
                  </a:tcPr>
                </a:tc>
                <a:extLst>
                  <a:ext uri="{0D108BD9-81ED-4DB2-BD59-A6C34878D82A}">
                    <a16:rowId xmlns:a16="http://schemas.microsoft.com/office/drawing/2014/main" val="1213641743"/>
                  </a:ext>
                </a:extLst>
              </a:tr>
              <a:tr h="639773">
                <a:tc>
                  <a:txBody>
                    <a:bodyPr/>
                    <a:lstStyle/>
                    <a:p>
                      <a:r>
                        <a:rPr lang="en-US" sz="2000" cap="none" spc="0">
                          <a:solidFill>
                            <a:srgbClr val="FF0000"/>
                          </a:solidFill>
                        </a:rPr>
                        <a:t>2020</a:t>
                      </a:r>
                    </a:p>
                  </a:txBody>
                  <a:tcPr marL="0" marR="91164" marT="36466" marB="273493">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r>
                        <a:rPr lang="en-US" sz="2000" cap="none" spc="0">
                          <a:solidFill>
                            <a:schemeClr val="accent1">
                              <a:lumMod val="50000"/>
                            </a:schemeClr>
                          </a:solidFill>
                        </a:rPr>
                        <a:t>93.5</a:t>
                      </a:r>
                    </a:p>
                  </a:txBody>
                  <a:tcPr marL="0" marR="91164" marT="36466" marB="273493">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r>
                        <a:rPr lang="en-US" sz="2000" cap="none" spc="0">
                          <a:solidFill>
                            <a:schemeClr val="accent6">
                              <a:lumMod val="75000"/>
                            </a:schemeClr>
                          </a:solidFill>
                        </a:rPr>
                        <a:t>91.1</a:t>
                      </a:r>
                    </a:p>
                  </a:txBody>
                  <a:tcPr marL="0" marR="91164" marT="36466" marB="273493">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r>
                        <a:rPr lang="en-US" sz="2000" cap="none" spc="0">
                          <a:solidFill>
                            <a:srgbClr val="FFC000"/>
                          </a:solidFill>
                        </a:rPr>
                        <a:t>72.2</a:t>
                      </a:r>
                    </a:p>
                  </a:txBody>
                  <a:tcPr marL="0" marR="91164" marT="36466" marB="273493">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8045895"/>
                  </a:ext>
                </a:extLst>
              </a:tr>
            </a:tbl>
          </a:graphicData>
        </a:graphic>
      </p:graphicFrame>
    </p:spTree>
    <p:extLst>
      <p:ext uri="{BB962C8B-B14F-4D97-AF65-F5344CB8AC3E}">
        <p14:creationId xmlns:p14="http://schemas.microsoft.com/office/powerpoint/2010/main" val="256044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11">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588" y="-59376"/>
            <a:ext cx="12512592" cy="6923798"/>
            <a:chOff x="-329674" y="-51881"/>
            <a:chExt cx="12515851" cy="6923798"/>
          </a:xfrm>
        </p:grpSpPr>
        <p:sp>
          <p:nvSpPr>
            <p:cNvPr id="13"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8858" y="1186483"/>
            <a:ext cx="8846041" cy="4477933"/>
            <a:chOff x="1669293" y="1186483"/>
            <a:chExt cx="8848345" cy="4477933"/>
          </a:xfrm>
        </p:grpSpPr>
        <p:sp>
          <p:nvSpPr>
            <p:cNvPr id="34" name="Rectangle 33">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34">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8" name="Rectangle 37">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9884" cy="68692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588" y="-59376"/>
            <a:ext cx="12512592" cy="6923798"/>
            <a:chOff x="-329674" y="-51881"/>
            <a:chExt cx="12515851" cy="6923798"/>
          </a:xfrm>
        </p:grpSpPr>
        <p:sp>
          <p:nvSpPr>
            <p:cNvPr id="41"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0"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1"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2"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3"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9"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7" name="Title 6">
            <a:extLst>
              <a:ext uri="{FF2B5EF4-FFF2-40B4-BE49-F238E27FC236}">
                <a16:creationId xmlns:a16="http://schemas.microsoft.com/office/drawing/2014/main" id="{06370F7F-C748-448D-BD2E-CEBC4F8891A2}"/>
              </a:ext>
            </a:extLst>
          </p:cNvPr>
          <p:cNvSpPr>
            <a:spLocks noGrp="1"/>
          </p:cNvSpPr>
          <p:nvPr>
            <p:ph type="title"/>
          </p:nvPr>
        </p:nvSpPr>
        <p:spPr>
          <a:xfrm>
            <a:off x="1378066" y="5199797"/>
            <a:ext cx="9432694" cy="789673"/>
          </a:xfrm>
        </p:spPr>
        <p:txBody>
          <a:bodyPr vert="horz" lIns="228600" tIns="228600" rIns="228600" bIns="0" rtlCol="0" anchor="ctr">
            <a:normAutofit/>
          </a:bodyPr>
          <a:lstStyle/>
          <a:p>
            <a:pPr defTabSz="914400">
              <a:lnSpc>
                <a:spcPct val="80000"/>
              </a:lnSpc>
            </a:pPr>
            <a:r>
              <a:rPr lang="en-US" sz="4000">
                <a:solidFill>
                  <a:schemeClr val="bg1"/>
                </a:solidFill>
              </a:rPr>
              <a:t>Non – Redemption Data - December 2020</a:t>
            </a:r>
          </a:p>
        </p:txBody>
      </p:sp>
      <p:sp>
        <p:nvSpPr>
          <p:cNvPr id="61" name="Freeform: Shape 60">
            <a:extLst>
              <a:ext uri="{FF2B5EF4-FFF2-40B4-BE49-F238E27FC236}">
                <a16:creationId xmlns:a16="http://schemas.microsoft.com/office/drawing/2014/main" id="{A7795DFA-888F-47E2-B44E-DE1D3B3E4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5058957"/>
          </a:xfrm>
          <a:custGeom>
            <a:avLst/>
            <a:gdLst>
              <a:gd name="connsiteX0" fmla="*/ 0 w 12192000"/>
              <a:gd name="connsiteY0" fmla="*/ 0 h 5058957"/>
              <a:gd name="connsiteX1" fmla="*/ 12192000 w 12192000"/>
              <a:gd name="connsiteY1" fmla="*/ 0 h 5058957"/>
              <a:gd name="connsiteX2" fmla="*/ 12192000 w 12192000"/>
              <a:gd name="connsiteY2" fmla="*/ 259692 h 5058957"/>
              <a:gd name="connsiteX3" fmla="*/ 12192000 w 12192000"/>
              <a:gd name="connsiteY3" fmla="*/ 3542069 h 5058957"/>
              <a:gd name="connsiteX4" fmla="*/ 12192000 w 12192000"/>
              <a:gd name="connsiteY4" fmla="*/ 3734194 h 5058957"/>
              <a:gd name="connsiteX5" fmla="*/ 12192000 w 12192000"/>
              <a:gd name="connsiteY5" fmla="*/ 4710012 h 5058957"/>
              <a:gd name="connsiteX6" fmla="*/ 12113803 w 12192000"/>
              <a:gd name="connsiteY6" fmla="*/ 4718295 h 5058957"/>
              <a:gd name="connsiteX7" fmla="*/ 6753597 w 12192000"/>
              <a:gd name="connsiteY7" fmla="*/ 5041852 h 5058957"/>
              <a:gd name="connsiteX8" fmla="*/ 400746 w 12192000"/>
              <a:gd name="connsiteY8" fmla="*/ 4870509 h 5058957"/>
              <a:gd name="connsiteX9" fmla="*/ 0 w 12192000"/>
              <a:gd name="connsiteY9" fmla="*/ 4833533 h 5058957"/>
              <a:gd name="connsiteX10" fmla="*/ 0 w 12192000"/>
              <a:gd name="connsiteY10" fmla="*/ 3734194 h 5058957"/>
              <a:gd name="connsiteX11" fmla="*/ 0 w 12192000"/>
              <a:gd name="connsiteY11" fmla="*/ 3542069 h 5058957"/>
              <a:gd name="connsiteX12" fmla="*/ 0 w 12192000"/>
              <a:gd name="connsiteY12" fmla="*/ 259692 h 505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solidFill>
            <a:schemeClr val="bg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graphicFrame>
        <p:nvGraphicFramePr>
          <p:cNvPr id="4" name="Table 4">
            <a:extLst>
              <a:ext uri="{FF2B5EF4-FFF2-40B4-BE49-F238E27FC236}">
                <a16:creationId xmlns:a16="http://schemas.microsoft.com/office/drawing/2014/main" id="{30514DA0-C638-4A1C-8563-6233B5BFC3D1}"/>
              </a:ext>
            </a:extLst>
          </p:cNvPr>
          <p:cNvGraphicFramePr>
            <a:graphicFrameLocks noGrp="1"/>
          </p:cNvGraphicFramePr>
          <p:nvPr>
            <p:ph idx="1"/>
            <p:extLst>
              <p:ext uri="{D42A27DB-BD31-4B8C-83A1-F6EECF244321}">
                <p14:modId xmlns:p14="http://schemas.microsoft.com/office/powerpoint/2010/main" val="263327330"/>
              </p:ext>
            </p:extLst>
          </p:nvPr>
        </p:nvGraphicFramePr>
        <p:xfrm>
          <a:off x="643299" y="803757"/>
          <a:ext cx="10911219" cy="3510918"/>
        </p:xfrm>
        <a:graphic>
          <a:graphicData uri="http://schemas.openxmlformats.org/drawingml/2006/table">
            <a:tbl>
              <a:tblPr firstRow="1" bandRow="1">
                <a:tableStyleId>{5C22544A-7EE6-4342-B048-85BDC9FD1C3A}</a:tableStyleId>
              </a:tblPr>
              <a:tblGrid>
                <a:gridCol w="3977145">
                  <a:extLst>
                    <a:ext uri="{9D8B030D-6E8A-4147-A177-3AD203B41FA5}">
                      <a16:colId xmlns:a16="http://schemas.microsoft.com/office/drawing/2014/main" val="272173824"/>
                    </a:ext>
                  </a:extLst>
                </a:gridCol>
                <a:gridCol w="3467037">
                  <a:extLst>
                    <a:ext uri="{9D8B030D-6E8A-4147-A177-3AD203B41FA5}">
                      <a16:colId xmlns:a16="http://schemas.microsoft.com/office/drawing/2014/main" val="3254640670"/>
                    </a:ext>
                  </a:extLst>
                </a:gridCol>
                <a:gridCol w="3467037">
                  <a:extLst>
                    <a:ext uri="{9D8B030D-6E8A-4147-A177-3AD203B41FA5}">
                      <a16:colId xmlns:a16="http://schemas.microsoft.com/office/drawing/2014/main" val="268977586"/>
                    </a:ext>
                  </a:extLst>
                </a:gridCol>
              </a:tblGrid>
              <a:tr h="390102">
                <a:tc>
                  <a:txBody>
                    <a:bodyPr/>
                    <a:lstStyle/>
                    <a:p>
                      <a:r>
                        <a:rPr lang="en-US" sz="1700"/>
                        <a:t>Formula 21</a:t>
                      </a:r>
                    </a:p>
                  </a:txBody>
                  <a:tcPr marL="90444" marR="90444" marT="45223" marB="45223"/>
                </a:tc>
                <a:tc>
                  <a:txBody>
                    <a:bodyPr/>
                    <a:lstStyle/>
                    <a:p>
                      <a:r>
                        <a:rPr lang="en-US" sz="1700"/>
                        <a:t>Formula 31</a:t>
                      </a:r>
                    </a:p>
                  </a:txBody>
                  <a:tcPr marL="90444" marR="90444" marT="45223" marB="45223"/>
                </a:tc>
                <a:tc>
                  <a:txBody>
                    <a:bodyPr/>
                    <a:lstStyle/>
                    <a:p>
                      <a:r>
                        <a:rPr lang="en-US" sz="1700">
                          <a:solidFill>
                            <a:schemeClr val="bg1"/>
                          </a:solidFill>
                        </a:rPr>
                        <a:t>Formula 41 </a:t>
                      </a:r>
                    </a:p>
                  </a:txBody>
                  <a:tcPr marL="90444" marR="90444" marT="45223" marB="45223"/>
                </a:tc>
                <a:extLst>
                  <a:ext uri="{0D108BD9-81ED-4DB2-BD59-A6C34878D82A}">
                    <a16:rowId xmlns:a16="http://schemas.microsoft.com/office/drawing/2014/main" val="654931400"/>
                  </a:ext>
                </a:extLst>
              </a:tr>
              <a:tr h="390102">
                <a:tc>
                  <a:txBody>
                    <a:bodyPr/>
                    <a:lstStyle/>
                    <a:p>
                      <a:r>
                        <a:rPr lang="en-US" sz="1700"/>
                        <a:t>Similac Soy Concentrate  27.7%</a:t>
                      </a:r>
                    </a:p>
                  </a:txBody>
                  <a:tcPr marL="90444" marR="90444" marT="45223" marB="45223"/>
                </a:tc>
                <a:tc>
                  <a:txBody>
                    <a:bodyPr/>
                    <a:lstStyle/>
                    <a:p>
                      <a:r>
                        <a:rPr lang="en-US" sz="1700"/>
                        <a:t>Elecare Powder  21.95 %</a:t>
                      </a:r>
                    </a:p>
                  </a:txBody>
                  <a:tcPr marL="90444" marR="90444" marT="45223" marB="45223"/>
                </a:tc>
                <a:tc>
                  <a:txBody>
                    <a:bodyPr/>
                    <a:lstStyle/>
                    <a:p>
                      <a:r>
                        <a:rPr lang="en-US" sz="1700">
                          <a:solidFill>
                            <a:schemeClr val="tx1"/>
                          </a:solidFill>
                        </a:rPr>
                        <a:t>Ensure Original 52.9%</a:t>
                      </a:r>
                    </a:p>
                  </a:txBody>
                  <a:tcPr marL="90444" marR="90444" marT="45223" marB="45223"/>
                </a:tc>
                <a:extLst>
                  <a:ext uri="{0D108BD9-81ED-4DB2-BD59-A6C34878D82A}">
                    <a16:rowId xmlns:a16="http://schemas.microsoft.com/office/drawing/2014/main" val="366447704"/>
                  </a:ext>
                </a:extLst>
              </a:tr>
              <a:tr h="390102">
                <a:tc>
                  <a:txBody>
                    <a:bodyPr/>
                    <a:lstStyle/>
                    <a:p>
                      <a:r>
                        <a:rPr lang="en-US" sz="1700"/>
                        <a:t>Similac Advance Concentrate 16.7%</a:t>
                      </a:r>
                    </a:p>
                  </a:txBody>
                  <a:tcPr marL="90444" marR="90444" marT="45223" marB="45223"/>
                </a:tc>
                <a:tc>
                  <a:txBody>
                    <a:bodyPr/>
                    <a:lstStyle/>
                    <a:p>
                      <a:r>
                        <a:rPr lang="en-US" sz="1700"/>
                        <a:t>PurAmino 22.1%</a:t>
                      </a:r>
                    </a:p>
                  </a:txBody>
                  <a:tcPr marL="90444" marR="90444" marT="45223" marB="45223"/>
                </a:tc>
                <a:tc>
                  <a:txBody>
                    <a:bodyPr/>
                    <a:lstStyle/>
                    <a:p>
                      <a:r>
                        <a:rPr lang="en-US" sz="1700">
                          <a:solidFill>
                            <a:schemeClr val="tx1"/>
                          </a:solidFill>
                        </a:rPr>
                        <a:t>Ensure Plus 57.4%</a:t>
                      </a:r>
                    </a:p>
                  </a:txBody>
                  <a:tcPr marL="90444" marR="90444" marT="45223" marB="45223"/>
                </a:tc>
                <a:extLst>
                  <a:ext uri="{0D108BD9-81ED-4DB2-BD59-A6C34878D82A}">
                    <a16:rowId xmlns:a16="http://schemas.microsoft.com/office/drawing/2014/main" val="2025827992"/>
                  </a:ext>
                </a:extLst>
              </a:tr>
              <a:tr h="390102">
                <a:tc>
                  <a:txBody>
                    <a:bodyPr/>
                    <a:lstStyle/>
                    <a:p>
                      <a:r>
                        <a:rPr lang="en-US" sz="1700"/>
                        <a:t>Similac Sensitive RTU 15.5 %</a:t>
                      </a:r>
                    </a:p>
                  </a:txBody>
                  <a:tcPr marL="90444" marR="90444" marT="45223" marB="45223"/>
                </a:tc>
                <a:tc>
                  <a:txBody>
                    <a:bodyPr/>
                    <a:lstStyle/>
                    <a:p>
                      <a:r>
                        <a:rPr lang="en-US" sz="1700"/>
                        <a:t>Neocate 24.4%</a:t>
                      </a:r>
                    </a:p>
                  </a:txBody>
                  <a:tcPr marL="90444" marR="90444" marT="45223" marB="45223"/>
                </a:tc>
                <a:tc>
                  <a:txBody>
                    <a:bodyPr/>
                    <a:lstStyle/>
                    <a:p>
                      <a:r>
                        <a:rPr lang="en-US" sz="1700">
                          <a:solidFill>
                            <a:schemeClr val="tx1"/>
                          </a:solidFill>
                        </a:rPr>
                        <a:t>PediaSure 21%</a:t>
                      </a:r>
                    </a:p>
                  </a:txBody>
                  <a:tcPr marL="90444" marR="90444" marT="45223" marB="45223"/>
                </a:tc>
                <a:extLst>
                  <a:ext uri="{0D108BD9-81ED-4DB2-BD59-A6C34878D82A}">
                    <a16:rowId xmlns:a16="http://schemas.microsoft.com/office/drawing/2014/main" val="324558323"/>
                  </a:ext>
                </a:extLst>
              </a:tr>
              <a:tr h="390102">
                <a:tc>
                  <a:txBody>
                    <a:bodyPr/>
                    <a:lstStyle/>
                    <a:p>
                      <a:endParaRPr lang="en-US" sz="1700"/>
                    </a:p>
                  </a:txBody>
                  <a:tcPr marL="90444" marR="90444" marT="45223" marB="45223"/>
                </a:tc>
                <a:tc>
                  <a:txBody>
                    <a:bodyPr/>
                    <a:lstStyle/>
                    <a:p>
                      <a:endParaRPr lang="en-US" sz="1700"/>
                    </a:p>
                  </a:txBody>
                  <a:tcPr marL="90444" marR="90444" marT="45223" marB="45223"/>
                </a:tc>
                <a:tc>
                  <a:txBody>
                    <a:bodyPr/>
                    <a:lstStyle/>
                    <a:p>
                      <a:r>
                        <a:rPr lang="en-US" sz="1700">
                          <a:solidFill>
                            <a:schemeClr val="tx1"/>
                          </a:solidFill>
                        </a:rPr>
                        <a:t>PediaSure with Fiber 23.9% </a:t>
                      </a:r>
                    </a:p>
                  </a:txBody>
                  <a:tcPr marL="90444" marR="90444" marT="45223" marB="45223"/>
                </a:tc>
                <a:extLst>
                  <a:ext uri="{0D108BD9-81ED-4DB2-BD59-A6C34878D82A}">
                    <a16:rowId xmlns:a16="http://schemas.microsoft.com/office/drawing/2014/main" val="1306462604"/>
                  </a:ext>
                </a:extLst>
              </a:tr>
              <a:tr h="390102">
                <a:tc>
                  <a:txBody>
                    <a:bodyPr/>
                    <a:lstStyle/>
                    <a:p>
                      <a:endParaRPr lang="en-US" sz="1700"/>
                    </a:p>
                  </a:txBody>
                  <a:tcPr marL="90444" marR="90444" marT="45223" marB="45223"/>
                </a:tc>
                <a:tc>
                  <a:txBody>
                    <a:bodyPr/>
                    <a:lstStyle/>
                    <a:p>
                      <a:endParaRPr lang="en-US" sz="1700"/>
                    </a:p>
                  </a:txBody>
                  <a:tcPr marL="90444" marR="90444" marT="45223" marB="45223"/>
                </a:tc>
                <a:tc>
                  <a:txBody>
                    <a:bodyPr/>
                    <a:lstStyle/>
                    <a:p>
                      <a:r>
                        <a:rPr lang="en-US" sz="1700">
                          <a:solidFill>
                            <a:schemeClr val="tx1"/>
                          </a:solidFill>
                        </a:rPr>
                        <a:t>Neocate Jr. 75%</a:t>
                      </a:r>
                    </a:p>
                  </a:txBody>
                  <a:tcPr marL="90444" marR="90444" marT="45223" marB="45223"/>
                </a:tc>
                <a:extLst>
                  <a:ext uri="{0D108BD9-81ED-4DB2-BD59-A6C34878D82A}">
                    <a16:rowId xmlns:a16="http://schemas.microsoft.com/office/drawing/2014/main" val="631593794"/>
                  </a:ext>
                </a:extLst>
              </a:tr>
              <a:tr h="390102">
                <a:tc>
                  <a:txBody>
                    <a:bodyPr/>
                    <a:lstStyle/>
                    <a:p>
                      <a:endParaRPr lang="en-US" sz="1700"/>
                    </a:p>
                  </a:txBody>
                  <a:tcPr marL="90444" marR="90444" marT="45223" marB="45223"/>
                </a:tc>
                <a:tc>
                  <a:txBody>
                    <a:bodyPr/>
                    <a:lstStyle/>
                    <a:p>
                      <a:endParaRPr lang="en-US" sz="1700"/>
                    </a:p>
                  </a:txBody>
                  <a:tcPr marL="90444" marR="90444" marT="45223" marB="45223"/>
                </a:tc>
                <a:tc>
                  <a:txBody>
                    <a:bodyPr/>
                    <a:lstStyle/>
                    <a:p>
                      <a:r>
                        <a:rPr lang="en-US" sz="1700">
                          <a:solidFill>
                            <a:schemeClr val="tx1"/>
                          </a:solidFill>
                        </a:rPr>
                        <a:t>Boost Kids Essential 88.1%</a:t>
                      </a:r>
                    </a:p>
                  </a:txBody>
                  <a:tcPr marL="90444" marR="90444" marT="45223" marB="45223"/>
                </a:tc>
                <a:extLst>
                  <a:ext uri="{0D108BD9-81ED-4DB2-BD59-A6C34878D82A}">
                    <a16:rowId xmlns:a16="http://schemas.microsoft.com/office/drawing/2014/main" val="1440484208"/>
                  </a:ext>
                </a:extLst>
              </a:tr>
              <a:tr h="390102">
                <a:tc>
                  <a:txBody>
                    <a:bodyPr/>
                    <a:lstStyle/>
                    <a:p>
                      <a:endParaRPr lang="en-US" sz="1700"/>
                    </a:p>
                  </a:txBody>
                  <a:tcPr marL="90444" marR="90444" marT="45223" marB="45223"/>
                </a:tc>
                <a:tc>
                  <a:txBody>
                    <a:bodyPr/>
                    <a:lstStyle/>
                    <a:p>
                      <a:endParaRPr lang="en-US" sz="1700"/>
                    </a:p>
                  </a:txBody>
                  <a:tcPr marL="90444" marR="90444" marT="45223" marB="45223"/>
                </a:tc>
                <a:tc>
                  <a:txBody>
                    <a:bodyPr/>
                    <a:lstStyle/>
                    <a:p>
                      <a:r>
                        <a:rPr lang="en-US" sz="1700">
                          <a:solidFill>
                            <a:schemeClr val="tx1"/>
                          </a:solidFill>
                        </a:rPr>
                        <a:t>Complete Pediatric 100%</a:t>
                      </a:r>
                    </a:p>
                  </a:txBody>
                  <a:tcPr marL="90444" marR="90444" marT="45223" marB="45223"/>
                </a:tc>
                <a:extLst>
                  <a:ext uri="{0D108BD9-81ED-4DB2-BD59-A6C34878D82A}">
                    <a16:rowId xmlns:a16="http://schemas.microsoft.com/office/drawing/2014/main" val="3961425684"/>
                  </a:ext>
                </a:extLst>
              </a:tr>
              <a:tr h="390102">
                <a:tc>
                  <a:txBody>
                    <a:bodyPr/>
                    <a:lstStyle/>
                    <a:p>
                      <a:pPr lvl="0">
                        <a:buNone/>
                      </a:pPr>
                      <a:endParaRPr lang="en-US" sz="1700"/>
                    </a:p>
                  </a:txBody>
                  <a:tcPr marL="90444" marR="90444" marT="45223" marB="45223"/>
                </a:tc>
                <a:tc>
                  <a:txBody>
                    <a:bodyPr/>
                    <a:lstStyle/>
                    <a:p>
                      <a:pPr lvl="0">
                        <a:buNone/>
                      </a:pPr>
                      <a:endParaRPr lang="en-US" sz="1700"/>
                    </a:p>
                  </a:txBody>
                  <a:tcPr marL="90444" marR="90444" marT="45223" marB="45223"/>
                </a:tc>
                <a:tc>
                  <a:txBody>
                    <a:bodyPr/>
                    <a:lstStyle/>
                    <a:p>
                      <a:pPr lvl="0">
                        <a:buNone/>
                      </a:pPr>
                      <a:r>
                        <a:rPr lang="en-US" sz="1700">
                          <a:solidFill>
                            <a:schemeClr val="tx1"/>
                          </a:solidFill>
                        </a:rPr>
                        <a:t>Boost 100% </a:t>
                      </a:r>
                    </a:p>
                  </a:txBody>
                  <a:tcPr marL="90444" marR="90444" marT="45223" marB="45223"/>
                </a:tc>
                <a:extLst>
                  <a:ext uri="{0D108BD9-81ED-4DB2-BD59-A6C34878D82A}">
                    <a16:rowId xmlns:a16="http://schemas.microsoft.com/office/drawing/2014/main" val="2212290702"/>
                  </a:ext>
                </a:extLst>
              </a:tr>
            </a:tbl>
          </a:graphicData>
        </a:graphic>
      </p:graphicFrame>
    </p:spTree>
    <p:extLst>
      <p:ext uri="{BB962C8B-B14F-4D97-AF65-F5344CB8AC3E}">
        <p14:creationId xmlns:p14="http://schemas.microsoft.com/office/powerpoint/2010/main" val="2046881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5" y="0"/>
            <a:ext cx="12580837"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7"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A1322C-6131-4E57-9173-78AE5EF28F5D}"/>
              </a:ext>
            </a:extLst>
          </p:cNvPr>
          <p:cNvSpPr>
            <a:spLocks noGrp="1"/>
          </p:cNvSpPr>
          <p:nvPr>
            <p:ph type="title"/>
          </p:nvPr>
        </p:nvSpPr>
        <p:spPr>
          <a:xfrm>
            <a:off x="645290" y="960120"/>
            <a:ext cx="3864689" cy="4171278"/>
          </a:xfrm>
        </p:spPr>
        <p:txBody>
          <a:bodyPr>
            <a:normAutofit/>
          </a:bodyPr>
          <a:lstStyle/>
          <a:p>
            <a:pPr algn="r"/>
            <a:r>
              <a:rPr lang="en-US" sz="4400">
                <a:solidFill>
                  <a:schemeClr val="tx1"/>
                </a:solidFill>
              </a:rPr>
              <a:t>Objectives</a:t>
            </a:r>
          </a:p>
        </p:txBody>
      </p:sp>
      <p:cxnSp>
        <p:nvCxnSpPr>
          <p:cNvPr id="38"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1025"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947E1A5-E5D8-455E-A1B1-6FEC8AD4A187}"/>
              </a:ext>
            </a:extLst>
          </p:cNvPr>
          <p:cNvSpPr>
            <a:spLocks noGrp="1"/>
          </p:cNvSpPr>
          <p:nvPr>
            <p:ph idx="1"/>
          </p:nvPr>
        </p:nvSpPr>
        <p:spPr>
          <a:xfrm>
            <a:off x="4981866" y="960120"/>
            <a:ext cx="5510364" cy="4171278"/>
          </a:xfrm>
        </p:spPr>
        <p:txBody>
          <a:bodyPr vert="horz" lIns="91440" tIns="45720" rIns="91440" bIns="45720" rtlCol="0">
            <a:normAutofit/>
          </a:bodyPr>
          <a:lstStyle/>
          <a:p>
            <a:pPr marL="227965" indent="-227965"/>
            <a:r>
              <a:rPr lang="en-US" sz="1750"/>
              <a:t>Survey Results </a:t>
            </a:r>
            <a:endParaRPr lang="en-US"/>
          </a:p>
          <a:p>
            <a:pPr marL="227965" indent="-227965"/>
            <a:r>
              <a:rPr lang="en-US" sz="1750"/>
              <a:t>eWIC Shopping Orientation</a:t>
            </a:r>
          </a:p>
          <a:p>
            <a:pPr marL="227965" indent="-227965"/>
            <a:r>
              <a:rPr lang="en-US" sz="1750"/>
              <a:t>Common Shopping Issues and Tips</a:t>
            </a:r>
          </a:p>
          <a:p>
            <a:pPr marL="227965" indent="-227965"/>
            <a:r>
              <a:rPr lang="en-US" sz="1750"/>
              <a:t>Formula/Special Formula Shopping Issues and Tips</a:t>
            </a:r>
          </a:p>
          <a:p>
            <a:pPr marL="227965" indent="-227965"/>
            <a:r>
              <a:rPr lang="en-US" sz="1750"/>
              <a:t>Redemption Rates</a:t>
            </a:r>
          </a:p>
          <a:p>
            <a:pPr marL="227965" indent="-227965"/>
            <a:endParaRPr lang="en-US"/>
          </a:p>
        </p:txBody>
      </p:sp>
    </p:spTree>
    <p:extLst>
      <p:ext uri="{BB962C8B-B14F-4D97-AF65-F5344CB8AC3E}">
        <p14:creationId xmlns:p14="http://schemas.microsoft.com/office/powerpoint/2010/main" val="139991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E763-6E84-4EA8-BE26-85961A4E51BD}"/>
              </a:ext>
            </a:extLst>
          </p:cNvPr>
          <p:cNvSpPr>
            <a:spLocks noGrp="1"/>
          </p:cNvSpPr>
          <p:nvPr>
            <p:ph type="title"/>
          </p:nvPr>
        </p:nvSpPr>
        <p:spPr/>
        <p:txBody>
          <a:bodyPr/>
          <a:lstStyle/>
          <a:p>
            <a:r>
              <a:rPr lang="en-US">
                <a:ea typeface="+mj-lt"/>
                <a:cs typeface="+mj-lt"/>
              </a:rPr>
              <a:t>SurveyMonkey results January 2021.</a:t>
            </a:r>
            <a:endParaRPr lang="en-US"/>
          </a:p>
        </p:txBody>
      </p:sp>
      <p:graphicFrame>
        <p:nvGraphicFramePr>
          <p:cNvPr id="6" name="Content Placeholder 5">
            <a:extLst>
              <a:ext uri="{FF2B5EF4-FFF2-40B4-BE49-F238E27FC236}">
                <a16:creationId xmlns:a16="http://schemas.microsoft.com/office/drawing/2014/main" id="{18B3EC0A-D841-4208-BE18-39F20E4928DD}"/>
              </a:ext>
            </a:extLst>
          </p:cNvPr>
          <p:cNvGraphicFramePr>
            <a:graphicFrameLocks noGrp="1"/>
          </p:cNvGraphicFramePr>
          <p:nvPr>
            <p:ph idx="1"/>
            <p:extLst>
              <p:ext uri="{D42A27DB-BD31-4B8C-83A1-F6EECF244321}">
                <p14:modId xmlns:p14="http://schemas.microsoft.com/office/powerpoint/2010/main" val="530505060"/>
              </p:ext>
            </p:extLst>
          </p:nvPr>
        </p:nvGraphicFramePr>
        <p:xfrm>
          <a:off x="5116513" y="803275"/>
          <a:ext cx="6280150" cy="5248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1252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5705-80BF-4BDF-B584-5BFBD09D0024}"/>
              </a:ext>
            </a:extLst>
          </p:cNvPr>
          <p:cNvSpPr>
            <a:spLocks noGrp="1"/>
          </p:cNvSpPr>
          <p:nvPr>
            <p:ph type="title"/>
          </p:nvPr>
        </p:nvSpPr>
        <p:spPr/>
        <p:txBody>
          <a:bodyPr>
            <a:normAutofit/>
          </a:bodyPr>
          <a:lstStyle/>
          <a:p>
            <a:r>
              <a:rPr lang="en-US"/>
              <a:t>SurveyMonkey</a:t>
            </a:r>
            <a:br>
              <a:rPr lang="en-US"/>
            </a:br>
            <a:r>
              <a:rPr lang="en-US"/>
              <a:t>Question 1</a:t>
            </a:r>
            <a:br>
              <a:rPr lang="en-US"/>
            </a:br>
            <a:endParaRPr lang="en-US"/>
          </a:p>
        </p:txBody>
      </p:sp>
      <p:graphicFrame>
        <p:nvGraphicFramePr>
          <p:cNvPr id="11" name="Content Placeholder 10">
            <a:extLst>
              <a:ext uri="{FF2B5EF4-FFF2-40B4-BE49-F238E27FC236}">
                <a16:creationId xmlns:a16="http://schemas.microsoft.com/office/drawing/2014/main" id="{6BA75D0D-EFDD-4E48-8AFB-3D5C72939592}"/>
              </a:ext>
            </a:extLst>
          </p:cNvPr>
          <p:cNvGraphicFramePr>
            <a:graphicFrameLocks noGrp="1"/>
          </p:cNvGraphicFramePr>
          <p:nvPr>
            <p:ph idx="1"/>
            <p:extLst>
              <p:ext uri="{D42A27DB-BD31-4B8C-83A1-F6EECF244321}">
                <p14:modId xmlns:p14="http://schemas.microsoft.com/office/powerpoint/2010/main" val="3181894678"/>
              </p:ext>
            </p:extLst>
          </p:nvPr>
        </p:nvGraphicFramePr>
        <p:xfrm>
          <a:off x="5116513" y="803275"/>
          <a:ext cx="6280150" cy="5248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814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71056-C414-4A80-B92B-810870AA5E47}"/>
              </a:ext>
            </a:extLst>
          </p:cNvPr>
          <p:cNvSpPr>
            <a:spLocks noGrp="1"/>
          </p:cNvSpPr>
          <p:nvPr>
            <p:ph type="title"/>
          </p:nvPr>
        </p:nvSpPr>
        <p:spPr/>
        <p:txBody>
          <a:bodyPr/>
          <a:lstStyle/>
          <a:p>
            <a:r>
              <a:rPr lang="en-US" sz="3950">
                <a:cs typeface="Calibri Light"/>
              </a:rPr>
              <a:t>Question 1 comment: </a:t>
            </a:r>
            <a:endParaRPr lang="en-US"/>
          </a:p>
        </p:txBody>
      </p:sp>
      <p:sp>
        <p:nvSpPr>
          <p:cNvPr id="3" name="Content Placeholder 2">
            <a:extLst>
              <a:ext uri="{FF2B5EF4-FFF2-40B4-BE49-F238E27FC236}">
                <a16:creationId xmlns:a16="http://schemas.microsoft.com/office/drawing/2014/main" id="{F1176B10-8F15-4AAD-96E4-CAB264E3E087}"/>
              </a:ext>
            </a:extLst>
          </p:cNvPr>
          <p:cNvSpPr>
            <a:spLocks noGrp="1"/>
          </p:cNvSpPr>
          <p:nvPr>
            <p:ph idx="1"/>
          </p:nvPr>
        </p:nvSpPr>
        <p:spPr/>
        <p:txBody>
          <a:bodyPr>
            <a:normAutofit/>
          </a:bodyPr>
          <a:lstStyle/>
          <a:p>
            <a:pPr marL="227965" indent="-227965"/>
            <a:r>
              <a:rPr lang="en-US" sz="4000">
                <a:ea typeface="+mn-lt"/>
                <a:cs typeface="+mn-lt"/>
              </a:rPr>
              <a:t>" Can't find a retailer that sell formula that accept WIC. </a:t>
            </a:r>
            <a:endParaRPr lang="en-US"/>
          </a:p>
          <a:p>
            <a:pPr marL="227965" indent="-227965"/>
            <a:r>
              <a:rPr lang="en-US" sz="4000">
                <a:ea typeface="+mn-lt"/>
                <a:cs typeface="+mn-lt"/>
              </a:rPr>
              <a:t>Said I'd get a call back almost 2 weeks ago and haven't."</a:t>
            </a:r>
            <a:endParaRPr lang="en-US"/>
          </a:p>
          <a:p>
            <a:pPr marL="227965" indent="-227965"/>
            <a:endParaRPr lang="en-US" sz="1750"/>
          </a:p>
        </p:txBody>
      </p:sp>
    </p:spTree>
    <p:extLst>
      <p:ext uri="{BB962C8B-B14F-4D97-AF65-F5344CB8AC3E}">
        <p14:creationId xmlns:p14="http://schemas.microsoft.com/office/powerpoint/2010/main" val="3720693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5705-80BF-4BDF-B584-5BFBD09D0024}"/>
              </a:ext>
            </a:extLst>
          </p:cNvPr>
          <p:cNvSpPr>
            <a:spLocks noGrp="1"/>
          </p:cNvSpPr>
          <p:nvPr>
            <p:ph type="title"/>
          </p:nvPr>
        </p:nvSpPr>
        <p:spPr/>
        <p:txBody>
          <a:bodyPr>
            <a:normAutofit/>
          </a:bodyPr>
          <a:lstStyle/>
          <a:p>
            <a:r>
              <a:rPr lang="en-US"/>
              <a:t>SurveyMonkey</a:t>
            </a:r>
            <a:br>
              <a:rPr lang="en-US"/>
            </a:br>
            <a:r>
              <a:rPr lang="en-US"/>
              <a:t>Question 2</a:t>
            </a:r>
            <a:br>
              <a:rPr lang="en-US"/>
            </a:br>
            <a:endParaRPr lang="en-US"/>
          </a:p>
        </p:txBody>
      </p:sp>
      <p:graphicFrame>
        <p:nvGraphicFramePr>
          <p:cNvPr id="11" name="Content Placeholder 10">
            <a:extLst>
              <a:ext uri="{FF2B5EF4-FFF2-40B4-BE49-F238E27FC236}">
                <a16:creationId xmlns:a16="http://schemas.microsoft.com/office/drawing/2014/main" id="{6BA75D0D-EFDD-4E48-8AFB-3D5C72939592}"/>
              </a:ext>
            </a:extLst>
          </p:cNvPr>
          <p:cNvGraphicFramePr>
            <a:graphicFrameLocks noGrp="1"/>
          </p:cNvGraphicFramePr>
          <p:nvPr>
            <p:ph idx="1"/>
            <p:extLst>
              <p:ext uri="{D42A27DB-BD31-4B8C-83A1-F6EECF244321}">
                <p14:modId xmlns:p14="http://schemas.microsoft.com/office/powerpoint/2010/main" val="862039394"/>
              </p:ext>
            </p:extLst>
          </p:nvPr>
        </p:nvGraphicFramePr>
        <p:xfrm>
          <a:off x="5116513" y="803275"/>
          <a:ext cx="6280150" cy="5248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27996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5705-80BF-4BDF-B584-5BFBD09D0024}"/>
              </a:ext>
            </a:extLst>
          </p:cNvPr>
          <p:cNvSpPr>
            <a:spLocks noGrp="1"/>
          </p:cNvSpPr>
          <p:nvPr>
            <p:ph type="title"/>
          </p:nvPr>
        </p:nvSpPr>
        <p:spPr/>
        <p:txBody>
          <a:bodyPr>
            <a:normAutofit/>
          </a:bodyPr>
          <a:lstStyle/>
          <a:p>
            <a:r>
              <a:rPr lang="en-US"/>
              <a:t>SurveyMonkey</a:t>
            </a:r>
            <a:br>
              <a:rPr lang="en-US"/>
            </a:br>
            <a:r>
              <a:rPr lang="en-US"/>
              <a:t>Question 3</a:t>
            </a:r>
            <a:br>
              <a:rPr lang="en-US"/>
            </a:br>
            <a:endParaRPr lang="en-US"/>
          </a:p>
        </p:txBody>
      </p:sp>
      <p:graphicFrame>
        <p:nvGraphicFramePr>
          <p:cNvPr id="11" name="Content Placeholder 10">
            <a:extLst>
              <a:ext uri="{FF2B5EF4-FFF2-40B4-BE49-F238E27FC236}">
                <a16:creationId xmlns:a16="http://schemas.microsoft.com/office/drawing/2014/main" id="{6BA75D0D-EFDD-4E48-8AFB-3D5C72939592}"/>
              </a:ext>
            </a:extLst>
          </p:cNvPr>
          <p:cNvGraphicFramePr>
            <a:graphicFrameLocks noGrp="1"/>
          </p:cNvGraphicFramePr>
          <p:nvPr>
            <p:ph idx="1"/>
            <p:extLst>
              <p:ext uri="{D42A27DB-BD31-4B8C-83A1-F6EECF244321}">
                <p14:modId xmlns:p14="http://schemas.microsoft.com/office/powerpoint/2010/main" val="1823188712"/>
              </p:ext>
            </p:extLst>
          </p:nvPr>
        </p:nvGraphicFramePr>
        <p:xfrm>
          <a:off x="5116513" y="803275"/>
          <a:ext cx="6280150" cy="5248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6366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5705-80BF-4BDF-B584-5BFBD09D0024}"/>
              </a:ext>
            </a:extLst>
          </p:cNvPr>
          <p:cNvSpPr>
            <a:spLocks noGrp="1"/>
          </p:cNvSpPr>
          <p:nvPr>
            <p:ph type="title"/>
          </p:nvPr>
        </p:nvSpPr>
        <p:spPr/>
        <p:txBody>
          <a:bodyPr>
            <a:normAutofit/>
          </a:bodyPr>
          <a:lstStyle/>
          <a:p>
            <a:r>
              <a:rPr lang="en-US"/>
              <a:t>SurveyMonkey</a:t>
            </a:r>
            <a:br>
              <a:rPr lang="en-US"/>
            </a:br>
            <a:r>
              <a:rPr lang="en-US"/>
              <a:t>Question 5</a:t>
            </a:r>
            <a:br>
              <a:rPr lang="en-US"/>
            </a:br>
            <a:endParaRPr lang="en-US"/>
          </a:p>
        </p:txBody>
      </p:sp>
      <p:graphicFrame>
        <p:nvGraphicFramePr>
          <p:cNvPr id="11" name="Content Placeholder 10">
            <a:extLst>
              <a:ext uri="{FF2B5EF4-FFF2-40B4-BE49-F238E27FC236}">
                <a16:creationId xmlns:a16="http://schemas.microsoft.com/office/drawing/2014/main" id="{6BA75D0D-EFDD-4E48-8AFB-3D5C72939592}"/>
              </a:ext>
            </a:extLst>
          </p:cNvPr>
          <p:cNvGraphicFramePr>
            <a:graphicFrameLocks noGrp="1"/>
          </p:cNvGraphicFramePr>
          <p:nvPr>
            <p:ph idx="1"/>
            <p:extLst>
              <p:ext uri="{D42A27DB-BD31-4B8C-83A1-F6EECF244321}">
                <p14:modId xmlns:p14="http://schemas.microsoft.com/office/powerpoint/2010/main" val="3095084360"/>
              </p:ext>
            </p:extLst>
          </p:nvPr>
        </p:nvGraphicFramePr>
        <p:xfrm>
          <a:off x="5116513" y="803275"/>
          <a:ext cx="6280150" cy="5248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4769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1C6EC-B45D-49DC-B5F7-338F5C56E04E}"/>
              </a:ext>
            </a:extLst>
          </p:cNvPr>
          <p:cNvSpPr>
            <a:spLocks noGrp="1"/>
          </p:cNvSpPr>
          <p:nvPr>
            <p:ph type="title"/>
          </p:nvPr>
        </p:nvSpPr>
        <p:spPr/>
        <p:txBody>
          <a:bodyPr/>
          <a:lstStyle/>
          <a:p>
            <a:r>
              <a:rPr lang="en-US" sz="3950">
                <a:cs typeface="Calibri Light"/>
              </a:rPr>
              <a:t>Question 5 Comment</a:t>
            </a:r>
            <a:endParaRPr lang="en-US"/>
          </a:p>
        </p:txBody>
      </p:sp>
      <p:sp>
        <p:nvSpPr>
          <p:cNvPr id="3" name="Content Placeholder 2">
            <a:extLst>
              <a:ext uri="{FF2B5EF4-FFF2-40B4-BE49-F238E27FC236}">
                <a16:creationId xmlns:a16="http://schemas.microsoft.com/office/drawing/2014/main" id="{1011243F-2016-4645-84F3-C7D4560A7399}"/>
              </a:ext>
            </a:extLst>
          </p:cNvPr>
          <p:cNvSpPr>
            <a:spLocks noGrp="1"/>
          </p:cNvSpPr>
          <p:nvPr>
            <p:ph idx="1"/>
          </p:nvPr>
        </p:nvSpPr>
        <p:spPr>
          <a:xfrm>
            <a:off x="5117115" y="803186"/>
            <a:ext cx="6473902" cy="5248622"/>
          </a:xfrm>
        </p:spPr>
        <p:txBody>
          <a:bodyPr>
            <a:normAutofit/>
          </a:bodyPr>
          <a:lstStyle/>
          <a:p>
            <a:pPr marL="227965" indent="-227965"/>
            <a:r>
              <a:rPr lang="en-US" sz="4000"/>
              <a:t>"Primarily breast feeding, formula to supplement" </a:t>
            </a:r>
          </a:p>
        </p:txBody>
      </p:sp>
    </p:spTree>
    <p:extLst>
      <p:ext uri="{BB962C8B-B14F-4D97-AF65-F5344CB8AC3E}">
        <p14:creationId xmlns:p14="http://schemas.microsoft.com/office/powerpoint/2010/main" val="313282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403AD-5FF4-49C5-B46B-896F6CCC4C72}"/>
              </a:ext>
            </a:extLst>
          </p:cNvPr>
          <p:cNvSpPr>
            <a:spLocks noGrp="1"/>
          </p:cNvSpPr>
          <p:nvPr>
            <p:ph type="title"/>
          </p:nvPr>
        </p:nvSpPr>
        <p:spPr/>
        <p:txBody>
          <a:bodyPr/>
          <a:lstStyle/>
          <a:p>
            <a:r>
              <a:rPr lang="en-US" sz="3950">
                <a:cs typeface="Calibri Light"/>
              </a:rPr>
              <a:t>Question 5 Comments</a:t>
            </a:r>
            <a:endParaRPr lang="en-US"/>
          </a:p>
        </p:txBody>
      </p:sp>
      <p:sp>
        <p:nvSpPr>
          <p:cNvPr id="3" name="Content Placeholder 2">
            <a:extLst>
              <a:ext uri="{FF2B5EF4-FFF2-40B4-BE49-F238E27FC236}">
                <a16:creationId xmlns:a16="http://schemas.microsoft.com/office/drawing/2014/main" id="{147FA8C8-40F2-409F-BC01-F12C0AD99424}"/>
              </a:ext>
            </a:extLst>
          </p:cNvPr>
          <p:cNvSpPr>
            <a:spLocks noGrp="1"/>
          </p:cNvSpPr>
          <p:nvPr>
            <p:ph idx="1"/>
          </p:nvPr>
        </p:nvSpPr>
        <p:spPr/>
        <p:txBody>
          <a:bodyPr>
            <a:normAutofit lnSpcReduction="10000"/>
          </a:bodyPr>
          <a:lstStyle/>
          <a:p>
            <a:pPr marL="0" indent="0">
              <a:buNone/>
            </a:pPr>
            <a:r>
              <a:rPr lang="en-US" sz="2800"/>
              <a:t>"Always have to buy more because it's not enough cans for the month"</a:t>
            </a:r>
            <a:r>
              <a:rPr lang="en-US" sz="2400"/>
              <a:t> </a:t>
            </a:r>
          </a:p>
          <a:p>
            <a:pPr marL="0" indent="0">
              <a:buNone/>
            </a:pPr>
            <a:endParaRPr lang="en-US" sz="2400"/>
          </a:p>
          <a:p>
            <a:pPr marL="0" indent="0">
              <a:buNone/>
            </a:pPr>
            <a:r>
              <a:rPr lang="en-US" sz="2800"/>
              <a:t>"Just make it or I have to buy a can before I get more benefits" </a:t>
            </a:r>
          </a:p>
          <a:p>
            <a:pPr marL="0" indent="0">
              <a:buNone/>
            </a:pPr>
            <a:endParaRPr lang="en-US" sz="2400"/>
          </a:p>
          <a:p>
            <a:pPr marL="0" indent="0">
              <a:buNone/>
            </a:pPr>
            <a:r>
              <a:rPr lang="en-US" sz="2800"/>
              <a:t>" I need more... It is enough to feed my son 2 weeks out of the month, I buy the rest of his formula with food stamps."</a:t>
            </a:r>
          </a:p>
        </p:txBody>
      </p:sp>
    </p:spTree>
    <p:extLst>
      <p:ext uri="{BB962C8B-B14F-4D97-AF65-F5344CB8AC3E}">
        <p14:creationId xmlns:p14="http://schemas.microsoft.com/office/powerpoint/2010/main" val="291063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74043-3807-4F29-8610-6CC3811CCB16}"/>
              </a:ext>
            </a:extLst>
          </p:cNvPr>
          <p:cNvSpPr>
            <a:spLocks noGrp="1"/>
          </p:cNvSpPr>
          <p:nvPr>
            <p:ph type="title"/>
          </p:nvPr>
        </p:nvSpPr>
        <p:spPr/>
        <p:txBody>
          <a:bodyPr>
            <a:normAutofit fontScale="90000"/>
          </a:bodyPr>
          <a:lstStyle/>
          <a:p>
            <a:r>
              <a:rPr lang="en-US" sz="3600"/>
              <a:t> Questions about Shopping experience during COVID-19 pandemic</a:t>
            </a:r>
            <a:endParaRPr lang="en-US" sz="3600">
              <a:cs typeface="Calibri Light"/>
            </a:endParaRPr>
          </a:p>
        </p:txBody>
      </p:sp>
      <p:graphicFrame>
        <p:nvGraphicFramePr>
          <p:cNvPr id="6" name="Content Placeholder 5">
            <a:extLst>
              <a:ext uri="{FF2B5EF4-FFF2-40B4-BE49-F238E27FC236}">
                <a16:creationId xmlns:a16="http://schemas.microsoft.com/office/drawing/2014/main" id="{B434B78C-ECFE-4BEF-B73D-0E0908C71AEC}"/>
              </a:ext>
            </a:extLst>
          </p:cNvPr>
          <p:cNvGraphicFramePr>
            <a:graphicFrameLocks noGrp="1"/>
          </p:cNvGraphicFramePr>
          <p:nvPr>
            <p:ph idx="1"/>
            <p:extLst>
              <p:ext uri="{D42A27DB-BD31-4B8C-83A1-F6EECF244321}">
                <p14:modId xmlns:p14="http://schemas.microsoft.com/office/powerpoint/2010/main" val="1993137520"/>
              </p:ext>
            </p:extLst>
          </p:nvPr>
        </p:nvGraphicFramePr>
        <p:xfrm>
          <a:off x="5116513" y="803275"/>
          <a:ext cx="6280150" cy="5248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0855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A23C-5BAF-42F6-8586-ECACF86E5F89}"/>
              </a:ext>
            </a:extLst>
          </p:cNvPr>
          <p:cNvSpPr>
            <a:spLocks noGrp="1"/>
          </p:cNvSpPr>
          <p:nvPr>
            <p:ph type="title"/>
          </p:nvPr>
        </p:nvSpPr>
        <p:spPr>
          <a:xfrm>
            <a:off x="888400" y="2349925"/>
            <a:ext cx="3797302" cy="2456442"/>
          </a:xfrm>
        </p:spPr>
        <p:txBody>
          <a:bodyPr/>
          <a:lstStyle/>
          <a:p>
            <a:r>
              <a:rPr lang="en-US" sz="3950">
                <a:cs typeface="Calibri Light"/>
              </a:rPr>
              <a:t>Questions 7 ,8,10 </a:t>
            </a:r>
            <a:br>
              <a:rPr lang="en-US" sz="3950">
                <a:cs typeface="Calibri Light"/>
              </a:rPr>
            </a:br>
            <a:r>
              <a:rPr lang="en-US" sz="3950">
                <a:cs typeface="Calibri Light"/>
              </a:rPr>
              <a:t> Comments</a:t>
            </a:r>
            <a:endParaRPr lang="en-US"/>
          </a:p>
        </p:txBody>
      </p:sp>
      <p:sp>
        <p:nvSpPr>
          <p:cNvPr id="3" name="Content Placeholder 2">
            <a:extLst>
              <a:ext uri="{FF2B5EF4-FFF2-40B4-BE49-F238E27FC236}">
                <a16:creationId xmlns:a16="http://schemas.microsoft.com/office/drawing/2014/main" id="{2A550AC6-C80A-42C8-A315-419CB3A1F0E8}"/>
              </a:ext>
            </a:extLst>
          </p:cNvPr>
          <p:cNvSpPr>
            <a:spLocks noGrp="1"/>
          </p:cNvSpPr>
          <p:nvPr>
            <p:ph idx="1"/>
          </p:nvPr>
        </p:nvSpPr>
        <p:spPr/>
        <p:txBody>
          <a:bodyPr>
            <a:normAutofit lnSpcReduction="10000"/>
          </a:bodyPr>
          <a:lstStyle/>
          <a:p>
            <a:pPr marL="227965" indent="-227965"/>
            <a:r>
              <a:rPr lang="en-US" sz="2400">
                <a:ea typeface="+mn-lt"/>
                <a:cs typeface="+mn-lt"/>
              </a:rPr>
              <a:t>"Sometimes it was hard to find. Other times they had just enough. Some stores carried the formula but didn't accept WIC"</a:t>
            </a:r>
          </a:p>
          <a:p>
            <a:pPr marL="227965" indent="-227965"/>
            <a:r>
              <a:rPr lang="en-US" sz="2400">
                <a:ea typeface="+mn-lt"/>
                <a:cs typeface="+mn-lt"/>
              </a:rPr>
              <a:t>"Didn’t like being out &amp; about during these times because I didn’t want to catch something &amp; bring it home"</a:t>
            </a:r>
          </a:p>
          <a:p>
            <a:pPr marL="227965" indent="-227965"/>
            <a:r>
              <a:rPr lang="en-US" sz="2400">
                <a:ea typeface="+mn-lt"/>
                <a:cs typeface="+mn-lt"/>
              </a:rPr>
              <a:t>"Sometimes my snap benefits aren't enough to cover it and it makes things tough. His formula is $29-34 per can depending on the store. He drinks a can about every day and a half to 2 days"</a:t>
            </a:r>
            <a:endParaRPr lang="en-US" sz="2400"/>
          </a:p>
        </p:txBody>
      </p:sp>
    </p:spTree>
    <p:extLst>
      <p:ext uri="{BB962C8B-B14F-4D97-AF65-F5344CB8AC3E}">
        <p14:creationId xmlns:p14="http://schemas.microsoft.com/office/powerpoint/2010/main" val="724291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eWIC Shopping Experience Survey</a:t>
            </a:r>
            <a:br>
              <a:rPr lang="en-US"/>
            </a:br>
            <a:r>
              <a:rPr lang="en-US"/>
              <a:t>July-August 2019</a:t>
            </a:r>
          </a:p>
        </p:txBody>
      </p:sp>
      <p:sp>
        <p:nvSpPr>
          <p:cNvPr id="4" name="Content Placeholder 3"/>
          <p:cNvSpPr>
            <a:spLocks noGrp="1"/>
          </p:cNvSpPr>
          <p:nvPr>
            <p:ph idx="1"/>
          </p:nvPr>
        </p:nvSpPr>
        <p:spPr/>
        <p:txBody>
          <a:bodyPr vert="horz" lIns="91440" tIns="45720" rIns="91440" bIns="45720" rtlCol="0" anchor="t">
            <a:normAutofit/>
          </a:bodyPr>
          <a:lstStyle/>
          <a:p>
            <a:pPr marL="45720" indent="0">
              <a:buNone/>
            </a:pPr>
            <a:r>
              <a:rPr lang="en-US" sz="2400" b="1"/>
              <a:t>Purpose:</a:t>
            </a:r>
          </a:p>
          <a:p>
            <a:r>
              <a:rPr lang="en-US"/>
              <a:t>Assess Local Agency Instruction on Using Benefits</a:t>
            </a:r>
          </a:p>
          <a:p>
            <a:r>
              <a:rPr lang="en-US"/>
              <a:t>Assess Shopping Experience</a:t>
            </a:r>
          </a:p>
          <a:p>
            <a:pPr lvl="1"/>
            <a:r>
              <a:rPr lang="en-US"/>
              <a:t>Finding WIC Approved Foods</a:t>
            </a:r>
          </a:p>
          <a:p>
            <a:pPr lvl="1"/>
            <a:r>
              <a:rPr lang="en-US"/>
              <a:t>Trouble Purchasing WIC Approved Foods</a:t>
            </a:r>
          </a:p>
          <a:p>
            <a:pPr lvl="1"/>
            <a:r>
              <a:rPr lang="en-US"/>
              <a:t>Treatment of WIC Participants at Stores</a:t>
            </a:r>
          </a:p>
          <a:p>
            <a:pPr lvl="1"/>
            <a:r>
              <a:rPr lang="en-US"/>
              <a:t>Food Accessibility</a:t>
            </a:r>
          </a:p>
          <a:p>
            <a:pPr marL="45720" indent="0">
              <a:buNone/>
            </a:pPr>
            <a:r>
              <a:rPr lang="en-US" sz="2400" b="1"/>
              <a:t>Target</a:t>
            </a:r>
            <a:r>
              <a:rPr lang="en-US" sz="2400" b="1">
                <a:ea typeface="+mn-lt"/>
                <a:cs typeface="+mn-lt"/>
              </a:rPr>
              <a:t> Audience:</a:t>
            </a:r>
            <a:endParaRPr lang="en-US" sz="2400">
              <a:ea typeface="+mn-lt"/>
              <a:cs typeface="+mn-lt"/>
            </a:endParaRPr>
          </a:p>
          <a:p>
            <a:pPr marL="400050" lvl="1" indent="-342900"/>
            <a:r>
              <a:rPr lang="en-US">
                <a:ea typeface="+mn-lt"/>
                <a:cs typeface="+mn-lt"/>
              </a:rPr>
              <a:t>Newly Certified Participants between July-August 2019</a:t>
            </a:r>
          </a:p>
          <a:p>
            <a:pPr marL="400050" lvl="1" indent="-342900"/>
            <a:r>
              <a:rPr lang="en-US">
                <a:ea typeface="+mn-lt"/>
                <a:cs typeface="+mn-lt"/>
              </a:rPr>
              <a:t>507 Total Participants Sent a One Call Now text message with a link to the survey</a:t>
            </a:r>
          </a:p>
          <a:p>
            <a:pPr lvl="1"/>
            <a:endParaRPr lang="en-US"/>
          </a:p>
        </p:txBody>
      </p:sp>
      <p:pic>
        <p:nvPicPr>
          <p:cNvPr id="6" name="Content Placeholder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0000">
            <a:off x="418657" y="656010"/>
            <a:ext cx="1371600" cy="1173081"/>
          </a:xfrm>
          <a:prstGeom prst="rect">
            <a:avLst/>
          </a:prstGeom>
        </p:spPr>
      </p:pic>
    </p:spTree>
    <p:extLst>
      <p:ext uri="{BB962C8B-B14F-4D97-AF65-F5344CB8AC3E}">
        <p14:creationId xmlns:p14="http://schemas.microsoft.com/office/powerpoint/2010/main" val="188791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39">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41">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5" y="0"/>
            <a:ext cx="12580837" cy="6853238"/>
            <a:chOff x="-417513" y="0"/>
            <a:chExt cx="12584114" cy="6853238"/>
          </a:xfrm>
        </p:grpSpPr>
        <p:sp>
          <p:nvSpPr>
            <p:cNvPr id="43"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9"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0"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77" name="Rectangle 64">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6F1CC2-EDBA-4194-BDB9-B0D4E78D8764}"/>
              </a:ext>
            </a:extLst>
          </p:cNvPr>
          <p:cNvSpPr>
            <a:spLocks noGrp="1"/>
          </p:cNvSpPr>
          <p:nvPr>
            <p:ph type="title"/>
          </p:nvPr>
        </p:nvSpPr>
        <p:spPr>
          <a:xfrm>
            <a:off x="645290" y="960120"/>
            <a:ext cx="3864689" cy="4171278"/>
          </a:xfrm>
        </p:spPr>
        <p:txBody>
          <a:bodyPr>
            <a:normAutofit/>
          </a:bodyPr>
          <a:lstStyle/>
          <a:p>
            <a:pPr algn="r"/>
            <a:r>
              <a:rPr lang="en-US" sz="4400">
                <a:solidFill>
                  <a:schemeClr val="tx1"/>
                </a:solidFill>
                <a:cs typeface="Calibri Light"/>
              </a:rPr>
              <a:t>Contract Formula </a:t>
            </a:r>
          </a:p>
        </p:txBody>
      </p:sp>
      <p:cxnSp>
        <p:nvCxnSpPr>
          <p:cNvPr id="78" name="Straight Connector 66">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1025"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A20B2A-D1AE-489E-95B8-70BE484B94DE}"/>
              </a:ext>
            </a:extLst>
          </p:cNvPr>
          <p:cNvSpPr>
            <a:spLocks noGrp="1"/>
          </p:cNvSpPr>
          <p:nvPr>
            <p:ph idx="1"/>
          </p:nvPr>
        </p:nvSpPr>
        <p:spPr>
          <a:xfrm>
            <a:off x="4981866" y="960120"/>
            <a:ext cx="5510364" cy="4171278"/>
          </a:xfrm>
        </p:spPr>
        <p:txBody>
          <a:bodyPr vert="horz" lIns="91416" tIns="45708" rIns="91416" bIns="45708" rtlCol="0">
            <a:normAutofit/>
          </a:bodyPr>
          <a:lstStyle/>
          <a:p>
            <a:r>
              <a:rPr lang="en-US">
                <a:cs typeface="Calibri"/>
              </a:rPr>
              <a:t>Show images of the formula in the family benefit.</a:t>
            </a:r>
            <a:endParaRPr lang="en-US"/>
          </a:p>
          <a:p>
            <a:r>
              <a:rPr lang="en-US">
                <a:cs typeface="Calibri"/>
              </a:rPr>
              <a:t>Provide a WIC authorized vendor list  </a:t>
            </a:r>
          </a:p>
          <a:p>
            <a:r>
              <a:rPr lang="en-US">
                <a:cs typeface="Calibri"/>
              </a:rPr>
              <a:t>During COVID- advice the participant to call the Store of choice in advance </a:t>
            </a:r>
          </a:p>
          <a:p>
            <a:pPr lvl="1"/>
            <a:r>
              <a:rPr lang="en-US">
                <a:cs typeface="Calibri"/>
              </a:rPr>
              <a:t>To make sure the formula is in stock</a:t>
            </a:r>
          </a:p>
          <a:p>
            <a:pPr lvl="1"/>
            <a:r>
              <a:rPr lang="en-US">
                <a:cs typeface="Calibri"/>
              </a:rPr>
              <a:t>To make sure there are no limits on the amount the customer can purchase</a:t>
            </a:r>
            <a:endParaRPr lang="en-US"/>
          </a:p>
          <a:p>
            <a:pPr marL="0" indent="0">
              <a:buNone/>
            </a:pPr>
            <a:endParaRPr lang="en-US">
              <a:cs typeface="Calibri"/>
            </a:endParaRPr>
          </a:p>
          <a:p>
            <a:endParaRPr lang="en-US">
              <a:cs typeface="Calibri"/>
            </a:endParaRPr>
          </a:p>
        </p:txBody>
      </p:sp>
    </p:spTree>
    <p:extLst>
      <p:ext uri="{BB962C8B-B14F-4D97-AF65-F5344CB8AC3E}">
        <p14:creationId xmlns:p14="http://schemas.microsoft.com/office/powerpoint/2010/main" val="1987765053"/>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36">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8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38">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588" y="-59376"/>
            <a:ext cx="12512592" cy="6923798"/>
            <a:chOff x="-329674" y="-51881"/>
            <a:chExt cx="12515851" cy="6923798"/>
          </a:xfrm>
        </p:grpSpPr>
        <p:sp>
          <p:nvSpPr>
            <p:cNvPr id="40"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0"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1"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2"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8"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B6656D2F-EA10-470B-8CF8-88590250D08A}"/>
              </a:ext>
            </a:extLst>
          </p:cNvPr>
          <p:cNvSpPr>
            <a:spLocks noGrp="1"/>
          </p:cNvSpPr>
          <p:nvPr>
            <p:ph type="title"/>
          </p:nvPr>
        </p:nvSpPr>
        <p:spPr>
          <a:xfrm>
            <a:off x="888399" y="4760132"/>
            <a:ext cx="3946392" cy="1777829"/>
          </a:xfrm>
        </p:spPr>
        <p:txBody>
          <a:bodyPr>
            <a:normAutofit/>
          </a:bodyPr>
          <a:lstStyle/>
          <a:p>
            <a:pPr algn="l"/>
            <a:r>
              <a:rPr lang="en-US" sz="3700">
                <a:cs typeface="Calibri Light"/>
              </a:rPr>
              <a:t>Specialized Formula and Medical Food </a:t>
            </a:r>
            <a:endParaRPr lang="en-US" sz="3700"/>
          </a:p>
        </p:txBody>
      </p:sp>
      <p:sp>
        <p:nvSpPr>
          <p:cNvPr id="60" name="Freeform: Shape 59">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FC3E12F6-035E-4F63-B6C0-DD08F5703687}"/>
              </a:ext>
            </a:extLst>
          </p:cNvPr>
          <p:cNvPicPr>
            <a:picLocks noChangeAspect="1"/>
          </p:cNvPicPr>
          <p:nvPr/>
        </p:nvPicPr>
        <p:blipFill rotWithShape="1">
          <a:blip r:embed="rId3"/>
          <a:srcRect l="3446" r="4216" b="3720"/>
          <a:stretch/>
        </p:blipFill>
        <p:spPr>
          <a:xfrm>
            <a:off x="2077971" y="103725"/>
            <a:ext cx="7540300" cy="4284831"/>
          </a:xfrm>
          <a:prstGeom prst="rect">
            <a:avLst/>
          </a:prstGeom>
        </p:spPr>
      </p:pic>
      <p:sp>
        <p:nvSpPr>
          <p:cNvPr id="3" name="Content Placeholder 2">
            <a:extLst>
              <a:ext uri="{FF2B5EF4-FFF2-40B4-BE49-F238E27FC236}">
                <a16:creationId xmlns:a16="http://schemas.microsoft.com/office/drawing/2014/main" id="{259DBF16-A301-4D5E-92F0-BE35F2411748}"/>
              </a:ext>
            </a:extLst>
          </p:cNvPr>
          <p:cNvSpPr>
            <a:spLocks noGrp="1"/>
          </p:cNvSpPr>
          <p:nvPr>
            <p:ph idx="1"/>
          </p:nvPr>
        </p:nvSpPr>
        <p:spPr>
          <a:xfrm>
            <a:off x="5117114" y="4767660"/>
            <a:ext cx="6280237" cy="1770300"/>
          </a:xfrm>
        </p:spPr>
        <p:txBody>
          <a:bodyPr vert="horz" lIns="91416" tIns="45708" rIns="91416" bIns="45708" rtlCol="0">
            <a:normAutofit/>
          </a:bodyPr>
          <a:lstStyle/>
          <a:p>
            <a:r>
              <a:rPr lang="en-US" sz="2000">
                <a:cs typeface="Calibri"/>
              </a:rPr>
              <a:t>Before issuing benefits start to make sure HCP completes the Medical Documentation appropriately.</a:t>
            </a:r>
          </a:p>
          <a:p>
            <a:r>
              <a:rPr lang="en-US" sz="2000">
                <a:cs typeface="Calibri"/>
              </a:rPr>
              <a:t>Perform a Nutrition Assessment – Tailor benefits </a:t>
            </a:r>
          </a:p>
          <a:p>
            <a:endParaRPr lang="en-US"/>
          </a:p>
        </p:txBody>
      </p:sp>
    </p:spTree>
    <p:extLst>
      <p:ext uri="{BB962C8B-B14F-4D97-AF65-F5344CB8AC3E}">
        <p14:creationId xmlns:p14="http://schemas.microsoft.com/office/powerpoint/2010/main" val="1692238101"/>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5" y="0"/>
            <a:ext cx="12580837"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4"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45290" y="960120"/>
            <a:ext cx="3864689" cy="4171278"/>
          </a:xfrm>
        </p:spPr>
        <p:txBody>
          <a:bodyPr>
            <a:normAutofit/>
          </a:bodyPr>
          <a:lstStyle/>
          <a:p>
            <a:pPr algn="r"/>
            <a:r>
              <a:rPr lang="en-US" sz="3700" b="1">
                <a:solidFill>
                  <a:schemeClr val="tx1"/>
                </a:solidFill>
              </a:rPr>
              <a:t>WIC 400-12 Retail Purchase of Special (Exempt) Formula &amp; Numbered Memorandum 16-005</a:t>
            </a:r>
          </a:p>
        </p:txBody>
      </p:sp>
      <p:cxnSp>
        <p:nvCxnSpPr>
          <p:cNvPr id="36"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1025"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4981866" y="960120"/>
            <a:ext cx="5510364" cy="4171278"/>
          </a:xfrm>
        </p:spPr>
        <p:txBody>
          <a:bodyPr>
            <a:normAutofit lnSpcReduction="10000"/>
          </a:bodyPr>
          <a:lstStyle/>
          <a:p>
            <a:pPr marL="0" indent="0">
              <a:buNone/>
            </a:pPr>
            <a:r>
              <a:rPr lang="en-US"/>
              <a:t>The WIC Nutritionist is expected to assist the Authorized Person in identifying and </a:t>
            </a:r>
            <a:r>
              <a:rPr lang="en-US" b="1"/>
              <a:t>contacting at least one WIC authorized retail and/or grocery store pharmacy</a:t>
            </a:r>
            <a:r>
              <a:rPr lang="en-US"/>
              <a:t>. </a:t>
            </a:r>
          </a:p>
          <a:p>
            <a:pPr marL="0" indent="0">
              <a:buNone/>
            </a:pPr>
            <a:endParaRPr lang="en-US"/>
          </a:p>
          <a:p>
            <a:pPr marL="0" indent="0">
              <a:buNone/>
            </a:pPr>
            <a:r>
              <a:rPr lang="en-US"/>
              <a:t>The nutritionist </a:t>
            </a:r>
            <a:r>
              <a:rPr lang="en-US" b="1"/>
              <a:t>will inquire if the issued WIC Special formula is in stock</a:t>
            </a:r>
            <a:r>
              <a:rPr lang="en-US"/>
              <a:t>. </a:t>
            </a:r>
            <a:endParaRPr lang="en-US">
              <a:cs typeface="Calibri"/>
            </a:endParaRPr>
          </a:p>
          <a:p>
            <a:pPr marL="0" indent="0">
              <a:buNone/>
            </a:pPr>
            <a:endParaRPr lang="en-US" b="1"/>
          </a:p>
          <a:p>
            <a:pPr marL="0" indent="0">
              <a:buNone/>
            </a:pPr>
            <a:r>
              <a:rPr lang="en-US" b="1"/>
              <a:t>If it is not in stock, assist the participant in placing the first-time order of the specialized infant formula or medical food. </a:t>
            </a:r>
            <a:endParaRPr lang="en-US" b="1">
              <a:cs typeface="Calibri"/>
            </a:endParaRPr>
          </a:p>
          <a:p>
            <a:endParaRPr lang="en-US"/>
          </a:p>
        </p:txBody>
      </p:sp>
    </p:spTree>
    <p:extLst>
      <p:ext uri="{BB962C8B-B14F-4D97-AF65-F5344CB8AC3E}">
        <p14:creationId xmlns:p14="http://schemas.microsoft.com/office/powerpoint/2010/main" val="2818089901"/>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 name="Group 8">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588" y="-59376"/>
            <a:ext cx="12512592" cy="6923798"/>
            <a:chOff x="-329674" y="-51881"/>
            <a:chExt cx="12515851" cy="6923798"/>
          </a:xfrm>
        </p:grpSpPr>
        <p:sp>
          <p:nvSpPr>
            <p:cNvPr id="10"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24" name="Group 29">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8858" y="1186483"/>
            <a:ext cx="8846041" cy="4477933"/>
            <a:chOff x="1669293" y="1186483"/>
            <a:chExt cx="8848345" cy="4477933"/>
          </a:xfrm>
        </p:grpSpPr>
        <p:sp>
          <p:nvSpPr>
            <p:cNvPr id="125" name="Rectangle 30">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31">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6" name="Rectangle 32">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27" name="Rectangle 34">
            <a:extLst>
              <a:ext uri="{FF2B5EF4-FFF2-40B4-BE49-F238E27FC236}">
                <a16:creationId xmlns:a16="http://schemas.microsoft.com/office/drawing/2014/main" id="{34DD805B-2A7B-4ADA-9C4D-E0C9F192DB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36">
            <a:extLst>
              <a:ext uri="{FF2B5EF4-FFF2-40B4-BE49-F238E27FC236}">
                <a16:creationId xmlns:a16="http://schemas.microsoft.com/office/drawing/2014/main" id="{C664A566-6D08-4E84-9708-4916A20016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588" y="-59376"/>
            <a:ext cx="12512592" cy="6923798"/>
            <a:chOff x="-329674" y="-51881"/>
            <a:chExt cx="12515851" cy="6923798"/>
          </a:xfrm>
        </p:grpSpPr>
        <p:sp>
          <p:nvSpPr>
            <p:cNvPr id="38" name="Freeform 5">
              <a:extLst>
                <a:ext uri="{FF2B5EF4-FFF2-40B4-BE49-F238E27FC236}">
                  <a16:creationId xmlns:a16="http://schemas.microsoft.com/office/drawing/2014/main" id="{871B622B-6E58-4933-88EC-99F28705F7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Freeform 6">
              <a:extLst>
                <a:ext uri="{FF2B5EF4-FFF2-40B4-BE49-F238E27FC236}">
                  <a16:creationId xmlns:a16="http://schemas.microsoft.com/office/drawing/2014/main" id="{EE9A4681-AC1B-4ABC-9A1C-C7E7F08A00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7">
              <a:extLst>
                <a:ext uri="{FF2B5EF4-FFF2-40B4-BE49-F238E27FC236}">
                  <a16:creationId xmlns:a16="http://schemas.microsoft.com/office/drawing/2014/main" id="{F1EEAF4B-DA1A-4CC9-9CE4-587A9E2E17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Freeform 8">
              <a:extLst>
                <a:ext uri="{FF2B5EF4-FFF2-40B4-BE49-F238E27FC236}">
                  <a16:creationId xmlns:a16="http://schemas.microsoft.com/office/drawing/2014/main" id="{4591EF24-12A6-499B-8074-7E3DFBE6E3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Freeform 9">
              <a:extLst>
                <a:ext uri="{FF2B5EF4-FFF2-40B4-BE49-F238E27FC236}">
                  <a16:creationId xmlns:a16="http://schemas.microsoft.com/office/drawing/2014/main" id="{66866784-2E4F-4C28-BE67-875B71B7C1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10">
              <a:extLst>
                <a:ext uri="{FF2B5EF4-FFF2-40B4-BE49-F238E27FC236}">
                  <a16:creationId xmlns:a16="http://schemas.microsoft.com/office/drawing/2014/main" id="{752279D8-59CC-4821-B591-79994164FF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Freeform 11">
              <a:extLst>
                <a:ext uri="{FF2B5EF4-FFF2-40B4-BE49-F238E27FC236}">
                  <a16:creationId xmlns:a16="http://schemas.microsoft.com/office/drawing/2014/main" id="{FB4FBA9C-1D3E-4B35-8A79-25478153F5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12">
              <a:extLst>
                <a:ext uri="{FF2B5EF4-FFF2-40B4-BE49-F238E27FC236}">
                  <a16:creationId xmlns:a16="http://schemas.microsoft.com/office/drawing/2014/main" id="{9428A193-740A-43D2-B875-80CB90AD91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Freeform 13">
              <a:extLst>
                <a:ext uri="{FF2B5EF4-FFF2-40B4-BE49-F238E27FC236}">
                  <a16:creationId xmlns:a16="http://schemas.microsoft.com/office/drawing/2014/main" id="{92B2EFF8-5790-427A-ABED-1680FD133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14">
              <a:extLst>
                <a:ext uri="{FF2B5EF4-FFF2-40B4-BE49-F238E27FC236}">
                  <a16:creationId xmlns:a16="http://schemas.microsoft.com/office/drawing/2014/main" id="{782C5932-1596-43AA-BD7E-0F94FB8A96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Freeform 15">
              <a:extLst>
                <a:ext uri="{FF2B5EF4-FFF2-40B4-BE49-F238E27FC236}">
                  <a16:creationId xmlns:a16="http://schemas.microsoft.com/office/drawing/2014/main" id="{EFC81310-1590-4DBE-BF0B-DADBCF9F88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16">
              <a:extLst>
                <a:ext uri="{FF2B5EF4-FFF2-40B4-BE49-F238E27FC236}">
                  <a16:creationId xmlns:a16="http://schemas.microsoft.com/office/drawing/2014/main" id="{968BA84E-DD0E-4FCD-8EDA-76DF8E09FB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Freeform 17">
              <a:extLst>
                <a:ext uri="{FF2B5EF4-FFF2-40B4-BE49-F238E27FC236}">
                  <a16:creationId xmlns:a16="http://schemas.microsoft.com/office/drawing/2014/main" id="{1D3D7541-A0D9-4993-B691-D2D5B8B3EF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18">
              <a:extLst>
                <a:ext uri="{FF2B5EF4-FFF2-40B4-BE49-F238E27FC236}">
                  <a16:creationId xmlns:a16="http://schemas.microsoft.com/office/drawing/2014/main" id="{9FB31D01-8168-4494-8C2F-727E555AAF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Freeform 19">
              <a:extLst>
                <a:ext uri="{FF2B5EF4-FFF2-40B4-BE49-F238E27FC236}">
                  <a16:creationId xmlns:a16="http://schemas.microsoft.com/office/drawing/2014/main" id="{8C455EEB-FD40-414D-A542-FB35DEB73C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20">
              <a:extLst>
                <a:ext uri="{FF2B5EF4-FFF2-40B4-BE49-F238E27FC236}">
                  <a16:creationId xmlns:a16="http://schemas.microsoft.com/office/drawing/2014/main" id="{F08F1FC1-956F-4494-BAFD-D504E93070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21">
              <a:extLst>
                <a:ext uri="{FF2B5EF4-FFF2-40B4-BE49-F238E27FC236}">
                  <a16:creationId xmlns:a16="http://schemas.microsoft.com/office/drawing/2014/main" id="{BEEDE1AA-8DCD-43D3-BC15-5748403148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22">
              <a:extLst>
                <a:ext uri="{FF2B5EF4-FFF2-40B4-BE49-F238E27FC236}">
                  <a16:creationId xmlns:a16="http://schemas.microsoft.com/office/drawing/2014/main" id="{E36CDA69-ED79-4DCF-9761-0B6134FA6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23">
              <a:extLst>
                <a:ext uri="{FF2B5EF4-FFF2-40B4-BE49-F238E27FC236}">
                  <a16:creationId xmlns:a16="http://schemas.microsoft.com/office/drawing/2014/main" id="{5F812C02-CFCB-47F4-B493-7753519FCA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6" name="Group 57">
            <a:extLst>
              <a:ext uri="{FF2B5EF4-FFF2-40B4-BE49-F238E27FC236}">
                <a16:creationId xmlns:a16="http://schemas.microsoft.com/office/drawing/2014/main" id="{B83678BA-0A50-4D51-9E9E-08BB66F83C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6873" y="1186483"/>
            <a:ext cx="3821602" cy="4477933"/>
            <a:chOff x="807084" y="1186483"/>
            <a:chExt cx="3822597" cy="4477933"/>
          </a:xfrm>
        </p:grpSpPr>
        <p:sp>
          <p:nvSpPr>
            <p:cNvPr id="147" name="Rectangle 58">
              <a:extLst>
                <a:ext uri="{FF2B5EF4-FFF2-40B4-BE49-F238E27FC236}">
                  <a16:creationId xmlns:a16="http://schemas.microsoft.com/office/drawing/2014/main" id="{F1A8F65D-5E8F-4CA5-9240-1357120F9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39">
              <a:extLst>
                <a:ext uri="{FF2B5EF4-FFF2-40B4-BE49-F238E27FC236}">
                  <a16:creationId xmlns:a16="http://schemas.microsoft.com/office/drawing/2014/main" id="{2A4731E5-DE5F-4215-9525-99426B3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60">
              <a:extLst>
                <a:ext uri="{FF2B5EF4-FFF2-40B4-BE49-F238E27FC236}">
                  <a16:creationId xmlns:a16="http://schemas.microsoft.com/office/drawing/2014/main" id="{3478866D-C5E9-4968-BEF7-B1F030808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2CC5DEF-7A4B-4925-A04C-4C8D5E326968}"/>
              </a:ext>
            </a:extLst>
          </p:cNvPr>
          <p:cNvSpPr>
            <a:spLocks noGrp="1"/>
          </p:cNvSpPr>
          <p:nvPr>
            <p:ph type="title"/>
          </p:nvPr>
        </p:nvSpPr>
        <p:spPr>
          <a:xfrm>
            <a:off x="895181" y="2075504"/>
            <a:ext cx="3653618" cy="2042725"/>
          </a:xfrm>
        </p:spPr>
        <p:txBody>
          <a:bodyPr vert="horz" lIns="228600" tIns="228600" rIns="228600" bIns="0" rtlCol="0" anchor="b">
            <a:normAutofit/>
          </a:bodyPr>
          <a:lstStyle/>
          <a:p>
            <a:pPr defTabSz="914400">
              <a:lnSpc>
                <a:spcPct val="80000"/>
              </a:lnSpc>
            </a:pPr>
            <a:r>
              <a:rPr lang="en-US" sz="4200">
                <a:solidFill>
                  <a:srgbClr val="FFFEFF"/>
                </a:solidFill>
              </a:rPr>
              <a:t>CPA consult  CT </a:t>
            </a:r>
            <a:br>
              <a:rPr lang="en-US" sz="4200">
                <a:solidFill>
                  <a:srgbClr val="FFFEFF"/>
                </a:solidFill>
              </a:rPr>
            </a:br>
            <a:r>
              <a:rPr lang="en-US" sz="4200">
                <a:solidFill>
                  <a:srgbClr val="FFFEFF"/>
                </a:solidFill>
              </a:rPr>
              <a:t>approved listing </a:t>
            </a:r>
          </a:p>
        </p:txBody>
      </p:sp>
      <p:sp>
        <p:nvSpPr>
          <p:cNvPr id="150" name="Rectangle 62">
            <a:extLst>
              <a:ext uri="{FF2B5EF4-FFF2-40B4-BE49-F238E27FC236}">
                <a16:creationId xmlns:a16="http://schemas.microsoft.com/office/drawing/2014/main" id="{9BF6EDB4-B4ED-4900-9E38-A7AE0EEEE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8733" y="-6706"/>
            <a:ext cx="6750091"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B3161193-CCC1-41FE-BBEB-0ADA39ABB11A}"/>
              </a:ext>
            </a:extLst>
          </p:cNvPr>
          <p:cNvPicPr>
            <a:picLocks noGrp="1" noChangeAspect="1"/>
          </p:cNvPicPr>
          <p:nvPr>
            <p:ph idx="1"/>
          </p:nvPr>
        </p:nvPicPr>
        <p:blipFill rotWithShape="1">
          <a:blip r:embed="rId3"/>
          <a:srcRect r="-1" b="2557"/>
          <a:stretch/>
        </p:blipFill>
        <p:spPr>
          <a:xfrm>
            <a:off x="5755762" y="1161996"/>
            <a:ext cx="6118724" cy="4543152"/>
          </a:xfrm>
          <a:prstGeom prst="rect">
            <a:avLst/>
          </a:prstGeom>
          <a:ln w="9525">
            <a:noFill/>
          </a:ln>
        </p:spPr>
      </p:pic>
    </p:spTree>
    <p:extLst>
      <p:ext uri="{BB962C8B-B14F-4D97-AF65-F5344CB8AC3E}">
        <p14:creationId xmlns:p14="http://schemas.microsoft.com/office/powerpoint/2010/main" val="409277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8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588" y="-59376"/>
            <a:ext cx="12512592" cy="6923798"/>
            <a:chOff x="-329674" y="-51881"/>
            <a:chExt cx="12515851" cy="6923798"/>
          </a:xfrm>
        </p:grpSpPr>
        <p:sp>
          <p:nvSpPr>
            <p:cNvPr id="1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FBBE5202-8759-4E7C-BFBA-3922F102252C}"/>
              </a:ext>
            </a:extLst>
          </p:cNvPr>
          <p:cNvSpPr>
            <a:spLocks noGrp="1"/>
          </p:cNvSpPr>
          <p:nvPr>
            <p:ph type="title"/>
          </p:nvPr>
        </p:nvSpPr>
        <p:spPr>
          <a:xfrm>
            <a:off x="888398" y="4760132"/>
            <a:ext cx="5112857" cy="1777829"/>
          </a:xfrm>
        </p:spPr>
        <p:txBody>
          <a:bodyPr>
            <a:normAutofit/>
          </a:bodyPr>
          <a:lstStyle/>
          <a:p>
            <a:pPr algn="r"/>
            <a:r>
              <a:rPr lang="en-US">
                <a:solidFill>
                  <a:schemeClr val="tx1"/>
                </a:solidFill>
                <a:cs typeface="Calibri Light"/>
              </a:rPr>
              <a:t>To make sure a great shopping experience</a:t>
            </a:r>
            <a:endParaRPr lang="en-US">
              <a:solidFill>
                <a:schemeClr val="tx1"/>
              </a:solidFill>
            </a:endParaRPr>
          </a:p>
        </p:txBody>
      </p:sp>
      <p:sp>
        <p:nvSpPr>
          <p:cNvPr id="38" name="Freeform: Shape 37">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0" name="Picture 10" descr="Business woman talking on phone">
            <a:extLst>
              <a:ext uri="{FF2B5EF4-FFF2-40B4-BE49-F238E27FC236}">
                <a16:creationId xmlns:a16="http://schemas.microsoft.com/office/drawing/2014/main" id="{FD0A8404-3B4F-421A-AB54-625E52100EC8}"/>
              </a:ext>
            </a:extLst>
          </p:cNvPr>
          <p:cNvPicPr>
            <a:picLocks noChangeAspect="1"/>
          </p:cNvPicPr>
          <p:nvPr/>
        </p:nvPicPr>
        <p:blipFill>
          <a:blip r:embed="rId3"/>
          <a:stretch>
            <a:fillRect/>
          </a:stretch>
        </p:blipFill>
        <p:spPr>
          <a:xfrm>
            <a:off x="3449537" y="616355"/>
            <a:ext cx="1041722" cy="3415484"/>
          </a:xfrm>
          <a:prstGeom prst="rect">
            <a:avLst/>
          </a:prstGeom>
        </p:spPr>
      </p:pic>
      <p:pic>
        <p:nvPicPr>
          <p:cNvPr id="4" name="Picture 4" descr="Business woman using phone">
            <a:extLst>
              <a:ext uri="{FF2B5EF4-FFF2-40B4-BE49-F238E27FC236}">
                <a16:creationId xmlns:a16="http://schemas.microsoft.com/office/drawing/2014/main" id="{C0D5FCBE-D755-45A5-AAFC-C97AD1D522C7}"/>
              </a:ext>
            </a:extLst>
          </p:cNvPr>
          <p:cNvPicPr>
            <a:picLocks noChangeAspect="1"/>
          </p:cNvPicPr>
          <p:nvPr/>
        </p:nvPicPr>
        <p:blipFill>
          <a:blip r:embed="rId4"/>
          <a:stretch>
            <a:fillRect/>
          </a:stretch>
        </p:blipFill>
        <p:spPr>
          <a:xfrm>
            <a:off x="6333617" y="519433"/>
            <a:ext cx="1135648" cy="3415484"/>
          </a:xfrm>
          <a:prstGeom prst="rect">
            <a:avLst/>
          </a:prstGeom>
        </p:spPr>
      </p:pic>
      <p:pic>
        <p:nvPicPr>
          <p:cNvPr id="7" name="Picture 7" descr="Young business man">
            <a:extLst>
              <a:ext uri="{FF2B5EF4-FFF2-40B4-BE49-F238E27FC236}">
                <a16:creationId xmlns:a16="http://schemas.microsoft.com/office/drawing/2014/main" id="{975D2548-4565-4CFC-A859-39B75EA2CA6F}"/>
              </a:ext>
            </a:extLst>
          </p:cNvPr>
          <p:cNvPicPr>
            <a:picLocks noChangeAspect="1"/>
          </p:cNvPicPr>
          <p:nvPr/>
        </p:nvPicPr>
        <p:blipFill>
          <a:blip r:embed="rId5"/>
          <a:stretch>
            <a:fillRect/>
          </a:stretch>
        </p:blipFill>
        <p:spPr>
          <a:xfrm>
            <a:off x="423703" y="616356"/>
            <a:ext cx="1425963" cy="3415483"/>
          </a:xfrm>
          <a:prstGeom prst="rect">
            <a:avLst/>
          </a:prstGeom>
        </p:spPr>
      </p:pic>
      <p:pic>
        <p:nvPicPr>
          <p:cNvPr id="8" name="Picture 8" descr="Woman talking on phone">
            <a:extLst>
              <a:ext uri="{FF2B5EF4-FFF2-40B4-BE49-F238E27FC236}">
                <a16:creationId xmlns:a16="http://schemas.microsoft.com/office/drawing/2014/main" id="{4ACE76B8-CABF-4084-B80D-615826167C6C}"/>
              </a:ext>
            </a:extLst>
          </p:cNvPr>
          <p:cNvPicPr>
            <a:picLocks noChangeAspect="1"/>
          </p:cNvPicPr>
          <p:nvPr/>
        </p:nvPicPr>
        <p:blipFill>
          <a:blip r:embed="rId6"/>
          <a:stretch>
            <a:fillRect/>
          </a:stretch>
        </p:blipFill>
        <p:spPr>
          <a:xfrm>
            <a:off x="8694095" y="612575"/>
            <a:ext cx="2632976" cy="2854174"/>
          </a:xfrm>
          <a:prstGeom prst="rect">
            <a:avLst/>
          </a:prstGeom>
        </p:spPr>
      </p:pic>
      <p:sp>
        <p:nvSpPr>
          <p:cNvPr id="3" name="Content Placeholder 2">
            <a:extLst>
              <a:ext uri="{FF2B5EF4-FFF2-40B4-BE49-F238E27FC236}">
                <a16:creationId xmlns:a16="http://schemas.microsoft.com/office/drawing/2014/main" id="{B467A416-ABF1-4366-AB93-CDE07405F1A2}"/>
              </a:ext>
            </a:extLst>
          </p:cNvPr>
          <p:cNvSpPr>
            <a:spLocks noGrp="1"/>
          </p:cNvSpPr>
          <p:nvPr>
            <p:ph idx="1"/>
          </p:nvPr>
        </p:nvSpPr>
        <p:spPr>
          <a:xfrm>
            <a:off x="6150926" y="4767660"/>
            <a:ext cx="5246425" cy="1770300"/>
          </a:xfrm>
        </p:spPr>
        <p:txBody>
          <a:bodyPr vert="horz" lIns="91416" tIns="45708" rIns="91416" bIns="45708" rtlCol="0">
            <a:normAutofit/>
          </a:bodyPr>
          <a:lstStyle/>
          <a:p>
            <a:pPr>
              <a:lnSpc>
                <a:spcPct val="110000"/>
              </a:lnSpc>
            </a:pPr>
            <a:r>
              <a:rPr lang="en-US" sz="1500">
                <a:cs typeface="Calibri"/>
              </a:rPr>
              <a:t>CPA find out when the formula will arrive at the store and communicates to participant </a:t>
            </a:r>
          </a:p>
          <a:p>
            <a:pPr>
              <a:lnSpc>
                <a:spcPct val="110000"/>
              </a:lnSpc>
            </a:pPr>
            <a:r>
              <a:rPr lang="en-US" sz="1500">
                <a:cs typeface="Calibri"/>
              </a:rPr>
              <a:t>CPA provides with the vendors phone number and a contact person, for the participant to call the vendor to ensure the specialized formula or medical nutritional product has arrived before coming to the store  </a:t>
            </a:r>
          </a:p>
          <a:p>
            <a:pPr>
              <a:lnSpc>
                <a:spcPct val="110000"/>
              </a:lnSpc>
            </a:pPr>
            <a:endParaRPr lang="en-US" sz="1500">
              <a:cs typeface="Calibri"/>
            </a:endParaRPr>
          </a:p>
        </p:txBody>
      </p:sp>
    </p:spTree>
    <p:extLst>
      <p:ext uri="{BB962C8B-B14F-4D97-AF65-F5344CB8AC3E}">
        <p14:creationId xmlns:p14="http://schemas.microsoft.com/office/powerpoint/2010/main" val="32718922"/>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66">
            <a:extLst>
              <a:ext uri="{FF2B5EF4-FFF2-40B4-BE49-F238E27FC236}">
                <a16:creationId xmlns:a16="http://schemas.microsoft.com/office/drawing/2014/main" id="{E8DD8E1A-9945-4DBA-BC40-7A028BF32D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6" y="0"/>
            <a:ext cx="12580837" cy="6853238"/>
            <a:chOff x="-417513" y="0"/>
            <a:chExt cx="12584114" cy="6853238"/>
          </a:xfrm>
        </p:grpSpPr>
        <p:sp>
          <p:nvSpPr>
            <p:cNvPr id="68" name="Freeform 5">
              <a:extLst>
                <a:ext uri="{FF2B5EF4-FFF2-40B4-BE49-F238E27FC236}">
                  <a16:creationId xmlns:a16="http://schemas.microsoft.com/office/drawing/2014/main" id="{FE1C52F1-9DDF-4839-9B8F-25F7F8D42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6">
              <a:extLst>
                <a:ext uri="{FF2B5EF4-FFF2-40B4-BE49-F238E27FC236}">
                  <a16:creationId xmlns:a16="http://schemas.microsoft.com/office/drawing/2014/main" id="{DB25E450-AEBE-4B5B-9CD7-7DDA5128D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7">
              <a:extLst>
                <a:ext uri="{FF2B5EF4-FFF2-40B4-BE49-F238E27FC236}">
                  <a16:creationId xmlns:a16="http://schemas.microsoft.com/office/drawing/2014/main" id="{D57AF4B2-B19E-4839-9D9C-06AD5370C3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8">
              <a:extLst>
                <a:ext uri="{FF2B5EF4-FFF2-40B4-BE49-F238E27FC236}">
                  <a16:creationId xmlns:a16="http://schemas.microsoft.com/office/drawing/2014/main" id="{2949CEBF-F4A7-44B2-8A3B-22558718F7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2" name="Freeform 9">
              <a:extLst>
                <a:ext uri="{FF2B5EF4-FFF2-40B4-BE49-F238E27FC236}">
                  <a16:creationId xmlns:a16="http://schemas.microsoft.com/office/drawing/2014/main" id="{28EAA589-93ED-485D-96BB-B9B21EC96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3" name="Freeform 10">
              <a:extLst>
                <a:ext uri="{FF2B5EF4-FFF2-40B4-BE49-F238E27FC236}">
                  <a16:creationId xmlns:a16="http://schemas.microsoft.com/office/drawing/2014/main" id="{4BB4F238-A1F2-45F6-9074-18C4A9F92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4" name="Freeform 11">
              <a:extLst>
                <a:ext uri="{FF2B5EF4-FFF2-40B4-BE49-F238E27FC236}">
                  <a16:creationId xmlns:a16="http://schemas.microsoft.com/office/drawing/2014/main" id="{1C658EE5-B46E-48ED-822D-1C3F08ECA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12">
              <a:extLst>
                <a:ext uri="{FF2B5EF4-FFF2-40B4-BE49-F238E27FC236}">
                  <a16:creationId xmlns:a16="http://schemas.microsoft.com/office/drawing/2014/main" id="{82AA74BE-73A4-4ADC-B86C-833704C0C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13">
              <a:extLst>
                <a:ext uri="{FF2B5EF4-FFF2-40B4-BE49-F238E27FC236}">
                  <a16:creationId xmlns:a16="http://schemas.microsoft.com/office/drawing/2014/main" id="{2018BD4B-A593-4075-9FDB-4739C6D53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14">
              <a:extLst>
                <a:ext uri="{FF2B5EF4-FFF2-40B4-BE49-F238E27FC236}">
                  <a16:creationId xmlns:a16="http://schemas.microsoft.com/office/drawing/2014/main" id="{0D16E44B-CE60-491F-B907-D02B0B1EE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15">
              <a:extLst>
                <a:ext uri="{FF2B5EF4-FFF2-40B4-BE49-F238E27FC236}">
                  <a16:creationId xmlns:a16="http://schemas.microsoft.com/office/drawing/2014/main" id="{2DFA7256-7E90-44B6-8E90-2111C1A1F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6">
              <a:extLst>
                <a:ext uri="{FF2B5EF4-FFF2-40B4-BE49-F238E27FC236}">
                  <a16:creationId xmlns:a16="http://schemas.microsoft.com/office/drawing/2014/main" id="{CE31CD09-2348-4B3A-9C97-CEECA4ABC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7">
              <a:extLst>
                <a:ext uri="{FF2B5EF4-FFF2-40B4-BE49-F238E27FC236}">
                  <a16:creationId xmlns:a16="http://schemas.microsoft.com/office/drawing/2014/main" id="{4E5422EF-93F2-41A9-B30F-9EFE9241D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8">
              <a:extLst>
                <a:ext uri="{FF2B5EF4-FFF2-40B4-BE49-F238E27FC236}">
                  <a16:creationId xmlns:a16="http://schemas.microsoft.com/office/drawing/2014/main" id="{7920E29F-BB48-485F-95FF-5C372339C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9">
              <a:extLst>
                <a:ext uri="{FF2B5EF4-FFF2-40B4-BE49-F238E27FC236}">
                  <a16:creationId xmlns:a16="http://schemas.microsoft.com/office/drawing/2014/main" id="{ACFDB0E0-ECEB-4EEB-925D-4BE22979C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20">
              <a:extLst>
                <a:ext uri="{FF2B5EF4-FFF2-40B4-BE49-F238E27FC236}">
                  <a16:creationId xmlns:a16="http://schemas.microsoft.com/office/drawing/2014/main" id="{30CE2542-FFC2-4E6A-9F84-265FE415D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4" name="Freeform 21">
              <a:extLst>
                <a:ext uri="{FF2B5EF4-FFF2-40B4-BE49-F238E27FC236}">
                  <a16:creationId xmlns:a16="http://schemas.microsoft.com/office/drawing/2014/main" id="{2864C497-B900-4D3E-895C-A2A823A3C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85" name="Freeform 22">
              <a:extLst>
                <a:ext uri="{FF2B5EF4-FFF2-40B4-BE49-F238E27FC236}">
                  <a16:creationId xmlns:a16="http://schemas.microsoft.com/office/drawing/2014/main" id="{26441ED2-272A-4395-9966-F5B1C8D3F5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23">
              <a:extLst>
                <a:ext uri="{FF2B5EF4-FFF2-40B4-BE49-F238E27FC236}">
                  <a16:creationId xmlns:a16="http://schemas.microsoft.com/office/drawing/2014/main" id="{701CA35D-3DE0-4BE9-96A9-31A6F24DB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24">
              <a:extLst>
                <a:ext uri="{FF2B5EF4-FFF2-40B4-BE49-F238E27FC236}">
                  <a16:creationId xmlns:a16="http://schemas.microsoft.com/office/drawing/2014/main" id="{C9367E8C-A75F-4D57-8B79-1B3EEDFD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25">
              <a:extLst>
                <a:ext uri="{FF2B5EF4-FFF2-40B4-BE49-F238E27FC236}">
                  <a16:creationId xmlns:a16="http://schemas.microsoft.com/office/drawing/2014/main" id="{0846F98D-8409-4D6C-B830-625CC19EB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5" name="Group 89">
            <a:extLst>
              <a:ext uri="{FF2B5EF4-FFF2-40B4-BE49-F238E27FC236}">
                <a16:creationId xmlns:a16="http://schemas.microsoft.com/office/drawing/2014/main" id="{F35369DB-627C-41BD-9041-6426E8BF66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9935" y="1699589"/>
            <a:ext cx="3673519" cy="3470421"/>
            <a:chOff x="697883" y="1816768"/>
            <a:chExt cx="3674476" cy="3470421"/>
          </a:xfrm>
        </p:grpSpPr>
        <p:sp>
          <p:nvSpPr>
            <p:cNvPr id="91" name="Rectangle 90">
              <a:extLst>
                <a:ext uri="{FF2B5EF4-FFF2-40B4-BE49-F238E27FC236}">
                  <a16:creationId xmlns:a16="http://schemas.microsoft.com/office/drawing/2014/main" id="{9BA15987-DDC0-4CAB-AF5B-7D11E25D20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 name="Isosceles Triangle 22">
              <a:extLst>
                <a:ext uri="{FF2B5EF4-FFF2-40B4-BE49-F238E27FC236}">
                  <a16:creationId xmlns:a16="http://schemas.microsoft.com/office/drawing/2014/main" id="{9B6DF8F2-BD4C-48F5-8CDC-95B311500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92">
              <a:extLst>
                <a:ext uri="{FF2B5EF4-FFF2-40B4-BE49-F238E27FC236}">
                  <a16:creationId xmlns:a16="http://schemas.microsoft.com/office/drawing/2014/main" id="{8E989FB2-D6DE-43D1-84D5-1C80F9901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66" name="Rectangle 94">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96">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6" y="0"/>
            <a:ext cx="12580837" cy="6853238"/>
            <a:chOff x="-417513" y="0"/>
            <a:chExt cx="12584114" cy="6853238"/>
          </a:xfrm>
        </p:grpSpPr>
        <p:sp>
          <p:nvSpPr>
            <p:cNvPr id="98"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6E54C69-95D7-4F16-AAF2-82631D5E01A0}"/>
              </a:ext>
            </a:extLst>
          </p:cNvPr>
          <p:cNvSpPr>
            <a:spLocks noGrp="1"/>
          </p:cNvSpPr>
          <p:nvPr>
            <p:ph type="title" idx="4294967295"/>
          </p:nvPr>
        </p:nvSpPr>
        <p:spPr>
          <a:xfrm>
            <a:off x="7267792" y="795527"/>
            <a:ext cx="4122664" cy="1433323"/>
          </a:xfrm>
        </p:spPr>
        <p:txBody>
          <a:bodyPr vert="horz" lIns="228600" tIns="228600" rIns="228600" bIns="228600" rtlCol="0" anchor="ctr">
            <a:normAutofit/>
          </a:bodyPr>
          <a:lstStyle/>
          <a:p>
            <a:pPr algn="l" defTabSz="914400"/>
            <a:r>
              <a:rPr lang="en-US" sz="2700">
                <a:solidFill>
                  <a:schemeClr val="tx2"/>
                </a:solidFill>
              </a:rPr>
              <a:t>Special Formula and Medical Food Issuance Document</a:t>
            </a:r>
          </a:p>
        </p:txBody>
      </p:sp>
      <p:sp>
        <p:nvSpPr>
          <p:cNvPr id="94" name="Rectangle 119">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509" y="795527"/>
            <a:ext cx="5969083" cy="5248847"/>
          </a:xfrm>
          <a:prstGeom prst="rect">
            <a:avLst/>
          </a:prstGeom>
          <a:solidFill>
            <a:schemeClr val="bg1"/>
          </a:solidFill>
          <a:ln w="19050">
            <a:solidFill>
              <a:srgbClr val="FBB13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34456CB5-0F18-4308-99E4-AD8AAF40CA36}"/>
              </a:ext>
            </a:extLst>
          </p:cNvPr>
          <p:cNvPicPr>
            <a:picLocks noChangeAspect="1"/>
          </p:cNvPicPr>
          <p:nvPr/>
        </p:nvPicPr>
        <p:blipFill>
          <a:blip r:embed="rId3"/>
          <a:stretch>
            <a:fillRect/>
          </a:stretch>
        </p:blipFill>
        <p:spPr>
          <a:xfrm>
            <a:off x="1424295" y="960214"/>
            <a:ext cx="4735511" cy="4919472"/>
          </a:xfrm>
          <a:prstGeom prst="rect">
            <a:avLst/>
          </a:prstGeom>
          <a:ln w="12700">
            <a:noFill/>
          </a:ln>
        </p:spPr>
      </p:pic>
      <p:sp>
        <p:nvSpPr>
          <p:cNvPr id="3" name="Content Placeholder 2">
            <a:extLst>
              <a:ext uri="{FF2B5EF4-FFF2-40B4-BE49-F238E27FC236}">
                <a16:creationId xmlns:a16="http://schemas.microsoft.com/office/drawing/2014/main" id="{5F7F9727-AB73-426F-8964-7137B415E609}"/>
              </a:ext>
            </a:extLst>
          </p:cNvPr>
          <p:cNvSpPr>
            <a:spLocks noGrp="1"/>
          </p:cNvSpPr>
          <p:nvPr>
            <p:ph sz="half" idx="4294967295"/>
          </p:nvPr>
        </p:nvSpPr>
        <p:spPr>
          <a:xfrm>
            <a:off x="7291917" y="2338388"/>
            <a:ext cx="4098539" cy="3678237"/>
          </a:xfrm>
        </p:spPr>
        <p:txBody>
          <a:bodyPr vert="horz" lIns="91440" tIns="45720" rIns="91440" bIns="45720" rtlCol="0" anchor="ctr">
            <a:normAutofit/>
          </a:bodyPr>
          <a:lstStyle/>
          <a:p>
            <a:pPr marL="227965" indent="-228600" defTabSz="914400">
              <a:lnSpc>
                <a:spcPct val="110000"/>
              </a:lnSpc>
              <a:buClr>
                <a:srgbClr val="FBB13C"/>
              </a:buClr>
            </a:pPr>
            <a:r>
              <a:rPr lang="en-US" sz="1400"/>
              <a:t>Participant and Authorized Person's Names</a:t>
            </a:r>
          </a:p>
          <a:p>
            <a:pPr indent="-228600" defTabSz="914400">
              <a:lnSpc>
                <a:spcPct val="110000"/>
              </a:lnSpc>
              <a:buClr>
                <a:srgbClr val="FBB13C"/>
              </a:buClr>
            </a:pPr>
            <a:r>
              <a:rPr lang="en-US" sz="1400"/>
              <a:t>Specialized Formula Description Package Size, Amount Issued </a:t>
            </a:r>
          </a:p>
          <a:p>
            <a:pPr indent="-228600" defTabSz="914400">
              <a:lnSpc>
                <a:spcPct val="110000"/>
              </a:lnSpc>
              <a:buClr>
                <a:srgbClr val="FBB13C"/>
              </a:buClr>
            </a:pPr>
            <a:r>
              <a:rPr lang="en-US" sz="1400"/>
              <a:t>Benefit Valid Dates </a:t>
            </a:r>
          </a:p>
          <a:p>
            <a:pPr indent="-228600" defTabSz="914400">
              <a:lnSpc>
                <a:spcPct val="110000"/>
              </a:lnSpc>
              <a:buClr>
                <a:srgbClr val="FBB13C"/>
              </a:buClr>
            </a:pPr>
            <a:r>
              <a:rPr lang="en-US" sz="1400"/>
              <a:t>UPC code Number</a:t>
            </a:r>
          </a:p>
          <a:p>
            <a:pPr indent="-228600" defTabSz="914400">
              <a:lnSpc>
                <a:spcPct val="110000"/>
              </a:lnSpc>
              <a:buClr>
                <a:srgbClr val="FBB13C"/>
              </a:buClr>
            </a:pPr>
            <a:r>
              <a:rPr lang="en-US" sz="1400"/>
              <a:t>Space to write WIC authorized Vendor name  Phone number and a Contact Person</a:t>
            </a:r>
          </a:p>
          <a:p>
            <a:pPr indent="-228600" defTabSz="914400">
              <a:lnSpc>
                <a:spcPct val="110000"/>
              </a:lnSpc>
              <a:buClr>
                <a:srgbClr val="FBB13C"/>
              </a:buClr>
            </a:pPr>
            <a:r>
              <a:rPr lang="en-US" sz="1400"/>
              <a:t>Local Agency Office, Address and Phone Number </a:t>
            </a:r>
          </a:p>
          <a:p>
            <a:pPr indent="-228600" defTabSz="914400">
              <a:lnSpc>
                <a:spcPct val="110000"/>
              </a:lnSpc>
              <a:buClr>
                <a:srgbClr val="FBB13C"/>
              </a:buClr>
            </a:pPr>
            <a:r>
              <a:rPr lang="en-US" sz="1400"/>
              <a:t>Nutritionist Name and Signature</a:t>
            </a:r>
          </a:p>
          <a:p>
            <a:pPr indent="-228600" defTabSz="914400">
              <a:lnSpc>
                <a:spcPct val="110000"/>
              </a:lnSpc>
              <a:buClr>
                <a:srgbClr val="FBB13C"/>
              </a:buClr>
            </a:pPr>
            <a:endParaRPr lang="en-US" sz="1400"/>
          </a:p>
          <a:p>
            <a:pPr indent="-228600" defTabSz="914400">
              <a:lnSpc>
                <a:spcPct val="110000"/>
              </a:lnSpc>
              <a:buClr>
                <a:srgbClr val="FBB13C"/>
              </a:buClr>
            </a:pPr>
            <a:endParaRPr lang="en-US" sz="1400"/>
          </a:p>
          <a:p>
            <a:pPr marL="0" indent="-228600" defTabSz="914400">
              <a:lnSpc>
                <a:spcPct val="110000"/>
              </a:lnSpc>
              <a:buClr>
                <a:srgbClr val="FBB13C"/>
              </a:buClr>
            </a:pPr>
            <a:endParaRPr lang="en-US" sz="1400"/>
          </a:p>
          <a:p>
            <a:pPr indent="-228600" defTabSz="914400">
              <a:lnSpc>
                <a:spcPct val="110000"/>
              </a:lnSpc>
              <a:buClr>
                <a:srgbClr val="FBB13C"/>
              </a:buClr>
            </a:pPr>
            <a:endParaRPr lang="en-US" sz="1400"/>
          </a:p>
        </p:txBody>
      </p:sp>
    </p:spTree>
    <p:extLst>
      <p:ext uri="{BB962C8B-B14F-4D97-AF65-F5344CB8AC3E}">
        <p14:creationId xmlns:p14="http://schemas.microsoft.com/office/powerpoint/2010/main" val="2107784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5" y="0"/>
            <a:ext cx="12580837"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6"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EBB917-E62F-45B2-8FF0-E4DFA38CE643}"/>
              </a:ext>
            </a:extLst>
          </p:cNvPr>
          <p:cNvSpPr>
            <a:spLocks noGrp="1"/>
          </p:cNvSpPr>
          <p:nvPr>
            <p:ph type="title"/>
          </p:nvPr>
        </p:nvSpPr>
        <p:spPr>
          <a:xfrm>
            <a:off x="645290" y="960120"/>
            <a:ext cx="3864689" cy="4171278"/>
          </a:xfrm>
        </p:spPr>
        <p:txBody>
          <a:bodyPr>
            <a:normAutofit/>
          </a:bodyPr>
          <a:lstStyle/>
          <a:p>
            <a:pPr algn="r"/>
            <a:r>
              <a:rPr lang="en-US" sz="4400">
                <a:solidFill>
                  <a:schemeClr val="tx1"/>
                </a:solidFill>
                <a:cs typeface="Calibri Light"/>
              </a:rPr>
              <a:t>Formula Shortages </a:t>
            </a:r>
            <a:endParaRPr lang="en-US" sz="4400">
              <a:solidFill>
                <a:schemeClr val="tx1"/>
              </a:solidFill>
            </a:endParaRPr>
          </a:p>
        </p:txBody>
      </p:sp>
      <p:cxnSp>
        <p:nvCxnSpPr>
          <p:cNvPr id="47"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1025"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C6F20FF-F25C-40FB-A3F8-10FD7086B9A2}"/>
              </a:ext>
            </a:extLst>
          </p:cNvPr>
          <p:cNvSpPr>
            <a:spLocks noGrp="1"/>
          </p:cNvSpPr>
          <p:nvPr>
            <p:ph idx="1"/>
          </p:nvPr>
        </p:nvSpPr>
        <p:spPr>
          <a:xfrm>
            <a:off x="4981866" y="960120"/>
            <a:ext cx="5510364" cy="4171278"/>
          </a:xfrm>
        </p:spPr>
        <p:txBody>
          <a:bodyPr vert="horz" lIns="91416" tIns="45708" rIns="91416" bIns="45708" rtlCol="0">
            <a:normAutofit/>
          </a:bodyPr>
          <a:lstStyle/>
          <a:p>
            <a:r>
              <a:rPr lang="en-US">
                <a:cs typeface="Calibri"/>
              </a:rPr>
              <a:t>The Manufacturers usually notifies the State Agency of expected formula shortages.</a:t>
            </a:r>
          </a:p>
          <a:p>
            <a:r>
              <a:rPr lang="en-US">
                <a:cs typeface="Calibri"/>
              </a:rPr>
              <a:t>The State Office notifies the Local Agencies through a Numbered Memorandum. </a:t>
            </a:r>
          </a:p>
          <a:p>
            <a:pPr marL="0" indent="0">
              <a:buNone/>
            </a:pPr>
            <a:endParaRPr lang="en-US">
              <a:cs typeface="Calibri"/>
            </a:endParaRPr>
          </a:p>
          <a:p>
            <a:pPr marL="0" indent="0">
              <a:buNone/>
            </a:pPr>
            <a:r>
              <a:rPr lang="en-US">
                <a:cs typeface="Calibri"/>
              </a:rPr>
              <a:t>Common Issues: </a:t>
            </a:r>
          </a:p>
          <a:p>
            <a:r>
              <a:rPr lang="en-US">
                <a:cs typeface="Calibri"/>
              </a:rPr>
              <a:t>Formula is delivered to the store but cannot be sold to the participant.</a:t>
            </a:r>
          </a:p>
          <a:p>
            <a:r>
              <a:rPr lang="en-US">
                <a:cs typeface="Calibri"/>
              </a:rPr>
              <a:t>Formula is ordered on specific days.</a:t>
            </a:r>
          </a:p>
        </p:txBody>
      </p:sp>
    </p:spTree>
    <p:extLst>
      <p:ext uri="{BB962C8B-B14F-4D97-AF65-F5344CB8AC3E}">
        <p14:creationId xmlns:p14="http://schemas.microsoft.com/office/powerpoint/2010/main" val="671959723"/>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588" y="-59376"/>
            <a:ext cx="12512592" cy="6923798"/>
            <a:chOff x="-329674" y="-51881"/>
            <a:chExt cx="12515851" cy="6923798"/>
          </a:xfrm>
        </p:grpSpPr>
        <p:sp>
          <p:nvSpPr>
            <p:cNvPr id="10"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0" name="Group 29">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8858" y="1186483"/>
            <a:ext cx="8846041" cy="4477933"/>
            <a:chOff x="1669293" y="1186483"/>
            <a:chExt cx="8848345" cy="4477933"/>
          </a:xfrm>
        </p:grpSpPr>
        <p:sp>
          <p:nvSpPr>
            <p:cNvPr id="31" name="Rectangle 30">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31">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5" name="Rectangle 34">
            <a:extLst>
              <a:ext uri="{FF2B5EF4-FFF2-40B4-BE49-F238E27FC236}">
                <a16:creationId xmlns:a16="http://schemas.microsoft.com/office/drawing/2014/main" id="{34DD805B-2A7B-4ADA-9C4D-E0C9F192DB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C664A566-6D08-4E84-9708-4916A20016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588" y="-59376"/>
            <a:ext cx="12512592" cy="6923798"/>
            <a:chOff x="-329674" y="-51881"/>
            <a:chExt cx="12515851" cy="6923798"/>
          </a:xfrm>
        </p:grpSpPr>
        <p:sp>
          <p:nvSpPr>
            <p:cNvPr id="38" name="Freeform 5">
              <a:extLst>
                <a:ext uri="{FF2B5EF4-FFF2-40B4-BE49-F238E27FC236}">
                  <a16:creationId xmlns:a16="http://schemas.microsoft.com/office/drawing/2014/main" id="{871B622B-6E58-4933-88EC-99F28705F7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EE9A4681-AC1B-4ABC-9A1C-C7E7F08A00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7">
              <a:extLst>
                <a:ext uri="{FF2B5EF4-FFF2-40B4-BE49-F238E27FC236}">
                  <a16:creationId xmlns:a16="http://schemas.microsoft.com/office/drawing/2014/main" id="{F1EEAF4B-DA1A-4CC9-9CE4-587A9E2E17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8">
              <a:extLst>
                <a:ext uri="{FF2B5EF4-FFF2-40B4-BE49-F238E27FC236}">
                  <a16:creationId xmlns:a16="http://schemas.microsoft.com/office/drawing/2014/main" id="{4591EF24-12A6-499B-8074-7E3DFBE6E3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9">
              <a:extLst>
                <a:ext uri="{FF2B5EF4-FFF2-40B4-BE49-F238E27FC236}">
                  <a16:creationId xmlns:a16="http://schemas.microsoft.com/office/drawing/2014/main" id="{66866784-2E4F-4C28-BE67-875B71B7C1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a:extLst>
                <a:ext uri="{FF2B5EF4-FFF2-40B4-BE49-F238E27FC236}">
                  <a16:creationId xmlns:a16="http://schemas.microsoft.com/office/drawing/2014/main" id="{752279D8-59CC-4821-B591-79994164FF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1">
              <a:extLst>
                <a:ext uri="{FF2B5EF4-FFF2-40B4-BE49-F238E27FC236}">
                  <a16:creationId xmlns:a16="http://schemas.microsoft.com/office/drawing/2014/main" id="{FB4FBA9C-1D3E-4B35-8A79-25478153F5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2">
              <a:extLst>
                <a:ext uri="{FF2B5EF4-FFF2-40B4-BE49-F238E27FC236}">
                  <a16:creationId xmlns:a16="http://schemas.microsoft.com/office/drawing/2014/main" id="{9428A193-740A-43D2-B875-80CB90AD91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3">
              <a:extLst>
                <a:ext uri="{FF2B5EF4-FFF2-40B4-BE49-F238E27FC236}">
                  <a16:creationId xmlns:a16="http://schemas.microsoft.com/office/drawing/2014/main" id="{92B2EFF8-5790-427A-ABED-1680FD133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4">
              <a:extLst>
                <a:ext uri="{FF2B5EF4-FFF2-40B4-BE49-F238E27FC236}">
                  <a16:creationId xmlns:a16="http://schemas.microsoft.com/office/drawing/2014/main" id="{782C5932-1596-43AA-BD7E-0F94FB8A96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5">
              <a:extLst>
                <a:ext uri="{FF2B5EF4-FFF2-40B4-BE49-F238E27FC236}">
                  <a16:creationId xmlns:a16="http://schemas.microsoft.com/office/drawing/2014/main" id="{EFC81310-1590-4DBE-BF0B-DADBCF9F88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6">
              <a:extLst>
                <a:ext uri="{FF2B5EF4-FFF2-40B4-BE49-F238E27FC236}">
                  <a16:creationId xmlns:a16="http://schemas.microsoft.com/office/drawing/2014/main" id="{968BA84E-DD0E-4FCD-8EDA-76DF8E09FB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7">
              <a:extLst>
                <a:ext uri="{FF2B5EF4-FFF2-40B4-BE49-F238E27FC236}">
                  <a16:creationId xmlns:a16="http://schemas.microsoft.com/office/drawing/2014/main" id="{1D3D7541-A0D9-4993-B691-D2D5B8B3EF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8">
              <a:extLst>
                <a:ext uri="{FF2B5EF4-FFF2-40B4-BE49-F238E27FC236}">
                  <a16:creationId xmlns:a16="http://schemas.microsoft.com/office/drawing/2014/main" id="{9FB31D01-8168-4494-8C2F-727E555AAF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9">
              <a:extLst>
                <a:ext uri="{FF2B5EF4-FFF2-40B4-BE49-F238E27FC236}">
                  <a16:creationId xmlns:a16="http://schemas.microsoft.com/office/drawing/2014/main" id="{8C455EEB-FD40-414D-A542-FB35DEB73C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0">
              <a:extLst>
                <a:ext uri="{FF2B5EF4-FFF2-40B4-BE49-F238E27FC236}">
                  <a16:creationId xmlns:a16="http://schemas.microsoft.com/office/drawing/2014/main" id="{F08F1FC1-956F-4494-BAFD-D504E93070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1">
              <a:extLst>
                <a:ext uri="{FF2B5EF4-FFF2-40B4-BE49-F238E27FC236}">
                  <a16:creationId xmlns:a16="http://schemas.microsoft.com/office/drawing/2014/main" id="{BEEDE1AA-8DCD-43D3-BC15-5748403148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2">
              <a:extLst>
                <a:ext uri="{FF2B5EF4-FFF2-40B4-BE49-F238E27FC236}">
                  <a16:creationId xmlns:a16="http://schemas.microsoft.com/office/drawing/2014/main" id="{E36CDA69-ED79-4DCF-9761-0B6134FA6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3">
              <a:extLst>
                <a:ext uri="{FF2B5EF4-FFF2-40B4-BE49-F238E27FC236}">
                  <a16:creationId xmlns:a16="http://schemas.microsoft.com/office/drawing/2014/main" id="{5F812C02-CFCB-47F4-B493-7753519FCA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8" name="Group 57">
            <a:extLst>
              <a:ext uri="{FF2B5EF4-FFF2-40B4-BE49-F238E27FC236}">
                <a16:creationId xmlns:a16="http://schemas.microsoft.com/office/drawing/2014/main" id="{B83678BA-0A50-4D51-9E9E-08BB66F83C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6873" y="1186483"/>
            <a:ext cx="3821602" cy="4477933"/>
            <a:chOff x="807084" y="1186483"/>
            <a:chExt cx="3822597" cy="4477933"/>
          </a:xfrm>
        </p:grpSpPr>
        <p:sp>
          <p:nvSpPr>
            <p:cNvPr id="59" name="Rectangle 58">
              <a:extLst>
                <a:ext uri="{FF2B5EF4-FFF2-40B4-BE49-F238E27FC236}">
                  <a16:creationId xmlns:a16="http://schemas.microsoft.com/office/drawing/2014/main" id="{F1A8F65D-5E8F-4CA5-9240-1357120F9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39">
              <a:extLst>
                <a:ext uri="{FF2B5EF4-FFF2-40B4-BE49-F238E27FC236}">
                  <a16:creationId xmlns:a16="http://schemas.microsoft.com/office/drawing/2014/main" id="{2A4731E5-DE5F-4215-9525-99426B3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478866D-C5E9-4968-BEF7-B1F030808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E6E76C9-E306-4B69-B0B0-FBB59D2DEA25}"/>
              </a:ext>
            </a:extLst>
          </p:cNvPr>
          <p:cNvSpPr>
            <a:spLocks noGrp="1"/>
          </p:cNvSpPr>
          <p:nvPr>
            <p:ph type="title"/>
          </p:nvPr>
        </p:nvSpPr>
        <p:spPr>
          <a:xfrm>
            <a:off x="878482" y="2573730"/>
            <a:ext cx="3653618" cy="2458319"/>
          </a:xfrm>
        </p:spPr>
        <p:txBody>
          <a:bodyPr vert="horz" lIns="228600" tIns="228600" rIns="228600" bIns="0" rtlCol="0" anchor="b">
            <a:noAutofit/>
          </a:bodyPr>
          <a:lstStyle/>
          <a:p>
            <a:pPr defTabSz="914400">
              <a:lnSpc>
                <a:spcPct val="80000"/>
              </a:lnSpc>
            </a:pPr>
            <a:r>
              <a:rPr lang="en-US" sz="2400"/>
              <a:t>Encourage to express concerns/ask questions</a:t>
            </a:r>
            <a:br>
              <a:rPr lang="en-US" sz="2400"/>
            </a:br>
            <a:br>
              <a:rPr lang="en-US" sz="2400"/>
            </a:br>
            <a:r>
              <a:rPr lang="en-US" sz="2400"/>
              <a:t> Answer Questions</a:t>
            </a:r>
            <a:br>
              <a:rPr lang="en-US" sz="2400"/>
            </a:br>
            <a:br>
              <a:rPr lang="en-US" sz="2400"/>
            </a:br>
            <a:r>
              <a:rPr lang="en-US" sz="2400"/>
              <a:t>Return Phone Calls</a:t>
            </a:r>
            <a:br>
              <a:rPr lang="en-US" sz="2400"/>
            </a:br>
            <a:br>
              <a:rPr lang="en-US" sz="2400"/>
            </a:br>
            <a:r>
              <a:rPr lang="en-US" sz="2400"/>
              <a:t>Keep promises</a:t>
            </a:r>
            <a:br>
              <a:rPr lang="en-US" sz="2400"/>
            </a:br>
            <a:r>
              <a:rPr lang="en-US" sz="2400"/>
              <a:t>Talk with the right person at the store</a:t>
            </a:r>
          </a:p>
        </p:txBody>
      </p:sp>
      <p:sp>
        <p:nvSpPr>
          <p:cNvPr id="63" name="Rectangle 62">
            <a:extLst>
              <a:ext uri="{FF2B5EF4-FFF2-40B4-BE49-F238E27FC236}">
                <a16:creationId xmlns:a16="http://schemas.microsoft.com/office/drawing/2014/main" id="{9BF6EDB4-B4ED-4900-9E38-A7AE0EEEE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8733" y="-6706"/>
            <a:ext cx="6750091"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octor greeting boy sitting on mother in clinic">
            <a:extLst>
              <a:ext uri="{FF2B5EF4-FFF2-40B4-BE49-F238E27FC236}">
                <a16:creationId xmlns:a16="http://schemas.microsoft.com/office/drawing/2014/main" id="{53CFC8A5-4695-40AA-A32D-1DF85E48979F}"/>
              </a:ext>
            </a:extLst>
          </p:cNvPr>
          <p:cNvPicPr>
            <a:picLocks noGrp="1" noChangeAspect="1"/>
          </p:cNvPicPr>
          <p:nvPr>
            <p:ph idx="1"/>
          </p:nvPr>
        </p:nvPicPr>
        <p:blipFill rotWithShape="1">
          <a:blip r:embed="rId3"/>
          <a:srcRect l="5451" t="9091" r="9503" b="-3"/>
          <a:stretch/>
        </p:blipFill>
        <p:spPr>
          <a:xfrm>
            <a:off x="5755762" y="1250593"/>
            <a:ext cx="6118724" cy="4365957"/>
          </a:xfrm>
          <a:prstGeom prst="rect">
            <a:avLst/>
          </a:prstGeom>
          <a:ln w="9525">
            <a:noFill/>
          </a:ln>
        </p:spPr>
      </p:pic>
      <p:pic>
        <p:nvPicPr>
          <p:cNvPr id="3" name="Picture 2">
            <a:extLst>
              <a:ext uri="{FF2B5EF4-FFF2-40B4-BE49-F238E27FC236}">
                <a16:creationId xmlns:a16="http://schemas.microsoft.com/office/drawing/2014/main" id="{E13DF459-8C47-4E05-B29A-A2BFC9996146}"/>
              </a:ext>
            </a:extLst>
          </p:cNvPr>
          <p:cNvPicPr>
            <a:picLocks noChangeAspect="1"/>
          </p:cNvPicPr>
          <p:nvPr/>
        </p:nvPicPr>
        <p:blipFill>
          <a:blip r:embed="rId4"/>
          <a:stretch>
            <a:fillRect/>
          </a:stretch>
        </p:blipFill>
        <p:spPr>
          <a:xfrm>
            <a:off x="6776580" y="1245806"/>
            <a:ext cx="913381" cy="1159192"/>
          </a:xfrm>
          <a:prstGeom prst="rect">
            <a:avLst/>
          </a:prstGeom>
        </p:spPr>
      </p:pic>
    </p:spTree>
    <p:extLst>
      <p:ext uri="{BB962C8B-B14F-4D97-AF65-F5344CB8AC3E}">
        <p14:creationId xmlns:p14="http://schemas.microsoft.com/office/powerpoint/2010/main" val="2539637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557B-209B-4D1A-B931-75ED348F783E}"/>
              </a:ext>
            </a:extLst>
          </p:cNvPr>
          <p:cNvSpPr>
            <a:spLocks noGrp="1"/>
          </p:cNvSpPr>
          <p:nvPr>
            <p:ph type="title"/>
          </p:nvPr>
        </p:nvSpPr>
        <p:spPr/>
        <p:txBody>
          <a:bodyPr>
            <a:normAutofit fontScale="90000"/>
          </a:bodyPr>
          <a:lstStyle/>
          <a:p>
            <a:r>
              <a:rPr lang="en-US" sz="3950">
                <a:cs typeface="Calibri Light"/>
              </a:rPr>
              <a:t>Have conversations on how to Maximize Food Benefits </a:t>
            </a:r>
            <a:endParaRPr lang="en-US"/>
          </a:p>
        </p:txBody>
      </p:sp>
      <p:pic>
        <p:nvPicPr>
          <p:cNvPr id="4" name="Picture 4">
            <a:extLst>
              <a:ext uri="{FF2B5EF4-FFF2-40B4-BE49-F238E27FC236}">
                <a16:creationId xmlns:a16="http://schemas.microsoft.com/office/drawing/2014/main" id="{77E8DBE6-2FB1-450E-854F-7EDE86E6A77E}"/>
              </a:ext>
            </a:extLst>
          </p:cNvPr>
          <p:cNvPicPr>
            <a:picLocks noGrp="1" noChangeAspect="1"/>
          </p:cNvPicPr>
          <p:nvPr>
            <p:ph idx="1"/>
          </p:nvPr>
        </p:nvPicPr>
        <p:blipFill>
          <a:blip r:embed="rId3"/>
          <a:stretch>
            <a:fillRect/>
          </a:stretch>
        </p:blipFill>
        <p:spPr>
          <a:xfrm>
            <a:off x="5730899" y="3701989"/>
            <a:ext cx="5654080" cy="2819603"/>
          </a:xfrm>
        </p:spPr>
      </p:pic>
      <p:pic>
        <p:nvPicPr>
          <p:cNvPr id="3" name="Picture 4">
            <a:extLst>
              <a:ext uri="{FF2B5EF4-FFF2-40B4-BE49-F238E27FC236}">
                <a16:creationId xmlns:a16="http://schemas.microsoft.com/office/drawing/2014/main" id="{99AD1C83-3A0B-41AA-9EEC-96DB6E13D499}"/>
              </a:ext>
            </a:extLst>
          </p:cNvPr>
          <p:cNvPicPr>
            <a:picLocks noChangeAspect="1"/>
          </p:cNvPicPr>
          <p:nvPr/>
        </p:nvPicPr>
        <p:blipFill>
          <a:blip r:embed="rId4"/>
          <a:stretch>
            <a:fillRect/>
          </a:stretch>
        </p:blipFill>
        <p:spPr>
          <a:xfrm>
            <a:off x="5727283" y="368588"/>
            <a:ext cx="5654500" cy="3200988"/>
          </a:xfrm>
          <a:prstGeom prst="rect">
            <a:avLst/>
          </a:prstGeom>
        </p:spPr>
      </p:pic>
    </p:spTree>
    <p:extLst>
      <p:ext uri="{BB962C8B-B14F-4D97-AF65-F5344CB8AC3E}">
        <p14:creationId xmlns:p14="http://schemas.microsoft.com/office/powerpoint/2010/main" val="5238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588" y="-59376"/>
            <a:ext cx="12512592" cy="6923798"/>
            <a:chOff x="-329674" y="-51881"/>
            <a:chExt cx="12515851" cy="6923798"/>
          </a:xfrm>
        </p:grpSpPr>
        <p:sp>
          <p:nvSpPr>
            <p:cNvPr id="69"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2"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0"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1"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89" name="Group 88">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8858" y="1186483"/>
            <a:ext cx="8846041" cy="4477933"/>
            <a:chOff x="1669293" y="1186483"/>
            <a:chExt cx="8848345" cy="4477933"/>
          </a:xfrm>
        </p:grpSpPr>
        <p:sp>
          <p:nvSpPr>
            <p:cNvPr id="90" name="Rectangle 89">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1" name="Isosceles Triangle 90">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 name="Rectangle 91">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94" name="Rectangle 93">
            <a:extLst>
              <a:ext uri="{FF2B5EF4-FFF2-40B4-BE49-F238E27FC236}">
                <a16:creationId xmlns:a16="http://schemas.microsoft.com/office/drawing/2014/main" id="{1376FE6E-3875-4BA3-BFD3-1C83AE033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8DF80DFC-0DAA-4D9C-8708-26E7744A4B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588" y="-59376"/>
            <a:ext cx="12512592" cy="6923798"/>
            <a:chOff x="-329674" y="-51881"/>
            <a:chExt cx="12515851" cy="6923798"/>
          </a:xfrm>
        </p:grpSpPr>
        <p:sp>
          <p:nvSpPr>
            <p:cNvPr id="97" name="Freeform 5">
              <a:extLst>
                <a:ext uri="{FF2B5EF4-FFF2-40B4-BE49-F238E27FC236}">
                  <a16:creationId xmlns:a16="http://schemas.microsoft.com/office/drawing/2014/main" id="{7E93B5CF-DC1B-4064-90CA-0640ACCBB4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6">
              <a:extLst>
                <a:ext uri="{FF2B5EF4-FFF2-40B4-BE49-F238E27FC236}">
                  <a16:creationId xmlns:a16="http://schemas.microsoft.com/office/drawing/2014/main" id="{487309AD-9F54-464C-9D5C-F9150E22C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7">
              <a:extLst>
                <a:ext uri="{FF2B5EF4-FFF2-40B4-BE49-F238E27FC236}">
                  <a16:creationId xmlns:a16="http://schemas.microsoft.com/office/drawing/2014/main" id="{6BC9C62A-C653-4416-B29F-2B8637B751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8">
              <a:extLst>
                <a:ext uri="{FF2B5EF4-FFF2-40B4-BE49-F238E27FC236}">
                  <a16:creationId xmlns:a16="http://schemas.microsoft.com/office/drawing/2014/main" id="{8E22D742-5156-4D69-B462-2E99F39FF6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9">
              <a:extLst>
                <a:ext uri="{FF2B5EF4-FFF2-40B4-BE49-F238E27FC236}">
                  <a16:creationId xmlns:a16="http://schemas.microsoft.com/office/drawing/2014/main" id="{D61B1907-60B8-4FC1-98EA-DEB3F1DAC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
              <a:extLst>
                <a:ext uri="{FF2B5EF4-FFF2-40B4-BE49-F238E27FC236}">
                  <a16:creationId xmlns:a16="http://schemas.microsoft.com/office/drawing/2014/main" id="{F14EF8A0-ED07-4B22-8F80-7513143E7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11">
              <a:extLst>
                <a:ext uri="{FF2B5EF4-FFF2-40B4-BE49-F238E27FC236}">
                  <a16:creationId xmlns:a16="http://schemas.microsoft.com/office/drawing/2014/main" id="{550E6AEB-8B09-481B-B233-A8D35A885A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12">
              <a:extLst>
                <a:ext uri="{FF2B5EF4-FFF2-40B4-BE49-F238E27FC236}">
                  <a16:creationId xmlns:a16="http://schemas.microsoft.com/office/drawing/2014/main" id="{BC1C3702-CA3C-4D58-AA87-0A1981493B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13">
              <a:extLst>
                <a:ext uri="{FF2B5EF4-FFF2-40B4-BE49-F238E27FC236}">
                  <a16:creationId xmlns:a16="http://schemas.microsoft.com/office/drawing/2014/main" id="{2B883B1C-B586-4A3F-9E1B-EF85AF6AFB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14">
              <a:extLst>
                <a:ext uri="{FF2B5EF4-FFF2-40B4-BE49-F238E27FC236}">
                  <a16:creationId xmlns:a16="http://schemas.microsoft.com/office/drawing/2014/main" id="{9297B2A8-7568-46B9-ACCF-30568CF41D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15">
              <a:extLst>
                <a:ext uri="{FF2B5EF4-FFF2-40B4-BE49-F238E27FC236}">
                  <a16:creationId xmlns:a16="http://schemas.microsoft.com/office/drawing/2014/main" id="{5C254FE3-EC1A-44F0-B752-2354791B6B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16">
              <a:extLst>
                <a:ext uri="{FF2B5EF4-FFF2-40B4-BE49-F238E27FC236}">
                  <a16:creationId xmlns:a16="http://schemas.microsoft.com/office/drawing/2014/main" id="{E16AC1BB-5503-4804-99EE-E958D42C3B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17">
              <a:extLst>
                <a:ext uri="{FF2B5EF4-FFF2-40B4-BE49-F238E27FC236}">
                  <a16:creationId xmlns:a16="http://schemas.microsoft.com/office/drawing/2014/main" id="{60687E84-3245-4B30-9488-74D33E9E58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18">
              <a:extLst>
                <a:ext uri="{FF2B5EF4-FFF2-40B4-BE49-F238E27FC236}">
                  <a16:creationId xmlns:a16="http://schemas.microsoft.com/office/drawing/2014/main" id="{EDF0E227-412B-4AFB-952B-21EE1EC507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19">
              <a:extLst>
                <a:ext uri="{FF2B5EF4-FFF2-40B4-BE49-F238E27FC236}">
                  <a16:creationId xmlns:a16="http://schemas.microsoft.com/office/drawing/2014/main" id="{D0D51459-1816-4501-BFB8-11D89FCE7A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20">
              <a:extLst>
                <a:ext uri="{FF2B5EF4-FFF2-40B4-BE49-F238E27FC236}">
                  <a16:creationId xmlns:a16="http://schemas.microsoft.com/office/drawing/2014/main" id="{EEF2FE98-05EB-4725-ACCF-C52D5DF977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21">
              <a:extLst>
                <a:ext uri="{FF2B5EF4-FFF2-40B4-BE49-F238E27FC236}">
                  <a16:creationId xmlns:a16="http://schemas.microsoft.com/office/drawing/2014/main" id="{36AE0C8D-3882-4E4C-8B0A-D2BF187A04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22">
              <a:extLst>
                <a:ext uri="{FF2B5EF4-FFF2-40B4-BE49-F238E27FC236}">
                  <a16:creationId xmlns:a16="http://schemas.microsoft.com/office/drawing/2014/main" id="{26FB5F9D-B512-421F-8071-88C359958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23">
              <a:extLst>
                <a:ext uri="{FF2B5EF4-FFF2-40B4-BE49-F238E27FC236}">
                  <a16:creationId xmlns:a16="http://schemas.microsoft.com/office/drawing/2014/main" id="{C6E4F7F4-DB5A-47A2-8745-C154D0E938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17" name="Rectangle 116">
            <a:extLst>
              <a:ext uri="{FF2B5EF4-FFF2-40B4-BE49-F238E27FC236}">
                <a16:creationId xmlns:a16="http://schemas.microsoft.com/office/drawing/2014/main" id="{65AB87A9-8B9A-4793-87D4-AE126DADD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9" y="-6706"/>
            <a:ext cx="6747291"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FC3605B4-EF3D-416B-84B1-CEBF6724F07F}"/>
              </a:ext>
            </a:extLst>
          </p:cNvPr>
          <p:cNvPicPr>
            <a:picLocks noGrp="1" noChangeAspect="1"/>
          </p:cNvPicPr>
          <p:nvPr>
            <p:ph idx="1"/>
          </p:nvPr>
        </p:nvPicPr>
        <p:blipFill rotWithShape="1">
          <a:blip r:embed="rId2"/>
          <a:srcRect l="2393" r="23632" b="2"/>
          <a:stretch/>
        </p:blipFill>
        <p:spPr>
          <a:xfrm>
            <a:off x="320490" y="359227"/>
            <a:ext cx="6105342" cy="6152298"/>
          </a:xfrm>
          <a:prstGeom prst="rect">
            <a:avLst/>
          </a:prstGeom>
          <a:ln w="9525">
            <a:noFill/>
          </a:ln>
        </p:spPr>
      </p:pic>
      <p:grpSp>
        <p:nvGrpSpPr>
          <p:cNvPr id="119" name="Group 118">
            <a:extLst>
              <a:ext uri="{FF2B5EF4-FFF2-40B4-BE49-F238E27FC236}">
                <a16:creationId xmlns:a16="http://schemas.microsoft.com/office/drawing/2014/main" id="{737607C9-4B59-4CB6-AE2D-C25102D553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60342" y="1186483"/>
            <a:ext cx="3821602" cy="4477933"/>
            <a:chOff x="807084" y="1186483"/>
            <a:chExt cx="3822597" cy="4477933"/>
          </a:xfrm>
        </p:grpSpPr>
        <p:sp>
          <p:nvSpPr>
            <p:cNvPr id="120" name="Rectangle 119">
              <a:extLst>
                <a:ext uri="{FF2B5EF4-FFF2-40B4-BE49-F238E27FC236}">
                  <a16:creationId xmlns:a16="http://schemas.microsoft.com/office/drawing/2014/main" id="{91458B88-1946-4006-9355-59CDC73C0B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Isosceles Triangle 39">
              <a:extLst>
                <a:ext uri="{FF2B5EF4-FFF2-40B4-BE49-F238E27FC236}">
                  <a16:creationId xmlns:a16="http://schemas.microsoft.com/office/drawing/2014/main" id="{E93D5CDB-D8FE-4E91-A168-F8A5603DC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D1EE5B02-AD0B-4340-AD50-196911128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1F76B68-26C3-4F88-A0A1-17F42ED2130A}"/>
              </a:ext>
            </a:extLst>
          </p:cNvPr>
          <p:cNvSpPr>
            <a:spLocks noGrp="1"/>
          </p:cNvSpPr>
          <p:nvPr>
            <p:ph type="title"/>
          </p:nvPr>
        </p:nvSpPr>
        <p:spPr>
          <a:xfrm>
            <a:off x="7648650" y="2075503"/>
            <a:ext cx="3653617" cy="2681553"/>
          </a:xfrm>
        </p:spPr>
        <p:txBody>
          <a:bodyPr vert="horz" lIns="228600" tIns="228600" rIns="228600" bIns="0" rtlCol="0" anchor="b">
            <a:normAutofit/>
          </a:bodyPr>
          <a:lstStyle/>
          <a:p>
            <a:pPr defTabSz="914400">
              <a:lnSpc>
                <a:spcPct val="80000"/>
              </a:lnSpc>
            </a:pPr>
            <a:r>
              <a:rPr lang="en-US" sz="2400"/>
              <a:t>It is the responsibility of everybody to treat each other with courtesy and respect: </a:t>
            </a:r>
            <a:br>
              <a:rPr lang="en-US" sz="2400"/>
            </a:br>
            <a:br>
              <a:rPr lang="en-US" sz="2400"/>
            </a:br>
            <a:r>
              <a:rPr lang="en-US" sz="2400"/>
              <a:t>WIC participant</a:t>
            </a:r>
            <a:br>
              <a:rPr lang="en-US" sz="2400"/>
            </a:br>
            <a:r>
              <a:rPr lang="en-US" sz="2400"/>
              <a:t>Store Staff</a:t>
            </a:r>
            <a:br>
              <a:rPr lang="en-US" sz="2400"/>
            </a:br>
            <a:r>
              <a:rPr lang="en-US" sz="2400"/>
              <a:t>WIC Staff </a:t>
            </a:r>
          </a:p>
        </p:txBody>
      </p:sp>
    </p:spTree>
    <p:extLst>
      <p:ext uri="{BB962C8B-B14F-4D97-AF65-F5344CB8AC3E}">
        <p14:creationId xmlns:p14="http://schemas.microsoft.com/office/powerpoint/2010/main" val="2560243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5871" y="392907"/>
            <a:ext cx="7670802" cy="671512"/>
          </a:xfrm>
        </p:spPr>
        <p:txBody>
          <a:bodyPr>
            <a:normAutofit fontScale="90000"/>
          </a:bodyPr>
          <a:lstStyle/>
          <a:p>
            <a:pPr algn="ctr"/>
            <a:r>
              <a:rPr lang="en-US" sz="3200"/>
              <a:t>eWIC Shopping Experience Survey: Results</a:t>
            </a:r>
            <a:br>
              <a:rPr lang="en-US" sz="3200"/>
            </a:br>
            <a:r>
              <a:rPr lang="en-US" sz="3200"/>
              <a:t>July-August 2019</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273560041"/>
              </p:ext>
            </p:extLst>
          </p:nvPr>
        </p:nvGraphicFramePr>
        <p:xfrm>
          <a:off x="2988581" y="1600200"/>
          <a:ext cx="7670800" cy="4529137"/>
        </p:xfrm>
        <a:graphic>
          <a:graphicData uri="http://schemas.openxmlformats.org/drawingml/2006/chart">
            <c:chart xmlns:c="http://schemas.openxmlformats.org/drawingml/2006/chart" xmlns:r="http://schemas.openxmlformats.org/officeDocument/2006/relationships" r:id="rId3"/>
          </a:graphicData>
        </a:graphic>
      </p:graphicFrame>
      <p:pic>
        <p:nvPicPr>
          <p:cNvPr id="6" name="Content Placeholder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000">
            <a:off x="418657" y="656011"/>
            <a:ext cx="1371600" cy="1173081"/>
          </a:xfrm>
          <a:prstGeom prst="rect">
            <a:avLst/>
          </a:prstGeom>
        </p:spPr>
      </p:pic>
    </p:spTree>
    <p:extLst>
      <p:ext uri="{BB962C8B-B14F-4D97-AF65-F5344CB8AC3E}">
        <p14:creationId xmlns:p14="http://schemas.microsoft.com/office/powerpoint/2010/main" val="231997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5" y="0"/>
            <a:ext cx="12580837" cy="6853238"/>
            <a:chOff x="-417513" y="0"/>
            <a:chExt cx="12584114" cy="6853238"/>
          </a:xfrm>
        </p:grpSpPr>
        <p:sp>
          <p:nvSpPr>
            <p:cNvPr id="38"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59"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BC0BED-406E-42C9-B5BE-D2195FCA4211}"/>
              </a:ext>
            </a:extLst>
          </p:cNvPr>
          <p:cNvSpPr>
            <a:spLocks noGrp="1"/>
          </p:cNvSpPr>
          <p:nvPr>
            <p:ph type="title"/>
          </p:nvPr>
        </p:nvSpPr>
        <p:spPr>
          <a:xfrm>
            <a:off x="645290" y="960120"/>
            <a:ext cx="3864689" cy="4171278"/>
          </a:xfrm>
        </p:spPr>
        <p:txBody>
          <a:bodyPr>
            <a:normAutofit/>
          </a:bodyPr>
          <a:lstStyle/>
          <a:p>
            <a:pPr algn="r"/>
            <a:r>
              <a:rPr lang="en-US" sz="4400">
                <a:solidFill>
                  <a:schemeClr val="tx1"/>
                </a:solidFill>
                <a:cs typeface="Calibri Light"/>
              </a:rPr>
              <a:t>Contact the State Office if you encounter problems out of your control</a:t>
            </a:r>
            <a:endParaRPr lang="en-US" sz="4400">
              <a:solidFill>
                <a:schemeClr val="tx1"/>
              </a:solidFill>
            </a:endParaRP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1025"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0" name="Content Placeholder 2">
            <a:extLst>
              <a:ext uri="{FF2B5EF4-FFF2-40B4-BE49-F238E27FC236}">
                <a16:creationId xmlns:a16="http://schemas.microsoft.com/office/drawing/2014/main" id="{F0C09B24-4CAA-40C3-97D9-EF71821498CD}"/>
              </a:ext>
            </a:extLst>
          </p:cNvPr>
          <p:cNvSpPr>
            <a:spLocks noGrp="1"/>
          </p:cNvSpPr>
          <p:nvPr>
            <p:ph idx="1"/>
          </p:nvPr>
        </p:nvSpPr>
        <p:spPr>
          <a:xfrm>
            <a:off x="4981866" y="960120"/>
            <a:ext cx="5818258" cy="4171278"/>
          </a:xfrm>
        </p:spPr>
        <p:txBody>
          <a:bodyPr vert="horz" lIns="91416" tIns="45708" rIns="91416" bIns="45708" rtlCol="0">
            <a:normAutofit/>
          </a:bodyPr>
          <a:lstStyle/>
          <a:p>
            <a:pPr marL="0" indent="0">
              <a:buNone/>
            </a:pPr>
            <a:r>
              <a:rPr lang="en-US" b="1">
                <a:cs typeface="Calibri"/>
              </a:rPr>
              <a:t>Be prepared to provide the following information: </a:t>
            </a:r>
          </a:p>
          <a:p>
            <a:pPr marL="0" indent="0">
              <a:buNone/>
            </a:pPr>
            <a:r>
              <a:rPr lang="en-US">
                <a:cs typeface="Calibri"/>
              </a:rPr>
              <a:t>Store Name</a:t>
            </a:r>
          </a:p>
          <a:p>
            <a:pPr marL="0" indent="0">
              <a:buNone/>
            </a:pPr>
            <a:r>
              <a:rPr lang="en-US">
                <a:cs typeface="Calibri"/>
              </a:rPr>
              <a:t>Contact Person in the Store</a:t>
            </a:r>
          </a:p>
          <a:p>
            <a:pPr marL="0" indent="0">
              <a:buNone/>
            </a:pPr>
            <a:r>
              <a:rPr lang="en-US">
                <a:cs typeface="Calibri"/>
              </a:rPr>
              <a:t>Product Name</a:t>
            </a:r>
          </a:p>
          <a:p>
            <a:pPr marL="0" indent="0">
              <a:buNone/>
            </a:pPr>
            <a:r>
              <a:rPr lang="en-US">
                <a:cs typeface="Calibri"/>
              </a:rPr>
              <a:t>UPC code number</a:t>
            </a:r>
          </a:p>
          <a:p>
            <a:pPr marL="0" indent="0">
              <a:buNone/>
            </a:pPr>
            <a:r>
              <a:rPr lang="en-US">
                <a:cs typeface="Calibri"/>
              </a:rPr>
              <a:t>Send an image with the UPC code included. </a:t>
            </a:r>
          </a:p>
        </p:txBody>
      </p:sp>
    </p:spTree>
    <p:extLst>
      <p:ext uri="{BB962C8B-B14F-4D97-AF65-F5344CB8AC3E}">
        <p14:creationId xmlns:p14="http://schemas.microsoft.com/office/powerpoint/2010/main" val="2583105764"/>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5" y="0"/>
            <a:ext cx="12580837" cy="6853238"/>
            <a:chOff x="-417513" y="0"/>
            <a:chExt cx="12584114" cy="6853238"/>
          </a:xfrm>
        </p:grpSpPr>
        <p:sp>
          <p:nvSpPr>
            <p:cNvPr id="13"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 name="Title 2"/>
          <p:cNvSpPr>
            <a:spLocks noGrp="1"/>
          </p:cNvSpPr>
          <p:nvPr>
            <p:ph type="title"/>
          </p:nvPr>
        </p:nvSpPr>
        <p:spPr>
          <a:xfrm>
            <a:off x="1758828" y="798881"/>
            <a:ext cx="8671169" cy="1048945"/>
          </a:xfrm>
        </p:spPr>
        <p:txBody>
          <a:bodyPr>
            <a:normAutofit/>
          </a:bodyPr>
          <a:lstStyle/>
          <a:p>
            <a:r>
              <a:rPr lang="en-US" sz="2800" b="1">
                <a:solidFill>
                  <a:schemeClr val="tx1"/>
                </a:solidFill>
              </a:rPr>
              <a:t>When more than regulatory maximum of formula is needed: </a:t>
            </a:r>
          </a:p>
        </p:txBody>
      </p:sp>
      <p:graphicFrame>
        <p:nvGraphicFramePr>
          <p:cNvPr id="5" name="Content Placeholder 1">
            <a:extLst>
              <a:ext uri="{FF2B5EF4-FFF2-40B4-BE49-F238E27FC236}">
                <a16:creationId xmlns:a16="http://schemas.microsoft.com/office/drawing/2014/main" id="{DFDF409B-7275-43D3-9E30-5C5E872C3AE7}"/>
              </a:ext>
            </a:extLst>
          </p:cNvPr>
          <p:cNvGraphicFramePr>
            <a:graphicFrameLocks noGrp="1"/>
          </p:cNvGraphicFramePr>
          <p:nvPr>
            <p:ph idx="1"/>
            <p:extLst>
              <p:ext uri="{D42A27DB-BD31-4B8C-83A1-F6EECF244321}">
                <p14:modId xmlns:p14="http://schemas.microsoft.com/office/powerpoint/2010/main" val="2733989769"/>
              </p:ext>
            </p:extLst>
          </p:nvPr>
        </p:nvGraphicFramePr>
        <p:xfrm>
          <a:off x="807511" y="1990976"/>
          <a:ext cx="10573804" cy="4175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93263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588" y="-59376"/>
            <a:ext cx="12512592" cy="6923798"/>
            <a:chOff x="-329674" y="-51881"/>
            <a:chExt cx="12515851" cy="6923798"/>
          </a:xfrm>
        </p:grpSpPr>
        <p:sp>
          <p:nvSpPr>
            <p:cNvPr id="9"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 name="Group 28">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8858" y="1186483"/>
            <a:ext cx="8846041" cy="4477933"/>
            <a:chOff x="1669293" y="1186483"/>
            <a:chExt cx="8848345" cy="4477933"/>
          </a:xfrm>
        </p:grpSpPr>
        <p:sp>
          <p:nvSpPr>
            <p:cNvPr id="30" name="Rectangle 29">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Isosceles Triangle 30">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7" name="Rectangle 33">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35">
            <a:extLst>
              <a:ext uri="{FF2B5EF4-FFF2-40B4-BE49-F238E27FC236}">
                <a16:creationId xmlns:a16="http://schemas.microsoft.com/office/drawing/2014/main" id="{D91A9185-A7D5-460B-98BC-0BF2EBD3E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588" y="-59376"/>
            <a:ext cx="12512592" cy="6923798"/>
            <a:chOff x="-329674" y="-51881"/>
            <a:chExt cx="12515851" cy="6923798"/>
          </a:xfrm>
        </p:grpSpPr>
        <p:sp>
          <p:nvSpPr>
            <p:cNvPr id="37" name="Freeform 5">
              <a:extLst>
                <a:ext uri="{FF2B5EF4-FFF2-40B4-BE49-F238E27FC236}">
                  <a16:creationId xmlns:a16="http://schemas.microsoft.com/office/drawing/2014/main" id="{8AFC1764-6516-4F77-BF30-B8ADB3C9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6">
              <a:extLst>
                <a:ext uri="{FF2B5EF4-FFF2-40B4-BE49-F238E27FC236}">
                  <a16:creationId xmlns:a16="http://schemas.microsoft.com/office/drawing/2014/main" id="{FCAFF9F9-F806-47EC-BCAC-9921E719F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accent1">
                  <a:alpha val="18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7">
              <a:extLst>
                <a:ext uri="{FF2B5EF4-FFF2-40B4-BE49-F238E27FC236}">
                  <a16:creationId xmlns:a16="http://schemas.microsoft.com/office/drawing/2014/main" id="{09D92491-36BD-4861-BA54-DD88E6089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accent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0" name="Freeform 8">
              <a:extLst>
                <a:ext uri="{FF2B5EF4-FFF2-40B4-BE49-F238E27FC236}">
                  <a16:creationId xmlns:a16="http://schemas.microsoft.com/office/drawing/2014/main" id="{23740E15-AB86-4E5C-A137-07E0DDC03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9">
              <a:extLst>
                <a:ext uri="{FF2B5EF4-FFF2-40B4-BE49-F238E27FC236}">
                  <a16:creationId xmlns:a16="http://schemas.microsoft.com/office/drawing/2014/main" id="{BE097852-1F54-4EF0-A1BE-561272FC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10">
              <a:extLst>
                <a:ext uri="{FF2B5EF4-FFF2-40B4-BE49-F238E27FC236}">
                  <a16:creationId xmlns:a16="http://schemas.microsoft.com/office/drawing/2014/main" id="{5C2DF1F9-21CC-430E-84C8-356C73C6F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1">
              <a:extLst>
                <a:ext uri="{FF2B5EF4-FFF2-40B4-BE49-F238E27FC236}">
                  <a16:creationId xmlns:a16="http://schemas.microsoft.com/office/drawing/2014/main" id="{7F11B45B-3EDE-4B6A-903B-0AE6E9DD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accent1">
                  <a:alpha val="7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2">
              <a:extLst>
                <a:ext uri="{FF2B5EF4-FFF2-40B4-BE49-F238E27FC236}">
                  <a16:creationId xmlns:a16="http://schemas.microsoft.com/office/drawing/2014/main" id="{F77FDDC5-477E-420D-B98F-42ABA2477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3">
              <a:extLst>
                <a:ext uri="{FF2B5EF4-FFF2-40B4-BE49-F238E27FC236}">
                  <a16:creationId xmlns:a16="http://schemas.microsoft.com/office/drawing/2014/main" id="{A92C0474-B573-45C5-84C5-194CE1715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4">
              <a:extLst>
                <a:ext uri="{FF2B5EF4-FFF2-40B4-BE49-F238E27FC236}">
                  <a16:creationId xmlns:a16="http://schemas.microsoft.com/office/drawing/2014/main" id="{2FBC62F8-64D0-4025-99AE-A04E291D9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accent1">
                  <a:alpha val="6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15">
              <a:extLst>
                <a:ext uri="{FF2B5EF4-FFF2-40B4-BE49-F238E27FC236}">
                  <a16:creationId xmlns:a16="http://schemas.microsoft.com/office/drawing/2014/main" id="{7632F945-80B5-4575-A538-29495BF8F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8" name="Freeform 16">
              <a:extLst>
                <a:ext uri="{FF2B5EF4-FFF2-40B4-BE49-F238E27FC236}">
                  <a16:creationId xmlns:a16="http://schemas.microsoft.com/office/drawing/2014/main" id="{5562CC17-43D4-4E57-AE08-83952EE5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accent1">
                  <a:alpha val="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9" name="Freeform 17">
              <a:extLst>
                <a:ext uri="{FF2B5EF4-FFF2-40B4-BE49-F238E27FC236}">
                  <a16:creationId xmlns:a16="http://schemas.microsoft.com/office/drawing/2014/main" id="{E1D78CFE-04CA-4101-AFCF-196940B2D1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8">
              <a:extLst>
                <a:ext uri="{FF2B5EF4-FFF2-40B4-BE49-F238E27FC236}">
                  <a16:creationId xmlns:a16="http://schemas.microsoft.com/office/drawing/2014/main" id="{41F2A149-A64E-4690-B049-18C156A8E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9">
              <a:extLst>
                <a:ext uri="{FF2B5EF4-FFF2-40B4-BE49-F238E27FC236}">
                  <a16:creationId xmlns:a16="http://schemas.microsoft.com/office/drawing/2014/main" id="{D9313C72-D62D-4416-A6AE-7EB7D6B54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accent1">
                  <a:alpha val="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20">
              <a:extLst>
                <a:ext uri="{FF2B5EF4-FFF2-40B4-BE49-F238E27FC236}">
                  <a16:creationId xmlns:a16="http://schemas.microsoft.com/office/drawing/2014/main" id="{77B03BEA-76E5-4ECB-B9BB-D89D27509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1">
              <a:extLst>
                <a:ext uri="{FF2B5EF4-FFF2-40B4-BE49-F238E27FC236}">
                  <a16:creationId xmlns:a16="http://schemas.microsoft.com/office/drawing/2014/main" id="{6AF6BECE-416D-4C3A-AD6F-68B08F3CA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accent1">
                  <a:alpha val="4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2">
              <a:extLst>
                <a:ext uri="{FF2B5EF4-FFF2-40B4-BE49-F238E27FC236}">
                  <a16:creationId xmlns:a16="http://schemas.microsoft.com/office/drawing/2014/main" id="{B9197E2A-A098-480D-A2A6-3F3B889ED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accent1">
                  <a:alpha val="4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5" name="Freeform 23">
              <a:extLst>
                <a:ext uri="{FF2B5EF4-FFF2-40B4-BE49-F238E27FC236}">
                  <a16:creationId xmlns:a16="http://schemas.microsoft.com/office/drawing/2014/main" id="{5A493EDB-6C9E-483F-86A6-0F473E590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accent1">
                  <a:alpha val="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3D83730F-5FDD-4235-8804-E39CE4E8FB1B}"/>
              </a:ext>
            </a:extLst>
          </p:cNvPr>
          <p:cNvSpPr>
            <a:spLocks noGrp="1"/>
          </p:cNvSpPr>
          <p:nvPr>
            <p:ph type="title"/>
          </p:nvPr>
        </p:nvSpPr>
        <p:spPr>
          <a:xfrm>
            <a:off x="2036843" y="1263404"/>
            <a:ext cx="8245041" cy="3115075"/>
          </a:xfrm>
        </p:spPr>
        <p:txBody>
          <a:bodyPr vert="horz" lIns="228600" tIns="228600" rIns="228600" bIns="0" rtlCol="0" anchor="b">
            <a:normAutofit/>
          </a:bodyPr>
          <a:lstStyle/>
          <a:p>
            <a:pPr algn="l" defTabSz="914400">
              <a:lnSpc>
                <a:spcPct val="80000"/>
              </a:lnSpc>
            </a:pPr>
            <a:r>
              <a:rPr lang="en-US" sz="7100">
                <a:solidFill>
                  <a:schemeClr val="accent1"/>
                </a:solidFill>
              </a:rPr>
              <a:t>Redemptions</a:t>
            </a:r>
          </a:p>
        </p:txBody>
      </p:sp>
      <p:sp>
        <p:nvSpPr>
          <p:cNvPr id="3" name="Text Placeholder 2">
            <a:extLst>
              <a:ext uri="{FF2B5EF4-FFF2-40B4-BE49-F238E27FC236}">
                <a16:creationId xmlns:a16="http://schemas.microsoft.com/office/drawing/2014/main" id="{E227FA2D-1BA9-4874-9C1B-12B344CD45C9}"/>
              </a:ext>
            </a:extLst>
          </p:cNvPr>
          <p:cNvSpPr>
            <a:spLocks noGrp="1"/>
          </p:cNvSpPr>
          <p:nvPr>
            <p:ph type="body" idx="1"/>
          </p:nvPr>
        </p:nvSpPr>
        <p:spPr>
          <a:xfrm>
            <a:off x="2036843" y="4560432"/>
            <a:ext cx="8298040" cy="1228171"/>
          </a:xfrm>
        </p:spPr>
        <p:txBody>
          <a:bodyPr vert="horz" lIns="91440" tIns="0" rIns="91440" bIns="45720" rtlCol="0">
            <a:normAutofit/>
          </a:bodyPr>
          <a:lstStyle/>
          <a:p>
            <a:pPr algn="l" defTabSz="914400">
              <a:lnSpc>
                <a:spcPct val="100000"/>
              </a:lnSpc>
            </a:pPr>
            <a:r>
              <a:rPr lang="en-US" sz="2400">
                <a:solidFill>
                  <a:schemeClr val="tx1"/>
                </a:solidFill>
              </a:rPr>
              <a:t> Mellessa McPherson-Milling</a:t>
            </a:r>
          </a:p>
        </p:txBody>
      </p:sp>
      <p:sp>
        <p:nvSpPr>
          <p:cNvPr id="33" name="Isosceles Triangle 56">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89864" y="3276595"/>
            <a:ext cx="300696"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56087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C9DEF69-85BF-0043-8C68-2849532DEB0C}"/>
              </a:ext>
            </a:extLst>
          </p:cNvPr>
          <p:cNvSpPr>
            <a:spLocks noGrp="1"/>
          </p:cNvSpPr>
          <p:nvPr>
            <p:ph type="title"/>
          </p:nvPr>
        </p:nvSpPr>
        <p:spPr/>
        <p:txBody>
          <a:bodyPr/>
          <a:lstStyle/>
          <a:p>
            <a:r>
              <a:rPr lang="en-US" b="1"/>
              <a:t>BENEFIT REDEMPTIONS</a:t>
            </a:r>
          </a:p>
        </p:txBody>
      </p:sp>
      <p:sp>
        <p:nvSpPr>
          <p:cNvPr id="170" name="Text Placeholder 169">
            <a:extLst>
              <a:ext uri="{FF2B5EF4-FFF2-40B4-BE49-F238E27FC236}">
                <a16:creationId xmlns:a16="http://schemas.microsoft.com/office/drawing/2014/main" id="{2EECB7C2-A31D-6B46-9DBA-3A3820522B00}"/>
              </a:ext>
            </a:extLst>
          </p:cNvPr>
          <p:cNvSpPr>
            <a:spLocks noGrp="1"/>
          </p:cNvSpPr>
          <p:nvPr>
            <p:ph type="body" sz="quarter" idx="11"/>
          </p:nvPr>
        </p:nvSpPr>
        <p:spPr/>
        <p:txBody>
          <a:bodyPr/>
          <a:lstStyle/>
          <a:p>
            <a:r>
              <a:rPr lang="en-US"/>
              <a:t>75%</a:t>
            </a:r>
          </a:p>
        </p:txBody>
      </p:sp>
      <p:sp>
        <p:nvSpPr>
          <p:cNvPr id="176" name="Text Placeholder 175">
            <a:extLst>
              <a:ext uri="{FF2B5EF4-FFF2-40B4-BE49-F238E27FC236}">
                <a16:creationId xmlns:a16="http://schemas.microsoft.com/office/drawing/2014/main" id="{2CCBA327-5D7F-0248-93E2-754389C0DED8}"/>
              </a:ext>
            </a:extLst>
          </p:cNvPr>
          <p:cNvSpPr>
            <a:spLocks noGrp="1"/>
          </p:cNvSpPr>
          <p:nvPr>
            <p:ph type="body" sz="quarter" idx="13"/>
          </p:nvPr>
        </p:nvSpPr>
        <p:spPr/>
        <p:txBody>
          <a:bodyPr/>
          <a:lstStyle/>
          <a:p>
            <a:r>
              <a:rPr lang="en-US"/>
              <a:t>25%</a:t>
            </a:r>
          </a:p>
        </p:txBody>
      </p:sp>
      <p:sp>
        <p:nvSpPr>
          <p:cNvPr id="178" name="Text Placeholder 177">
            <a:extLst>
              <a:ext uri="{FF2B5EF4-FFF2-40B4-BE49-F238E27FC236}">
                <a16:creationId xmlns:a16="http://schemas.microsoft.com/office/drawing/2014/main" id="{0FBB841A-1308-FF47-AC60-1741882A712A}"/>
              </a:ext>
            </a:extLst>
          </p:cNvPr>
          <p:cNvSpPr>
            <a:spLocks noGrp="1"/>
          </p:cNvSpPr>
          <p:nvPr>
            <p:ph type="body" sz="quarter" idx="15"/>
          </p:nvPr>
        </p:nvSpPr>
        <p:spPr/>
        <p:txBody>
          <a:bodyPr/>
          <a:lstStyle/>
          <a:p>
            <a:r>
              <a:rPr lang="en-US"/>
              <a:t>60%</a:t>
            </a:r>
          </a:p>
        </p:txBody>
      </p:sp>
      <p:sp>
        <p:nvSpPr>
          <p:cNvPr id="182" name="Text Placeholder 181">
            <a:extLst>
              <a:ext uri="{FF2B5EF4-FFF2-40B4-BE49-F238E27FC236}">
                <a16:creationId xmlns:a16="http://schemas.microsoft.com/office/drawing/2014/main" id="{1E845633-142B-6442-B9EC-A0F99AC4C829}"/>
              </a:ext>
            </a:extLst>
          </p:cNvPr>
          <p:cNvSpPr>
            <a:spLocks noGrp="1"/>
          </p:cNvSpPr>
          <p:nvPr>
            <p:ph type="body" sz="quarter" idx="19"/>
          </p:nvPr>
        </p:nvSpPr>
        <p:spPr/>
        <p:txBody>
          <a:bodyPr/>
          <a:lstStyle/>
          <a:p>
            <a:r>
              <a:rPr lang="en-US"/>
              <a:t>15%</a:t>
            </a:r>
          </a:p>
        </p:txBody>
      </p:sp>
      <p:sp>
        <p:nvSpPr>
          <p:cNvPr id="180" name="Text Placeholder 179">
            <a:extLst>
              <a:ext uri="{FF2B5EF4-FFF2-40B4-BE49-F238E27FC236}">
                <a16:creationId xmlns:a16="http://schemas.microsoft.com/office/drawing/2014/main" id="{FB9CE0B0-9F71-364D-87D4-E284BBC3180F}"/>
              </a:ext>
            </a:extLst>
          </p:cNvPr>
          <p:cNvSpPr>
            <a:spLocks noGrp="1"/>
          </p:cNvSpPr>
          <p:nvPr>
            <p:ph type="body" sz="quarter" idx="17"/>
          </p:nvPr>
        </p:nvSpPr>
        <p:spPr/>
        <p:txBody>
          <a:bodyPr/>
          <a:lstStyle/>
          <a:p>
            <a:r>
              <a:rPr lang="en-US"/>
              <a:t>80%</a:t>
            </a:r>
          </a:p>
        </p:txBody>
      </p:sp>
      <p:sp>
        <p:nvSpPr>
          <p:cNvPr id="174" name="TextBox 173"/>
          <p:cNvSpPr txBox="1"/>
          <p:nvPr/>
        </p:nvSpPr>
        <p:spPr>
          <a:xfrm>
            <a:off x="1584" y="6595565"/>
            <a:ext cx="12185654" cy="261542"/>
          </a:xfrm>
          <a:prstGeom prst="rect">
            <a:avLst/>
          </a:prstGeom>
          <a:noFill/>
        </p:spPr>
        <p:txBody>
          <a:bodyPr wrap="square" rtlCol="0">
            <a:spAutoFit/>
          </a:bodyPr>
          <a:lstStyle/>
          <a:p>
            <a:pPr algn="ctr" defTabSz="914126"/>
            <a:r>
              <a:rPr lang="en-US" sz="1100">
                <a:solidFill>
                  <a:srgbClr val="B2B2B2"/>
                </a:solidFill>
                <a:latin typeface="Calibri" panose="020F0502020204030204"/>
                <a:cs typeface="Arial"/>
              </a:rPr>
              <a:t>When scaling, group all elements to be scaled. Scale as needed. Use the “Increase Font Size,” “Decrease Font Size” buttons or manually change the font size for the editable text.</a:t>
            </a:r>
          </a:p>
        </p:txBody>
      </p:sp>
      <p:sp>
        <p:nvSpPr>
          <p:cNvPr id="2" name="Up Arrow 1"/>
          <p:cNvSpPr/>
          <p:nvPr/>
        </p:nvSpPr>
        <p:spPr>
          <a:xfrm>
            <a:off x="799891" y="4672033"/>
            <a:ext cx="1066522" cy="1159693"/>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126"/>
            <a:endParaRPr lang="en-US" sz="1799">
              <a:solidFill>
                <a:srgbClr val="FFFFFF"/>
              </a:solidFill>
              <a:latin typeface="Calibri" panose="020F0502020204030204"/>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38158" y="457975"/>
            <a:ext cx="487236" cy="487236"/>
          </a:xfrm>
          <a:prstGeom prst="rect">
            <a:avLst/>
          </a:prstGeom>
        </p:spPr>
      </p:pic>
    </p:spTree>
    <p:extLst>
      <p:ext uri="{BB962C8B-B14F-4D97-AF65-F5344CB8AC3E}">
        <p14:creationId xmlns:p14="http://schemas.microsoft.com/office/powerpoint/2010/main" val="222009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62">
                                          <p:stCondLst>
                                            <p:cond delay="0"/>
                                          </p:stCondLst>
                                        </p:cTn>
                                        <p:tgtEl>
                                          <p:spTgt spid="2"/>
                                        </p:tgtEl>
                                      </p:cBhvr>
                                    </p:animEffect>
                                    <p:anim calcmode="lin" valueType="num">
                                      <p:cBhvr>
                                        <p:cTn id="8" dur="1139"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2"/>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2"/>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2"/>
                                        </p:tgtEl>
                                        <p:attrNameLst>
                                          <p:attrName>ppt_y</p:attrName>
                                        </p:attrNameLst>
                                      </p:cBhvr>
                                      <p:tavLst>
                                        <p:tav tm="0" fmla="#ppt_y-sin(pi*$)/81">
                                          <p:val>
                                            <p:fltVal val="0"/>
                                          </p:val>
                                        </p:tav>
                                        <p:tav tm="100000">
                                          <p:val>
                                            <p:fltVal val="1"/>
                                          </p:val>
                                        </p:tav>
                                      </p:tavLst>
                                    </p:anim>
                                    <p:animScale>
                                      <p:cBhvr>
                                        <p:cTn id="13" dur="16">
                                          <p:stCondLst>
                                            <p:cond delay="406"/>
                                          </p:stCondLst>
                                        </p:cTn>
                                        <p:tgtEl>
                                          <p:spTgt spid="2"/>
                                        </p:tgtEl>
                                      </p:cBhvr>
                                      <p:to x="100000" y="60000"/>
                                    </p:animScale>
                                    <p:animScale>
                                      <p:cBhvr>
                                        <p:cTn id="14" dur="104" decel="50000">
                                          <p:stCondLst>
                                            <p:cond delay="423"/>
                                          </p:stCondLst>
                                        </p:cTn>
                                        <p:tgtEl>
                                          <p:spTgt spid="2"/>
                                        </p:tgtEl>
                                      </p:cBhvr>
                                      <p:to x="100000" y="100000"/>
                                    </p:animScale>
                                    <p:animScale>
                                      <p:cBhvr>
                                        <p:cTn id="15" dur="16">
                                          <p:stCondLst>
                                            <p:cond delay="820"/>
                                          </p:stCondLst>
                                        </p:cTn>
                                        <p:tgtEl>
                                          <p:spTgt spid="2"/>
                                        </p:tgtEl>
                                      </p:cBhvr>
                                      <p:to x="100000" y="80000"/>
                                    </p:animScale>
                                    <p:animScale>
                                      <p:cBhvr>
                                        <p:cTn id="16" dur="104" decel="50000">
                                          <p:stCondLst>
                                            <p:cond delay="836"/>
                                          </p:stCondLst>
                                        </p:cTn>
                                        <p:tgtEl>
                                          <p:spTgt spid="2"/>
                                        </p:tgtEl>
                                      </p:cBhvr>
                                      <p:to x="100000" y="100000"/>
                                    </p:animScale>
                                    <p:animScale>
                                      <p:cBhvr>
                                        <p:cTn id="17" dur="16">
                                          <p:stCondLst>
                                            <p:cond delay="1026"/>
                                          </p:stCondLst>
                                        </p:cTn>
                                        <p:tgtEl>
                                          <p:spTgt spid="2"/>
                                        </p:tgtEl>
                                      </p:cBhvr>
                                      <p:to x="100000" y="90000"/>
                                    </p:animScale>
                                    <p:animScale>
                                      <p:cBhvr>
                                        <p:cTn id="18" dur="104" decel="50000">
                                          <p:stCondLst>
                                            <p:cond delay="1042"/>
                                          </p:stCondLst>
                                        </p:cTn>
                                        <p:tgtEl>
                                          <p:spTgt spid="2"/>
                                        </p:tgtEl>
                                      </p:cBhvr>
                                      <p:to x="100000" y="100000"/>
                                    </p:animScale>
                                    <p:animScale>
                                      <p:cBhvr>
                                        <p:cTn id="19" dur="16">
                                          <p:stCondLst>
                                            <p:cond delay="1130"/>
                                          </p:stCondLst>
                                        </p:cTn>
                                        <p:tgtEl>
                                          <p:spTgt spid="2"/>
                                        </p:tgtEl>
                                      </p:cBhvr>
                                      <p:to x="100000" y="95000"/>
                                    </p:animScale>
                                    <p:animScale>
                                      <p:cBhvr>
                                        <p:cTn id="20" dur="104" decel="50000">
                                          <p:stCondLst>
                                            <p:cond delay="1146"/>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7132" fill="hold"/>
                                        <p:tgtEl>
                                          <p:spTgt spid="4"/>
                                        </p:tgtEl>
                                      </p:cBhvr>
                                    </p:cmd>
                                  </p:childTnLst>
                                </p:cTn>
                              </p:par>
                            </p:childTnLst>
                          </p:cTn>
                        </p:par>
                      </p:childTnLst>
                    </p:cTn>
                  </p:par>
                </p:childTnLst>
              </p:cTn>
              <p:nextCondLst>
                <p:cond evt="onClick" delay="0">
                  <p:tgtEl>
                    <p:spTgt spid="4"/>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77078" y="1010063"/>
            <a:ext cx="10673765" cy="5272124"/>
          </a:xfrm>
          <a:prstGeom prst="rect">
            <a:avLst/>
          </a:prstGeom>
        </p:spPr>
      </p:pic>
      <p:sp>
        <p:nvSpPr>
          <p:cNvPr id="4" name="Down Arrow 3"/>
          <p:cNvSpPr/>
          <p:nvPr/>
        </p:nvSpPr>
        <p:spPr>
          <a:xfrm>
            <a:off x="7389475" y="1981577"/>
            <a:ext cx="380901" cy="4570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srgbClr val="FFFFFF"/>
              </a:solidFill>
              <a:latin typeface="Calibri" panose="020F0502020204030204"/>
            </a:endParaRPr>
          </a:p>
        </p:txBody>
      </p:sp>
      <p:sp>
        <p:nvSpPr>
          <p:cNvPr id="6" name="Oval 5"/>
          <p:cNvSpPr/>
          <p:nvPr/>
        </p:nvSpPr>
        <p:spPr>
          <a:xfrm>
            <a:off x="7160934" y="5866765"/>
            <a:ext cx="1675963" cy="53326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srgbClr val="FFFFFF"/>
              </a:solidFill>
              <a:latin typeface="Calibri" panose="020F0502020204030204"/>
            </a:endParaRPr>
          </a:p>
        </p:txBody>
      </p:sp>
      <p:sp>
        <p:nvSpPr>
          <p:cNvPr id="5" name="Down Arrow 4"/>
          <p:cNvSpPr/>
          <p:nvPr/>
        </p:nvSpPr>
        <p:spPr>
          <a:xfrm>
            <a:off x="8227456" y="1981577"/>
            <a:ext cx="380901" cy="4570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srgbClr val="FFFFFF"/>
              </a:solidFill>
              <a:latin typeface="Calibri" panose="020F0502020204030204"/>
            </a:endParaRPr>
          </a:p>
        </p:txBody>
      </p:sp>
    </p:spTree>
    <p:extLst>
      <p:ext uri="{BB962C8B-B14F-4D97-AF65-F5344CB8AC3E}">
        <p14:creationId xmlns:p14="http://schemas.microsoft.com/office/powerpoint/2010/main" val="3031760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3C475-F3F4-410A-9A1C-DFB4414C3B0D}"/>
              </a:ext>
            </a:extLst>
          </p:cNvPr>
          <p:cNvSpPr>
            <a:spLocks noGrp="1"/>
          </p:cNvSpPr>
          <p:nvPr>
            <p:ph type="title"/>
          </p:nvPr>
        </p:nvSpPr>
        <p:spPr>
          <a:xfrm>
            <a:off x="803565" y="1106007"/>
            <a:ext cx="10547278" cy="1182927"/>
          </a:xfrm>
        </p:spPr>
        <p:txBody>
          <a:bodyPr vert="horz" lIns="91440" tIns="45720" rIns="91440" bIns="45720" rtlCol="0" anchor="b">
            <a:normAutofit/>
          </a:bodyPr>
          <a:lstStyle/>
          <a:p>
            <a:pPr defTabSz="914400"/>
            <a:r>
              <a:rPr lang="en-US" sz="4300" b="1" kern="1200">
                <a:solidFill>
                  <a:schemeClr val="tx1"/>
                </a:solidFill>
                <a:latin typeface="+mj-lt"/>
                <a:ea typeface="+mj-ea"/>
                <a:cs typeface="+mj-cs"/>
              </a:rPr>
              <a:t>Monthly Benefit Redemption Rate Reports</a:t>
            </a:r>
          </a:p>
        </p:txBody>
      </p:sp>
      <p:cxnSp>
        <p:nvCxnSpPr>
          <p:cNvPr id="57" name="Straight Connector 56">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5" y="806470"/>
            <a:ext cx="7901665"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48" name="TextBox 3">
            <a:extLst>
              <a:ext uri="{FF2B5EF4-FFF2-40B4-BE49-F238E27FC236}">
                <a16:creationId xmlns:a16="http://schemas.microsoft.com/office/drawing/2014/main" id="{C542A917-2DC0-41C3-A1A8-3D1A5C65E9C5}"/>
              </a:ext>
            </a:extLst>
          </p:cNvPr>
          <p:cNvSpPr txBox="1"/>
          <p:nvPr/>
        </p:nvSpPr>
        <p:spPr>
          <a:xfrm>
            <a:off x="803565" y="2598947"/>
            <a:ext cx="10547278" cy="3677348"/>
          </a:xfrm>
          <a:prstGeom prst="rect">
            <a:avLst/>
          </a:prstGeom>
        </p:spPr>
        <p:txBody>
          <a:bodyPr vert="horz" lIns="91440" tIns="45720" rIns="91440" bIns="45720" rtlCol="0" anchor="t">
            <a:normAutofit/>
          </a:bodyPr>
          <a:lstStyle/>
          <a:p>
            <a:pPr marL="571329" indent="-228600">
              <a:lnSpc>
                <a:spcPct val="90000"/>
              </a:lnSpc>
              <a:spcAft>
                <a:spcPts val="600"/>
              </a:spcAft>
              <a:buClr>
                <a:srgbClr val="0070C0"/>
              </a:buClr>
              <a:buFont typeface="Arial" panose="020B0604020202020204" pitchFamily="34" charset="0"/>
              <a:buChar char="•"/>
            </a:pPr>
            <a:r>
              <a:rPr lang="en-US" sz="2800" b="1">
                <a:solidFill>
                  <a:schemeClr val="tx1">
                    <a:alpha val="80000"/>
                  </a:schemeClr>
                </a:solidFill>
              </a:rPr>
              <a:t>Provided Monthly with a Closeout Schedule of 1 Month</a:t>
            </a:r>
          </a:p>
          <a:p>
            <a:pPr indent="-228600">
              <a:lnSpc>
                <a:spcPct val="90000"/>
              </a:lnSpc>
              <a:spcAft>
                <a:spcPts val="600"/>
              </a:spcAft>
              <a:buClr>
                <a:srgbClr val="0070C0"/>
              </a:buClr>
              <a:buFont typeface="Arial" panose="020B0604020202020204" pitchFamily="34" charset="0"/>
              <a:buChar char="•"/>
            </a:pPr>
            <a:endParaRPr lang="en-US" sz="2800" b="1">
              <a:solidFill>
                <a:schemeClr val="tx1">
                  <a:alpha val="80000"/>
                </a:schemeClr>
              </a:solidFill>
            </a:endParaRPr>
          </a:p>
          <a:p>
            <a:pPr marL="571329" indent="-228600">
              <a:lnSpc>
                <a:spcPct val="90000"/>
              </a:lnSpc>
              <a:spcAft>
                <a:spcPts val="600"/>
              </a:spcAft>
              <a:buClr>
                <a:srgbClr val="0070C0"/>
              </a:buClr>
              <a:buFont typeface="Arial" panose="020B0604020202020204" pitchFamily="34" charset="0"/>
              <a:buChar char="•"/>
            </a:pPr>
            <a:r>
              <a:rPr lang="en-US" sz="2800" b="1">
                <a:solidFill>
                  <a:schemeClr val="tx1">
                    <a:alpha val="80000"/>
                  </a:schemeClr>
                </a:solidFill>
              </a:rPr>
              <a:t>Permanent Site Information is Entailed</a:t>
            </a:r>
          </a:p>
          <a:p>
            <a:pPr marL="571329" indent="-228600">
              <a:lnSpc>
                <a:spcPct val="90000"/>
              </a:lnSpc>
              <a:spcAft>
                <a:spcPts val="600"/>
              </a:spcAft>
              <a:buClr>
                <a:srgbClr val="0070C0"/>
              </a:buClr>
              <a:buFont typeface="Arial" panose="020B0604020202020204" pitchFamily="34" charset="0"/>
              <a:buChar char="•"/>
            </a:pPr>
            <a:endParaRPr lang="en-US" sz="2800" b="1">
              <a:solidFill>
                <a:schemeClr val="tx1">
                  <a:alpha val="80000"/>
                </a:schemeClr>
              </a:solidFill>
            </a:endParaRPr>
          </a:p>
          <a:p>
            <a:pPr marL="571329" indent="-228600">
              <a:lnSpc>
                <a:spcPct val="90000"/>
              </a:lnSpc>
              <a:spcAft>
                <a:spcPts val="600"/>
              </a:spcAft>
              <a:buClr>
                <a:srgbClr val="0070C0"/>
              </a:buClr>
              <a:buFont typeface="Arial" panose="020B0604020202020204" pitchFamily="34" charset="0"/>
              <a:buChar char="•"/>
            </a:pPr>
            <a:r>
              <a:rPr lang="en-US" sz="2800" b="1">
                <a:solidFill>
                  <a:schemeClr val="tx1">
                    <a:alpha val="80000"/>
                  </a:schemeClr>
                </a:solidFill>
              </a:rPr>
              <a:t>All Foods are Listed By Category</a:t>
            </a:r>
          </a:p>
          <a:p>
            <a:pPr marL="571329" indent="-228600">
              <a:lnSpc>
                <a:spcPct val="90000"/>
              </a:lnSpc>
              <a:spcAft>
                <a:spcPts val="600"/>
              </a:spcAft>
              <a:buClr>
                <a:srgbClr val="0070C0"/>
              </a:buClr>
              <a:buFont typeface="Arial" panose="020B0604020202020204" pitchFamily="34" charset="0"/>
              <a:buChar char="•"/>
            </a:pPr>
            <a:endParaRPr lang="en-US" sz="2800" b="1">
              <a:solidFill>
                <a:schemeClr val="tx1">
                  <a:alpha val="80000"/>
                </a:schemeClr>
              </a:solidFill>
            </a:endParaRPr>
          </a:p>
          <a:p>
            <a:pPr marL="571329" indent="-228600">
              <a:lnSpc>
                <a:spcPct val="90000"/>
              </a:lnSpc>
              <a:spcAft>
                <a:spcPts val="600"/>
              </a:spcAft>
              <a:buClr>
                <a:srgbClr val="0070C0"/>
              </a:buClr>
              <a:buFont typeface="Arial" panose="020B0604020202020204" pitchFamily="34" charset="0"/>
              <a:buChar char="•"/>
            </a:pPr>
            <a:r>
              <a:rPr lang="en-US" sz="2800" b="1">
                <a:solidFill>
                  <a:schemeClr val="tx1">
                    <a:alpha val="80000"/>
                  </a:schemeClr>
                </a:solidFill>
              </a:rPr>
              <a:t>Formula &amp; CVV are </a:t>
            </a:r>
            <a:r>
              <a:rPr lang="en-US" sz="2800" b="1" u="sng">
                <a:solidFill>
                  <a:schemeClr val="tx1">
                    <a:alpha val="80000"/>
                  </a:schemeClr>
                </a:solidFill>
              </a:rPr>
              <a:t>NOT</a:t>
            </a:r>
            <a:r>
              <a:rPr lang="en-US" sz="2800" b="1">
                <a:solidFill>
                  <a:schemeClr val="tx1">
                    <a:alpha val="80000"/>
                  </a:schemeClr>
                </a:solidFill>
              </a:rPr>
              <a:t> Included</a:t>
            </a:r>
          </a:p>
          <a:p>
            <a:pPr marL="571329" indent="-228600">
              <a:lnSpc>
                <a:spcPct val="90000"/>
              </a:lnSpc>
              <a:spcAft>
                <a:spcPts val="600"/>
              </a:spcAft>
              <a:buClr>
                <a:srgbClr val="0070C0"/>
              </a:buClr>
              <a:buFont typeface="Arial" panose="020B0604020202020204" pitchFamily="34" charset="0"/>
              <a:buChar char="•"/>
            </a:pPr>
            <a:endParaRPr lang="en-US" sz="2000" b="1">
              <a:solidFill>
                <a:schemeClr val="tx1">
                  <a:alpha val="80000"/>
                </a:schemeClr>
              </a:solidFill>
            </a:endParaRPr>
          </a:p>
        </p:txBody>
      </p:sp>
      <p:grpSp>
        <p:nvGrpSpPr>
          <p:cNvPr id="59" name="Group 58">
            <a:extLst>
              <a:ext uri="{FF2B5EF4-FFF2-40B4-BE49-F238E27FC236}">
                <a16:creationId xmlns:a16="http://schemas.microsoft.com/office/drawing/2014/main" id="{78350D8D-73D6-4132-89B5-DD52F3962A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85282" y="2325422"/>
            <a:ext cx="465338" cy="872153"/>
            <a:chOff x="11388224" y="2325422"/>
            <a:chExt cx="465458" cy="872153"/>
          </a:xfrm>
        </p:grpSpPr>
        <p:sp>
          <p:nvSpPr>
            <p:cNvPr id="6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3764" y="232542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6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62544" y="255471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6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88224" y="306986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pSp>
    </p:spTree>
    <p:extLst>
      <p:ext uri="{BB962C8B-B14F-4D97-AF65-F5344CB8AC3E}">
        <p14:creationId xmlns:p14="http://schemas.microsoft.com/office/powerpoint/2010/main" val="917409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Monthly Benefit Redemption Rate Reports</a:t>
            </a:r>
          </a:p>
        </p:txBody>
      </p:sp>
      <p:pic>
        <p:nvPicPr>
          <p:cNvPr id="3" name="Picture 2"/>
          <p:cNvPicPr>
            <a:picLocks noChangeAspect="1"/>
          </p:cNvPicPr>
          <p:nvPr/>
        </p:nvPicPr>
        <p:blipFill>
          <a:blip r:embed="rId3"/>
          <a:stretch>
            <a:fillRect/>
          </a:stretch>
        </p:blipFill>
        <p:spPr>
          <a:xfrm>
            <a:off x="837982" y="1981577"/>
            <a:ext cx="10512861" cy="4266089"/>
          </a:xfrm>
          <a:prstGeom prst="rect">
            <a:avLst/>
          </a:prstGeom>
        </p:spPr>
      </p:pic>
    </p:spTree>
    <p:extLst>
      <p:ext uri="{BB962C8B-B14F-4D97-AF65-F5344CB8AC3E}">
        <p14:creationId xmlns:p14="http://schemas.microsoft.com/office/powerpoint/2010/main" val="3885226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480" y="320040"/>
            <a:ext cx="1154586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1480" y="963877"/>
            <a:ext cx="4009953" cy="4562280"/>
          </a:xfrm>
        </p:spPr>
        <p:txBody>
          <a:bodyPr vert="horz" lIns="91440" tIns="45720" rIns="91440" bIns="45720" rtlCol="0" anchor="ctr">
            <a:normAutofit/>
          </a:bodyPr>
          <a:lstStyle/>
          <a:p>
            <a:pPr algn="r" defTabSz="914400"/>
            <a:r>
              <a:rPr lang="en-US" sz="4400" b="1" kern="1200">
                <a:solidFill>
                  <a:schemeClr val="accent1"/>
                </a:solidFill>
                <a:latin typeface="+mj-lt"/>
                <a:ea typeface="+mj-ea"/>
                <a:cs typeface="+mj-cs"/>
              </a:rPr>
              <a:t>What </a:t>
            </a:r>
            <a:r>
              <a:rPr lang="en-US" sz="4400" b="1">
                <a:solidFill>
                  <a:schemeClr val="accent1"/>
                </a:solidFill>
              </a:rPr>
              <a:t>C</a:t>
            </a:r>
            <a:r>
              <a:rPr lang="en-US" sz="4400" b="1" kern="1200">
                <a:solidFill>
                  <a:schemeClr val="accent1"/>
                </a:solidFill>
                <a:latin typeface="+mj-lt"/>
                <a:ea typeface="+mj-ea"/>
                <a:cs typeface="+mj-cs"/>
              </a:rPr>
              <a:t>an You </a:t>
            </a:r>
            <a:r>
              <a:rPr lang="en-US" sz="4400" b="1">
                <a:solidFill>
                  <a:schemeClr val="accent1"/>
                </a:solidFill>
              </a:rPr>
              <a:t>D</a:t>
            </a:r>
            <a:r>
              <a:rPr lang="en-US" sz="4400" b="1" kern="1200">
                <a:solidFill>
                  <a:schemeClr val="accent1"/>
                </a:solidFill>
                <a:latin typeface="+mj-lt"/>
                <a:ea typeface="+mj-ea"/>
                <a:cs typeface="+mj-cs"/>
              </a:rPr>
              <a:t>o </a:t>
            </a:r>
            <a:r>
              <a:rPr lang="en-US" sz="4400" b="1">
                <a:solidFill>
                  <a:schemeClr val="accent1"/>
                </a:solidFill>
              </a:rPr>
              <a:t>T</a:t>
            </a:r>
            <a:r>
              <a:rPr lang="en-US" sz="4400" b="1" kern="1200">
                <a:solidFill>
                  <a:schemeClr val="accent1"/>
                </a:solidFill>
                <a:latin typeface="+mj-lt"/>
                <a:ea typeface="+mj-ea"/>
                <a:cs typeface="+mj-cs"/>
              </a:rPr>
              <a:t>o Improve Redemption </a:t>
            </a:r>
            <a:r>
              <a:rPr lang="en-US" sz="4400" b="1">
                <a:solidFill>
                  <a:schemeClr val="accent1"/>
                </a:solidFill>
              </a:rPr>
              <a:t>R</a:t>
            </a:r>
            <a:r>
              <a:rPr lang="en-US" sz="4400" b="1" kern="1200">
                <a:solidFill>
                  <a:schemeClr val="accent1"/>
                </a:solidFill>
                <a:latin typeface="+mj-lt"/>
                <a:ea typeface="+mj-ea"/>
                <a:cs typeface="+mj-cs"/>
              </a:rPr>
              <a:t>ates?</a:t>
            </a:r>
          </a:p>
        </p:txBody>
      </p:sp>
      <p:cxnSp>
        <p:nvCxnSpPr>
          <p:cNvPr id="31" name="Straight Connector 3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083"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974735" y="963877"/>
            <a:ext cx="6376108" cy="4930246"/>
          </a:xfrm>
          <a:prstGeom prst="rect">
            <a:avLst/>
          </a:prstGeom>
        </p:spPr>
        <p:txBody>
          <a:bodyPr vert="horz" lIns="91440" tIns="45720" rIns="91440" bIns="45720" rtlCol="0" anchor="ctr">
            <a:normAutofit/>
          </a:bodyPr>
          <a:lstStyle/>
          <a:p>
            <a:pPr>
              <a:lnSpc>
                <a:spcPct val="90000"/>
              </a:lnSpc>
              <a:spcAft>
                <a:spcPts val="600"/>
              </a:spcAft>
            </a:pPr>
            <a:r>
              <a:rPr lang="en-US" sz="2400" b="1"/>
              <a:t>For New and OST participants……</a:t>
            </a:r>
          </a:p>
          <a:p>
            <a:pPr indent="-228600">
              <a:lnSpc>
                <a:spcPct val="90000"/>
              </a:lnSpc>
              <a:spcAft>
                <a:spcPts val="600"/>
              </a:spcAft>
              <a:buFont typeface="Arial" panose="020B0604020202020204" pitchFamily="34" charset="0"/>
              <a:buChar char="•"/>
            </a:pPr>
            <a:endParaRPr lang="en-US" sz="2400" b="1"/>
          </a:p>
          <a:p>
            <a:pPr>
              <a:lnSpc>
                <a:spcPct val="90000"/>
              </a:lnSpc>
              <a:spcAft>
                <a:spcPts val="600"/>
              </a:spcAft>
            </a:pPr>
            <a:r>
              <a:rPr lang="en-US" sz="2200"/>
              <a:t>1. Start the conversation. </a:t>
            </a:r>
          </a:p>
          <a:p>
            <a:pPr>
              <a:lnSpc>
                <a:spcPct val="90000"/>
              </a:lnSpc>
              <a:spcAft>
                <a:spcPts val="600"/>
              </a:spcAft>
            </a:pPr>
            <a:r>
              <a:rPr lang="en-US" sz="2200"/>
              <a:t>Example:</a:t>
            </a:r>
          </a:p>
          <a:p>
            <a:pPr>
              <a:lnSpc>
                <a:spcPct val="90000"/>
              </a:lnSpc>
              <a:spcAft>
                <a:spcPts val="600"/>
              </a:spcAft>
            </a:pPr>
            <a:r>
              <a:rPr lang="en-US" sz="2200" i="1"/>
              <a:t>“Shopping for WIC items are easier than ever!!!  We have the WICSHOPPER app to assist you.”</a:t>
            </a:r>
          </a:p>
          <a:p>
            <a:pPr marL="342900" indent="-228600">
              <a:lnSpc>
                <a:spcPct val="90000"/>
              </a:lnSpc>
              <a:spcAft>
                <a:spcPts val="600"/>
              </a:spcAft>
              <a:buFont typeface="Arial" panose="020B0604020202020204" pitchFamily="34" charset="0"/>
              <a:buChar char="•"/>
            </a:pPr>
            <a:endParaRPr lang="en-US" sz="2200"/>
          </a:p>
          <a:p>
            <a:pPr>
              <a:lnSpc>
                <a:spcPct val="90000"/>
              </a:lnSpc>
              <a:spcAft>
                <a:spcPts val="600"/>
              </a:spcAft>
            </a:pPr>
            <a:r>
              <a:rPr lang="en-US" sz="2200"/>
              <a:t>2. “Sell” the products.</a:t>
            </a:r>
          </a:p>
          <a:p>
            <a:pPr>
              <a:lnSpc>
                <a:spcPct val="90000"/>
              </a:lnSpc>
              <a:spcAft>
                <a:spcPts val="600"/>
              </a:spcAft>
            </a:pPr>
            <a:r>
              <a:rPr lang="en-US" sz="2200"/>
              <a:t>Example: </a:t>
            </a:r>
          </a:p>
          <a:p>
            <a:pPr>
              <a:lnSpc>
                <a:spcPct val="90000"/>
              </a:lnSpc>
              <a:spcAft>
                <a:spcPts val="600"/>
              </a:spcAft>
            </a:pPr>
            <a:r>
              <a:rPr lang="en-US" sz="2200" i="1"/>
              <a:t>“Select your favorite brand from our food list.”</a:t>
            </a:r>
          </a:p>
          <a:p>
            <a:pPr marL="342900" indent="-228600">
              <a:lnSpc>
                <a:spcPct val="90000"/>
              </a:lnSpc>
              <a:spcAft>
                <a:spcPts val="600"/>
              </a:spcAft>
              <a:buClr>
                <a:srgbClr val="0070C0"/>
              </a:buClr>
              <a:buFont typeface="Arial" panose="020B0604020202020204" pitchFamily="34" charset="0"/>
              <a:buChar char="•"/>
            </a:pPr>
            <a:endParaRPr lang="en-US" sz="2200"/>
          </a:p>
          <a:p>
            <a:pPr>
              <a:lnSpc>
                <a:spcPct val="90000"/>
              </a:lnSpc>
              <a:spcAft>
                <a:spcPts val="600"/>
              </a:spcAft>
              <a:buClr>
                <a:srgbClr val="0070C0"/>
              </a:buClr>
            </a:pPr>
            <a:r>
              <a:rPr lang="en-US" sz="2200"/>
              <a:t>3. Encourage to purchase </a:t>
            </a:r>
            <a:r>
              <a:rPr lang="en-US" sz="2200" b="1"/>
              <a:t>all</a:t>
            </a:r>
            <a:r>
              <a:rPr lang="en-US" sz="2200"/>
              <a:t> items provided or to remove what will not be consumed by the participant.</a:t>
            </a:r>
          </a:p>
          <a:p>
            <a:pPr indent="-228600">
              <a:lnSpc>
                <a:spcPct val="90000"/>
              </a:lnSpc>
              <a:spcAft>
                <a:spcPts val="600"/>
              </a:spcAft>
              <a:buFont typeface="Arial" panose="020B0604020202020204" pitchFamily="34" charset="0"/>
              <a:buChar char="•"/>
            </a:pPr>
            <a:endParaRPr lang="en-US" sz="2200"/>
          </a:p>
        </p:txBody>
      </p:sp>
    </p:spTree>
    <p:extLst>
      <p:ext uri="{BB962C8B-B14F-4D97-AF65-F5344CB8AC3E}">
        <p14:creationId xmlns:p14="http://schemas.microsoft.com/office/powerpoint/2010/main" val="3677224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353" y="1011045"/>
            <a:ext cx="4368721"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6576" y="1112969"/>
            <a:ext cx="3936273" cy="4166010"/>
          </a:xfrm>
        </p:spPr>
        <p:txBody>
          <a:bodyPr vert="horz" lIns="91440" tIns="45720" rIns="91440" bIns="45720" rtlCol="0" anchor="ctr">
            <a:normAutofit/>
          </a:bodyPr>
          <a:lstStyle/>
          <a:p>
            <a:pPr defTabSz="914400"/>
            <a:r>
              <a:rPr lang="en-US" sz="4400" b="1" kern="1200">
                <a:solidFill>
                  <a:srgbClr val="FFFFFF"/>
                </a:solidFill>
                <a:latin typeface="+mj-lt"/>
                <a:ea typeface="+mj-ea"/>
                <a:cs typeface="+mj-cs"/>
              </a:rPr>
              <a:t>What can you do to impact the Redemption rates?</a:t>
            </a:r>
          </a:p>
        </p:txBody>
      </p:sp>
      <p:sp>
        <p:nvSpPr>
          <p:cNvPr id="27" name="Freeform: Shape 26">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390" y="0"/>
            <a:ext cx="11548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0479" y="-1"/>
            <a:ext cx="1736948"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699"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p:cNvSpPr txBox="1"/>
          <p:nvPr/>
        </p:nvSpPr>
        <p:spPr>
          <a:xfrm>
            <a:off x="6094412" y="295503"/>
            <a:ext cx="5256430" cy="6214627"/>
          </a:xfrm>
          <a:prstGeom prst="rect">
            <a:avLst/>
          </a:prstGeom>
        </p:spPr>
        <p:txBody>
          <a:bodyPr vert="horz" lIns="91440" tIns="45720" rIns="91440" bIns="45720" rtlCol="0" anchor="t">
            <a:normAutofit/>
          </a:bodyPr>
          <a:lstStyle/>
          <a:p>
            <a:pPr>
              <a:lnSpc>
                <a:spcPct val="90000"/>
              </a:lnSpc>
              <a:spcAft>
                <a:spcPts val="600"/>
              </a:spcAft>
            </a:pPr>
            <a:r>
              <a:rPr lang="en-US" sz="2400" b="1"/>
              <a:t>For returning participants or Follow up visits…..</a:t>
            </a:r>
          </a:p>
          <a:p>
            <a:pPr>
              <a:lnSpc>
                <a:spcPct val="90000"/>
              </a:lnSpc>
              <a:spcAft>
                <a:spcPts val="600"/>
              </a:spcAft>
            </a:pPr>
            <a:endParaRPr lang="en-US" sz="1500" b="1"/>
          </a:p>
          <a:p>
            <a:pPr>
              <a:lnSpc>
                <a:spcPct val="90000"/>
              </a:lnSpc>
              <a:spcAft>
                <a:spcPts val="600"/>
              </a:spcAft>
            </a:pPr>
            <a:r>
              <a:rPr lang="en-US"/>
              <a:t>1. Keep the conversation going. </a:t>
            </a:r>
          </a:p>
          <a:p>
            <a:pPr>
              <a:lnSpc>
                <a:spcPct val="90000"/>
              </a:lnSpc>
              <a:spcAft>
                <a:spcPts val="600"/>
              </a:spcAft>
            </a:pPr>
            <a:r>
              <a:rPr lang="en-US"/>
              <a:t>Example:</a:t>
            </a:r>
          </a:p>
          <a:p>
            <a:pPr>
              <a:lnSpc>
                <a:spcPct val="90000"/>
              </a:lnSpc>
              <a:spcAft>
                <a:spcPts val="600"/>
              </a:spcAft>
            </a:pPr>
            <a:r>
              <a:rPr lang="en-US" i="1"/>
              <a:t>“What were some items you purchased last month?”  </a:t>
            </a:r>
            <a:r>
              <a:rPr lang="en-US"/>
              <a:t>AND/OR</a:t>
            </a:r>
          </a:p>
          <a:p>
            <a:pPr>
              <a:lnSpc>
                <a:spcPct val="90000"/>
              </a:lnSpc>
              <a:spcAft>
                <a:spcPts val="600"/>
              </a:spcAft>
            </a:pPr>
            <a:r>
              <a:rPr lang="en-US"/>
              <a:t>Offer recipe ideas that incorporate WIC approved foods. </a:t>
            </a:r>
          </a:p>
          <a:p>
            <a:pPr indent="-228600">
              <a:lnSpc>
                <a:spcPct val="90000"/>
              </a:lnSpc>
              <a:spcAft>
                <a:spcPts val="600"/>
              </a:spcAft>
              <a:buFont typeface="Arial" panose="020B0604020202020204" pitchFamily="34" charset="0"/>
              <a:buChar char="•"/>
            </a:pPr>
            <a:endParaRPr lang="en-US"/>
          </a:p>
          <a:p>
            <a:pPr>
              <a:lnSpc>
                <a:spcPct val="90000"/>
              </a:lnSpc>
              <a:spcAft>
                <a:spcPts val="600"/>
              </a:spcAft>
            </a:pPr>
            <a:r>
              <a:rPr lang="en-US"/>
              <a:t>2. </a:t>
            </a:r>
            <a:r>
              <a:rPr lang="en-US" b="1"/>
              <a:t>Tailor</a:t>
            </a:r>
            <a:r>
              <a:rPr lang="en-US"/>
              <a:t> the food package once the participant has agreed to it.</a:t>
            </a:r>
          </a:p>
          <a:p>
            <a:pPr indent="-228600">
              <a:lnSpc>
                <a:spcPct val="90000"/>
              </a:lnSpc>
              <a:spcAft>
                <a:spcPts val="600"/>
              </a:spcAft>
              <a:buFont typeface="Arial" panose="020B0604020202020204" pitchFamily="34" charset="0"/>
              <a:buChar char="•"/>
            </a:pPr>
            <a:endParaRPr lang="en-US"/>
          </a:p>
          <a:p>
            <a:pPr>
              <a:lnSpc>
                <a:spcPct val="90000"/>
              </a:lnSpc>
              <a:spcAft>
                <a:spcPts val="600"/>
              </a:spcAft>
            </a:pPr>
            <a:r>
              <a:rPr lang="en-US"/>
              <a:t>3. Provide redemption messaging in every way possible.</a:t>
            </a:r>
          </a:p>
          <a:p>
            <a:pPr>
              <a:lnSpc>
                <a:spcPct val="90000"/>
              </a:lnSpc>
              <a:spcAft>
                <a:spcPts val="600"/>
              </a:spcAft>
              <a:buClr>
                <a:srgbClr val="0070C0"/>
              </a:buClr>
            </a:pPr>
            <a:r>
              <a:rPr lang="en-US"/>
              <a:t>Example:</a:t>
            </a:r>
          </a:p>
          <a:p>
            <a:pPr>
              <a:lnSpc>
                <a:spcPct val="90000"/>
              </a:lnSpc>
              <a:spcAft>
                <a:spcPts val="600"/>
              </a:spcAft>
              <a:buClr>
                <a:srgbClr val="0070C0"/>
              </a:buClr>
            </a:pPr>
            <a:r>
              <a:rPr lang="en-US"/>
              <a:t>LA website/page, recording played when on hold on the telephone, add a bold reminder to welcome packets (electronic or print), etc.    </a:t>
            </a:r>
          </a:p>
          <a:p>
            <a:pPr indent="-228600">
              <a:lnSpc>
                <a:spcPct val="90000"/>
              </a:lnSpc>
              <a:spcAft>
                <a:spcPts val="600"/>
              </a:spcAft>
              <a:buFont typeface="Arial" panose="020B0604020202020204" pitchFamily="34" charset="0"/>
              <a:buChar char="•"/>
            </a:pPr>
            <a:endParaRPr lang="en-US" sz="1500"/>
          </a:p>
          <a:p>
            <a:pPr indent="-228600">
              <a:lnSpc>
                <a:spcPct val="90000"/>
              </a:lnSpc>
              <a:spcAft>
                <a:spcPts val="600"/>
              </a:spcAft>
              <a:buFont typeface="Arial" panose="020B0604020202020204" pitchFamily="34" charset="0"/>
              <a:buChar char="•"/>
            </a:pPr>
            <a:endParaRPr lang="en-US" sz="1500"/>
          </a:p>
        </p:txBody>
      </p:sp>
      <p:sp>
        <p:nvSpPr>
          <p:cNvPr id="33" name="Freeform: Shape 32">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7776"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7417" y="5717905"/>
            <a:ext cx="1771148"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1895" y="6258755"/>
            <a:ext cx="1565532"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366025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6CF09-3929-4AB3-A01D-BC48D41B96E9}"/>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90827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5612" y="319088"/>
            <a:ext cx="7670802" cy="671512"/>
          </a:xfrm>
        </p:spPr>
        <p:txBody>
          <a:bodyPr>
            <a:normAutofit fontScale="90000"/>
          </a:bodyPr>
          <a:lstStyle/>
          <a:p>
            <a:pPr algn="ctr"/>
            <a:r>
              <a:rPr lang="en-US" sz="3200"/>
              <a:t>eWIC Shopping Experience Survey: Results</a:t>
            </a:r>
            <a:br>
              <a:rPr lang="en-US" sz="3200"/>
            </a:br>
            <a:r>
              <a:rPr lang="en-US" sz="3200"/>
              <a:t>July-August 2019</a:t>
            </a:r>
          </a:p>
        </p:txBody>
      </p:sp>
      <p:graphicFrame>
        <p:nvGraphicFramePr>
          <p:cNvPr id="19" name="Content Placeholder 18"/>
          <p:cNvGraphicFramePr>
            <a:graphicFrameLocks noGrp="1"/>
          </p:cNvGraphicFramePr>
          <p:nvPr>
            <p:ph idx="1"/>
            <p:extLst>
              <p:ext uri="{D42A27DB-BD31-4B8C-83A1-F6EECF244321}">
                <p14:modId xmlns:p14="http://schemas.microsoft.com/office/powerpoint/2010/main" val="2462477840"/>
              </p:ext>
            </p:extLst>
          </p:nvPr>
        </p:nvGraphicFramePr>
        <p:xfrm>
          <a:off x="3048299" y="1603773"/>
          <a:ext cx="7670800" cy="4529137"/>
        </p:xfrm>
        <a:graphic>
          <a:graphicData uri="http://schemas.openxmlformats.org/drawingml/2006/chart">
            <c:chart xmlns:c="http://schemas.openxmlformats.org/drawingml/2006/chart" xmlns:r="http://schemas.openxmlformats.org/officeDocument/2006/relationships" r:id="rId3"/>
          </a:graphicData>
        </a:graphic>
      </p:graphicFrame>
      <p:pic>
        <p:nvPicPr>
          <p:cNvPr id="5" name="Content Placeholder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60496">
            <a:off x="412836" y="649056"/>
            <a:ext cx="1371600" cy="1173081"/>
          </a:xfrm>
          <a:prstGeom prst="rect">
            <a:avLst/>
          </a:prstGeom>
        </p:spPr>
      </p:pic>
    </p:spTree>
    <p:extLst>
      <p:ext uri="{BB962C8B-B14F-4D97-AF65-F5344CB8AC3E}">
        <p14:creationId xmlns:p14="http://schemas.microsoft.com/office/powerpoint/2010/main" val="54081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4243-0119-4EF6-B673-6CD4F64105DE}"/>
              </a:ext>
            </a:extLst>
          </p:cNvPr>
          <p:cNvSpPr>
            <a:spLocks noGrp="1"/>
          </p:cNvSpPr>
          <p:nvPr>
            <p:ph type="ctrTitle"/>
          </p:nvPr>
        </p:nvSpPr>
        <p:spPr>
          <a:xfrm>
            <a:off x="1752291" y="3117725"/>
            <a:ext cx="8677655" cy="1748729"/>
          </a:xfrm>
        </p:spPr>
        <p:txBody>
          <a:bodyPr>
            <a:normAutofit fontScale="90000"/>
          </a:bodyPr>
          <a:lstStyle/>
          <a:p>
            <a:br>
              <a:rPr lang="en-US" sz="2400" dirty="0"/>
            </a:br>
            <a:br>
              <a:rPr lang="en-US" sz="2400" dirty="0"/>
            </a:br>
            <a:r>
              <a:rPr lang="en-US" sz="2700" dirty="0"/>
              <a:t>Pamela Beaulieu – </a:t>
            </a:r>
            <a:r>
              <a:rPr lang="en-US" sz="2700" b="1" dirty="0">
                <a:solidFill>
                  <a:schemeClr val="bg2">
                    <a:lumMod val="10000"/>
                  </a:schemeClr>
                </a:solidFill>
                <a:hlinkClick r:id="rId2">
                  <a:extLst>
                    <a:ext uri="{A12FA001-AC4F-418D-AE19-62706E023703}">
                      <ahyp:hlinkClr xmlns:ahyp="http://schemas.microsoft.com/office/drawing/2018/hyperlinkcolor" val="tx"/>
                    </a:ext>
                  </a:extLst>
                </a:hlinkClick>
              </a:rPr>
              <a:t>pamela.beaulieu@ct.gov</a:t>
            </a:r>
            <a:br>
              <a:rPr lang="en-US" sz="2700" dirty="0"/>
            </a:br>
            <a:r>
              <a:rPr lang="en-US" sz="2700" dirty="0"/>
              <a:t>Luz </a:t>
            </a:r>
            <a:r>
              <a:rPr lang="en-US" sz="2700" dirty="0" err="1"/>
              <a:t>Hago</a:t>
            </a:r>
            <a:r>
              <a:rPr lang="en-US" sz="2700" dirty="0"/>
              <a:t> </a:t>
            </a:r>
            <a:r>
              <a:rPr lang="en-US" sz="2700" b="1" dirty="0"/>
              <a:t>– </a:t>
            </a:r>
            <a:r>
              <a:rPr lang="en-US" sz="2700" b="1" dirty="0">
                <a:solidFill>
                  <a:schemeClr val="bg2">
                    <a:lumMod val="10000"/>
                  </a:schemeClr>
                </a:solidFill>
                <a:hlinkClick r:id="rId3">
                  <a:extLst>
                    <a:ext uri="{A12FA001-AC4F-418D-AE19-62706E023703}">
                      <ahyp:hlinkClr xmlns:ahyp="http://schemas.microsoft.com/office/drawing/2018/hyperlinkcolor" val="tx"/>
                    </a:ext>
                  </a:extLst>
                </a:hlinkClick>
              </a:rPr>
              <a:t>luz.hago@ct.gov</a:t>
            </a:r>
            <a:br>
              <a:rPr lang="en-US" sz="2700" dirty="0"/>
            </a:br>
            <a:r>
              <a:rPr lang="en-US" sz="2700" dirty="0" err="1"/>
              <a:t>Mellessa</a:t>
            </a:r>
            <a:r>
              <a:rPr lang="en-US" sz="2700" dirty="0"/>
              <a:t> McPherson-Milling – </a:t>
            </a:r>
            <a:r>
              <a:rPr lang="en-US" sz="2700" b="1" dirty="0">
                <a:solidFill>
                  <a:schemeClr val="bg2">
                    <a:lumMod val="10000"/>
                  </a:schemeClr>
                </a:solidFill>
                <a:hlinkClick r:id="rId4">
                  <a:extLst>
                    <a:ext uri="{A12FA001-AC4F-418D-AE19-62706E023703}">
                      <ahyp:hlinkClr xmlns:ahyp="http://schemas.microsoft.com/office/drawing/2018/hyperlinkcolor" val="tx"/>
                    </a:ext>
                  </a:extLst>
                </a:hlinkClick>
              </a:rPr>
              <a:t>mellessa.mcpherson-milling@ct.gov</a:t>
            </a:r>
            <a:br>
              <a:rPr lang="en-US" sz="2400" b="1" dirty="0"/>
            </a:br>
            <a:endParaRPr lang="en-US" sz="2400" b="1" dirty="0"/>
          </a:p>
        </p:txBody>
      </p:sp>
      <p:sp>
        <p:nvSpPr>
          <p:cNvPr id="3" name="Subtitle 2">
            <a:extLst>
              <a:ext uri="{FF2B5EF4-FFF2-40B4-BE49-F238E27FC236}">
                <a16:creationId xmlns:a16="http://schemas.microsoft.com/office/drawing/2014/main" id="{A5F2575B-9EF0-48CB-95C1-C0D26E0173B3}"/>
              </a:ext>
            </a:extLst>
          </p:cNvPr>
          <p:cNvSpPr>
            <a:spLocks noGrp="1"/>
          </p:cNvSpPr>
          <p:nvPr>
            <p:ph type="subTitle" idx="1"/>
          </p:nvPr>
        </p:nvSpPr>
        <p:spPr>
          <a:xfrm>
            <a:off x="1758778" y="2025829"/>
            <a:ext cx="8671168" cy="1322587"/>
          </a:xfrm>
        </p:spPr>
        <p:txBody>
          <a:bodyPr>
            <a:normAutofit/>
          </a:bodyPr>
          <a:lstStyle/>
          <a:p>
            <a:r>
              <a:rPr lang="en-US" sz="2800" dirty="0"/>
              <a:t>Contacts:</a:t>
            </a:r>
          </a:p>
        </p:txBody>
      </p:sp>
    </p:spTree>
    <p:extLst>
      <p:ext uri="{BB962C8B-B14F-4D97-AF65-F5344CB8AC3E}">
        <p14:creationId xmlns:p14="http://schemas.microsoft.com/office/powerpoint/2010/main" val="3163745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alpha val="66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5705-80BF-4BDF-B584-5BFBD09D0024}"/>
              </a:ext>
            </a:extLst>
          </p:cNvPr>
          <p:cNvSpPr>
            <a:spLocks noGrp="1"/>
          </p:cNvSpPr>
          <p:nvPr>
            <p:ph type="title"/>
          </p:nvPr>
        </p:nvSpPr>
        <p:spPr/>
        <p:txBody>
          <a:bodyPr/>
          <a:lstStyle/>
          <a:p>
            <a:r>
              <a:rPr lang="en-US"/>
              <a:t>Survey Monkey</a:t>
            </a:r>
            <a:br>
              <a:rPr lang="en-US"/>
            </a:br>
            <a:endParaRPr lang="en-US"/>
          </a:p>
        </p:txBody>
      </p:sp>
      <p:graphicFrame>
        <p:nvGraphicFramePr>
          <p:cNvPr id="11" name="Content Placeholder 10">
            <a:extLst>
              <a:ext uri="{FF2B5EF4-FFF2-40B4-BE49-F238E27FC236}">
                <a16:creationId xmlns:a16="http://schemas.microsoft.com/office/drawing/2014/main" id="{6BA75D0D-EFDD-4E48-8AFB-3D5C72939592}"/>
              </a:ext>
            </a:extLst>
          </p:cNvPr>
          <p:cNvGraphicFramePr>
            <a:graphicFrameLocks noGrp="1"/>
          </p:cNvGraphicFramePr>
          <p:nvPr>
            <p:ph idx="1"/>
            <p:extLst>
              <p:ext uri="{D42A27DB-BD31-4B8C-83A1-F6EECF244321}">
                <p14:modId xmlns:p14="http://schemas.microsoft.com/office/powerpoint/2010/main" val="2758274323"/>
              </p:ext>
            </p:extLst>
          </p:nvPr>
        </p:nvGraphicFramePr>
        <p:xfrm>
          <a:off x="5116513" y="803275"/>
          <a:ext cx="6280150" cy="5248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1483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E763-6E84-4EA8-BE26-85961A4E51BD}"/>
              </a:ext>
            </a:extLst>
          </p:cNvPr>
          <p:cNvSpPr>
            <a:spLocks noGrp="1"/>
          </p:cNvSpPr>
          <p:nvPr>
            <p:ph type="title"/>
          </p:nvPr>
        </p:nvSpPr>
        <p:spPr/>
        <p:txBody>
          <a:bodyPr/>
          <a:lstStyle/>
          <a:p>
            <a:r>
              <a:rPr lang="en-US">
                <a:ea typeface="+mj-lt"/>
                <a:cs typeface="+mj-lt"/>
              </a:rPr>
              <a:t>Survey Monkey results January 2021.</a:t>
            </a:r>
            <a:endParaRPr lang="en-US"/>
          </a:p>
        </p:txBody>
      </p:sp>
      <p:graphicFrame>
        <p:nvGraphicFramePr>
          <p:cNvPr id="6" name="Content Placeholder 5">
            <a:extLst>
              <a:ext uri="{FF2B5EF4-FFF2-40B4-BE49-F238E27FC236}">
                <a16:creationId xmlns:a16="http://schemas.microsoft.com/office/drawing/2014/main" id="{18B3EC0A-D841-4208-BE18-39F20E4928DD}"/>
              </a:ext>
            </a:extLst>
          </p:cNvPr>
          <p:cNvGraphicFramePr>
            <a:graphicFrameLocks noGrp="1"/>
          </p:cNvGraphicFramePr>
          <p:nvPr>
            <p:ph idx="1"/>
            <p:extLst>
              <p:ext uri="{D42A27DB-BD31-4B8C-83A1-F6EECF244321}">
                <p14:modId xmlns:p14="http://schemas.microsoft.com/office/powerpoint/2010/main" val="220978931"/>
              </p:ext>
            </p:extLst>
          </p:nvPr>
        </p:nvGraphicFramePr>
        <p:xfrm>
          <a:off x="5116513" y="803275"/>
          <a:ext cx="6280150" cy="5248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9971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7812" y="319088"/>
            <a:ext cx="8382000" cy="671512"/>
          </a:xfrm>
        </p:spPr>
        <p:txBody>
          <a:bodyPr>
            <a:normAutofit fontScale="90000"/>
          </a:bodyPr>
          <a:lstStyle/>
          <a:p>
            <a:pPr algn="ctr"/>
            <a:r>
              <a:rPr lang="en-US" sz="3200"/>
              <a:t>eWIC Shopping Experience Survey: Results</a:t>
            </a:r>
            <a:br>
              <a:rPr lang="en-US" sz="3200"/>
            </a:br>
            <a:r>
              <a:rPr lang="en-US" sz="3200"/>
              <a:t>July-August 2019</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794580267"/>
              </p:ext>
            </p:extLst>
          </p:nvPr>
        </p:nvGraphicFramePr>
        <p:xfrm>
          <a:off x="2846160" y="1600200"/>
          <a:ext cx="7747000" cy="4529137"/>
        </p:xfrm>
        <a:graphic>
          <a:graphicData uri="http://schemas.openxmlformats.org/drawingml/2006/chart">
            <c:chart xmlns:c="http://schemas.openxmlformats.org/drawingml/2006/chart" xmlns:r="http://schemas.openxmlformats.org/officeDocument/2006/relationships" r:id="rId3"/>
          </a:graphicData>
        </a:graphic>
      </p:graphicFrame>
      <p:pic>
        <p:nvPicPr>
          <p:cNvPr id="5" name="Content Placeholder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40650">
            <a:off x="412836" y="649056"/>
            <a:ext cx="1371600" cy="1173081"/>
          </a:xfrm>
          <a:prstGeom prst="rect">
            <a:avLst/>
          </a:prstGeom>
        </p:spPr>
      </p:pic>
    </p:spTree>
    <p:extLst>
      <p:ext uri="{BB962C8B-B14F-4D97-AF65-F5344CB8AC3E}">
        <p14:creationId xmlns:p14="http://schemas.microsoft.com/office/powerpoint/2010/main" val="108830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4012" y="319088"/>
            <a:ext cx="7924800" cy="1143000"/>
          </a:xfrm>
        </p:spPr>
        <p:txBody>
          <a:bodyPr>
            <a:noAutofit/>
          </a:bodyPr>
          <a:lstStyle/>
          <a:p>
            <a:r>
              <a:rPr lang="en-US" sz="2500"/>
              <a:t>Q8 If You Answered “Yes” to the Previous Question, Did WIC Staff Explain How to Use All of Your Juice and Cereal Benefits So That You Do Not Have Any Leftover Ounces?</a:t>
            </a:r>
          </a:p>
        </p:txBody>
      </p:sp>
      <p:graphicFrame>
        <p:nvGraphicFramePr>
          <p:cNvPr id="18" name="Content Placeholder 17"/>
          <p:cNvGraphicFramePr>
            <a:graphicFrameLocks noGrp="1"/>
          </p:cNvGraphicFramePr>
          <p:nvPr>
            <p:ph idx="1"/>
            <p:extLst>
              <p:ext uri="{D42A27DB-BD31-4B8C-83A1-F6EECF244321}">
                <p14:modId xmlns:p14="http://schemas.microsoft.com/office/powerpoint/2010/main" val="1841357253"/>
              </p:ext>
            </p:extLst>
          </p:nvPr>
        </p:nvGraphicFramePr>
        <p:xfrm>
          <a:off x="2995613" y="1643063"/>
          <a:ext cx="7670800" cy="4529137"/>
        </p:xfrm>
        <a:graphic>
          <a:graphicData uri="http://schemas.openxmlformats.org/drawingml/2006/chart">
            <c:chart xmlns:c="http://schemas.openxmlformats.org/drawingml/2006/chart" xmlns:r="http://schemas.openxmlformats.org/officeDocument/2006/relationships" r:id="rId3"/>
          </a:graphicData>
        </a:graphic>
      </p:graphicFrame>
      <p:pic>
        <p:nvPicPr>
          <p:cNvPr id="5" name="Content Placeholder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40650">
            <a:off x="412836" y="649056"/>
            <a:ext cx="1371600" cy="1173081"/>
          </a:xfrm>
          <a:prstGeom prst="rect">
            <a:avLst/>
          </a:prstGeom>
        </p:spPr>
      </p:pic>
    </p:spTree>
    <p:extLst>
      <p:ext uri="{BB962C8B-B14F-4D97-AF65-F5344CB8AC3E}">
        <p14:creationId xmlns:p14="http://schemas.microsoft.com/office/powerpoint/2010/main" val="1588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5" name="Group 9">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405" y="0"/>
            <a:ext cx="12580837" cy="6853238"/>
            <a:chOff x="-417513" y="0"/>
            <a:chExt cx="12584114" cy="6853238"/>
          </a:xfrm>
        </p:grpSpPr>
        <p:sp>
          <p:nvSpPr>
            <p:cNvPr id="11"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7" name="Rectangle 32">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887" y="480060"/>
            <a:ext cx="11235050" cy="5897880"/>
          </a:xfrm>
          <a:prstGeom prst="rect">
            <a:avLst/>
          </a:prstGeom>
          <a:solidFill>
            <a:srgbClr val="FFFFFF"/>
          </a:solidFill>
          <a:ln w="22225">
            <a:solidFill>
              <a:schemeClr val="bg1">
                <a:lumMod val="65000"/>
              </a:schemeClr>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D0A72156-EE8F-4DA8-9F33-5DD66033561D}"/>
              </a:ext>
            </a:extLst>
          </p:cNvPr>
          <p:cNvGraphicFramePr>
            <a:graphicFrameLocks noGrp="1"/>
          </p:cNvGraphicFramePr>
          <p:nvPr>
            <p:ph idx="1"/>
            <p:extLst>
              <p:ext uri="{D42A27DB-BD31-4B8C-83A1-F6EECF244321}">
                <p14:modId xmlns:p14="http://schemas.microsoft.com/office/powerpoint/2010/main" val="3950498463"/>
              </p:ext>
            </p:extLst>
          </p:nvPr>
        </p:nvGraphicFramePr>
        <p:xfrm>
          <a:off x="643299" y="954753"/>
          <a:ext cx="10902228" cy="4948495"/>
        </p:xfrm>
        <a:graphic>
          <a:graphicData uri="http://schemas.openxmlformats.org/drawingml/2006/table">
            <a:tbl>
              <a:tblPr firstRow="1" bandRow="1">
                <a:noFill/>
                <a:tableStyleId>{5C22544A-7EE6-4342-B048-85BDC9FD1C3A}</a:tableStyleId>
              </a:tblPr>
              <a:tblGrid>
                <a:gridCol w="3560016">
                  <a:extLst>
                    <a:ext uri="{9D8B030D-6E8A-4147-A177-3AD203B41FA5}">
                      <a16:colId xmlns:a16="http://schemas.microsoft.com/office/drawing/2014/main" val="1224789080"/>
                    </a:ext>
                  </a:extLst>
                </a:gridCol>
                <a:gridCol w="3782196">
                  <a:extLst>
                    <a:ext uri="{9D8B030D-6E8A-4147-A177-3AD203B41FA5}">
                      <a16:colId xmlns:a16="http://schemas.microsoft.com/office/drawing/2014/main" val="2032247534"/>
                    </a:ext>
                  </a:extLst>
                </a:gridCol>
                <a:gridCol w="3560016">
                  <a:extLst>
                    <a:ext uri="{9D8B030D-6E8A-4147-A177-3AD203B41FA5}">
                      <a16:colId xmlns:a16="http://schemas.microsoft.com/office/drawing/2014/main" val="2125071671"/>
                    </a:ext>
                  </a:extLst>
                </a:gridCol>
              </a:tblGrid>
              <a:tr h="985676">
                <a:tc gridSpan="3">
                  <a:txBody>
                    <a:bodyPr/>
                    <a:lstStyle/>
                    <a:p>
                      <a:pPr algn="ctr"/>
                      <a:r>
                        <a:rPr lang="en-US" sz="3300" b="1">
                          <a:solidFill>
                            <a:schemeClr val="tx1">
                              <a:lumMod val="75000"/>
                              <a:lumOff val="25000"/>
                            </a:schemeClr>
                          </a:solidFill>
                        </a:rPr>
                        <a:t>Post-Partum Woman</a:t>
                      </a:r>
                    </a:p>
                  </a:txBody>
                  <a:tcPr marL="402317" marR="201158" marT="201158" marB="201158">
                    <a:lnL w="12700" cmpd="sng">
                      <a:noFill/>
                      <a:prstDash val="solid"/>
                    </a:lnL>
                    <a:lnR w="12700" cmpd="sng">
                      <a:noFill/>
                      <a:prstDash val="solid"/>
                    </a:lnR>
                    <a:lnT w="12700" cmpd="sng">
                      <a:noFill/>
                      <a:prstDash val="solid"/>
                    </a:lnT>
                    <a:lnB w="9525" cap="flat" cmpd="sng" algn="ctr">
                      <a:solidFill>
                        <a:srgbClr val="D8DCDC"/>
                      </a:solidFill>
                      <a:prstDash val="solid"/>
                    </a:lnB>
                    <a:noFill/>
                  </a:tcPr>
                </a:tc>
                <a:tc hMerge="1">
                  <a:txBody>
                    <a:bodyPr/>
                    <a:lstStyle/>
                    <a:p>
                      <a:endParaRPr lang="en-US"/>
                    </a:p>
                  </a:txBody>
                  <a:tcPr/>
                </a:tc>
                <a:tc hMerge="1">
                  <a:txBody>
                    <a:bodyPr/>
                    <a:lstStyle/>
                    <a:p>
                      <a:pPr algn="ctr"/>
                      <a:endParaRPr lang="en-US"/>
                    </a:p>
                  </a:txBody>
                  <a:tcPr/>
                </a:tc>
                <a:extLst>
                  <a:ext uri="{0D108BD9-81ED-4DB2-BD59-A6C34878D82A}">
                    <a16:rowId xmlns:a16="http://schemas.microsoft.com/office/drawing/2014/main" val="3195887766"/>
                  </a:ext>
                </a:extLst>
              </a:tr>
              <a:tr h="985676">
                <a:tc>
                  <a:txBody>
                    <a:bodyPr/>
                    <a:lstStyle/>
                    <a:p>
                      <a:r>
                        <a:rPr lang="en-US" sz="3300">
                          <a:solidFill>
                            <a:schemeClr val="tx1">
                              <a:lumMod val="75000"/>
                              <a:lumOff val="25000"/>
                            </a:schemeClr>
                          </a:solidFill>
                        </a:rPr>
                        <a:t>Issued</a:t>
                      </a:r>
                    </a:p>
                  </a:txBody>
                  <a:tcPr marL="402317" marR="201158" marT="201158" marB="20115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3300">
                          <a:solidFill>
                            <a:schemeClr val="tx1">
                              <a:lumMod val="75000"/>
                              <a:lumOff val="25000"/>
                            </a:schemeClr>
                          </a:solidFill>
                        </a:rPr>
                        <a:t>96 oz</a:t>
                      </a:r>
                    </a:p>
                  </a:txBody>
                  <a:tcPr marL="402317" marR="201158" marT="201158" marB="20115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3300">
                          <a:solidFill>
                            <a:schemeClr val="tx1">
                              <a:lumMod val="75000"/>
                              <a:lumOff val="25000"/>
                            </a:schemeClr>
                          </a:solidFill>
                        </a:rPr>
                        <a:t>96 oz</a:t>
                      </a:r>
                    </a:p>
                  </a:txBody>
                  <a:tcPr marL="402317" marR="201158" marT="201158" marB="20115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4091150097"/>
                  </a:ext>
                </a:extLst>
              </a:tr>
              <a:tr h="1991467">
                <a:tc>
                  <a:txBody>
                    <a:bodyPr/>
                    <a:lstStyle/>
                    <a:p>
                      <a:r>
                        <a:rPr lang="en-US" sz="3300">
                          <a:solidFill>
                            <a:schemeClr val="tx1">
                              <a:lumMod val="75000"/>
                              <a:lumOff val="25000"/>
                            </a:schemeClr>
                          </a:solidFill>
                        </a:rPr>
                        <a:t>Purchased</a:t>
                      </a:r>
                    </a:p>
                  </a:txBody>
                  <a:tcPr marL="402317" marR="201158" marT="201158" marB="20115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3300">
                          <a:solidFill>
                            <a:schemeClr val="tx1">
                              <a:lumMod val="75000"/>
                              <a:lumOff val="25000"/>
                            </a:schemeClr>
                          </a:solidFill>
                        </a:rPr>
                        <a:t>64 oz container fluid juice</a:t>
                      </a:r>
                    </a:p>
                  </a:txBody>
                  <a:tcPr marL="402317" marR="201158" marT="201158" marB="20115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3300">
                          <a:solidFill>
                            <a:schemeClr val="tx1">
                              <a:lumMod val="75000"/>
                              <a:lumOff val="25000"/>
                            </a:schemeClr>
                          </a:solidFill>
                        </a:rPr>
                        <a:t>2 – 12 oz cans concentrated juice</a:t>
                      </a:r>
                    </a:p>
                  </a:txBody>
                  <a:tcPr marL="402317" marR="201158" marT="201158" marB="20115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3431446012"/>
                  </a:ext>
                </a:extLst>
              </a:tr>
              <a:tr h="985676">
                <a:tc>
                  <a:txBody>
                    <a:bodyPr/>
                    <a:lstStyle/>
                    <a:p>
                      <a:r>
                        <a:rPr lang="en-US" sz="3300">
                          <a:solidFill>
                            <a:schemeClr val="tx1">
                              <a:lumMod val="75000"/>
                              <a:lumOff val="25000"/>
                            </a:schemeClr>
                          </a:solidFill>
                        </a:rPr>
                        <a:t>Remaining</a:t>
                      </a:r>
                    </a:p>
                  </a:txBody>
                  <a:tcPr marL="402317" marR="201158" marT="201158" marB="20115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3300">
                          <a:solidFill>
                            <a:schemeClr val="tx1">
                              <a:lumMod val="75000"/>
                              <a:lumOff val="25000"/>
                            </a:schemeClr>
                          </a:solidFill>
                        </a:rPr>
                        <a:t>32 oz </a:t>
                      </a:r>
                    </a:p>
                  </a:txBody>
                  <a:tcPr marL="402317" marR="201158" marT="201158" marB="20115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3300">
                          <a:solidFill>
                            <a:schemeClr val="tx1">
                              <a:lumMod val="75000"/>
                              <a:lumOff val="25000"/>
                            </a:schemeClr>
                          </a:solidFill>
                        </a:rPr>
                        <a:t>0 oz</a:t>
                      </a:r>
                    </a:p>
                  </a:txBody>
                  <a:tcPr marL="402317" marR="201158" marT="201158" marB="20115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2773615087"/>
                  </a:ext>
                </a:extLst>
              </a:tr>
            </a:tbl>
          </a:graphicData>
        </a:graphic>
      </p:graphicFrame>
    </p:spTree>
    <p:extLst>
      <p:ext uri="{BB962C8B-B14F-4D97-AF65-F5344CB8AC3E}">
        <p14:creationId xmlns:p14="http://schemas.microsoft.com/office/powerpoint/2010/main" val="41965091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3.xml><?xml version="1.0" encoding="utf-8"?>
<a:theme xmlns:a="http://schemas.openxmlformats.org/drawingml/2006/main" name="Office Theme">
  <a:themeElements>
    <a:clrScheme name="FoodGourmet">
      <a:dk1>
        <a:srgbClr val="4D0511"/>
      </a:dk1>
      <a:lt1>
        <a:sysClr val="window" lastClr="FFFFFF"/>
      </a:lt1>
      <a:dk2>
        <a:srgbClr val="000000"/>
      </a:dk2>
      <a:lt2>
        <a:srgbClr val="DDDDDD"/>
      </a:lt2>
      <a:accent1>
        <a:srgbClr val="CA2A1E"/>
      </a:accent1>
      <a:accent2>
        <a:srgbClr val="EE6612"/>
      </a:accent2>
      <a:accent3>
        <a:srgbClr val="EBA61D"/>
      </a:accent3>
      <a:accent4>
        <a:srgbClr val="70A22E"/>
      </a:accent4>
      <a:accent5>
        <a:srgbClr val="359986"/>
      </a:accent5>
      <a:accent6>
        <a:srgbClr val="8159A4"/>
      </a:accent6>
      <a:hlink>
        <a:srgbClr val="3777BD"/>
      </a:hlink>
      <a:folHlink>
        <a:srgbClr val="B2B2B2"/>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FoodGourmet">
      <a:dk1>
        <a:srgbClr val="4D0511"/>
      </a:dk1>
      <a:lt1>
        <a:sysClr val="window" lastClr="FFFFFF"/>
      </a:lt1>
      <a:dk2>
        <a:srgbClr val="000000"/>
      </a:dk2>
      <a:lt2>
        <a:srgbClr val="DDDDDD"/>
      </a:lt2>
      <a:accent1>
        <a:srgbClr val="CA2A1E"/>
      </a:accent1>
      <a:accent2>
        <a:srgbClr val="EE6612"/>
      </a:accent2>
      <a:accent3>
        <a:srgbClr val="EBA61D"/>
      </a:accent3>
      <a:accent4>
        <a:srgbClr val="70A22E"/>
      </a:accent4>
      <a:accent5>
        <a:srgbClr val="359986"/>
      </a:accent5>
      <a:accent6>
        <a:srgbClr val="8159A4"/>
      </a:accent6>
      <a:hlink>
        <a:srgbClr val="3777BD"/>
      </a:hlink>
      <a:folHlink>
        <a:srgbClr val="B2B2B2"/>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862A7241CD5C4BB9A49AEC91EB145E" ma:contentTypeVersion="13" ma:contentTypeDescription="Create a new document." ma:contentTypeScope="" ma:versionID="09c98a4d730db02b1f2166a3c964772b">
  <xsd:schema xmlns:xsd="http://www.w3.org/2001/XMLSchema" xmlns:xs="http://www.w3.org/2001/XMLSchema" xmlns:p="http://schemas.microsoft.com/office/2006/metadata/properties" xmlns:ns1="http://schemas.microsoft.com/sharepoint/v3" xmlns:ns3="26e7f4b6-3714-4cf5-b0ae-a47b16f23eba" xmlns:ns4="c867d1a5-5827-4927-b797-91c0fe867b8f" targetNamespace="http://schemas.microsoft.com/office/2006/metadata/properties" ma:root="true" ma:fieldsID="735d9f43325a3bbcd3eb18cd4f370535" ns1:_="" ns3:_="" ns4:_="">
    <xsd:import namespace="http://schemas.microsoft.com/sharepoint/v3"/>
    <xsd:import namespace="26e7f4b6-3714-4cf5-b0ae-a47b16f23eba"/>
    <xsd:import namespace="c867d1a5-5827-4927-b797-91c0fe867b8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MediaServiceAutoTags" minOccurs="0"/>
                <xsd:element ref="ns4:MediaServiceGenerationTime" minOccurs="0"/>
                <xsd:element ref="ns4:MediaServiceEventHashCode" minOccurs="0"/>
                <xsd:element ref="ns4:MediaServiceDateTaken" minOccurs="0"/>
                <xsd:element ref="ns4:MediaServiceLocatio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e7f4b6-3714-4cf5-b0ae-a47b16f23eb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67d1a5-5827-4927-b797-91c0fe867b8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6EBAD0-7956-445A-9642-57EDDCDA4D23}">
  <ds:schemaRefs>
    <ds:schemaRef ds:uri="26e7f4b6-3714-4cf5-b0ae-a47b16f23eba"/>
    <ds:schemaRef ds:uri="c867d1a5-5827-4927-b797-91c0fe867b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05C19B7-0D59-4C9C-8E11-B7654292FAB9}">
  <ds:schemaRefs>
    <ds:schemaRef ds:uri="26e7f4b6-3714-4cf5-b0ae-a47b16f23eba"/>
    <ds:schemaRef ds:uri="c867d1a5-5827-4927-b797-91c0fe867b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2F7522B-B1DE-423A-9518-4B5A8D4C8B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263</TotalTime>
  <Words>8692</Words>
  <Application>Microsoft Office PowerPoint</Application>
  <PresentationFormat>Custom</PresentationFormat>
  <Paragraphs>497</Paragraphs>
  <Slides>62</Slides>
  <Notes>55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62</vt:i4>
      </vt:variant>
    </vt:vector>
  </HeadingPairs>
  <TitlesOfParts>
    <vt:vector size="71" baseType="lpstr">
      <vt:lpstr>Arial</vt:lpstr>
      <vt:lpstr>Calibri</vt:lpstr>
      <vt:lpstr>Calibri Light</vt:lpstr>
      <vt:lpstr>Cambria</vt:lpstr>
      <vt:lpstr>Courier New</vt:lpstr>
      <vt:lpstr>Rockwell</vt:lpstr>
      <vt:lpstr>Wingdings</vt:lpstr>
      <vt:lpstr>Atlas</vt:lpstr>
      <vt:lpstr>Office Theme</vt:lpstr>
      <vt:lpstr>Participant Shopping Experience, Where We Are Now</vt:lpstr>
      <vt:lpstr>Importance of the Participant Shopping Experience </vt:lpstr>
      <vt:lpstr>Objectives</vt:lpstr>
      <vt:lpstr>eWIC Shopping Experience Survey July-August 2019</vt:lpstr>
      <vt:lpstr>eWIC Shopping Experience Survey: Results July-August 2019</vt:lpstr>
      <vt:lpstr>eWIC Shopping Experience Survey: Results July-August 2019</vt:lpstr>
      <vt:lpstr>eWIC Shopping Experience Survey: Results July-August 2019</vt:lpstr>
      <vt:lpstr>Q8 If You Answered “Yes” to the Previous Question, Did WIC Staff Explain How to Use All of Your Juice and Cereal Benefits So That You Do Not Have Any Leftover Ounces?</vt:lpstr>
      <vt:lpstr>PowerPoint Presentation</vt:lpstr>
      <vt:lpstr>Q12 How Often Do Your WIC Items Not Go Through?</vt:lpstr>
      <vt:lpstr>Q13 When the WIC Items Don’t Go Through, What Do You Do?</vt:lpstr>
      <vt:lpstr>Q13 Comments</vt:lpstr>
      <vt:lpstr>Q14 What Suggestions Would You Give to Make Your Shopping Experience Better?</vt:lpstr>
      <vt:lpstr>Q5: WIC has recently expanded the approved food list to help make shopping during COVID-19 easier.  How did you hear about these added foods?</vt:lpstr>
      <vt:lpstr>Q15 How has the COVID-19 pandemic changed how you grocery shop for WIC foods? (Check all that apply)</vt:lpstr>
      <vt:lpstr>Staff Shopping Experience</vt:lpstr>
      <vt:lpstr>Staff Shopping Experience: Feedback</vt:lpstr>
      <vt:lpstr>Staff Shopping Experience</vt:lpstr>
      <vt:lpstr>Staff Shopping Experience:  Prepare</vt:lpstr>
      <vt:lpstr>Staff Shopping Experience: Shopping</vt:lpstr>
      <vt:lpstr>Staff Shopping Experience</vt:lpstr>
      <vt:lpstr>Self-Checkout</vt:lpstr>
      <vt:lpstr>Common  Shopping Issues</vt:lpstr>
      <vt:lpstr>WICShopper</vt:lpstr>
      <vt:lpstr>Formula Purchasing: Specialized Formula  Medical Foods Contract Formula</vt:lpstr>
      <vt:lpstr>Objectives </vt:lpstr>
      <vt:lpstr>PowerPoint Presentation</vt:lpstr>
      <vt:lpstr>Redemption of Infant Formula &amp; Medical Food</vt:lpstr>
      <vt:lpstr>Non – Redemption Data - December 2020</vt:lpstr>
      <vt:lpstr>SurveyMonkey results January 2021.</vt:lpstr>
      <vt:lpstr>SurveyMonkey Question 1 </vt:lpstr>
      <vt:lpstr>Question 1 comment: </vt:lpstr>
      <vt:lpstr>SurveyMonkey Question 2 </vt:lpstr>
      <vt:lpstr>SurveyMonkey Question 3 </vt:lpstr>
      <vt:lpstr>SurveyMonkey Question 5 </vt:lpstr>
      <vt:lpstr>Question 5 Comment</vt:lpstr>
      <vt:lpstr>Question 5 Comments</vt:lpstr>
      <vt:lpstr> Questions about Shopping experience during COVID-19 pandemic</vt:lpstr>
      <vt:lpstr>Questions 7 ,8,10   Comments</vt:lpstr>
      <vt:lpstr>Contract Formula </vt:lpstr>
      <vt:lpstr>Specialized Formula and Medical Food </vt:lpstr>
      <vt:lpstr>WIC 400-12 Retail Purchase of Special (Exempt) Formula &amp; Numbered Memorandum 16-005</vt:lpstr>
      <vt:lpstr>CPA consult  CT  approved listing </vt:lpstr>
      <vt:lpstr>To make sure a great shopping experience</vt:lpstr>
      <vt:lpstr>Special Formula and Medical Food Issuance Document</vt:lpstr>
      <vt:lpstr>Formula Shortages </vt:lpstr>
      <vt:lpstr>Encourage to express concerns/ask questions   Answer Questions  Return Phone Calls  Keep promises Talk with the right person at the store</vt:lpstr>
      <vt:lpstr>Have conversations on how to Maximize Food Benefits </vt:lpstr>
      <vt:lpstr>It is the responsibility of everybody to treat each other with courtesy and respect:   WIC participant Store Staff WIC Staff </vt:lpstr>
      <vt:lpstr>Contact the State Office if you encounter problems out of your control</vt:lpstr>
      <vt:lpstr>When more than regulatory maximum of formula is needed: </vt:lpstr>
      <vt:lpstr>Redemptions</vt:lpstr>
      <vt:lpstr>BENEFIT REDEMPTIONS</vt:lpstr>
      <vt:lpstr>PowerPoint Presentation</vt:lpstr>
      <vt:lpstr>Monthly Benefit Redemption Rate Reports</vt:lpstr>
      <vt:lpstr>Monthly Benefit Redemption Rate Reports</vt:lpstr>
      <vt:lpstr>What Can You Do To Improve Redemption Rates?</vt:lpstr>
      <vt:lpstr>What can you do to impact the Redemption rates?</vt:lpstr>
      <vt:lpstr>Questions</vt:lpstr>
      <vt:lpstr>  Pamela Beaulieu – pamela.beaulieu@ct.gov Luz Hago – luz.hago@ct.gov Mellessa McPherson-Milling – mellessa.mcpherson-milling@ct.gov </vt:lpstr>
      <vt:lpstr>Survey Monkey </vt:lpstr>
      <vt:lpstr>Survey Monkey results January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Participant Shopping Experience, Where We Are Now</dc:title>
  <dc:creator>Beaulieu, Pamela</dc:creator>
  <cp:lastModifiedBy>Marszalek, Eric</cp:lastModifiedBy>
  <cp:revision>3</cp:revision>
  <dcterms:created xsi:type="dcterms:W3CDTF">2021-02-03T13:18:15Z</dcterms:created>
  <dcterms:modified xsi:type="dcterms:W3CDTF">2021-02-09T21:07:48Z</dcterms:modified>
</cp:coreProperties>
</file>