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69" r:id="rId3"/>
    <p:sldId id="259" r:id="rId4"/>
    <p:sldId id="270" r:id="rId5"/>
    <p:sldId id="272" r:id="rId6"/>
    <p:sldId id="258" r:id="rId7"/>
    <p:sldId id="273" r:id="rId8"/>
    <p:sldId id="281" r:id="rId9"/>
    <p:sldId id="283" r:id="rId10"/>
    <p:sldId id="282" r:id="rId11"/>
    <p:sldId id="284" r:id="rId12"/>
    <p:sldId id="287" r:id="rId13"/>
    <p:sldId id="263" r:id="rId14"/>
    <p:sldId id="286" r:id="rId15"/>
    <p:sldId id="288" r:id="rId16"/>
    <p:sldId id="276" r:id="rId17"/>
    <p:sldId id="277" r:id="rId18"/>
    <p:sldId id="278" r:id="rId19"/>
    <p:sldId id="279" r:id="rId20"/>
    <p:sldId id="280" r:id="rId21"/>
    <p:sldId id="264" r:id="rId22"/>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43" autoAdjust="0"/>
    <p:restoredTop sz="74176" autoAdjust="0"/>
  </p:normalViewPr>
  <p:slideViewPr>
    <p:cSldViewPr>
      <p:cViewPr varScale="1">
        <p:scale>
          <a:sx n="63" d="100"/>
          <a:sy n="63" d="100"/>
        </p:scale>
        <p:origin x="1224" y="67"/>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3" d="2"/>
        <a:sy n="3" d="2"/>
      </p:scale>
      <p:origin x="0" y="0"/>
    </p:cViewPr>
  </p:notesTextViewPr>
  <p:notesViewPr>
    <p:cSldViewPr>
      <p:cViewPr varScale="1">
        <p:scale>
          <a:sx n="64" d="100"/>
          <a:sy n="64" d="100"/>
        </p:scale>
        <p:origin x="319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004A8D02-4E65-4CCD-8312-4AB164C6C77D}" type="datetimeFigureOut">
              <a:rPr lang="en-US"/>
              <a:t>10/13/2020</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7A755D9-D361-47B8-9652-3B4EA9776CE5}" type="datetimeFigureOut">
              <a:rPr lang="en-US"/>
              <a:t>10/13/2020</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owtoon.com/online-presentation/cse4xs0X9Tm/?utm_campaign=email%2Bshare%2Bby%2Bowner&amp;utm_medium=SocialShare&amp;mode=movie&amp;utm_source=player-page-social-share&amp;utm_content=cse4xs0X9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382850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where in CT-WIC PA/NA staff should document outreach responses FAMILY INFORMATION SCREEN for TARGETED REFERRALS.  </a:t>
            </a:r>
          </a:p>
          <a:p>
            <a:endParaRPr lang="en-US" dirty="0"/>
          </a:p>
          <a:p>
            <a:r>
              <a:rPr lang="en-US" dirty="0"/>
              <a:t>On the Family Information Screen, there is a “Referral” button on the bottom of the page (left image).  When you click that, a popup appears to allow you to document if participants’ have seen or heard any outreach campaigns.  Add a row to add the type.  </a:t>
            </a:r>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1238337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we started to work with staff at DSS on shared outreach.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https://www.powtoon.com/online-presentation/cse4xs0X9Tm/?utm_campaign=email%2Bshare%2Bby%2Bowner&amp;utm_medium=SocialShare&amp;mode=movie&amp;utm_source=player-page-social-share&amp;utm_content=cse4xs0X9Tm</a:t>
            </a:r>
            <a:r>
              <a:rPr lang="en-US" sz="1200" kern="1200" dirty="0">
                <a:solidFill>
                  <a:schemeClr val="tx1"/>
                </a:solidFill>
                <a:effectLst/>
                <a:latin typeface="+mn-lt"/>
                <a:ea typeface="+mn-ea"/>
                <a:cs typeface="+mn-cs"/>
              </a:rPr>
              <a:t> </a:t>
            </a:r>
          </a:p>
          <a:p>
            <a:endParaRPr lang="en-US" dirty="0"/>
          </a:p>
          <a:p>
            <a:endParaRPr lang="en-US" dirty="0"/>
          </a:p>
          <a:p>
            <a:r>
              <a:rPr lang="en-US" dirty="0"/>
              <a:t>This video or PowToon is the</a:t>
            </a:r>
            <a:r>
              <a:rPr lang="en-US" baseline="0" dirty="0"/>
              <a:t> </a:t>
            </a:r>
            <a:r>
              <a:rPr lang="en-US" dirty="0"/>
              <a:t>collaborative</a:t>
            </a:r>
            <a:r>
              <a:rPr lang="en-US" baseline="0" dirty="0"/>
              <a:t> effort of both groups. We are in the process of collaborating with DSS on a training to provide and overview of WIC services and benefits to home visiting workers in the Office of Early Childhood.  We are excited about this partnership, as it is to everyone’s benefit when community members and organizations know how WIC operates and can be leveraged with other food and nutrition programs such as SNAP.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08553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503420"/>
            <a:ext cx="5486400" cy="4183380"/>
          </a:xfrm>
        </p:spPr>
        <p:txBody>
          <a:bodyPr/>
          <a:lstStyle/>
          <a:p>
            <a:r>
              <a:rPr lang="en-US" dirty="0"/>
              <a:t>Outreach is for recruiting participants, but once they apply and are eligible, we want to keep them on the program.  </a:t>
            </a:r>
          </a:p>
          <a:p>
            <a:r>
              <a:rPr lang="en-US" dirty="0"/>
              <a:t>This slide lists several ways we have available to keep families participating.  </a:t>
            </a:r>
          </a:p>
          <a:p>
            <a:r>
              <a:rPr lang="en-US" dirty="0"/>
              <a:t>One Call is a platform we use to provide information to participants in a message (call or text) format.  </a:t>
            </a:r>
          </a:p>
          <a:p>
            <a:r>
              <a:rPr lang="en-US" dirty="0"/>
              <a:t>We can provide key retention messages (i.e. 5 posters previously seen) through out outreach efforts. </a:t>
            </a:r>
          </a:p>
          <a:p>
            <a:endParaRPr lang="en-US" dirty="0"/>
          </a:p>
          <a:p>
            <a:r>
              <a:rPr lang="en-US" dirty="0"/>
              <a:t>The Shopping Experience is key to retention and we need to ensure we train participants’, so they are comfortable shopping for their WIC foods.  WIC Shopper is an App that provides participants with information on WIC eligible foods on their FBL.  (More detail on shopping will be provided in the next few slides.)</a:t>
            </a:r>
          </a:p>
          <a:p>
            <a:endParaRPr lang="en-US" dirty="0"/>
          </a:p>
          <a:p>
            <a:r>
              <a:rPr lang="en-US" dirty="0"/>
              <a:t>Other policy and training related measures that we take to improve retention include: customer service training, having flexible office hours and appointment policies, reducing barriers to WIC participation and 2 projects, the Fatherhood Initiative and WIC &amp; Head Start Better Together.  </a:t>
            </a:r>
          </a:p>
          <a:p>
            <a:endParaRPr lang="en-US" dirty="0"/>
          </a:p>
        </p:txBody>
      </p:sp>
      <p:sp>
        <p:nvSpPr>
          <p:cNvPr id="4" name="Slide Number Placeholder 3"/>
          <p:cNvSpPr>
            <a:spLocks noGrp="1"/>
          </p:cNvSpPr>
          <p:nvPr>
            <p:ph type="sldNum" sz="quarter" idx="10"/>
          </p:nvPr>
        </p:nvSpPr>
        <p:spPr>
          <a:xfrm>
            <a:off x="3962400" y="8829967"/>
            <a:ext cx="2971800" cy="464820"/>
          </a:xfrm>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29127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Funded by a WIC Special Project Grant from 2014-2017, the Connecticut WIC Program has formed a collaboration with Head Start</a:t>
            </a:r>
          </a:p>
          <a:p>
            <a:endParaRPr lang="en-US" sz="1400" dirty="0"/>
          </a:p>
          <a:p>
            <a:r>
              <a:rPr lang="en-US" sz="1400" dirty="0"/>
              <a:t>This collaboration aimed to increase WIC Program retention by co-enrollment in both WIC and HS programs. Co-enrollment means that families participate in both WIC and HS. Connecticut</a:t>
            </a:r>
            <a:r>
              <a:rPr lang="en-US" sz="1400" baseline="0" dirty="0"/>
              <a:t> has similar co-enrollment rates to the national data (only 50% of HS enrollee also participate in WIC). Here in CT, we were able to see increased enrollment in our pilot site (New Britain) which increased from 50% to 70%.</a:t>
            </a:r>
          </a:p>
          <a:p>
            <a:endParaRPr lang="en-US" sz="1400" dirty="0"/>
          </a:p>
          <a:p>
            <a:r>
              <a:rPr lang="en-US" sz="1400" dirty="0"/>
              <a:t>Phased in implementation of this collaboration occurred through 2020. Happily, all local agencies will receive limited NSA funding to build and maintain partnerships with local Head Start (and Early Head Start) programs. </a:t>
            </a:r>
          </a:p>
          <a:p>
            <a:r>
              <a:rPr lang="en-US" sz="1400" dirty="0"/>
              <a:t> </a:t>
            </a:r>
          </a:p>
          <a:p>
            <a:endParaRPr lang="en-US" sz="1400" dirty="0"/>
          </a:p>
          <a:p>
            <a:endParaRPr lang="en-US" sz="1400" dirty="0"/>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a:p>
        </p:txBody>
      </p:sp>
    </p:spTree>
    <p:extLst>
      <p:ext uri="{BB962C8B-B14F-4D97-AF65-F5344CB8AC3E}">
        <p14:creationId xmlns:p14="http://schemas.microsoft.com/office/powerpoint/2010/main" val="93391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shows that father involvement improves the health of women during their pregnancy, improves birth outcomes and positively affects the health of infants and children. With 53 percent of all infants born in the United States participating in WIC during their first year, WIC has the opportunity to positively affect the health and future of low-income families. Nationally there is focus on engaging with Dads in the WIC Program. This project is focused on providing in depth training and technical assistance to 3 local agencies to pilot initiatives focused on engaging more with dads and providing a more family focused service to CT WIC families. </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254897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big piece of customer service and ensuring participant</a:t>
            </a:r>
            <a:r>
              <a:rPr lang="en-US" dirty="0"/>
              <a:t> retention is </a:t>
            </a:r>
            <a:r>
              <a:rPr lang="en-US" baseline="0" dirty="0"/>
              <a:t>the shopping experience and whether the participant had a positive or negative experience.  We sometimes hear of participant complaints and unfortunately no matter how well you’ve treated your participants at the clinic if they’ve had a negative experience in the grocery store they may not return.  However there are things we can do to be sure participants have positive experiences while shopping. And for those who continue to have problems shopping there are tips to help ensure future shopping trips are smoother every time. </a:t>
            </a:r>
          </a:p>
          <a:p>
            <a:r>
              <a:rPr lang="en-US" baseline="0" dirty="0"/>
              <a:t>Some common complaints are: it’s hard to identify what foods are WIC approved, cashiers are rude, not sure what their benefit balance is</a:t>
            </a:r>
            <a:endParaRPr lang="en-US" dirty="0"/>
          </a:p>
        </p:txBody>
      </p:sp>
      <p:sp>
        <p:nvSpPr>
          <p:cNvPr id="4" name="Slide Number Placeholder 3"/>
          <p:cNvSpPr>
            <a:spLocks noGrp="1"/>
          </p:cNvSpPr>
          <p:nvPr>
            <p:ph type="sldNum" sz="quarter" idx="10"/>
          </p:nvPr>
        </p:nvSpPr>
        <p:spPr/>
        <p:txBody>
          <a:bodyPr/>
          <a:lstStyle/>
          <a:p>
            <a:fld id="{4461FA06-9B5C-4961-A995-6E9E65CD7603}" type="slidenum">
              <a:rPr lang="en-US" smtClean="0"/>
              <a:t>16</a:t>
            </a:fld>
            <a:endParaRPr lang="en-US"/>
          </a:p>
        </p:txBody>
      </p:sp>
    </p:spTree>
    <p:extLst>
      <p:ext uri="{BB962C8B-B14F-4D97-AF65-F5344CB8AC3E}">
        <p14:creationId xmlns:p14="http://schemas.microsoft.com/office/powerpoint/2010/main" val="956697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things</a:t>
            </a:r>
            <a:r>
              <a:rPr lang="en-US" baseline="0" dirty="0"/>
              <a:t> you have heard?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61FA06-9B5C-4961-A995-6E9E65CD7603}" type="slidenum">
              <a:rPr lang="en-US" smtClean="0"/>
              <a:t>17</a:t>
            </a:fld>
            <a:endParaRPr lang="en-US"/>
          </a:p>
        </p:txBody>
      </p:sp>
    </p:spTree>
    <p:extLst>
      <p:ext uri="{BB962C8B-B14F-4D97-AF65-F5344CB8AC3E}">
        <p14:creationId xmlns:p14="http://schemas.microsoft.com/office/powerpoint/2010/main" val="400746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a:t>How do you educate your participants about the shopping experience? </a:t>
            </a:r>
            <a:r>
              <a:rPr lang="en-US" baseline="0" dirty="0"/>
              <a:t>What tools do you utilize when educating new participants? </a:t>
            </a:r>
            <a:endParaRPr lang="en-US" dirty="0"/>
          </a:p>
          <a:p>
            <a:endParaRPr lang="en-US" dirty="0"/>
          </a:p>
          <a:p>
            <a:endParaRPr lang="en-US" dirty="0"/>
          </a:p>
          <a:p>
            <a:r>
              <a:rPr lang="en-US" b="1" dirty="0"/>
              <a:t>Do you ask about</a:t>
            </a:r>
            <a:r>
              <a:rPr lang="en-US" b="1" baseline="0" dirty="0"/>
              <a:t> their shopping experiences? If so how often? </a:t>
            </a:r>
          </a:p>
          <a:p>
            <a:endParaRPr lang="en-US" baseline="0" dirty="0"/>
          </a:p>
          <a:p>
            <a:r>
              <a:rPr lang="en-US" baseline="0" dirty="0"/>
              <a:t>If a participant has issues shopping for WIC benefits what have you done to help to ensure they have a better outcome the next time?</a:t>
            </a:r>
            <a:endParaRPr lang="en-US" dirty="0"/>
          </a:p>
        </p:txBody>
      </p:sp>
      <p:sp>
        <p:nvSpPr>
          <p:cNvPr id="4" name="Slide Number Placeholder 3"/>
          <p:cNvSpPr>
            <a:spLocks noGrp="1"/>
          </p:cNvSpPr>
          <p:nvPr>
            <p:ph type="sldNum" sz="quarter" idx="10"/>
          </p:nvPr>
        </p:nvSpPr>
        <p:spPr/>
        <p:txBody>
          <a:bodyPr/>
          <a:lstStyle/>
          <a:p>
            <a:fld id="{4461FA06-9B5C-4961-A995-6E9E65CD7603}" type="slidenum">
              <a:rPr lang="en-US" smtClean="0"/>
              <a:t>18</a:t>
            </a:fld>
            <a:endParaRPr lang="en-US"/>
          </a:p>
        </p:txBody>
      </p:sp>
    </p:spTree>
    <p:extLst>
      <p:ext uri="{BB962C8B-B14F-4D97-AF65-F5344CB8AC3E}">
        <p14:creationId xmlns:p14="http://schemas.microsoft.com/office/powerpoint/2010/main" val="2184344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part of educating participants.</a:t>
            </a:r>
            <a:r>
              <a:rPr lang="en-US" baseline="0" dirty="0"/>
              <a:t>  Take the time to review what exactly they are prescribed on their food package as well as a careful review of the WIC Approved Food Guide.  </a:t>
            </a:r>
          </a:p>
          <a:p>
            <a:endParaRPr lang="en-US" baseline="0" dirty="0"/>
          </a:p>
          <a:p>
            <a:r>
              <a:rPr lang="en-US" baseline="0" dirty="0"/>
              <a:t>Providing personalized help.  For example if someone will be purchasing both can evaporated milk and gallon milk be sure to instruct them on how to get their full benefit.  </a:t>
            </a:r>
            <a:r>
              <a:rPr lang="en-US" baseline="0" dirty="0" err="1"/>
              <a:t>ie</a:t>
            </a:r>
            <a:r>
              <a:rPr lang="en-US" baseline="0" dirty="0"/>
              <a:t>  5 cans of evaporated milk=1 gallon of milk. </a:t>
            </a:r>
            <a:endParaRPr lang="en-US" dirty="0"/>
          </a:p>
        </p:txBody>
      </p:sp>
      <p:sp>
        <p:nvSpPr>
          <p:cNvPr id="4" name="Slide Number Placeholder 3"/>
          <p:cNvSpPr>
            <a:spLocks noGrp="1"/>
          </p:cNvSpPr>
          <p:nvPr>
            <p:ph type="sldNum" sz="quarter" idx="10"/>
          </p:nvPr>
        </p:nvSpPr>
        <p:spPr/>
        <p:txBody>
          <a:bodyPr/>
          <a:lstStyle/>
          <a:p>
            <a:fld id="{4461FA06-9B5C-4961-A995-6E9E65CD7603}" type="slidenum">
              <a:rPr lang="en-US" smtClean="0"/>
              <a:t>19</a:t>
            </a:fld>
            <a:endParaRPr lang="en-US"/>
          </a:p>
        </p:txBody>
      </p:sp>
    </p:spTree>
    <p:extLst>
      <p:ext uri="{BB962C8B-B14F-4D97-AF65-F5344CB8AC3E}">
        <p14:creationId xmlns:p14="http://schemas.microsoft.com/office/powerpoint/2010/main" val="395153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lstStyle/>
          <a:p>
            <a:r>
              <a:rPr lang="en-US" b="1" dirty="0"/>
              <a:t>Why</a:t>
            </a:r>
            <a:r>
              <a:rPr lang="en-US" dirty="0"/>
              <a:t>? There</a:t>
            </a:r>
            <a:r>
              <a:rPr lang="en-US" baseline="0" dirty="0"/>
              <a:t> are many reasons why we should be conducing outreach. </a:t>
            </a:r>
          </a:p>
          <a:p>
            <a:pPr marL="228600" indent="-228600">
              <a:buAutoNum type="arabicPeriod"/>
            </a:pPr>
            <a:r>
              <a:rPr lang="en-US" baseline="0" dirty="0"/>
              <a:t>is to maintain our participation. With decreasing participation rates nationwide we must continue to focus on both enrollment and retention. </a:t>
            </a:r>
          </a:p>
          <a:p>
            <a:pPr marL="228600" indent="-228600">
              <a:buAutoNum type="arabicPeriod"/>
            </a:pPr>
            <a:r>
              <a:rPr lang="en-US" baseline="0" dirty="0"/>
              <a:t>to ensure community partners and providers are aware of requirements for participation i.e. bloodwork requirements, formula updates etc. </a:t>
            </a:r>
          </a:p>
          <a:p>
            <a:pPr marL="0" indent="0">
              <a:buNone/>
            </a:pPr>
            <a:r>
              <a:rPr lang="en-US" baseline="0" dirty="0"/>
              <a:t>3.   so the greater community truly understands the benefit of the WIC program not only to families participating but also the economic benefit to Connecticut. </a:t>
            </a:r>
            <a:endParaRPr lang="en-US" dirty="0"/>
          </a:p>
          <a:p>
            <a:endParaRPr lang="en-US" dirty="0"/>
          </a:p>
          <a:p>
            <a:r>
              <a:rPr lang="en-US" b="1" dirty="0">
                <a:solidFill>
                  <a:srgbClr val="FF0000"/>
                </a:solidFill>
              </a:rPr>
              <a:t>What</a:t>
            </a:r>
            <a:r>
              <a:rPr lang="en-US" dirty="0">
                <a:solidFill>
                  <a:srgbClr val="FF0000"/>
                </a:solidFill>
              </a:rPr>
              <a:t>? Update to local agency web sites, Pandora,</a:t>
            </a:r>
            <a:r>
              <a:rPr lang="en-US" baseline="0" dirty="0">
                <a:solidFill>
                  <a:srgbClr val="FF0000"/>
                </a:solidFill>
              </a:rPr>
              <a:t> Facebook &amp; Twitter, traditional radio, outreach toolkit</a:t>
            </a:r>
            <a:endParaRPr lang="en-US" dirty="0">
              <a:solidFill>
                <a:srgbClr val="FF0000"/>
              </a:solidFill>
            </a:endParaRPr>
          </a:p>
          <a:p>
            <a:endParaRPr lang="en-US" dirty="0">
              <a:solidFill>
                <a:srgbClr val="FF0000"/>
              </a:solidFill>
            </a:endParaRPr>
          </a:p>
          <a:p>
            <a:r>
              <a:rPr lang="en-US" b="1" dirty="0"/>
              <a:t>Where</a:t>
            </a:r>
            <a:r>
              <a:rPr lang="en-US" dirty="0"/>
              <a:t>? Community partners- DSS offices, Social Service agencies, Health Centers, medical providers, local hospitals,</a:t>
            </a:r>
            <a:r>
              <a:rPr lang="en-US" baseline="0" dirty="0"/>
              <a:t> Planned Parenthood, free pregnancy testing sites, Head Start, local food banks, grocery stores, local employers etc. </a:t>
            </a:r>
            <a:endParaRPr lang="en-US" dirty="0"/>
          </a:p>
          <a:p>
            <a:endParaRPr lang="en-US" dirty="0"/>
          </a:p>
          <a:p>
            <a:r>
              <a:rPr lang="en-US" b="1" dirty="0"/>
              <a:t>When</a:t>
            </a:r>
            <a:r>
              <a:rPr lang="en-US" dirty="0"/>
              <a:t>? Often. Any time there is a significant change that would</a:t>
            </a:r>
            <a:r>
              <a:rPr lang="en-US" baseline="0" dirty="0"/>
              <a:t> require your partners to be aware of what’s new &amp; upcoming in WIC. </a:t>
            </a:r>
            <a:endParaRPr lang="en-US" dirty="0"/>
          </a:p>
          <a:p>
            <a:endParaRPr lang="en-US" dirty="0"/>
          </a:p>
          <a:p>
            <a:r>
              <a:rPr lang="en-US" sz="1000" b="1" dirty="0"/>
              <a:t>Who</a:t>
            </a:r>
            <a:r>
              <a:rPr lang="en-US" sz="1000" dirty="0"/>
              <a:t>? Typically</a:t>
            </a:r>
            <a:r>
              <a:rPr lang="en-US" sz="1000" baseline="0" dirty="0"/>
              <a:t> management is involved in outreach efforts however all staff should be aware of the benefit of outreach activities. Additionally, all staff should be involved in outreach in order to encourage early and continuous enrollment in WIC as well as education of policies and requirements. </a:t>
            </a:r>
            <a:endParaRPr lang="en-US" sz="1000" dirty="0"/>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a:t>Their food benefit</a:t>
            </a:r>
            <a:r>
              <a:rPr lang="en-US" baseline="0" dirty="0"/>
              <a:t> balance. </a:t>
            </a:r>
          </a:p>
          <a:p>
            <a:pPr marL="698830" lvl="1" indent="-232943">
              <a:buFont typeface="+mj-lt"/>
              <a:buAutoNum type="arabicPeriod"/>
            </a:pPr>
            <a:r>
              <a:rPr lang="en-US" baseline="0" dirty="0"/>
              <a:t>They can check their balance on WICShopper, get a balance inquiry at any register, call the number on the back of their card or visit www.ebt.acs-inc.com</a:t>
            </a:r>
          </a:p>
          <a:p>
            <a:pPr marL="465887" lvl="1"/>
            <a:endParaRPr lang="en-US" baseline="0" dirty="0"/>
          </a:p>
          <a:p>
            <a:pPr marL="232943" indent="-232943">
              <a:buFont typeface="+mj-lt"/>
              <a:buAutoNum type="arabicPeriod"/>
            </a:pPr>
            <a:r>
              <a:rPr lang="en-US" baseline="0" dirty="0"/>
              <a:t>What foods are allowed.</a:t>
            </a:r>
          </a:p>
          <a:p>
            <a:pPr marL="698830" lvl="1" indent="-232943">
              <a:buFont typeface="+mj-lt"/>
              <a:buAutoNum type="arabicPeriod"/>
            </a:pPr>
            <a:r>
              <a:rPr lang="en-US" baseline="0" dirty="0"/>
              <a:t>Bring their food guide every time they shop, use the scan barcode function on </a:t>
            </a:r>
            <a:r>
              <a:rPr lang="en-US" baseline="0" dirty="0" err="1"/>
              <a:t>WICShopper</a:t>
            </a:r>
            <a:r>
              <a:rPr lang="en-US" baseline="0" dirty="0"/>
              <a:t>, look for shelf tags</a:t>
            </a:r>
          </a:p>
          <a:p>
            <a:pPr marL="698830" lvl="1" indent="-232943">
              <a:buFont typeface="+mj-lt"/>
              <a:buAutoNum type="arabicPeriod"/>
            </a:pPr>
            <a:endParaRPr lang="en-US" baseline="0" dirty="0"/>
          </a:p>
          <a:p>
            <a:pPr marL="232943" indent="-232943">
              <a:buFont typeface="+mj-lt"/>
              <a:buAutoNum type="arabicPeriod"/>
            </a:pPr>
            <a:r>
              <a:rPr lang="en-US" baseline="0" dirty="0"/>
              <a:t>They don’t have to buy an item that isn’t ringing up as a WIC food. </a:t>
            </a:r>
          </a:p>
          <a:p>
            <a:pPr marL="698830" lvl="1" indent="-232943">
              <a:buFont typeface="+mj-lt"/>
              <a:buAutoNum type="arabicPeriod"/>
            </a:pPr>
            <a:r>
              <a:rPr lang="en-US" baseline="0" dirty="0"/>
              <a:t>If they believe an item is WIC approved but isn’t scanning ask for a store manager if it won’t scan they do not have to buy it.  They can request for a UPC to be added by going to the I couldn’t buy this tab on </a:t>
            </a:r>
            <a:r>
              <a:rPr lang="en-US" baseline="0" dirty="0" err="1"/>
              <a:t>WICShopper</a:t>
            </a:r>
            <a:r>
              <a:rPr lang="en-US" baseline="0" dirty="0"/>
              <a:t> or calling the State office.</a:t>
            </a:r>
          </a:p>
          <a:p>
            <a:pPr marL="465887" lvl="1"/>
            <a:endParaRPr lang="en-US" baseline="0" dirty="0"/>
          </a:p>
          <a:p>
            <a:pPr marL="232943" indent="-232943">
              <a:buFont typeface="+mj-lt"/>
              <a:buAutoNum type="arabicPeriod"/>
            </a:pPr>
            <a:r>
              <a:rPr lang="en-US" baseline="0" dirty="0"/>
              <a:t>How to report issues to WIC. </a:t>
            </a:r>
          </a:p>
          <a:p>
            <a:pPr marL="698830" lvl="1" indent="-232943">
              <a:buFont typeface="+mj-lt"/>
              <a:buAutoNum type="arabicPeriod"/>
            </a:pPr>
            <a:r>
              <a:rPr lang="en-US" baseline="0" dirty="0"/>
              <a:t>Some issues require reeducation of the participant, some require an update to a UPC. Staff must understand first what the problem is before deciding how to proceed.  Many of the issues can be handled at the local agency however when they cannot be resolved locally they should contact the state agency.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441732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21</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flyers that were developed specifically for medical providers.</a:t>
            </a:r>
            <a:r>
              <a:rPr lang="en-US" baseline="0" dirty="0"/>
              <a:t>  They are:</a:t>
            </a:r>
          </a:p>
          <a:p>
            <a:pPr marL="174708" indent="-174708">
              <a:buFont typeface="Arial" panose="020B0604020202020204" pitchFamily="34" charset="0"/>
              <a:buChar char="•"/>
            </a:pPr>
            <a:r>
              <a:rPr lang="en-US" baseline="0" dirty="0"/>
              <a:t>Referring Women to WIC in the 1</a:t>
            </a:r>
            <a:r>
              <a:rPr lang="en-US" baseline="30000" dirty="0"/>
              <a:t>st</a:t>
            </a:r>
            <a:r>
              <a:rPr lang="en-US" baseline="0" dirty="0"/>
              <a:t> Trimester</a:t>
            </a:r>
          </a:p>
          <a:p>
            <a:pPr marL="174708" indent="-174708">
              <a:buFont typeface="Arial" panose="020B0604020202020204" pitchFamily="34" charset="0"/>
              <a:buChar char="•"/>
            </a:pPr>
            <a:r>
              <a:rPr lang="en-US" baseline="0" dirty="0"/>
              <a:t>Support Breastfeeding because breastfeeding supports health</a:t>
            </a:r>
          </a:p>
          <a:p>
            <a:pPr marL="174708" indent="-174708">
              <a:buFont typeface="Arial" panose="020B0604020202020204" pitchFamily="34" charset="0"/>
              <a:buChar char="•"/>
            </a:pPr>
            <a:r>
              <a:rPr lang="en-US" baseline="0" dirty="0"/>
              <a:t>WIC’s efforts in preventing childhood obesity</a:t>
            </a:r>
          </a:p>
          <a:p>
            <a:pPr marL="174708" indent="-174708">
              <a:buFont typeface="Arial" panose="020B0604020202020204" pitchFamily="34" charset="0"/>
              <a:buChar char="•"/>
            </a:pPr>
            <a:r>
              <a:rPr lang="en-US" baseline="0" dirty="0"/>
              <a:t>Help your patients Stick with WIC until age 5. </a:t>
            </a:r>
          </a:p>
          <a:p>
            <a:pPr marL="174708" indent="-174708">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flyer was developed with both the employer and employee in mind.  These flyers explain the benefit of the employer encouraging staff to participate in the WIC program.  In addition it provides basic information to an employee so they can also see the benefit and determine if they may be eligible.  These flyers could be included with paychecks, posted in breakrooms included in hiring packets etc. If employers use direct deposit and electronic file is available as well.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our prenatal outreach materials, a poster that shows the importance of early enrollment. (1</a:t>
            </a:r>
            <a:r>
              <a:rPr lang="en-US" baseline="30000" dirty="0"/>
              <a:t>st</a:t>
            </a:r>
            <a:r>
              <a:rPr lang="en-US" dirty="0"/>
              <a:t> trimester).  Since the longer a prenatal participant receives WIC services positively impacts their birth outcomes and breastfeeding experience it is important o ensure that participants and providers know that women can enroll as soon as they learn of their pregnancy. </a:t>
            </a:r>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developed a series of posters addressing childhood participation. There are many reasons families choose to leave</a:t>
            </a:r>
            <a:r>
              <a:rPr lang="en-US" baseline="0" dirty="0"/>
              <a:t> WIC before their child turns 5 years of age. These four posters were developed to target the times they tend to leave.  </a:t>
            </a:r>
          </a:p>
          <a:p>
            <a:endParaRPr lang="en-US" baseline="0" dirty="0"/>
          </a:p>
          <a:p>
            <a:r>
              <a:rPr lang="en-US" baseline="0" dirty="0"/>
              <a:t>For some families, we know that they may come to WIC for the formula.  So what can we do to stem that tide? Start conversations early and frequently to encourage continued participation beyond the child's 1</a:t>
            </a:r>
            <a:r>
              <a:rPr lang="en-US" baseline="30000" dirty="0"/>
              <a:t>st</a:t>
            </a:r>
            <a:r>
              <a:rPr lang="en-US" baseline="0" dirty="0"/>
              <a:t> birthday.  *** Some local agencies have developed their own child retention messaging, like the 1yr birthday card with a reminder message about recertification. ***</a:t>
            </a:r>
          </a:p>
          <a:p>
            <a:endParaRPr lang="en-US" baseline="0" dirty="0"/>
          </a:p>
          <a:p>
            <a:r>
              <a:rPr lang="en-US" baseline="0" dirty="0"/>
              <a:t>For other families although they stay on the program past the child’s 1</a:t>
            </a:r>
            <a:r>
              <a:rPr lang="en-US" baseline="30000" dirty="0"/>
              <a:t>st</a:t>
            </a:r>
            <a:r>
              <a:rPr lang="en-US" baseline="0" dirty="0"/>
              <a:t> birthday they drop off between 18 months and 2 years. Again, frequent reminders of eligibility and the benefit of staying on WIC is helpful. These reminders may include the cost savings of participating as well as the health benefits to the child. </a:t>
            </a:r>
          </a:p>
          <a:p>
            <a:endParaRPr lang="en-US" baseline="0" dirty="0"/>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over 1 </a:t>
            </a:r>
            <a:r>
              <a:rPr lang="en-US" dirty="0" err="1"/>
              <a:t>yearsago</a:t>
            </a:r>
            <a:r>
              <a:rPr lang="en-US" baseline="0" dirty="0"/>
              <a:t> we </a:t>
            </a:r>
            <a:r>
              <a:rPr lang="en-US" dirty="0"/>
              <a:t>kicked off a Facebook ad campaign</a:t>
            </a:r>
            <a:r>
              <a:rPr lang="en-US" baseline="0" dirty="0"/>
              <a:t> which focused both on 1</a:t>
            </a:r>
            <a:r>
              <a:rPr lang="en-US" baseline="30000" dirty="0"/>
              <a:t>st</a:t>
            </a:r>
            <a:r>
              <a:rPr lang="en-US" baseline="0" dirty="0"/>
              <a:t> trimester enrollment and child retention. This ad ran in both English &amp; Spanish for some time.  We did not run any media in 2020 d/t COVID, but plan to resume some campaign in FY 2021 as resources allow.  </a:t>
            </a:r>
          </a:p>
          <a:p>
            <a:endParaRPr lang="en-US" baseline="0" dirty="0"/>
          </a:p>
          <a:p>
            <a:r>
              <a:rPr lang="en-US" baseline="0" dirty="0"/>
              <a:t>Our communications office at DPH has been sending out a tweets for some time now.  The list provides some of the types of messages that have gone out. </a:t>
            </a:r>
          </a:p>
          <a:p>
            <a:endParaRPr lang="en-US" baseline="0" dirty="0"/>
          </a:p>
          <a:p>
            <a:r>
              <a:rPr lang="en-US" baseline="0" dirty="0"/>
              <a:t>Along with our print materials we have been working with a media group to develop and distribute PSAs through Pandora and traditional radio.  </a:t>
            </a:r>
          </a:p>
          <a:p>
            <a:endParaRPr lang="en-US" baseline="0" dirty="0"/>
          </a:p>
          <a:p>
            <a:r>
              <a:rPr lang="en-US" baseline="0" dirty="0"/>
              <a:t>Although we have received positive results from analysis done from either the media group and/or DPH staff we do not know the full impact it has had on CT residents.  We need the help of local agency staff to determine if the messages have been seen/heard.  We need your help to capture the most important data…. Who has it reached and has there been impact on participation?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108341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was pulled from</a:t>
            </a:r>
            <a:r>
              <a:rPr lang="en-US" baseline="0" dirty="0"/>
              <a:t> the Referred From report in CT-WIC. </a:t>
            </a:r>
          </a:p>
          <a:p>
            <a:r>
              <a:rPr lang="en-US" baseline="0" dirty="0"/>
              <a:t>When participants FIRST apply for WIC, there is a question How Heard about WIC? on the Precertification Screen.</a:t>
            </a:r>
          </a:p>
          <a:p>
            <a:endParaRPr lang="en-US" baseline="0" dirty="0"/>
          </a:p>
          <a:p>
            <a:r>
              <a:rPr lang="en-US" baseline="0" dirty="0"/>
              <a:t>A 1/3 of participants have said that they learned of WIC from a family/friend/neighbor. But what else…. Did their doctor encourage them to come, did they hear our ad on Pandora, did they see the Facebook ad, did they attend a community event you were at, did their Head Start worker encourage them to come to WIC?  With probing questions we can more determine if our current efforts are effective.  </a:t>
            </a:r>
          </a:p>
          <a:p>
            <a:endParaRPr lang="en-US" baseline="0" dirty="0"/>
          </a:p>
          <a:p>
            <a:r>
              <a:rPr lang="en-US" baseline="0" dirty="0"/>
              <a:t>For more information &amp; tips on accurately collecting referral data-review Tell Us….. We want to know! referral sign. </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203453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point where local agency staff can capture outreach data after the initial certification is reviewed on the next few slides.  </a:t>
            </a:r>
          </a:p>
        </p:txBody>
      </p:sp>
      <p:sp>
        <p:nvSpPr>
          <p:cNvPr id="4" name="Slide Number Placeholder 3"/>
          <p:cNvSpPr>
            <a:spLocks noGrp="1"/>
          </p:cNvSpPr>
          <p:nvPr>
            <p:ph type="sldNum" sz="quarter" idx="10"/>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2635057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10/13/2020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10/13/2020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10/13/2020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10/13/2020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10/13/2020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10/13/2020</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10/13/2020</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10/13/2020</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10/13/2020</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10/13/2020</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10/13/2020</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www.powtoon.com/online-presentation/cse4xs0X9Tm/?utm_campaign=email%2Bshare%2Bby%2Bowner&amp;utm_medium=SocialShare&amp;mode=movie&amp;utm_source=player-page-social-share&amp;utm_content=cse4xs0X9T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914400"/>
            <a:ext cx="9144000" cy="3505200"/>
          </a:xfrm>
        </p:spPr>
        <p:txBody>
          <a:bodyPr/>
          <a:lstStyle/>
          <a:p>
            <a:r>
              <a:rPr lang="en-US" dirty="0"/>
              <a:t>Outreach &amp; Retention</a:t>
            </a:r>
          </a:p>
        </p:txBody>
      </p:sp>
      <p:sp>
        <p:nvSpPr>
          <p:cNvPr id="3" name="Subtitle 2"/>
          <p:cNvSpPr>
            <a:spLocks noGrp="1"/>
          </p:cNvSpPr>
          <p:nvPr>
            <p:ph type="subTitle" idx="1"/>
          </p:nvPr>
        </p:nvSpPr>
        <p:spPr>
          <a:xfrm>
            <a:off x="1979613" y="4892842"/>
            <a:ext cx="8229600" cy="1447800"/>
          </a:xfrm>
        </p:spPr>
        <p:txBody>
          <a:bodyPr>
            <a:normAutofit/>
          </a:bodyPr>
          <a:lstStyle/>
          <a:p>
            <a:pPr marL="342900" indent="-342900" algn="ctr"/>
            <a:r>
              <a:rPr lang="en-US" b="1" dirty="0"/>
              <a:t>Connecticut WIC Program</a:t>
            </a:r>
          </a:p>
          <a:p>
            <a:pPr marL="342900" indent="-342900" algn="ctr"/>
            <a:r>
              <a:rPr lang="en-US" b="1" dirty="0"/>
              <a:t>Local Agency Staff Orientation</a:t>
            </a:r>
          </a:p>
          <a:p>
            <a:pPr marL="342900" indent="-342900" algn="ctr"/>
            <a:r>
              <a:rPr lang="en-US" b="1" dirty="0"/>
              <a:t>October/November 2020</a:t>
            </a:r>
          </a:p>
          <a:p>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68" y="0"/>
            <a:ext cx="9601200" cy="1143000"/>
          </a:xfrm>
        </p:spPr>
        <p:txBody>
          <a:bodyPr>
            <a:normAutofit/>
          </a:bodyPr>
          <a:lstStyle/>
          <a:p>
            <a:r>
              <a:rPr lang="en-US" sz="3600" b="1" dirty="0"/>
              <a:t>Capturing Data</a:t>
            </a:r>
            <a:endParaRPr lang="en-US" sz="3600" dirty="0"/>
          </a:p>
        </p:txBody>
      </p:sp>
      <p:sp>
        <p:nvSpPr>
          <p:cNvPr id="3" name="Content Placeholder 2"/>
          <p:cNvSpPr>
            <a:spLocks noGrp="1"/>
          </p:cNvSpPr>
          <p:nvPr>
            <p:ph idx="1"/>
          </p:nvPr>
        </p:nvSpPr>
        <p:spPr>
          <a:xfrm>
            <a:off x="1536868" y="1676400"/>
            <a:ext cx="9601200" cy="4648200"/>
          </a:xfrm>
        </p:spPr>
        <p:txBody>
          <a:bodyPr>
            <a:normAutofit/>
          </a:bodyPr>
          <a:lstStyle/>
          <a:p>
            <a:r>
              <a:rPr lang="en-US" sz="3600" b="1" dirty="0"/>
              <a:t>Why?</a:t>
            </a:r>
          </a:p>
          <a:p>
            <a:pPr lvl="1"/>
            <a:r>
              <a:rPr lang="en-US" sz="3400" dirty="0"/>
              <a:t>Measure effectiveness of outreach efforts</a:t>
            </a:r>
          </a:p>
          <a:p>
            <a:pPr lvl="1"/>
            <a:r>
              <a:rPr lang="en-US" sz="3400" dirty="0"/>
              <a:t>Determine areas to consider for future outreach efforts</a:t>
            </a:r>
          </a:p>
          <a:p>
            <a:pPr marL="279082" lvl="1" indent="0">
              <a:buNone/>
            </a:pPr>
            <a:endParaRPr lang="en-US" sz="3400" b="1" dirty="0"/>
          </a:p>
          <a:p>
            <a:pPr marL="279082" lvl="1" indent="0">
              <a:buNone/>
            </a:pPr>
            <a:endParaRPr lang="en-US" sz="3400" b="1" dirty="0"/>
          </a:p>
          <a:p>
            <a:pPr marL="279082" lvl="1" indent="0">
              <a:buNone/>
            </a:pPr>
            <a:r>
              <a:rPr lang="en-US" sz="3400" b="1" dirty="0"/>
              <a:t>Are we accurately capturing referral data?</a:t>
            </a:r>
          </a:p>
          <a:p>
            <a:pPr marL="279082" lvl="1" indent="0">
              <a:buNone/>
            </a:pPr>
            <a:endParaRPr lang="en-US" sz="3400" b="1" dirty="0"/>
          </a:p>
          <a:p>
            <a:pPr marL="279082" lvl="1" indent="0">
              <a:buNone/>
            </a:pPr>
            <a:endParaRPr lang="en-US" sz="3400" b="1" dirty="0"/>
          </a:p>
        </p:txBody>
      </p:sp>
    </p:spTree>
    <p:extLst>
      <p:ext uri="{BB962C8B-B14F-4D97-AF65-F5344CB8AC3E}">
        <p14:creationId xmlns:p14="http://schemas.microsoft.com/office/powerpoint/2010/main" val="3904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Capturing Data</a:t>
            </a:r>
            <a:br>
              <a:rPr lang="en-US" dirty="0"/>
            </a:br>
            <a:r>
              <a:rPr lang="en-US" dirty="0"/>
              <a:t> 	- </a:t>
            </a:r>
            <a:r>
              <a:rPr lang="en-US" sz="3600" b="1" dirty="0"/>
              <a:t>Where do you document the responses?</a:t>
            </a:r>
            <a:r>
              <a:rPr lang="en-US" dirty="0"/>
              <a:t> </a:t>
            </a:r>
          </a:p>
        </p:txBody>
      </p:sp>
      <p:pic>
        <p:nvPicPr>
          <p:cNvPr id="4" name="Content Placeholder 3"/>
          <p:cNvPicPr>
            <a:picLocks noGrp="1" noChangeAspect="1"/>
          </p:cNvPicPr>
          <p:nvPr>
            <p:ph idx="1"/>
          </p:nvPr>
        </p:nvPicPr>
        <p:blipFill>
          <a:blip r:embed="rId3"/>
          <a:stretch>
            <a:fillRect/>
          </a:stretch>
        </p:blipFill>
        <p:spPr>
          <a:xfrm>
            <a:off x="6323012" y="1752600"/>
            <a:ext cx="4800602" cy="4191000"/>
          </a:xfrm>
          <a:prstGeom prst="rect">
            <a:avLst/>
          </a:prstGeom>
        </p:spPr>
      </p:pic>
      <p:pic>
        <p:nvPicPr>
          <p:cNvPr id="5" name="Picture 4"/>
          <p:cNvPicPr>
            <a:picLocks noChangeAspect="1"/>
          </p:cNvPicPr>
          <p:nvPr/>
        </p:nvPicPr>
        <p:blipFill>
          <a:blip r:embed="rId4"/>
          <a:stretch>
            <a:fillRect/>
          </a:stretch>
        </p:blipFill>
        <p:spPr>
          <a:xfrm>
            <a:off x="1522414" y="1752600"/>
            <a:ext cx="4571998" cy="4191000"/>
          </a:xfrm>
          <a:prstGeom prst="rect">
            <a:avLst/>
          </a:prstGeom>
        </p:spPr>
      </p:pic>
      <p:sp>
        <p:nvSpPr>
          <p:cNvPr id="9" name="Down Arrow 8"/>
          <p:cNvSpPr/>
          <p:nvPr/>
        </p:nvSpPr>
        <p:spPr>
          <a:xfrm>
            <a:off x="3884612" y="52578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847012" y="48006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81000"/>
            <a:ext cx="5867400" cy="1143000"/>
          </a:xfrm>
        </p:spPr>
        <p:txBody>
          <a:bodyPr>
            <a:normAutofit/>
          </a:bodyPr>
          <a:lstStyle/>
          <a:p>
            <a:r>
              <a:rPr lang="en-US" sz="3600" b="1" dirty="0"/>
              <a:t>Outreach: WIC </a:t>
            </a:r>
            <a:r>
              <a:rPr lang="en-US" sz="3600" b="1" dirty="0" err="1"/>
              <a:t>Powtoon</a:t>
            </a:r>
            <a:endParaRPr lang="en-US" sz="3600" b="1" dirty="0"/>
          </a:p>
        </p:txBody>
      </p:sp>
      <p:pic>
        <p:nvPicPr>
          <p:cNvPr id="3" name="Picture 2">
            <a:hlinkClick r:id="rId3" tooltip="0 "/>
          </p:cNvPr>
          <p:cNvPicPr>
            <a:picLocks noChangeAspect="1"/>
          </p:cNvPicPr>
          <p:nvPr/>
        </p:nvPicPr>
        <p:blipFill>
          <a:blip r:embed="rId4"/>
          <a:stretch>
            <a:fillRect/>
          </a:stretch>
        </p:blipFill>
        <p:spPr>
          <a:xfrm>
            <a:off x="5103812" y="1905000"/>
            <a:ext cx="6086475" cy="3686175"/>
          </a:xfrm>
          <a:prstGeom prst="rect">
            <a:avLst/>
          </a:prstGeom>
        </p:spPr>
      </p:pic>
      <p:sp>
        <p:nvSpPr>
          <p:cNvPr id="4" name="TextBox 3"/>
          <p:cNvSpPr txBox="1"/>
          <p:nvPr/>
        </p:nvSpPr>
        <p:spPr>
          <a:xfrm>
            <a:off x="684212" y="2362200"/>
            <a:ext cx="41910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Played in all 12 DSS locations throughout Connecticut</a:t>
            </a:r>
          </a:p>
          <a:p>
            <a:endParaRPr lang="en-US" sz="2800" dirty="0"/>
          </a:p>
          <a:p>
            <a:pPr marL="285750" indent="-285750">
              <a:buFont typeface="Arial" panose="020B0604020202020204" pitchFamily="34" charset="0"/>
              <a:buChar char="•"/>
            </a:pPr>
            <a:r>
              <a:rPr lang="en-US" sz="2800" dirty="0"/>
              <a:t>Child retention message</a:t>
            </a:r>
          </a:p>
        </p:txBody>
      </p:sp>
    </p:spTree>
    <p:extLst>
      <p:ext uri="{BB962C8B-B14F-4D97-AF65-F5344CB8AC3E}">
        <p14:creationId xmlns:p14="http://schemas.microsoft.com/office/powerpoint/2010/main" val="228076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81000"/>
            <a:ext cx="9601200" cy="1066800"/>
          </a:xfrm>
        </p:spPr>
        <p:txBody>
          <a:bodyPr>
            <a:normAutofit/>
          </a:bodyPr>
          <a:lstStyle/>
          <a:p>
            <a:pPr algn="ctr"/>
            <a:r>
              <a:rPr lang="en-US" sz="3600" b="1" dirty="0"/>
              <a:t>Retention</a:t>
            </a:r>
            <a:br>
              <a:rPr lang="en-US" sz="3600" b="1" dirty="0"/>
            </a:br>
            <a:r>
              <a:rPr lang="en-US" dirty="0"/>
              <a:t>How do we help our retention rates?</a:t>
            </a:r>
          </a:p>
        </p:txBody>
      </p:sp>
      <p:sp>
        <p:nvSpPr>
          <p:cNvPr id="3" name="Content Placeholder 2"/>
          <p:cNvSpPr>
            <a:spLocks noGrp="1"/>
          </p:cNvSpPr>
          <p:nvPr>
            <p:ph idx="1"/>
          </p:nvPr>
        </p:nvSpPr>
        <p:spPr>
          <a:xfrm>
            <a:off x="836612" y="1676400"/>
            <a:ext cx="10439400" cy="5181600"/>
          </a:xfrm>
        </p:spPr>
        <p:txBody>
          <a:bodyPr>
            <a:normAutofit fontScale="92500" lnSpcReduction="20000"/>
          </a:bodyPr>
          <a:lstStyle/>
          <a:p>
            <a:r>
              <a:rPr lang="en-US" sz="2800" b="1" dirty="0"/>
              <a:t>One Call Now</a:t>
            </a:r>
            <a:r>
              <a:rPr lang="en-US" sz="2800" dirty="0"/>
              <a:t>: Via Push notification, sends reminder calls and/or text messages for upcoming appointments, missed appointments, expiring benefits, farmers market reminders, participant satisfaction surveys and more to come. </a:t>
            </a:r>
          </a:p>
          <a:p>
            <a:r>
              <a:rPr lang="en-US" sz="2800" dirty="0"/>
              <a:t>Provide key retention messages through outreach. </a:t>
            </a:r>
          </a:p>
          <a:p>
            <a:r>
              <a:rPr lang="en-US" sz="2800" b="1" dirty="0"/>
              <a:t>Shopping Experience</a:t>
            </a:r>
            <a:r>
              <a:rPr lang="en-US" sz="2800" dirty="0"/>
              <a:t>: Ensuring participants have a positive shopping experience. WICShopper</a:t>
            </a:r>
          </a:p>
          <a:p>
            <a:r>
              <a:rPr lang="en-US" sz="2800" dirty="0"/>
              <a:t>Customer service trainings</a:t>
            </a:r>
          </a:p>
          <a:p>
            <a:r>
              <a:rPr lang="en-US" sz="2800" dirty="0"/>
              <a:t>Office hours policy &amp; Appointment policy guidance</a:t>
            </a:r>
          </a:p>
          <a:p>
            <a:r>
              <a:rPr lang="en-US" sz="2800" dirty="0"/>
              <a:t>Streamlining services and reducing barriers</a:t>
            </a:r>
          </a:p>
          <a:p>
            <a:r>
              <a:rPr lang="en-US" sz="2800" dirty="0"/>
              <a:t>Fatherhood Initiative</a:t>
            </a:r>
          </a:p>
          <a:p>
            <a:r>
              <a:rPr lang="en-US" sz="2800" dirty="0"/>
              <a:t>WIC &amp; Head Start Better Together Collaboration </a:t>
            </a:r>
          </a:p>
          <a:p>
            <a:endParaRPr lang="en-US" sz="2800" dirty="0"/>
          </a:p>
          <a:p>
            <a:endParaRPr lang="en-US" dirty="0"/>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152400"/>
            <a:ext cx="9372600" cy="1143000"/>
          </a:xfrm>
        </p:spPr>
        <p:txBody>
          <a:bodyPr>
            <a:normAutofit/>
          </a:bodyPr>
          <a:lstStyle/>
          <a:p>
            <a:r>
              <a:rPr lang="en-US" sz="3600" b="1" dirty="0"/>
              <a:t>WIC &amp; Head Start Better Together.</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2" y="1524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srcRect l="854" t="895" r="854" b="2941"/>
          <a:stretch/>
        </p:blipFill>
        <p:spPr>
          <a:xfrm>
            <a:off x="2284412" y="1600200"/>
            <a:ext cx="7086600" cy="4231218"/>
          </a:xfrm>
          <a:prstGeom prst="rect">
            <a:avLst/>
          </a:prstGeom>
        </p:spPr>
      </p:pic>
    </p:spTree>
    <p:extLst>
      <p:ext uri="{BB962C8B-B14F-4D97-AF65-F5344CB8AC3E}">
        <p14:creationId xmlns:p14="http://schemas.microsoft.com/office/powerpoint/2010/main" val="2504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62E9-D72A-4B55-A85D-A72AE64F952A}"/>
              </a:ext>
            </a:extLst>
          </p:cNvPr>
          <p:cNvSpPr>
            <a:spLocks noGrp="1"/>
          </p:cNvSpPr>
          <p:nvPr>
            <p:ph type="title"/>
          </p:nvPr>
        </p:nvSpPr>
        <p:spPr>
          <a:xfrm>
            <a:off x="570378" y="266700"/>
            <a:ext cx="10553236" cy="1143000"/>
          </a:xfrm>
        </p:spPr>
        <p:txBody>
          <a:bodyPr/>
          <a:lstStyle/>
          <a:p>
            <a:r>
              <a:rPr lang="en-US" b="1" dirty="0"/>
              <a:t>Fatherhood Initiative</a:t>
            </a:r>
          </a:p>
        </p:txBody>
      </p:sp>
      <p:sp>
        <p:nvSpPr>
          <p:cNvPr id="5" name="Content Placeholder 4">
            <a:extLst>
              <a:ext uri="{FF2B5EF4-FFF2-40B4-BE49-F238E27FC236}">
                <a16:creationId xmlns:a16="http://schemas.microsoft.com/office/drawing/2014/main" id="{6C038C6C-7D09-48CA-99AA-A6E997CD344C}"/>
              </a:ext>
            </a:extLst>
          </p:cNvPr>
          <p:cNvSpPr>
            <a:spLocks noGrp="1"/>
          </p:cNvSpPr>
          <p:nvPr>
            <p:ph sz="half" idx="1"/>
          </p:nvPr>
        </p:nvSpPr>
        <p:spPr>
          <a:xfrm>
            <a:off x="570378" y="1662112"/>
            <a:ext cx="5597188" cy="4357688"/>
          </a:xfrm>
        </p:spPr>
        <p:txBody>
          <a:bodyPr>
            <a:normAutofit/>
          </a:bodyPr>
          <a:lstStyle/>
          <a:p>
            <a:r>
              <a:rPr lang="en-US" dirty="0"/>
              <a:t>Goal for WIC to be more welcoming to dads/family men</a:t>
            </a:r>
          </a:p>
          <a:p>
            <a:r>
              <a:rPr lang="en-US" dirty="0"/>
              <a:t>Local WIC offices to be more family centered by encouraging dads to participate in all aspects of WIC</a:t>
            </a:r>
          </a:p>
          <a:p>
            <a:pPr lvl="1"/>
            <a:r>
              <a:rPr lang="en-US" dirty="0"/>
              <a:t>Evaluate current attitudes, offices, policies and practices to identify strategies needed for WIC to further welcome and engage with dads.</a:t>
            </a:r>
          </a:p>
          <a:p>
            <a:pPr lvl="1"/>
            <a:r>
              <a:rPr lang="en-US" dirty="0"/>
              <a:t>feedback and technical assistance provided to LA to be more welcoming to dads participating in WIC. </a:t>
            </a:r>
          </a:p>
          <a:p>
            <a:endParaRPr lang="en-US" dirty="0"/>
          </a:p>
          <a:p>
            <a:endParaRPr lang="en-US" dirty="0"/>
          </a:p>
        </p:txBody>
      </p:sp>
      <p:pic>
        <p:nvPicPr>
          <p:cNvPr id="4" name="Picture 3" descr="A picture containing person, young, eating, child&#10;&#10;Description automatically generated">
            <a:extLst>
              <a:ext uri="{FF2B5EF4-FFF2-40B4-BE49-F238E27FC236}">
                <a16:creationId xmlns:a16="http://schemas.microsoft.com/office/drawing/2014/main" id="{C2530A76-3603-46ED-BD3F-11A1806C1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13" y="1204913"/>
            <a:ext cx="5597188" cy="4357688"/>
          </a:xfrm>
          <a:prstGeom prst="rect">
            <a:avLst/>
          </a:prstGeom>
          <a:noFill/>
          <a:ln w="63500">
            <a:solidFill>
              <a:schemeClr val="accent1"/>
            </a:solidFill>
          </a:ln>
          <a:effectLst>
            <a:outerShdw blurRad="50800" dist="38100" dir="5400000" algn="t" rotWithShape="0">
              <a:schemeClr val="tx2">
                <a:alpha val="40000"/>
              </a:schemeClr>
            </a:outerShdw>
          </a:effectLst>
        </p:spPr>
      </p:pic>
    </p:spTree>
    <p:extLst>
      <p:ext uri="{BB962C8B-B14F-4D97-AF65-F5344CB8AC3E}">
        <p14:creationId xmlns:p14="http://schemas.microsoft.com/office/powerpoint/2010/main" val="18487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1.staticflickr.com/5/4034/4278659537_069dbc8a4c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154" y="893"/>
            <a:ext cx="9316671" cy="68601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idx="4294967295"/>
          </p:nvPr>
        </p:nvSpPr>
        <p:spPr>
          <a:xfrm>
            <a:off x="0" y="592032"/>
            <a:ext cx="3198812" cy="1541568"/>
          </a:xfrm>
        </p:spPr>
        <p:txBody>
          <a:bodyPr>
            <a:noAutofit/>
          </a:bodyPr>
          <a:lstStyle/>
          <a:p>
            <a:r>
              <a:rPr lang="en-US" sz="3600" b="1" dirty="0"/>
              <a:t>Shopping with WIC</a:t>
            </a:r>
          </a:p>
        </p:txBody>
      </p:sp>
      <p:sp>
        <p:nvSpPr>
          <p:cNvPr id="5" name="Subtitle 4"/>
          <p:cNvSpPr>
            <a:spLocks noGrp="1"/>
          </p:cNvSpPr>
          <p:nvPr>
            <p:ph type="subTitle" idx="4294967295"/>
          </p:nvPr>
        </p:nvSpPr>
        <p:spPr>
          <a:xfrm>
            <a:off x="76200" y="3430956"/>
            <a:ext cx="3046412" cy="1217243"/>
          </a:xfrm>
        </p:spPr>
        <p:txBody>
          <a:bodyPr>
            <a:noAutofit/>
          </a:bodyPr>
          <a:lstStyle/>
          <a:p>
            <a:pPr marL="0" indent="0">
              <a:buNone/>
            </a:pPr>
            <a:r>
              <a:rPr lang="en-US" sz="2600" b="1" dirty="0">
                <a:solidFill>
                  <a:schemeClr val="accent1">
                    <a:lumMod val="75000"/>
                  </a:schemeClr>
                </a:solidFill>
              </a:rPr>
              <a:t>Ensuring a positive shopping experience</a:t>
            </a:r>
          </a:p>
        </p:txBody>
      </p:sp>
    </p:spTree>
    <p:extLst>
      <p:ext uri="{BB962C8B-B14F-4D97-AF65-F5344CB8AC3E}">
        <p14:creationId xmlns:p14="http://schemas.microsoft.com/office/powerpoint/2010/main" val="272033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What turns a happy shopper into an unhappy one?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6258" y="2133600"/>
            <a:ext cx="5713512" cy="3332882"/>
          </a:xfrm>
        </p:spPr>
      </p:pic>
    </p:spTree>
    <p:extLst>
      <p:ext uri="{BB962C8B-B14F-4D97-AF65-F5344CB8AC3E}">
        <p14:creationId xmlns:p14="http://schemas.microsoft.com/office/powerpoint/2010/main" val="34149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normAutofit/>
          </a:bodyPr>
          <a:lstStyle/>
          <a:p>
            <a:pPr algn="ctr"/>
            <a:r>
              <a:rPr lang="en-US" sz="3600" b="1" dirty="0"/>
              <a:t>What do you do to prevent shoppers from being unhappy?</a:t>
            </a:r>
          </a:p>
        </p:txBody>
      </p:sp>
      <p:sp>
        <p:nvSpPr>
          <p:cNvPr id="3" name="Content Placeholder 2"/>
          <p:cNvSpPr>
            <a:spLocks noGrp="1"/>
          </p:cNvSpPr>
          <p:nvPr>
            <p:ph idx="1"/>
          </p:nvPr>
        </p:nvSpPr>
        <p:spPr>
          <a:xfrm>
            <a:off x="1558926" y="2133600"/>
            <a:ext cx="9601200" cy="4191000"/>
          </a:xfrm>
        </p:spPr>
        <p:txBody>
          <a:bodyPr/>
          <a:lstStyle/>
          <a:p>
            <a:r>
              <a:rPr lang="en-US" sz="2600" dirty="0"/>
              <a:t>How do you make sure shoppers know what to do at the store?</a:t>
            </a:r>
          </a:p>
          <a:p>
            <a:pPr marL="0" indent="0">
              <a:buNone/>
            </a:pPr>
            <a:endParaRPr lang="en-US" sz="2600" dirty="0"/>
          </a:p>
          <a:p>
            <a:r>
              <a:rPr lang="en-US" sz="2600" dirty="0"/>
              <a:t>What follow-up to shopping trips do you provide?</a:t>
            </a:r>
          </a:p>
          <a:p>
            <a:pPr marL="0" indent="0">
              <a:buNone/>
            </a:pPr>
            <a:endParaRPr lang="en-US" sz="2600" dirty="0"/>
          </a:p>
          <a:p>
            <a:r>
              <a:rPr lang="en-US" sz="2600" dirty="0"/>
              <a:t>How do you resolve shopping issues you hear about?</a:t>
            </a:r>
          </a:p>
          <a:p>
            <a:pPr marL="0" indent="0">
              <a:buNone/>
            </a:pPr>
            <a:endParaRPr lang="en-US" dirty="0"/>
          </a:p>
        </p:txBody>
      </p:sp>
    </p:spTree>
    <p:extLst>
      <p:ext uri="{BB962C8B-B14F-4D97-AF65-F5344CB8AC3E}">
        <p14:creationId xmlns:p14="http://schemas.microsoft.com/office/powerpoint/2010/main" val="413076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266700"/>
            <a:ext cx="7924800" cy="1143000"/>
          </a:xfrm>
        </p:spPr>
        <p:txBody>
          <a:bodyPr>
            <a:normAutofit/>
          </a:bodyPr>
          <a:lstStyle/>
          <a:p>
            <a:pPr algn="ctr"/>
            <a:r>
              <a:rPr lang="en-US" sz="3600" b="1" dirty="0"/>
              <a:t>Before they shop</a:t>
            </a:r>
          </a:p>
        </p:txBody>
      </p:sp>
      <p:sp>
        <p:nvSpPr>
          <p:cNvPr id="3" name="Content Placeholder 2"/>
          <p:cNvSpPr>
            <a:spLocks noGrp="1"/>
          </p:cNvSpPr>
          <p:nvPr>
            <p:ph idx="1"/>
          </p:nvPr>
        </p:nvSpPr>
        <p:spPr/>
        <p:txBody>
          <a:bodyPr/>
          <a:lstStyle/>
          <a:p>
            <a:r>
              <a:rPr lang="en-US" sz="2800" b="1" dirty="0"/>
              <a:t>Explain how to shop</a:t>
            </a:r>
          </a:p>
          <a:p>
            <a:pPr lvl="1"/>
            <a:r>
              <a:rPr lang="en-US" sz="2600" dirty="0"/>
              <a:t>Family Benefits List</a:t>
            </a:r>
          </a:p>
          <a:p>
            <a:pPr lvl="1"/>
            <a:r>
              <a:rPr lang="en-US" sz="2600" dirty="0"/>
              <a:t>Approved Food Guide</a:t>
            </a:r>
          </a:p>
          <a:p>
            <a:pPr lvl="1"/>
            <a:r>
              <a:rPr lang="en-US" sz="2600" dirty="0"/>
              <a:t>WICShopper app</a:t>
            </a:r>
          </a:p>
          <a:p>
            <a:pPr lvl="1"/>
            <a:r>
              <a:rPr lang="en-US" sz="2600" dirty="0"/>
              <a:t>Tips on how to make shopping easier</a:t>
            </a:r>
          </a:p>
          <a:p>
            <a:pPr marL="0" indent="0">
              <a:buNone/>
            </a:pPr>
            <a:endParaRPr lang="en-US" dirty="0"/>
          </a:p>
          <a:p>
            <a:r>
              <a:rPr lang="en-US" sz="2600" dirty="0"/>
              <a:t>Provide personalized help depending on their situation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412" y="838200"/>
            <a:ext cx="2856756" cy="2856756"/>
          </a:xfrm>
          <a:prstGeom prst="rect">
            <a:avLst/>
          </a:prstGeom>
        </p:spPr>
      </p:pic>
    </p:spTree>
    <p:extLst>
      <p:ext uri="{BB962C8B-B14F-4D97-AF65-F5344CB8AC3E}">
        <p14:creationId xmlns:p14="http://schemas.microsoft.com/office/powerpoint/2010/main" val="45782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4800" dirty="0"/>
              <a:t>The 5 W’s of Outreach </a:t>
            </a:r>
          </a:p>
        </p:txBody>
      </p:sp>
      <p:sp>
        <p:nvSpPr>
          <p:cNvPr id="14" name="Content Placeholder 2"/>
          <p:cNvSpPr>
            <a:spLocks noGrp="1"/>
          </p:cNvSpPr>
          <p:nvPr>
            <p:ph idx="1"/>
          </p:nvPr>
        </p:nvSpPr>
        <p:spPr>
          <a:xfrm>
            <a:off x="2050216" y="1981200"/>
            <a:ext cx="3358396" cy="4191000"/>
          </a:xfrm>
        </p:spPr>
        <p:txBody>
          <a:bodyPr>
            <a:normAutofit/>
          </a:bodyPr>
          <a:lstStyle/>
          <a:p>
            <a:r>
              <a:rPr lang="en-US" sz="3600" dirty="0"/>
              <a:t>Why?</a:t>
            </a:r>
          </a:p>
          <a:p>
            <a:r>
              <a:rPr lang="en-US" sz="3600" dirty="0"/>
              <a:t>What?</a:t>
            </a:r>
          </a:p>
          <a:p>
            <a:r>
              <a:rPr lang="en-US" sz="3600" dirty="0"/>
              <a:t>Where?</a:t>
            </a:r>
          </a:p>
          <a:p>
            <a:r>
              <a:rPr lang="en-US" sz="3600" dirty="0"/>
              <a:t>When?</a:t>
            </a:r>
          </a:p>
          <a:p>
            <a:r>
              <a:rPr lang="en-US" sz="3600" dirty="0"/>
              <a:t>Who?</a:t>
            </a:r>
          </a:p>
        </p:txBody>
      </p:sp>
      <p:pic>
        <p:nvPicPr>
          <p:cNvPr id="1026" name="Picture 2" descr="Picture1"/>
          <p:cNvPicPr>
            <a:picLocks noChangeAspect="1" noChangeArrowheads="1"/>
          </p:cNvPicPr>
          <p:nvPr/>
        </p:nvPicPr>
        <p:blipFill rotWithShape="1">
          <a:blip r:embed="rId3">
            <a:extLst>
              <a:ext uri="{28A0092B-C50C-407E-A947-70E740481C1C}">
                <a14:useLocalDpi xmlns:a14="http://schemas.microsoft.com/office/drawing/2010/main" val="0"/>
              </a:ext>
            </a:extLst>
          </a:blip>
          <a:srcRect l="10417" t="9064" r="6250" b="6338"/>
          <a:stretch/>
        </p:blipFill>
        <p:spPr bwMode="auto">
          <a:xfrm>
            <a:off x="6780212" y="2362200"/>
            <a:ext cx="3581400" cy="2743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500"/>
                                        <p:tgtEl>
                                          <p:spTgt spid="14">
                                            <p:txEl>
                                              <p:pRg st="0" end="0"/>
                                            </p:txEl>
                                          </p:spTgt>
                                        </p:tgtEl>
                                      </p:cBhvr>
                                    </p:animEffect>
                                    <p:anim calcmode="lin" valueType="num">
                                      <p:cBhvr>
                                        <p:cTn id="8" dur="1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500"/>
                                        <p:tgtEl>
                                          <p:spTgt spid="14">
                                            <p:txEl>
                                              <p:pRg st="1" end="1"/>
                                            </p:txEl>
                                          </p:spTgt>
                                        </p:tgtEl>
                                      </p:cBhvr>
                                    </p:animEffect>
                                    <p:anim calcmode="lin" valueType="num">
                                      <p:cBhvr>
                                        <p:cTn id="15" dur="1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500"/>
                                        <p:tgtEl>
                                          <p:spTgt spid="14">
                                            <p:txEl>
                                              <p:pRg st="2" end="2"/>
                                            </p:txEl>
                                          </p:spTgt>
                                        </p:tgtEl>
                                      </p:cBhvr>
                                    </p:animEffect>
                                    <p:anim calcmode="lin" valueType="num">
                                      <p:cBhvr>
                                        <p:cTn id="22" dur="1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500"/>
                                        <p:tgtEl>
                                          <p:spTgt spid="14">
                                            <p:txEl>
                                              <p:pRg st="3" end="3"/>
                                            </p:txEl>
                                          </p:spTgt>
                                        </p:tgtEl>
                                      </p:cBhvr>
                                    </p:animEffect>
                                    <p:anim calcmode="lin" valueType="num">
                                      <p:cBhvr>
                                        <p:cTn id="29" dur="1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500"/>
                                        <p:tgtEl>
                                          <p:spTgt spid="14">
                                            <p:txEl>
                                              <p:pRg st="4" end="4"/>
                                            </p:txEl>
                                          </p:spTgt>
                                        </p:tgtEl>
                                      </p:cBhvr>
                                    </p:animEffect>
                                    <p:anim calcmode="lin" valueType="num">
                                      <p:cBhvr>
                                        <p:cTn id="36" dur="1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1" y="533400"/>
            <a:ext cx="11386939" cy="1143000"/>
          </a:xfrm>
        </p:spPr>
        <p:txBody>
          <a:bodyPr>
            <a:normAutofit/>
          </a:bodyPr>
          <a:lstStyle/>
          <a:p>
            <a:pPr algn="ctr"/>
            <a:r>
              <a:rPr lang="en-US" sz="3600" b="1" dirty="0"/>
              <a:t>Four things every WIC shopper needs to know before they shop!</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0271" y="2659242"/>
            <a:ext cx="4331641" cy="2919346"/>
          </a:xfrm>
        </p:spPr>
      </p:pic>
      <p:sp>
        <p:nvSpPr>
          <p:cNvPr id="3" name="TextBox 2"/>
          <p:cNvSpPr txBox="1"/>
          <p:nvPr/>
        </p:nvSpPr>
        <p:spPr>
          <a:xfrm>
            <a:off x="836612" y="2659242"/>
            <a:ext cx="6187522" cy="2954527"/>
          </a:xfrm>
          <a:prstGeom prst="rect">
            <a:avLst/>
          </a:prstGeom>
          <a:noFill/>
        </p:spPr>
        <p:txBody>
          <a:bodyPr wrap="square" rtlCol="0">
            <a:spAutoFit/>
          </a:bodyPr>
          <a:lstStyle/>
          <a:p>
            <a:r>
              <a:rPr lang="en-US" sz="2400" dirty="0"/>
              <a:t>1.</a:t>
            </a:r>
          </a:p>
          <a:p>
            <a:endParaRPr lang="en-US" sz="2400" dirty="0"/>
          </a:p>
          <a:p>
            <a:r>
              <a:rPr lang="en-US" sz="2400" dirty="0"/>
              <a:t>2.</a:t>
            </a:r>
          </a:p>
          <a:p>
            <a:endParaRPr lang="en-US" sz="2400" dirty="0"/>
          </a:p>
          <a:p>
            <a:r>
              <a:rPr lang="en-US" sz="2400" dirty="0"/>
              <a:t>3.</a:t>
            </a:r>
          </a:p>
          <a:p>
            <a:endParaRPr lang="en-US" sz="2400" dirty="0"/>
          </a:p>
          <a:p>
            <a:r>
              <a:rPr lang="en-US" sz="2400" dirty="0"/>
              <a:t>4</a:t>
            </a:r>
            <a:r>
              <a:rPr lang="en-US" sz="1799" dirty="0"/>
              <a:t>.</a:t>
            </a:r>
          </a:p>
          <a:p>
            <a:endParaRPr lang="en-US" sz="1799" dirty="0"/>
          </a:p>
        </p:txBody>
      </p:sp>
    </p:spTree>
    <p:extLst>
      <p:ext uri="{BB962C8B-B14F-4D97-AF65-F5344CB8AC3E}">
        <p14:creationId xmlns:p14="http://schemas.microsoft.com/office/powerpoint/2010/main" val="20586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vimeocdn.com/video/508337245_12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 y="11723"/>
            <a:ext cx="6107723" cy="2725615"/>
          </a:xfrm>
        </p:spPr>
        <p:txBody>
          <a:bodyPr>
            <a:normAutofit/>
          </a:bodyPr>
          <a:lstStyle/>
          <a:p>
            <a:pPr algn="ctr"/>
            <a:r>
              <a:rPr lang="en-US" sz="3600" b="1" dirty="0"/>
              <a:t>Outreach: Flyers for </a:t>
            </a:r>
            <a:br>
              <a:rPr lang="en-US" sz="3600" b="1" dirty="0"/>
            </a:br>
            <a:r>
              <a:rPr lang="en-US" sz="3600" b="1" dirty="0"/>
              <a:t>Medical Providers</a:t>
            </a:r>
            <a:br>
              <a:rPr lang="en-US" sz="3400" b="1" dirty="0"/>
            </a:br>
            <a:br>
              <a:rPr lang="en-US" dirty="0"/>
            </a:br>
            <a:endParaRPr lang="en-US" dirty="0"/>
          </a:p>
        </p:txBody>
      </p:sp>
      <p:pic>
        <p:nvPicPr>
          <p:cNvPr id="4" name="Content Placeholder 3"/>
          <p:cNvPicPr>
            <a:picLocks noGrp="1" noChangeAspect="1"/>
          </p:cNvPicPr>
          <p:nvPr>
            <p:ph idx="1"/>
          </p:nvPr>
        </p:nvPicPr>
        <p:blipFill rotWithShape="1">
          <a:blip r:embed="rId3"/>
          <a:srcRect l="4673" t="1539" r="4673" b="3077"/>
          <a:stretch/>
        </p:blipFill>
        <p:spPr>
          <a:xfrm>
            <a:off x="9267353" y="96542"/>
            <a:ext cx="2895600" cy="4114800"/>
          </a:xfrm>
          <a:prstGeom prst="rect">
            <a:avLst/>
          </a:prstGeom>
        </p:spPr>
      </p:pic>
      <p:pic>
        <p:nvPicPr>
          <p:cNvPr id="5" name="Picture 4"/>
          <p:cNvPicPr>
            <a:picLocks noChangeAspect="1"/>
          </p:cNvPicPr>
          <p:nvPr/>
        </p:nvPicPr>
        <p:blipFill rotWithShape="1">
          <a:blip r:embed="rId4"/>
          <a:srcRect l="2453" t="545" r="4134" b="2064"/>
          <a:stretch/>
        </p:blipFill>
        <p:spPr>
          <a:xfrm>
            <a:off x="3000444" y="2069123"/>
            <a:ext cx="2971799" cy="4114800"/>
          </a:xfrm>
          <a:prstGeom prst="rect">
            <a:avLst/>
          </a:prstGeom>
        </p:spPr>
      </p:pic>
      <p:pic>
        <p:nvPicPr>
          <p:cNvPr id="6" name="Picture 5"/>
          <p:cNvPicPr>
            <a:picLocks noChangeAspect="1"/>
          </p:cNvPicPr>
          <p:nvPr/>
        </p:nvPicPr>
        <p:blipFill rotWithShape="1">
          <a:blip r:embed="rId5"/>
          <a:srcRect l="4502" t="1066" r="3557" b="3369"/>
          <a:stretch/>
        </p:blipFill>
        <p:spPr>
          <a:xfrm>
            <a:off x="6111997" y="66397"/>
            <a:ext cx="2890661" cy="4114800"/>
          </a:xfrm>
          <a:prstGeom prst="rect">
            <a:avLst/>
          </a:prstGeom>
        </p:spPr>
      </p:pic>
      <p:pic>
        <p:nvPicPr>
          <p:cNvPr id="7" name="Picture 6"/>
          <p:cNvPicPr>
            <a:picLocks noChangeAspect="1"/>
          </p:cNvPicPr>
          <p:nvPr/>
        </p:nvPicPr>
        <p:blipFill rotWithShape="1">
          <a:blip r:embed="rId6"/>
          <a:srcRect l="3714" t="987" r="3568" b="4197"/>
          <a:stretch/>
        </p:blipFill>
        <p:spPr>
          <a:xfrm>
            <a:off x="4275" y="2743200"/>
            <a:ext cx="2889738" cy="4114800"/>
          </a:xfrm>
          <a:prstGeom prst="rect">
            <a:avLst/>
          </a:prstGeom>
        </p:spPr>
      </p:pic>
      <p:sp>
        <p:nvSpPr>
          <p:cNvPr id="3" name="TextBox 2"/>
          <p:cNvSpPr txBox="1"/>
          <p:nvPr/>
        </p:nvSpPr>
        <p:spPr>
          <a:xfrm>
            <a:off x="7237412" y="4290298"/>
            <a:ext cx="5410200" cy="2339102"/>
          </a:xfrm>
          <a:prstGeom prst="rect">
            <a:avLst/>
          </a:prstGeom>
          <a:noFill/>
        </p:spPr>
        <p:txBody>
          <a:bodyPr wrap="square" rtlCol="0">
            <a:spAutoFit/>
          </a:bodyPr>
          <a:lstStyle/>
          <a:p>
            <a:r>
              <a:rPr lang="en-US" sz="3200" dirty="0"/>
              <a:t>1</a:t>
            </a:r>
            <a:r>
              <a:rPr lang="en-US" sz="3200" baseline="30000" dirty="0"/>
              <a:t>st</a:t>
            </a:r>
            <a:r>
              <a:rPr lang="en-US" sz="3200" dirty="0"/>
              <a:t> trimester enrollment</a:t>
            </a:r>
            <a:br>
              <a:rPr lang="en-US" sz="3200" dirty="0"/>
            </a:br>
            <a:r>
              <a:rPr lang="en-US" sz="3200" dirty="0"/>
              <a:t>Breastfeeding</a:t>
            </a:r>
            <a:br>
              <a:rPr lang="en-US" sz="3200" dirty="0"/>
            </a:br>
            <a:r>
              <a:rPr lang="en-US" sz="3200" dirty="0"/>
              <a:t>Childhood Obesity</a:t>
            </a:r>
            <a:br>
              <a:rPr lang="en-US" sz="3200" dirty="0"/>
            </a:br>
            <a:r>
              <a:rPr lang="en-US" sz="3200" dirty="0"/>
              <a:t>Stick with WIC</a:t>
            </a:r>
            <a:br>
              <a:rPr lang="en-US" dirty="0"/>
            </a:br>
            <a:endParaRPr lang="en-US" dirty="0"/>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a:srcRect l="4134" r="4040" b="5455"/>
          <a:stretch/>
        </p:blipFill>
        <p:spPr>
          <a:xfrm>
            <a:off x="1522410" y="1295400"/>
            <a:ext cx="4267201" cy="5029200"/>
          </a:xfrm>
          <a:prstGeom prst="rect">
            <a:avLst/>
          </a:prstGeom>
        </p:spPr>
      </p:pic>
      <p:pic>
        <p:nvPicPr>
          <p:cNvPr id="7" name="Content Placeholder 6"/>
          <p:cNvPicPr>
            <a:picLocks noGrp="1" noChangeAspect="1"/>
          </p:cNvPicPr>
          <p:nvPr>
            <p:ph sz="half" idx="2"/>
          </p:nvPr>
        </p:nvPicPr>
        <p:blipFill rotWithShape="1">
          <a:blip r:embed="rId4"/>
          <a:srcRect l="3172" r="3172" b="3637"/>
          <a:stretch/>
        </p:blipFill>
        <p:spPr>
          <a:xfrm>
            <a:off x="6170609" y="1295400"/>
            <a:ext cx="4419604" cy="5029200"/>
          </a:xfrm>
          <a:prstGeom prst="rect">
            <a:avLst/>
          </a:prstGeom>
        </p:spPr>
      </p:pic>
      <p:sp>
        <p:nvSpPr>
          <p:cNvPr id="6" name="Title 1"/>
          <p:cNvSpPr txBox="1">
            <a:spLocks/>
          </p:cNvSpPr>
          <p:nvPr/>
        </p:nvSpPr>
        <p:spPr>
          <a:xfrm>
            <a:off x="1141412" y="0"/>
            <a:ext cx="10128738" cy="219807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700" b="1" dirty="0"/>
              <a:t>Outreach: Flyers for Employers/Employees</a:t>
            </a:r>
            <a:br>
              <a:rPr lang="en-US" sz="3400" b="1" dirty="0"/>
            </a:br>
            <a:br>
              <a:rPr lang="en-US" dirty="0"/>
            </a:br>
            <a:br>
              <a:rPr lang="en-US" dirty="0"/>
            </a:br>
            <a:endParaRPr lang="en-US" dirty="0"/>
          </a:p>
        </p:txBody>
      </p: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9601200" cy="1676400"/>
          </a:xfrm>
        </p:spPr>
        <p:txBody>
          <a:bodyPr>
            <a:normAutofit/>
          </a:bodyPr>
          <a:lstStyle/>
          <a:p>
            <a:r>
              <a:rPr lang="en-US" sz="3600" b="1" dirty="0"/>
              <a:t>Outreach: Posters</a:t>
            </a:r>
            <a:br>
              <a:rPr lang="en-US" sz="3600" b="1" dirty="0"/>
            </a:br>
            <a:r>
              <a:rPr lang="en-US" sz="3600" b="1" dirty="0"/>
              <a:t>Pregnant?</a:t>
            </a:r>
          </a:p>
        </p:txBody>
      </p:sp>
      <p:sp>
        <p:nvSpPr>
          <p:cNvPr id="6" name="Content Placeholder 2"/>
          <p:cNvSpPr>
            <a:spLocks noGrp="1"/>
          </p:cNvSpPr>
          <p:nvPr>
            <p:ph sz="half" idx="2"/>
          </p:nvPr>
        </p:nvSpPr>
        <p:spPr>
          <a:xfrm>
            <a:off x="455612" y="1828800"/>
            <a:ext cx="5562600" cy="1905000"/>
          </a:xfrm>
        </p:spPr>
        <p:txBody>
          <a:bodyPr>
            <a:noAutofit/>
          </a:bodyPr>
          <a:lstStyle/>
          <a:p>
            <a:r>
              <a:rPr lang="en-US" sz="3600" dirty="0"/>
              <a:t>As soon as you know, let WIC know </a:t>
            </a:r>
          </a:p>
          <a:p>
            <a:r>
              <a:rPr lang="en-US" sz="3600" dirty="0"/>
              <a:t>Goal is to increase 1</a:t>
            </a:r>
            <a:r>
              <a:rPr lang="en-US" sz="3600" baseline="30000" dirty="0"/>
              <a:t>st</a:t>
            </a:r>
            <a:r>
              <a:rPr lang="en-US" sz="3600" dirty="0"/>
              <a:t> trimester enrollment </a:t>
            </a:r>
          </a:p>
        </p:txBody>
      </p:sp>
      <p:pic>
        <p:nvPicPr>
          <p:cNvPr id="4" name="Content Placeholder 3"/>
          <p:cNvPicPr>
            <a:picLocks noGrp="1" noChangeAspect="1"/>
          </p:cNvPicPr>
          <p:nvPr>
            <p:ph sz="half" idx="1"/>
          </p:nvPr>
        </p:nvPicPr>
        <p:blipFill rotWithShape="1">
          <a:blip r:embed="rId3"/>
          <a:srcRect l="979" r="3666" b="1818"/>
          <a:stretch/>
        </p:blipFill>
        <p:spPr>
          <a:xfrm>
            <a:off x="6780212" y="304800"/>
            <a:ext cx="4648200" cy="6019800"/>
          </a:xfrm>
          <a:prstGeom prst="rect">
            <a:avLst/>
          </a:prstGeom>
        </p:spPr>
      </p:pic>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8247" y="381000"/>
            <a:ext cx="5637212" cy="876300"/>
          </a:xfrm>
        </p:spPr>
        <p:txBody>
          <a:bodyPr>
            <a:normAutofit/>
          </a:bodyPr>
          <a:lstStyle/>
          <a:p>
            <a:r>
              <a:rPr lang="en-US" sz="3600" b="1" dirty="0"/>
              <a:t>Posters: Child Retention</a:t>
            </a:r>
          </a:p>
        </p:txBody>
      </p:sp>
      <p:pic>
        <p:nvPicPr>
          <p:cNvPr id="4" name="Picture 3"/>
          <p:cNvPicPr>
            <a:picLocks noChangeAspect="1"/>
          </p:cNvPicPr>
          <p:nvPr/>
        </p:nvPicPr>
        <p:blipFill rotWithShape="1">
          <a:blip r:embed="rId3"/>
          <a:srcRect l="2873" t="2187" r="2323" b="10994"/>
          <a:stretch/>
        </p:blipFill>
        <p:spPr>
          <a:xfrm>
            <a:off x="9828212" y="152400"/>
            <a:ext cx="2200275" cy="3125821"/>
          </a:xfrm>
          <a:prstGeom prst="rect">
            <a:avLst/>
          </a:prstGeom>
        </p:spPr>
      </p:pic>
      <p:pic>
        <p:nvPicPr>
          <p:cNvPr id="5" name="Picture 4"/>
          <p:cNvPicPr>
            <a:picLocks noChangeAspect="1"/>
          </p:cNvPicPr>
          <p:nvPr/>
        </p:nvPicPr>
        <p:blipFill rotWithShape="1">
          <a:blip r:embed="rId4"/>
          <a:srcRect l="5912" t="1852" r="2909" b="11111"/>
          <a:stretch/>
        </p:blipFill>
        <p:spPr>
          <a:xfrm>
            <a:off x="9849491" y="3505200"/>
            <a:ext cx="2178996" cy="3200400"/>
          </a:xfrm>
          <a:prstGeom prst="rect">
            <a:avLst/>
          </a:prstGeom>
        </p:spPr>
      </p:pic>
      <p:pic>
        <p:nvPicPr>
          <p:cNvPr id="6" name="Picture 5"/>
          <p:cNvPicPr>
            <a:picLocks noChangeAspect="1"/>
          </p:cNvPicPr>
          <p:nvPr/>
        </p:nvPicPr>
        <p:blipFill rotWithShape="1">
          <a:blip r:embed="rId5"/>
          <a:srcRect l="1259" t="2168" r="2136" b="11111"/>
          <a:stretch/>
        </p:blipFill>
        <p:spPr>
          <a:xfrm>
            <a:off x="7326542" y="3540868"/>
            <a:ext cx="2317964" cy="3200400"/>
          </a:xfrm>
          <a:prstGeom prst="rect">
            <a:avLst/>
          </a:prstGeom>
        </p:spPr>
      </p:pic>
      <p:pic>
        <p:nvPicPr>
          <p:cNvPr id="7" name="Picture 6"/>
          <p:cNvPicPr>
            <a:picLocks noChangeAspect="1"/>
          </p:cNvPicPr>
          <p:nvPr/>
        </p:nvPicPr>
        <p:blipFill rotWithShape="1">
          <a:blip r:embed="rId6"/>
          <a:srcRect t="1852" r="2633" b="11111"/>
          <a:stretch/>
        </p:blipFill>
        <p:spPr>
          <a:xfrm>
            <a:off x="7323305" y="152400"/>
            <a:ext cx="2321201" cy="3200400"/>
          </a:xfrm>
          <a:prstGeom prst="rect">
            <a:avLst/>
          </a:prstGeom>
        </p:spPr>
      </p:pic>
      <p:sp>
        <p:nvSpPr>
          <p:cNvPr id="8" name="TextBox 7"/>
          <p:cNvSpPr txBox="1"/>
          <p:nvPr/>
        </p:nvSpPr>
        <p:spPr>
          <a:xfrm>
            <a:off x="303211" y="1749357"/>
            <a:ext cx="5872247" cy="3908762"/>
          </a:xfrm>
          <a:prstGeom prst="rect">
            <a:avLst/>
          </a:prstGeom>
          <a:noFill/>
        </p:spPr>
        <p:txBody>
          <a:bodyPr wrap="square" rtlCol="0">
            <a:spAutoFit/>
          </a:bodyPr>
          <a:lstStyle/>
          <a:p>
            <a:pPr marL="285750" indent="-285750">
              <a:buFont typeface="Arial" panose="020B0604020202020204" pitchFamily="34" charset="0"/>
              <a:buChar char="•"/>
            </a:pPr>
            <a:r>
              <a:rPr lang="en-US" sz="3200" dirty="0"/>
              <a:t>There’s much more to WIC than free formula.</a:t>
            </a:r>
          </a:p>
          <a:p>
            <a:endParaRPr lang="en-US" sz="800" dirty="0"/>
          </a:p>
          <a:p>
            <a:pPr marL="285750" indent="-285750">
              <a:buFont typeface="Arial" panose="020B0604020202020204" pitchFamily="34" charset="0"/>
              <a:buChar char="•"/>
            </a:pPr>
            <a:r>
              <a:rPr lang="en-US" sz="3200" dirty="0"/>
              <a:t>Start Healthy Habits, Stick with WIC.</a:t>
            </a:r>
          </a:p>
          <a:p>
            <a:endParaRPr lang="en-US" sz="800" dirty="0"/>
          </a:p>
          <a:p>
            <a:pPr marL="285750" indent="-285750">
              <a:buFont typeface="Arial" panose="020B0604020202020204" pitchFamily="34" charset="0"/>
              <a:buChar char="•"/>
            </a:pPr>
            <a:r>
              <a:rPr lang="en-US" sz="3200" dirty="0"/>
              <a:t>Save Money, Stick with WIC. </a:t>
            </a:r>
          </a:p>
          <a:p>
            <a:endParaRPr lang="en-US" sz="800" dirty="0"/>
          </a:p>
          <a:p>
            <a:pPr marL="285750" indent="-285750">
              <a:buFont typeface="Arial" panose="020B0604020202020204" pitchFamily="34" charset="0"/>
              <a:buChar char="•"/>
            </a:pPr>
            <a:r>
              <a:rPr lang="en-US" sz="3200" dirty="0"/>
              <a:t>WIC is for all kinds of families.</a:t>
            </a: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2" y="361647"/>
            <a:ext cx="6821488" cy="762000"/>
          </a:xfrm>
        </p:spPr>
        <p:txBody>
          <a:bodyPr>
            <a:normAutofit fontScale="90000"/>
          </a:bodyPr>
          <a:lstStyle/>
          <a:p>
            <a:r>
              <a:rPr lang="en-US" sz="3600" b="1" dirty="0"/>
              <a:t>Outreach: Social Media &amp; Radio</a:t>
            </a:r>
          </a:p>
        </p:txBody>
      </p:sp>
      <p:pic>
        <p:nvPicPr>
          <p:cNvPr id="12" name="Picture 11"/>
          <p:cNvPicPr>
            <a:picLocks noChangeAspect="1"/>
          </p:cNvPicPr>
          <p:nvPr/>
        </p:nvPicPr>
        <p:blipFill rotWithShape="1">
          <a:blip r:embed="rId3"/>
          <a:srcRect r="3863"/>
          <a:stretch/>
        </p:blipFill>
        <p:spPr>
          <a:xfrm>
            <a:off x="172905" y="2667000"/>
            <a:ext cx="3711707" cy="37338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02" y="1704788"/>
            <a:ext cx="751419" cy="751419"/>
          </a:xfrm>
          <a:prstGeom prst="rect">
            <a:avLst/>
          </a:prstGeom>
        </p:spPr>
      </p:pic>
      <p:sp>
        <p:nvSpPr>
          <p:cNvPr id="16" name="TextBox 15"/>
          <p:cNvSpPr txBox="1"/>
          <p:nvPr/>
        </p:nvSpPr>
        <p:spPr>
          <a:xfrm>
            <a:off x="1008338" y="1676400"/>
            <a:ext cx="2703369" cy="923330"/>
          </a:xfrm>
          <a:prstGeom prst="rect">
            <a:avLst/>
          </a:prstGeom>
          <a:noFill/>
        </p:spPr>
        <p:txBody>
          <a:bodyPr wrap="square" rtlCol="0">
            <a:spAutoFit/>
          </a:bodyPr>
          <a:lstStyle/>
          <a:p>
            <a:r>
              <a:rPr lang="en-US" dirty="0"/>
              <a:t>Ad campaign: focus on 1</a:t>
            </a:r>
            <a:r>
              <a:rPr lang="en-US" baseline="30000" dirty="0"/>
              <a:t>st</a:t>
            </a:r>
            <a:r>
              <a:rPr lang="en-US" dirty="0"/>
              <a:t> trimester enrollment &amp; child retention</a:t>
            </a:r>
          </a:p>
        </p:txBody>
      </p:sp>
      <p:sp>
        <p:nvSpPr>
          <p:cNvPr id="18" name="TextBox 17"/>
          <p:cNvSpPr txBox="1"/>
          <p:nvPr/>
        </p:nvSpPr>
        <p:spPr>
          <a:xfrm>
            <a:off x="4646612" y="3359789"/>
            <a:ext cx="2667000" cy="2585323"/>
          </a:xfrm>
          <a:prstGeom prst="rect">
            <a:avLst/>
          </a:prstGeom>
          <a:noFill/>
        </p:spPr>
        <p:txBody>
          <a:bodyPr wrap="square" rtlCol="0">
            <a:spAutoFit/>
          </a:bodyPr>
          <a:lstStyle/>
          <a:p>
            <a:r>
              <a:rPr lang="en-US" b="1" dirty="0"/>
              <a:t>Key messages include:</a:t>
            </a:r>
          </a:p>
          <a:p>
            <a:r>
              <a:rPr lang="en-US" dirty="0"/>
              <a:t>Breastfeeding</a:t>
            </a:r>
          </a:p>
          <a:p>
            <a:r>
              <a:rPr lang="en-US" dirty="0"/>
              <a:t>Farmers Market</a:t>
            </a:r>
          </a:p>
          <a:p>
            <a:r>
              <a:rPr lang="en-US" dirty="0"/>
              <a:t>General WIC info</a:t>
            </a:r>
          </a:p>
          <a:p>
            <a:r>
              <a:rPr lang="en-US" dirty="0"/>
              <a:t>Head Start eligibility</a:t>
            </a:r>
          </a:p>
          <a:p>
            <a:r>
              <a:rPr lang="en-US" dirty="0"/>
              <a:t>Stick with WIC</a:t>
            </a:r>
          </a:p>
          <a:p>
            <a:r>
              <a:rPr lang="en-US" dirty="0"/>
              <a:t>Monthly $ benefit</a:t>
            </a:r>
          </a:p>
          <a:p>
            <a:r>
              <a:rPr lang="en-US" dirty="0" err="1"/>
              <a:t>eWIC</a:t>
            </a:r>
            <a:r>
              <a:rPr lang="en-US" dirty="0"/>
              <a:t> card</a:t>
            </a:r>
          </a:p>
          <a:p>
            <a:r>
              <a:rPr lang="en-US" dirty="0"/>
              <a:t>And much more</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3" y="3774715"/>
            <a:ext cx="304800" cy="24740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3" y="4022625"/>
            <a:ext cx="304800" cy="24740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3" y="4297344"/>
            <a:ext cx="304800" cy="24740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2" y="4573197"/>
            <a:ext cx="304800" cy="247403"/>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637" r="7087"/>
          <a:stretch/>
        </p:blipFill>
        <p:spPr>
          <a:xfrm>
            <a:off x="4646612" y="2209800"/>
            <a:ext cx="1981201" cy="83875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2" y="4852225"/>
            <a:ext cx="304800" cy="247403"/>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2" y="5119640"/>
            <a:ext cx="304800" cy="247403"/>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2" y="5367043"/>
            <a:ext cx="304800" cy="247403"/>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5088" y="5626122"/>
            <a:ext cx="304800" cy="247403"/>
          </a:xfrm>
          <a:prstGeom prst="rect">
            <a:avLst/>
          </a:prstGeom>
        </p:spPr>
      </p:pic>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140816"/>
            <a:ext cx="23225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9331" y="1504754"/>
            <a:ext cx="1387475"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700" y="1045975"/>
            <a:ext cx="1497013"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95825" y="53424"/>
            <a:ext cx="2382838" cy="140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7473" y="2652129"/>
            <a:ext cx="1716704" cy="79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7956" t="3333" r="7956" b="3333"/>
          <a:stretch/>
        </p:blipFill>
        <p:spPr>
          <a:xfrm>
            <a:off x="10634437" y="1641570"/>
            <a:ext cx="1371169" cy="2879455"/>
          </a:xfrm>
          <a:prstGeom prst="rect">
            <a:avLst/>
          </a:prstGeom>
        </p:spPr>
      </p:pic>
      <p:sp>
        <p:nvSpPr>
          <p:cNvPr id="3" name="TextBox 2"/>
          <p:cNvSpPr txBox="1"/>
          <p:nvPr/>
        </p:nvSpPr>
        <p:spPr>
          <a:xfrm>
            <a:off x="8917691" y="4818723"/>
            <a:ext cx="3046414" cy="923330"/>
          </a:xfrm>
          <a:prstGeom prst="rect">
            <a:avLst/>
          </a:prstGeom>
          <a:noFill/>
        </p:spPr>
        <p:txBody>
          <a:bodyPr wrap="square" rtlCol="0">
            <a:spAutoFit/>
          </a:bodyPr>
          <a:lstStyle/>
          <a:p>
            <a:r>
              <a:rPr lang="en-US" dirty="0"/>
              <a:t>Recently Added: WICShopper</a:t>
            </a:r>
          </a:p>
          <a:p>
            <a:r>
              <a:rPr lang="en-US" dirty="0"/>
              <a:t>1</a:t>
            </a:r>
            <a:r>
              <a:rPr lang="en-US" baseline="30000" dirty="0"/>
              <a:t>st</a:t>
            </a:r>
            <a:r>
              <a:rPr lang="en-US" dirty="0"/>
              <a:t> trimester enrollment</a:t>
            </a:r>
          </a:p>
        </p:txBody>
      </p:sp>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t="4444" b="7778"/>
          <a:stretch/>
        </p:blipFill>
        <p:spPr>
          <a:xfrm>
            <a:off x="7307938" y="3593214"/>
            <a:ext cx="1555271" cy="2807586"/>
          </a:xfrm>
          <a:prstGeom prst="rect">
            <a:avLst/>
          </a:prstGeom>
        </p:spPr>
      </p:pic>
      <p:sp>
        <p:nvSpPr>
          <p:cNvPr id="5" name="Oval 4"/>
          <p:cNvSpPr/>
          <p:nvPr/>
        </p:nvSpPr>
        <p:spPr>
          <a:xfrm>
            <a:off x="7161212" y="5913444"/>
            <a:ext cx="1905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812" y="0"/>
            <a:ext cx="9601200" cy="1143000"/>
          </a:xfrm>
        </p:spPr>
        <p:txBody>
          <a:bodyPr/>
          <a:lstStyle/>
          <a:p>
            <a:r>
              <a:rPr lang="en-US" sz="3600" b="1" dirty="0"/>
              <a:t>Capturing Data</a:t>
            </a:r>
            <a:br>
              <a:rPr lang="en-US" b="1" dirty="0"/>
            </a:br>
            <a:endParaRPr lang="en-US" dirty="0"/>
          </a:p>
        </p:txBody>
      </p:sp>
      <p:sp>
        <p:nvSpPr>
          <p:cNvPr id="3" name="Text Placeholder 2"/>
          <p:cNvSpPr>
            <a:spLocks noGrp="1"/>
          </p:cNvSpPr>
          <p:nvPr>
            <p:ph idx="1"/>
          </p:nvPr>
        </p:nvSpPr>
        <p:spPr>
          <a:xfrm>
            <a:off x="684212" y="990600"/>
            <a:ext cx="10972800" cy="5029200"/>
          </a:xfrm>
        </p:spPr>
        <p:txBody>
          <a:bodyPr>
            <a:normAutofit/>
          </a:bodyPr>
          <a:lstStyle/>
          <a:p>
            <a:r>
              <a:rPr lang="en-US" sz="3600" b="1" dirty="0"/>
              <a:t>How?</a:t>
            </a:r>
          </a:p>
          <a:p>
            <a:pPr lvl="1"/>
            <a:r>
              <a:rPr lang="en-US" sz="3400" b="1" dirty="0"/>
              <a:t>How heard about WIC?</a:t>
            </a:r>
          </a:p>
          <a:p>
            <a:pPr lvl="2"/>
            <a:endParaRPr lang="en-US" sz="3000" b="1" dirty="0"/>
          </a:p>
          <a:p>
            <a:pPr lvl="2"/>
            <a:r>
              <a:rPr lang="en-US" sz="3000" b="1" dirty="0"/>
              <a:t>Precertification screen</a:t>
            </a:r>
          </a:p>
          <a:p>
            <a:pPr lvl="3"/>
            <a:r>
              <a:rPr lang="en-US" sz="3000" dirty="0"/>
              <a:t>30% Medical Providers (Maternity clinics, PCP, OB/</a:t>
            </a:r>
            <a:r>
              <a:rPr lang="en-US" sz="3000" dirty="0" err="1"/>
              <a:t>Gyn</a:t>
            </a:r>
            <a:r>
              <a:rPr lang="en-US" sz="3000" dirty="0"/>
              <a:t>)*</a:t>
            </a:r>
          </a:p>
          <a:p>
            <a:pPr lvl="3"/>
            <a:r>
              <a:rPr lang="en-US" sz="3000" dirty="0"/>
              <a:t>29% Family/Friend/Neighbor</a:t>
            </a:r>
          </a:p>
          <a:p>
            <a:pPr lvl="3"/>
            <a:r>
              <a:rPr lang="en-US" sz="3000" dirty="0"/>
              <a:t>12% Previously on WIC</a:t>
            </a:r>
          </a:p>
          <a:p>
            <a:pPr lvl="3"/>
            <a:r>
              <a:rPr lang="en-US" sz="3000" dirty="0"/>
              <a:t>8% OST</a:t>
            </a:r>
          </a:p>
          <a:p>
            <a:pPr marL="279082" lvl="1" indent="0">
              <a:buNone/>
            </a:pPr>
            <a:endParaRPr lang="en-US" sz="3400" b="1" dirty="0"/>
          </a:p>
          <a:p>
            <a:pPr marL="793750" lvl="3" indent="0">
              <a:buNone/>
            </a:pPr>
            <a:endParaRPr lang="en-US" sz="3000" b="1" dirty="0"/>
          </a:p>
        </p:txBody>
      </p:sp>
    </p:spTree>
    <p:extLst>
      <p:ext uri="{BB962C8B-B14F-4D97-AF65-F5344CB8AC3E}">
        <p14:creationId xmlns:p14="http://schemas.microsoft.com/office/powerpoint/2010/main" val="200858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9601200" cy="1143000"/>
          </a:xfrm>
        </p:spPr>
        <p:txBody>
          <a:bodyPr>
            <a:normAutofit/>
          </a:bodyPr>
          <a:lstStyle/>
          <a:p>
            <a:r>
              <a:rPr lang="en-US" sz="3600" b="1" dirty="0"/>
              <a:t>Capturing Data</a:t>
            </a:r>
            <a:endParaRPr lang="en-US" sz="3600" dirty="0"/>
          </a:p>
        </p:txBody>
      </p:sp>
      <p:sp>
        <p:nvSpPr>
          <p:cNvPr id="3" name="Content Placeholder 2"/>
          <p:cNvSpPr>
            <a:spLocks noGrp="1"/>
          </p:cNvSpPr>
          <p:nvPr>
            <p:ph idx="1"/>
          </p:nvPr>
        </p:nvSpPr>
        <p:spPr>
          <a:xfrm>
            <a:off x="1217612" y="1143000"/>
            <a:ext cx="9601200" cy="4191000"/>
          </a:xfrm>
        </p:spPr>
        <p:txBody>
          <a:bodyPr/>
          <a:lstStyle/>
          <a:p>
            <a:r>
              <a:rPr lang="en-US" sz="3600" b="1" dirty="0"/>
              <a:t>How?</a:t>
            </a:r>
          </a:p>
          <a:p>
            <a:pPr lvl="1"/>
            <a:r>
              <a:rPr lang="en-US" sz="3400" b="1" dirty="0"/>
              <a:t>Where have you heard/seen WIC outreach?</a:t>
            </a:r>
          </a:p>
          <a:p>
            <a:pPr lvl="2"/>
            <a:endParaRPr lang="en-US" sz="3000" b="1" dirty="0"/>
          </a:p>
          <a:p>
            <a:pPr lvl="2"/>
            <a:r>
              <a:rPr lang="en-US" sz="3000" b="1" dirty="0"/>
              <a:t>Family Information Screen</a:t>
            </a:r>
          </a:p>
          <a:p>
            <a:pPr lvl="3"/>
            <a:r>
              <a:rPr lang="en-US" sz="3000" dirty="0"/>
              <a:t>94% Other</a:t>
            </a:r>
          </a:p>
          <a:p>
            <a:pPr lvl="3"/>
            <a:r>
              <a:rPr lang="en-US" sz="3000" dirty="0"/>
              <a:t>3% Primary Health Care Provider</a:t>
            </a:r>
          </a:p>
          <a:p>
            <a:pPr lvl="3"/>
            <a:r>
              <a:rPr lang="en-US" sz="3000" dirty="0"/>
              <a:t>1% Radio/Media*</a:t>
            </a:r>
          </a:p>
          <a:p>
            <a:pPr marL="0" indent="0">
              <a:buNone/>
            </a:pPr>
            <a:endParaRPr lang="en-US" dirty="0"/>
          </a:p>
        </p:txBody>
      </p:sp>
    </p:spTree>
    <p:extLst>
      <p:ext uri="{BB962C8B-B14F-4D97-AF65-F5344CB8AC3E}">
        <p14:creationId xmlns:p14="http://schemas.microsoft.com/office/powerpoint/2010/main" val="131055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643</TotalTime>
  <Words>2642</Words>
  <Application>Microsoft Office PowerPoint</Application>
  <PresentationFormat>Custom</PresentationFormat>
  <Paragraphs>215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Palatino Linotype</vt:lpstr>
      <vt:lpstr>Watercolor_16x9</vt:lpstr>
      <vt:lpstr>Outreach &amp; Retention</vt:lpstr>
      <vt:lpstr>The 5 W’s of Outreach </vt:lpstr>
      <vt:lpstr>Outreach: Flyers for  Medical Providers  </vt:lpstr>
      <vt:lpstr>PowerPoint Presentation</vt:lpstr>
      <vt:lpstr>Outreach: Posters Pregnant?</vt:lpstr>
      <vt:lpstr>Posters: Child Retention</vt:lpstr>
      <vt:lpstr>Outreach: Social Media &amp; Radio</vt:lpstr>
      <vt:lpstr>Capturing Data </vt:lpstr>
      <vt:lpstr>Capturing Data</vt:lpstr>
      <vt:lpstr>Capturing Data</vt:lpstr>
      <vt:lpstr>Capturing Data   - Where do you document the responses? </vt:lpstr>
      <vt:lpstr>Outreach: WIC Powtoon</vt:lpstr>
      <vt:lpstr>Retention How do we help our retention rates?</vt:lpstr>
      <vt:lpstr>WIC &amp; Head Start Better Together.</vt:lpstr>
      <vt:lpstr>Fatherhood Initiative</vt:lpstr>
      <vt:lpstr>Shopping with WIC</vt:lpstr>
      <vt:lpstr>What turns a happy shopper into an unhappy one?</vt:lpstr>
      <vt:lpstr>What do you do to prevent shoppers from being unhappy?</vt:lpstr>
      <vt:lpstr>Before they shop</vt:lpstr>
      <vt:lpstr>Four things every WIC shopper needs to know before they shop!</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&amp; Retention</dc:title>
  <dc:creator>Botello, Amy</dc:creator>
  <cp:lastModifiedBy>Botello, Amy</cp:lastModifiedBy>
  <cp:revision>63</cp:revision>
  <dcterms:created xsi:type="dcterms:W3CDTF">2017-10-11T13:39:26Z</dcterms:created>
  <dcterms:modified xsi:type="dcterms:W3CDTF">2020-10-13T20:19:18Z</dcterms:modified>
</cp:coreProperties>
</file>