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40" r:id="rId1"/>
  </p:sldMasterIdLst>
  <p:notesMasterIdLst>
    <p:notesMasterId r:id="rId49"/>
  </p:notesMasterIdLst>
  <p:handoutMasterIdLst>
    <p:handoutMasterId r:id="rId50"/>
  </p:handoutMasterIdLst>
  <p:sldIdLst>
    <p:sldId id="256" r:id="rId2"/>
    <p:sldId id="368" r:id="rId3"/>
    <p:sldId id="482" r:id="rId4"/>
    <p:sldId id="484" r:id="rId5"/>
    <p:sldId id="500" r:id="rId6"/>
    <p:sldId id="510" r:id="rId7"/>
    <p:sldId id="516" r:id="rId8"/>
    <p:sldId id="485" r:id="rId9"/>
    <p:sldId id="486" r:id="rId10"/>
    <p:sldId id="488" r:id="rId11"/>
    <p:sldId id="526" r:id="rId12"/>
    <p:sldId id="489" r:id="rId13"/>
    <p:sldId id="527" r:id="rId14"/>
    <p:sldId id="525" r:id="rId15"/>
    <p:sldId id="515" r:id="rId16"/>
    <p:sldId id="490" r:id="rId17"/>
    <p:sldId id="491" r:id="rId18"/>
    <p:sldId id="492" r:id="rId19"/>
    <p:sldId id="493" r:id="rId20"/>
    <p:sldId id="522" r:id="rId21"/>
    <p:sldId id="520" r:id="rId22"/>
    <p:sldId id="512" r:id="rId23"/>
    <p:sldId id="514" r:id="rId24"/>
    <p:sldId id="497" r:id="rId25"/>
    <p:sldId id="502" r:id="rId26"/>
    <p:sldId id="503" r:id="rId27"/>
    <p:sldId id="495" r:id="rId28"/>
    <p:sldId id="498" r:id="rId29"/>
    <p:sldId id="504" r:id="rId30"/>
    <p:sldId id="513" r:id="rId31"/>
    <p:sldId id="272" r:id="rId32"/>
    <p:sldId id="517" r:id="rId33"/>
    <p:sldId id="279" r:id="rId34"/>
    <p:sldId id="280" r:id="rId35"/>
    <p:sldId id="281" r:id="rId36"/>
    <p:sldId id="282" r:id="rId37"/>
    <p:sldId id="506" r:id="rId38"/>
    <p:sldId id="508" r:id="rId39"/>
    <p:sldId id="509" r:id="rId40"/>
    <p:sldId id="450" r:id="rId41"/>
    <p:sldId id="451" r:id="rId42"/>
    <p:sldId id="507" r:id="rId43"/>
    <p:sldId id="481" r:id="rId44"/>
    <p:sldId id="483" r:id="rId45"/>
    <p:sldId id="523" r:id="rId46"/>
    <p:sldId id="524" r:id="rId47"/>
    <p:sldId id="528" r:id="rId48"/>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rgbClr val="CC0000"/>
        </a:solidFill>
        <a:latin typeface="Marigold" pitchFamily="66" charset="0"/>
        <a:ea typeface="+mn-ea"/>
        <a:cs typeface="+mn-cs"/>
      </a:defRPr>
    </a:lvl1pPr>
    <a:lvl2pPr marL="457200" algn="l" rtl="0" eaLnBrk="0" fontAlgn="base" hangingPunct="0">
      <a:spcBef>
        <a:spcPct val="0"/>
      </a:spcBef>
      <a:spcAft>
        <a:spcPct val="0"/>
      </a:spcAft>
      <a:defRPr sz="2800" kern="1200">
        <a:solidFill>
          <a:srgbClr val="CC0000"/>
        </a:solidFill>
        <a:latin typeface="Marigold" pitchFamily="66" charset="0"/>
        <a:ea typeface="+mn-ea"/>
        <a:cs typeface="+mn-cs"/>
      </a:defRPr>
    </a:lvl2pPr>
    <a:lvl3pPr marL="914400" algn="l" rtl="0" eaLnBrk="0" fontAlgn="base" hangingPunct="0">
      <a:spcBef>
        <a:spcPct val="0"/>
      </a:spcBef>
      <a:spcAft>
        <a:spcPct val="0"/>
      </a:spcAft>
      <a:defRPr sz="2800" kern="1200">
        <a:solidFill>
          <a:srgbClr val="CC0000"/>
        </a:solidFill>
        <a:latin typeface="Marigold" pitchFamily="66" charset="0"/>
        <a:ea typeface="+mn-ea"/>
        <a:cs typeface="+mn-cs"/>
      </a:defRPr>
    </a:lvl3pPr>
    <a:lvl4pPr marL="1371600" algn="l" rtl="0" eaLnBrk="0" fontAlgn="base" hangingPunct="0">
      <a:spcBef>
        <a:spcPct val="0"/>
      </a:spcBef>
      <a:spcAft>
        <a:spcPct val="0"/>
      </a:spcAft>
      <a:defRPr sz="2800" kern="1200">
        <a:solidFill>
          <a:srgbClr val="CC0000"/>
        </a:solidFill>
        <a:latin typeface="Marigold" pitchFamily="66" charset="0"/>
        <a:ea typeface="+mn-ea"/>
        <a:cs typeface="+mn-cs"/>
      </a:defRPr>
    </a:lvl4pPr>
    <a:lvl5pPr marL="1828800" algn="l" rtl="0" eaLnBrk="0" fontAlgn="base" hangingPunct="0">
      <a:spcBef>
        <a:spcPct val="0"/>
      </a:spcBef>
      <a:spcAft>
        <a:spcPct val="0"/>
      </a:spcAft>
      <a:defRPr sz="2800" kern="1200">
        <a:solidFill>
          <a:srgbClr val="CC0000"/>
        </a:solidFill>
        <a:latin typeface="Marigold" pitchFamily="66" charset="0"/>
        <a:ea typeface="+mn-ea"/>
        <a:cs typeface="+mn-cs"/>
      </a:defRPr>
    </a:lvl5pPr>
    <a:lvl6pPr marL="2286000" algn="l" defTabSz="914400" rtl="0" eaLnBrk="1" latinLnBrk="0" hangingPunct="1">
      <a:defRPr sz="2800" kern="1200">
        <a:solidFill>
          <a:srgbClr val="CC0000"/>
        </a:solidFill>
        <a:latin typeface="Marigold" pitchFamily="66" charset="0"/>
        <a:ea typeface="+mn-ea"/>
        <a:cs typeface="+mn-cs"/>
      </a:defRPr>
    </a:lvl6pPr>
    <a:lvl7pPr marL="2743200" algn="l" defTabSz="914400" rtl="0" eaLnBrk="1" latinLnBrk="0" hangingPunct="1">
      <a:defRPr sz="2800" kern="1200">
        <a:solidFill>
          <a:srgbClr val="CC0000"/>
        </a:solidFill>
        <a:latin typeface="Marigold" pitchFamily="66" charset="0"/>
        <a:ea typeface="+mn-ea"/>
        <a:cs typeface="+mn-cs"/>
      </a:defRPr>
    </a:lvl7pPr>
    <a:lvl8pPr marL="3200400" algn="l" defTabSz="914400" rtl="0" eaLnBrk="1" latinLnBrk="0" hangingPunct="1">
      <a:defRPr sz="2800" kern="1200">
        <a:solidFill>
          <a:srgbClr val="CC0000"/>
        </a:solidFill>
        <a:latin typeface="Marigold" pitchFamily="66" charset="0"/>
        <a:ea typeface="+mn-ea"/>
        <a:cs typeface="+mn-cs"/>
      </a:defRPr>
    </a:lvl8pPr>
    <a:lvl9pPr marL="3657600" algn="l" defTabSz="914400" rtl="0" eaLnBrk="1" latinLnBrk="0" hangingPunct="1">
      <a:defRPr sz="2800" kern="1200">
        <a:solidFill>
          <a:srgbClr val="CC0000"/>
        </a:solidFill>
        <a:latin typeface="Marigold"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Pherson-Milling, Mellessa" initials="MM" lastIdx="15" clrIdx="0">
    <p:extLst>
      <p:ext uri="{19B8F6BF-5375-455C-9EA6-DF929625EA0E}">
        <p15:presenceInfo xmlns:p15="http://schemas.microsoft.com/office/powerpoint/2012/main" userId="S-1-5-21-746137067-854245398-682003330-448765" providerId="AD"/>
      </p:ext>
    </p:extLst>
  </p:cmAuthor>
  <p:cmAuthor id="2" name="Moore, Amanda" initials="MA" lastIdx="1" clrIdx="1">
    <p:extLst>
      <p:ext uri="{19B8F6BF-5375-455C-9EA6-DF929625EA0E}">
        <p15:presenceInfo xmlns:p15="http://schemas.microsoft.com/office/powerpoint/2012/main" userId="S-1-5-21-746137067-854245398-682003330-1718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899541"/>
    <a:srgbClr val="FFFFCC"/>
    <a:srgbClr val="003366"/>
    <a:srgbClr val="A50021"/>
    <a:srgbClr val="660033"/>
    <a:srgbClr val="33CC33"/>
    <a:srgbClr val="CC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85" autoAdjust="0"/>
    <p:restoredTop sz="67037" autoAdjust="0"/>
  </p:normalViewPr>
  <p:slideViewPr>
    <p:cSldViewPr>
      <p:cViewPr varScale="1">
        <p:scale>
          <a:sx n="59" d="100"/>
          <a:sy n="59" d="100"/>
        </p:scale>
        <p:origin x="1589" y="34"/>
      </p:cViewPr>
      <p:guideLst>
        <p:guide orient="horz" pos="2160"/>
        <p:guide pos="283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662"/>
    </p:cViewPr>
  </p:sorterViewPr>
  <p:notesViewPr>
    <p:cSldViewPr>
      <p:cViewPr varScale="1">
        <p:scale>
          <a:sx n="73" d="100"/>
          <a:sy n="73" d="100"/>
        </p:scale>
        <p:origin x="2957"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BE90F-3307-4B30-A6DD-94EAA99E2B80}"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4768342D-F000-415B-BD6A-20544B74DE7D}">
      <dgm:prSet phldrT="[Text]" custT="1"/>
      <dgm:spPr/>
      <dgm:t>
        <a:bodyPr/>
        <a:lstStyle/>
        <a:p>
          <a:r>
            <a:rPr lang="en-US" sz="1600" b="1" dirty="0">
              <a:solidFill>
                <a:schemeClr val="tx2">
                  <a:lumMod val="75000"/>
                </a:schemeClr>
              </a:solidFill>
              <a:latin typeface="Arial" panose="020B0604020202020204" pitchFamily="34" charset="0"/>
              <a:cs typeface="Arial" panose="020B0604020202020204" pitchFamily="34" charset="0"/>
            </a:rPr>
            <a:t>No Proof of Identity Protocol</a:t>
          </a:r>
        </a:p>
      </dgm:t>
    </dgm:pt>
    <dgm:pt modelId="{98292910-C67F-484D-9C27-1D33947A08C0}" type="parTrans" cxnId="{7A1E4D57-6FB8-44DB-A9FE-A3526C59CB85}">
      <dgm:prSet/>
      <dgm:spPr/>
      <dgm:t>
        <a:bodyPr/>
        <a:lstStyle/>
        <a:p>
          <a:endParaRPr lang="en-US"/>
        </a:p>
      </dgm:t>
    </dgm:pt>
    <dgm:pt modelId="{F2D54D40-24A3-4755-841D-319DDDE1A635}" type="sibTrans" cxnId="{7A1E4D57-6FB8-44DB-A9FE-A3526C59CB85}">
      <dgm:prSet/>
      <dgm:spPr/>
      <dgm:t>
        <a:bodyPr/>
        <a:lstStyle/>
        <a:p>
          <a:endParaRPr lang="en-US"/>
        </a:p>
      </dgm:t>
    </dgm:pt>
    <dgm:pt modelId="{C2E13A7A-5069-4EE9-89D7-19EBD74869F9}">
      <dgm:prSet phldrT="[Text]" custT="1"/>
      <dgm:spPr/>
      <dgm:t>
        <a:bodyPr/>
        <a:lstStyle/>
        <a:p>
          <a:r>
            <a:rPr lang="en-US" sz="1200" b="1" dirty="0"/>
            <a:t> </a:t>
          </a:r>
          <a:r>
            <a:rPr lang="en-US" sz="1400" b="1" dirty="0">
              <a:solidFill>
                <a:schemeClr val="tx2">
                  <a:lumMod val="75000"/>
                </a:schemeClr>
              </a:solidFill>
              <a:latin typeface="Arial" panose="020B0604020202020204" pitchFamily="34" charset="0"/>
              <a:cs typeface="Arial" panose="020B0604020202020204" pitchFamily="34" charset="0"/>
            </a:rPr>
            <a:t>Does not have proof because is victim of theft, loss or disaster, is homeless, a migrant or a person holding a VOC card.</a:t>
          </a:r>
        </a:p>
      </dgm:t>
    </dgm:pt>
    <dgm:pt modelId="{1FAC0776-66C6-4BC4-A839-6A2807DD00CD}" type="parTrans" cxnId="{9169B26D-6342-492A-9D31-EAF588E005F3}">
      <dgm:prSet custT="1"/>
      <dgm:spPr>
        <a:ln>
          <a:solidFill>
            <a:schemeClr val="accent1"/>
          </a:solidFill>
        </a:ln>
      </dgm:spPr>
      <dgm:t>
        <a:bodyPr/>
        <a:lstStyle/>
        <a:p>
          <a:endParaRPr lang="en-US" sz="1000" b="1" dirty="0"/>
        </a:p>
      </dgm:t>
    </dgm:pt>
    <dgm:pt modelId="{39CAF7F0-9C36-424C-A7C1-E906F2D16725}" type="sibTrans" cxnId="{9169B26D-6342-492A-9D31-EAF588E005F3}">
      <dgm:prSet/>
      <dgm:spPr/>
      <dgm:t>
        <a:bodyPr/>
        <a:lstStyle/>
        <a:p>
          <a:endParaRPr lang="en-US"/>
        </a:p>
      </dgm:t>
    </dgm:pt>
    <dgm:pt modelId="{17647705-B775-4FE0-B9CE-2F6BFFE81E7B}">
      <dgm:prSet phldrT="[Text]" custT="1"/>
      <dgm:spPr/>
      <dgm:t>
        <a:bodyPr/>
        <a:lstStyle/>
        <a:p>
          <a:pPr algn="l"/>
          <a:r>
            <a:rPr lang="en-US" sz="1400" dirty="0">
              <a:solidFill>
                <a:schemeClr val="tx1"/>
              </a:solidFill>
              <a:latin typeface="Arial" panose="020B0604020202020204" pitchFamily="34" charset="0"/>
              <a:cs typeface="Arial" panose="020B0604020202020204" pitchFamily="34" charset="0"/>
            </a:rPr>
            <a:t>Applicant can self-declare identity for a </a:t>
          </a:r>
          <a:r>
            <a:rPr lang="en-US" sz="1400" b="1" u="sng" dirty="0">
              <a:solidFill>
                <a:schemeClr val="tx1"/>
              </a:solidFill>
              <a:latin typeface="Arial" panose="020B0604020202020204" pitchFamily="34" charset="0"/>
              <a:cs typeface="Arial" panose="020B0604020202020204" pitchFamily="34" charset="0"/>
            </a:rPr>
            <a:t>maximum of 30 days</a:t>
          </a:r>
          <a:r>
            <a:rPr lang="en-US" sz="1400" b="1" u="none" dirty="0">
              <a:solidFill>
                <a:schemeClr val="tx1"/>
              </a:solidFill>
              <a:latin typeface="Arial" panose="020B0604020202020204" pitchFamily="34" charset="0"/>
              <a:cs typeface="Arial" panose="020B0604020202020204" pitchFamily="34" charset="0"/>
            </a:rPr>
            <a:t> by </a:t>
          </a:r>
          <a:r>
            <a:rPr lang="en-US" sz="1400" b="1" dirty="0">
              <a:solidFill>
                <a:schemeClr val="tx1"/>
              </a:solidFill>
              <a:latin typeface="Arial" panose="020B0604020202020204" pitchFamily="34" charset="0"/>
              <a:cs typeface="Arial" panose="020B0604020202020204" pitchFamily="34" charset="0"/>
            </a:rPr>
            <a:t>completing the self declaration form</a:t>
          </a:r>
          <a:r>
            <a:rPr lang="en-US" sz="1400" dirty="0">
              <a:solidFill>
                <a:schemeClr val="tx1"/>
              </a:solidFill>
              <a:latin typeface="Arial" panose="020B0604020202020204" pitchFamily="34" charset="0"/>
              <a:cs typeface="Arial" panose="020B0604020202020204" pitchFamily="34" charset="0"/>
            </a:rPr>
            <a:t>.  If all other WIC eligibility criteria are met, </a:t>
          </a:r>
          <a:r>
            <a:rPr lang="en-US" sz="1400" b="1" dirty="0">
              <a:solidFill>
                <a:schemeClr val="tx1"/>
              </a:solidFill>
              <a:latin typeface="Arial" panose="020B0604020202020204" pitchFamily="34" charset="0"/>
              <a:cs typeface="Arial" panose="020B0604020202020204" pitchFamily="34" charset="0"/>
            </a:rPr>
            <a:t>issue one month of benefits</a:t>
          </a:r>
          <a:r>
            <a:rPr lang="en-US" sz="1400" dirty="0">
              <a:solidFill>
                <a:schemeClr val="tx1"/>
              </a:solidFill>
              <a:latin typeface="Arial" panose="020B0604020202020204" pitchFamily="34" charset="0"/>
              <a:cs typeface="Arial" panose="020B0604020202020204" pitchFamily="34" charset="0"/>
            </a:rPr>
            <a:t> and possibly provide the Verification form. </a:t>
          </a:r>
        </a:p>
      </dgm:t>
    </dgm:pt>
    <dgm:pt modelId="{2F8F964D-DC17-4C73-A308-29737FC91412}" type="parTrans" cxnId="{9610E4D5-4A11-45E1-9AF0-848E2E9B1E41}">
      <dgm:prSet custT="1"/>
      <dgm:spPr>
        <a:ln>
          <a:solidFill>
            <a:schemeClr val="accent1"/>
          </a:solidFill>
        </a:ln>
      </dgm:spPr>
      <dgm:t>
        <a:bodyPr/>
        <a:lstStyle/>
        <a:p>
          <a:endParaRPr lang="en-US" sz="1000" b="1" dirty="0"/>
        </a:p>
      </dgm:t>
    </dgm:pt>
    <dgm:pt modelId="{10200C95-ECDF-492A-984E-066B0E405844}" type="sibTrans" cxnId="{9610E4D5-4A11-45E1-9AF0-848E2E9B1E41}">
      <dgm:prSet/>
      <dgm:spPr/>
      <dgm:t>
        <a:bodyPr/>
        <a:lstStyle/>
        <a:p>
          <a:endParaRPr lang="en-US"/>
        </a:p>
      </dgm:t>
    </dgm:pt>
    <dgm:pt modelId="{BC29AA9C-85B9-4E70-AA88-3EFF47FD9EBC}">
      <dgm:prSet phldrT="[Text]" custT="1"/>
      <dgm:spPr/>
      <dgm:t>
        <a:bodyPr/>
        <a:lstStyle/>
        <a:p>
          <a:r>
            <a:rPr lang="en-US" sz="1400" dirty="0">
              <a:solidFill>
                <a:schemeClr val="tx1"/>
              </a:solidFill>
              <a:latin typeface="Arial" panose="020B0604020202020204" pitchFamily="34" charset="0"/>
              <a:cs typeface="Arial" panose="020B0604020202020204" pitchFamily="34" charset="0"/>
            </a:rPr>
            <a:t>Verification form must be completed by a reliable 3</a:t>
          </a:r>
          <a:r>
            <a:rPr lang="en-US" sz="1400" baseline="30000" dirty="0">
              <a:solidFill>
                <a:schemeClr val="tx1"/>
              </a:solidFill>
              <a:latin typeface="Arial" panose="020B0604020202020204" pitchFamily="34" charset="0"/>
              <a:cs typeface="Arial" panose="020B0604020202020204" pitchFamily="34" charset="0"/>
            </a:rPr>
            <a:t>rd</a:t>
          </a:r>
          <a:r>
            <a:rPr lang="en-US" sz="1400" dirty="0">
              <a:solidFill>
                <a:schemeClr val="tx1"/>
              </a:solidFill>
              <a:latin typeface="Arial" panose="020B0604020202020204" pitchFamily="34" charset="0"/>
              <a:cs typeface="Arial" panose="020B0604020202020204" pitchFamily="34" charset="0"/>
            </a:rPr>
            <a:t> party and returned at next appointment to continue receiving WIC benefits.</a:t>
          </a:r>
        </a:p>
      </dgm:t>
    </dgm:pt>
    <dgm:pt modelId="{849544BC-D92B-4356-A029-B5DF6379FDE1}" type="parTrans" cxnId="{F5120B62-07D0-4037-B013-35082E7DE693}">
      <dgm:prSet custT="1"/>
      <dgm:spPr>
        <a:ln>
          <a:solidFill>
            <a:schemeClr val="accent1"/>
          </a:solidFill>
        </a:ln>
      </dgm:spPr>
      <dgm:t>
        <a:bodyPr/>
        <a:lstStyle/>
        <a:p>
          <a:endParaRPr lang="en-US" sz="1000" b="1" dirty="0"/>
        </a:p>
      </dgm:t>
    </dgm:pt>
    <dgm:pt modelId="{9ACA977B-ECD5-4250-A894-4A35D3AAB520}" type="sibTrans" cxnId="{F5120B62-07D0-4037-B013-35082E7DE693}">
      <dgm:prSet/>
      <dgm:spPr/>
      <dgm:t>
        <a:bodyPr/>
        <a:lstStyle/>
        <a:p>
          <a:endParaRPr lang="en-US"/>
        </a:p>
      </dgm:t>
    </dgm:pt>
    <dgm:pt modelId="{B3043B6C-DC37-41DA-ACE1-2B474AD73FDE}">
      <dgm:prSet phldrT="[Text]" custT="1"/>
      <dgm:spPr/>
      <dgm:t>
        <a:bodyPr/>
        <a:lstStyle/>
        <a:p>
          <a:r>
            <a:rPr lang="en-US" sz="1400" b="1" dirty="0">
              <a:solidFill>
                <a:schemeClr val="tx2">
                  <a:lumMod val="75000"/>
                </a:schemeClr>
              </a:solidFill>
              <a:latin typeface="Arial" panose="020B0604020202020204" pitchFamily="34" charset="0"/>
              <a:cs typeface="Arial" panose="020B0604020202020204" pitchFamily="34" charset="0"/>
            </a:rPr>
            <a:t>Has proof, but forgets to bring to appointment.</a:t>
          </a:r>
        </a:p>
      </dgm:t>
    </dgm:pt>
    <dgm:pt modelId="{BFF762F9-7D99-45A4-B331-97E91661CD73}" type="parTrans" cxnId="{1EE7B505-FF9A-4142-8F3B-FA41F063595B}">
      <dgm:prSet custT="1"/>
      <dgm:spPr>
        <a:ln>
          <a:solidFill>
            <a:schemeClr val="accent1"/>
          </a:solidFill>
        </a:ln>
      </dgm:spPr>
      <dgm:t>
        <a:bodyPr/>
        <a:lstStyle/>
        <a:p>
          <a:endParaRPr lang="en-US" sz="1000" b="1" dirty="0"/>
        </a:p>
      </dgm:t>
    </dgm:pt>
    <dgm:pt modelId="{645A636F-C846-4FAA-9781-A0E1A124B29A}" type="sibTrans" cxnId="{1EE7B505-FF9A-4142-8F3B-FA41F063595B}">
      <dgm:prSet/>
      <dgm:spPr/>
      <dgm:t>
        <a:bodyPr/>
        <a:lstStyle/>
        <a:p>
          <a:endParaRPr lang="en-US"/>
        </a:p>
      </dgm:t>
    </dgm:pt>
    <dgm:pt modelId="{F39A8C8D-5F16-4EAA-BBBE-2F16FF908332}">
      <dgm:prSet phldrT="[Text]" custT="1"/>
      <dgm:spPr/>
      <dgm:t>
        <a:bodyPr/>
        <a:lstStyle/>
        <a:p>
          <a:r>
            <a:rPr lang="en-US" sz="1400" dirty="0">
              <a:solidFill>
                <a:schemeClr val="tx1"/>
              </a:solidFill>
              <a:latin typeface="Arial" panose="020B0604020202020204" pitchFamily="34" charset="0"/>
              <a:cs typeface="Arial" panose="020B0604020202020204" pitchFamily="34" charset="0"/>
            </a:rPr>
            <a:t>Reschedule a timely certification appointment.  </a:t>
          </a:r>
        </a:p>
        <a:p>
          <a:r>
            <a:rPr lang="en-US" sz="1400" b="1" dirty="0">
              <a:solidFill>
                <a:schemeClr val="tx1"/>
              </a:solidFill>
              <a:latin typeface="Arial" panose="020B0604020202020204" pitchFamily="34" charset="0"/>
              <a:cs typeface="Arial" panose="020B0604020202020204" pitchFamily="34" charset="0"/>
            </a:rPr>
            <a:t>Do not issue benefits.</a:t>
          </a:r>
        </a:p>
      </dgm:t>
    </dgm:pt>
    <dgm:pt modelId="{73E71605-99F7-4EDA-B6C9-E22D25C13CF2}" type="parTrans" cxnId="{DA3C4CCC-B128-462E-8157-962FF2539200}">
      <dgm:prSet custT="1"/>
      <dgm:spPr>
        <a:ln>
          <a:solidFill>
            <a:schemeClr val="accent1"/>
          </a:solidFill>
        </a:ln>
      </dgm:spPr>
      <dgm:t>
        <a:bodyPr/>
        <a:lstStyle/>
        <a:p>
          <a:endParaRPr lang="en-US" sz="1000" b="1" dirty="0"/>
        </a:p>
      </dgm:t>
    </dgm:pt>
    <dgm:pt modelId="{FF7EB7DE-1DD4-4037-A952-09F8AAB990C7}" type="sibTrans" cxnId="{DA3C4CCC-B128-462E-8157-962FF2539200}">
      <dgm:prSet/>
      <dgm:spPr/>
      <dgm:t>
        <a:bodyPr/>
        <a:lstStyle/>
        <a:p>
          <a:endParaRPr lang="en-US"/>
        </a:p>
      </dgm:t>
    </dgm:pt>
    <dgm:pt modelId="{12AEBF4E-46B6-4E6C-B1B4-3F5D50CF79E3}" type="pres">
      <dgm:prSet presAssocID="{747BE90F-3307-4B30-A6DD-94EAA99E2B80}" presName="diagram" presStyleCnt="0">
        <dgm:presLayoutVars>
          <dgm:chPref val="1"/>
          <dgm:dir/>
          <dgm:animOne val="branch"/>
          <dgm:animLvl val="lvl"/>
          <dgm:resizeHandles val="exact"/>
        </dgm:presLayoutVars>
      </dgm:prSet>
      <dgm:spPr/>
      <dgm:t>
        <a:bodyPr/>
        <a:lstStyle/>
        <a:p>
          <a:endParaRPr lang="en-US"/>
        </a:p>
      </dgm:t>
    </dgm:pt>
    <dgm:pt modelId="{6D3ACF76-CAB6-4C7C-A82B-044607F334EF}" type="pres">
      <dgm:prSet presAssocID="{4768342D-F000-415B-BD6A-20544B74DE7D}" presName="root1" presStyleCnt="0"/>
      <dgm:spPr/>
    </dgm:pt>
    <dgm:pt modelId="{24310710-7658-45A0-9D9B-8CD646C60D2D}" type="pres">
      <dgm:prSet presAssocID="{4768342D-F000-415B-BD6A-20544B74DE7D}" presName="LevelOneTextNode" presStyleLbl="node0" presStyleIdx="0" presStyleCnt="1" custScaleX="80370" custScaleY="107766" custLinFactNeighborX="7372">
        <dgm:presLayoutVars>
          <dgm:chPref val="3"/>
        </dgm:presLayoutVars>
      </dgm:prSet>
      <dgm:spPr/>
      <dgm:t>
        <a:bodyPr/>
        <a:lstStyle/>
        <a:p>
          <a:endParaRPr lang="en-US"/>
        </a:p>
      </dgm:t>
    </dgm:pt>
    <dgm:pt modelId="{299553F1-CEF5-41A3-9328-3D3C3451D1DD}" type="pres">
      <dgm:prSet presAssocID="{4768342D-F000-415B-BD6A-20544B74DE7D}" presName="level2hierChild" presStyleCnt="0"/>
      <dgm:spPr/>
    </dgm:pt>
    <dgm:pt modelId="{6ECBE5CC-2502-4AC9-8E02-1659A341223F}" type="pres">
      <dgm:prSet presAssocID="{1FAC0776-66C6-4BC4-A839-6A2807DD00CD}" presName="conn2-1" presStyleLbl="parChTrans1D2" presStyleIdx="0" presStyleCnt="2"/>
      <dgm:spPr/>
      <dgm:t>
        <a:bodyPr/>
        <a:lstStyle/>
        <a:p>
          <a:endParaRPr lang="en-US"/>
        </a:p>
      </dgm:t>
    </dgm:pt>
    <dgm:pt modelId="{ABF6FFEC-475E-4D7C-B4A9-1D9031A86C37}" type="pres">
      <dgm:prSet presAssocID="{1FAC0776-66C6-4BC4-A839-6A2807DD00CD}" presName="connTx" presStyleLbl="parChTrans1D2" presStyleIdx="0" presStyleCnt="2"/>
      <dgm:spPr/>
      <dgm:t>
        <a:bodyPr/>
        <a:lstStyle/>
        <a:p>
          <a:endParaRPr lang="en-US"/>
        </a:p>
      </dgm:t>
    </dgm:pt>
    <dgm:pt modelId="{D181D785-6229-4C1B-A194-636148368D9A}" type="pres">
      <dgm:prSet presAssocID="{C2E13A7A-5069-4EE9-89D7-19EBD74869F9}" presName="root2" presStyleCnt="0"/>
      <dgm:spPr/>
    </dgm:pt>
    <dgm:pt modelId="{E1189B2E-159A-47A1-BCE2-22C3903F7556}" type="pres">
      <dgm:prSet presAssocID="{C2E13A7A-5069-4EE9-89D7-19EBD74869F9}" presName="LevelTwoTextNode" presStyleLbl="node2" presStyleIdx="0" presStyleCnt="2" custScaleX="124754" custScaleY="146813" custLinFactNeighborX="-10931" custLinFactNeighborY="-2657">
        <dgm:presLayoutVars>
          <dgm:chPref val="3"/>
        </dgm:presLayoutVars>
      </dgm:prSet>
      <dgm:spPr/>
      <dgm:t>
        <a:bodyPr/>
        <a:lstStyle/>
        <a:p>
          <a:endParaRPr lang="en-US"/>
        </a:p>
      </dgm:t>
    </dgm:pt>
    <dgm:pt modelId="{31AD0A55-C282-4CE4-9269-CEE1A68B2611}" type="pres">
      <dgm:prSet presAssocID="{C2E13A7A-5069-4EE9-89D7-19EBD74869F9}" presName="level3hierChild" presStyleCnt="0"/>
      <dgm:spPr/>
    </dgm:pt>
    <dgm:pt modelId="{8EAED75D-B567-4469-A7A0-B7DC07F1D077}" type="pres">
      <dgm:prSet presAssocID="{2F8F964D-DC17-4C73-A308-29737FC91412}" presName="conn2-1" presStyleLbl="parChTrans1D3" presStyleIdx="0" presStyleCnt="3"/>
      <dgm:spPr/>
      <dgm:t>
        <a:bodyPr/>
        <a:lstStyle/>
        <a:p>
          <a:endParaRPr lang="en-US"/>
        </a:p>
      </dgm:t>
    </dgm:pt>
    <dgm:pt modelId="{A00B13D3-E5D4-4821-89DC-88319C4C0952}" type="pres">
      <dgm:prSet presAssocID="{2F8F964D-DC17-4C73-A308-29737FC91412}" presName="connTx" presStyleLbl="parChTrans1D3" presStyleIdx="0" presStyleCnt="3"/>
      <dgm:spPr/>
      <dgm:t>
        <a:bodyPr/>
        <a:lstStyle/>
        <a:p>
          <a:endParaRPr lang="en-US"/>
        </a:p>
      </dgm:t>
    </dgm:pt>
    <dgm:pt modelId="{15B676B7-2700-4F0D-BA57-7593844297E1}" type="pres">
      <dgm:prSet presAssocID="{17647705-B775-4FE0-B9CE-2F6BFFE81E7B}" presName="root2" presStyleCnt="0"/>
      <dgm:spPr/>
    </dgm:pt>
    <dgm:pt modelId="{BA6163B2-4129-424E-99A0-A9B9BA460281}" type="pres">
      <dgm:prSet presAssocID="{17647705-B775-4FE0-B9CE-2F6BFFE81E7B}" presName="LevelTwoTextNode" presStyleLbl="node3" presStyleIdx="0" presStyleCnt="3" custScaleX="156218" custScaleY="155968" custLinFactNeighborX="155" custLinFactNeighborY="158">
        <dgm:presLayoutVars>
          <dgm:chPref val="3"/>
        </dgm:presLayoutVars>
      </dgm:prSet>
      <dgm:spPr/>
      <dgm:t>
        <a:bodyPr/>
        <a:lstStyle/>
        <a:p>
          <a:endParaRPr lang="en-US"/>
        </a:p>
      </dgm:t>
    </dgm:pt>
    <dgm:pt modelId="{FC131139-29C8-496B-A8F3-F2D7FEA3BFDE}" type="pres">
      <dgm:prSet presAssocID="{17647705-B775-4FE0-B9CE-2F6BFFE81E7B}" presName="level3hierChild" presStyleCnt="0"/>
      <dgm:spPr/>
    </dgm:pt>
    <dgm:pt modelId="{2435C5F7-AB62-49BE-BA0B-5D7393F81AC9}" type="pres">
      <dgm:prSet presAssocID="{849544BC-D92B-4356-A029-B5DF6379FDE1}" presName="conn2-1" presStyleLbl="parChTrans1D3" presStyleIdx="1" presStyleCnt="3"/>
      <dgm:spPr/>
      <dgm:t>
        <a:bodyPr/>
        <a:lstStyle/>
        <a:p>
          <a:endParaRPr lang="en-US"/>
        </a:p>
      </dgm:t>
    </dgm:pt>
    <dgm:pt modelId="{DC69B62B-195D-49EB-970E-3B5D4E50C6DC}" type="pres">
      <dgm:prSet presAssocID="{849544BC-D92B-4356-A029-B5DF6379FDE1}" presName="connTx" presStyleLbl="parChTrans1D3" presStyleIdx="1" presStyleCnt="3"/>
      <dgm:spPr/>
      <dgm:t>
        <a:bodyPr/>
        <a:lstStyle/>
        <a:p>
          <a:endParaRPr lang="en-US"/>
        </a:p>
      </dgm:t>
    </dgm:pt>
    <dgm:pt modelId="{20072DD8-9C5F-4503-9870-03BC0722DAC1}" type="pres">
      <dgm:prSet presAssocID="{BC29AA9C-85B9-4E70-AA88-3EFF47FD9EBC}" presName="root2" presStyleCnt="0"/>
      <dgm:spPr/>
    </dgm:pt>
    <dgm:pt modelId="{950BDF3A-C4FD-440F-A6B7-7708381D6A49}" type="pres">
      <dgm:prSet presAssocID="{BC29AA9C-85B9-4E70-AA88-3EFF47FD9EBC}" presName="LevelTwoTextNode" presStyleLbl="node3" presStyleIdx="1" presStyleCnt="3" custScaleX="157166" custScaleY="120309" custLinFactNeighborX="-2637" custLinFactNeighborY="6935">
        <dgm:presLayoutVars>
          <dgm:chPref val="3"/>
        </dgm:presLayoutVars>
      </dgm:prSet>
      <dgm:spPr/>
      <dgm:t>
        <a:bodyPr/>
        <a:lstStyle/>
        <a:p>
          <a:endParaRPr lang="en-US"/>
        </a:p>
      </dgm:t>
    </dgm:pt>
    <dgm:pt modelId="{4BAD763A-22E5-4B60-95A9-373CF6B24F7C}" type="pres">
      <dgm:prSet presAssocID="{BC29AA9C-85B9-4E70-AA88-3EFF47FD9EBC}" presName="level3hierChild" presStyleCnt="0"/>
      <dgm:spPr/>
    </dgm:pt>
    <dgm:pt modelId="{1ACFDB39-3F39-4173-A404-BC754EE43E44}" type="pres">
      <dgm:prSet presAssocID="{BFF762F9-7D99-45A4-B331-97E91661CD73}" presName="conn2-1" presStyleLbl="parChTrans1D2" presStyleIdx="1" presStyleCnt="2"/>
      <dgm:spPr/>
      <dgm:t>
        <a:bodyPr/>
        <a:lstStyle/>
        <a:p>
          <a:endParaRPr lang="en-US"/>
        </a:p>
      </dgm:t>
    </dgm:pt>
    <dgm:pt modelId="{28548713-8055-4628-AC44-0DBE1AF7F0A7}" type="pres">
      <dgm:prSet presAssocID="{BFF762F9-7D99-45A4-B331-97E91661CD73}" presName="connTx" presStyleLbl="parChTrans1D2" presStyleIdx="1" presStyleCnt="2"/>
      <dgm:spPr/>
      <dgm:t>
        <a:bodyPr/>
        <a:lstStyle/>
        <a:p>
          <a:endParaRPr lang="en-US"/>
        </a:p>
      </dgm:t>
    </dgm:pt>
    <dgm:pt modelId="{D6926CB1-4975-44D4-B88B-9F225ED0EAF6}" type="pres">
      <dgm:prSet presAssocID="{B3043B6C-DC37-41DA-ACE1-2B474AD73FDE}" presName="root2" presStyleCnt="0"/>
      <dgm:spPr/>
    </dgm:pt>
    <dgm:pt modelId="{30F6F27E-6AA7-4FD3-AB8C-EDA93450422B}" type="pres">
      <dgm:prSet presAssocID="{B3043B6C-DC37-41DA-ACE1-2B474AD73FDE}" presName="LevelTwoTextNode" presStyleLbl="node2" presStyleIdx="1" presStyleCnt="2" custScaleX="110064" custScaleY="74017" custLinFactNeighborX="-7248" custLinFactNeighborY="-3722">
        <dgm:presLayoutVars>
          <dgm:chPref val="3"/>
        </dgm:presLayoutVars>
      </dgm:prSet>
      <dgm:spPr/>
      <dgm:t>
        <a:bodyPr/>
        <a:lstStyle/>
        <a:p>
          <a:endParaRPr lang="en-US"/>
        </a:p>
      </dgm:t>
    </dgm:pt>
    <dgm:pt modelId="{5048B0A6-71AF-4D97-A37B-3731A0081200}" type="pres">
      <dgm:prSet presAssocID="{B3043B6C-DC37-41DA-ACE1-2B474AD73FDE}" presName="level3hierChild" presStyleCnt="0"/>
      <dgm:spPr/>
    </dgm:pt>
    <dgm:pt modelId="{0034DE81-0E19-46F6-B07E-E854F5600F41}" type="pres">
      <dgm:prSet presAssocID="{73E71605-99F7-4EDA-B6C9-E22D25C13CF2}" presName="conn2-1" presStyleLbl="parChTrans1D3" presStyleIdx="2" presStyleCnt="3"/>
      <dgm:spPr/>
      <dgm:t>
        <a:bodyPr/>
        <a:lstStyle/>
        <a:p>
          <a:endParaRPr lang="en-US"/>
        </a:p>
      </dgm:t>
    </dgm:pt>
    <dgm:pt modelId="{95266E90-E146-442C-83B9-61E32CCB6B4C}" type="pres">
      <dgm:prSet presAssocID="{73E71605-99F7-4EDA-B6C9-E22D25C13CF2}" presName="connTx" presStyleLbl="parChTrans1D3" presStyleIdx="2" presStyleCnt="3"/>
      <dgm:spPr/>
      <dgm:t>
        <a:bodyPr/>
        <a:lstStyle/>
        <a:p>
          <a:endParaRPr lang="en-US"/>
        </a:p>
      </dgm:t>
    </dgm:pt>
    <dgm:pt modelId="{321BEFF3-60AC-4D84-8B04-A57CADD20662}" type="pres">
      <dgm:prSet presAssocID="{F39A8C8D-5F16-4EAA-BBBE-2F16FF908332}" presName="root2" presStyleCnt="0"/>
      <dgm:spPr/>
    </dgm:pt>
    <dgm:pt modelId="{72F1D4A8-F352-40C4-AFF6-6F20EFEB3919}" type="pres">
      <dgm:prSet presAssocID="{F39A8C8D-5F16-4EAA-BBBE-2F16FF908332}" presName="LevelTwoTextNode" presStyleLbl="node3" presStyleIdx="2" presStyleCnt="3" custScaleX="155152" custScaleY="106842" custLinFactNeighborX="9619" custLinFactNeighborY="39556">
        <dgm:presLayoutVars>
          <dgm:chPref val="3"/>
        </dgm:presLayoutVars>
      </dgm:prSet>
      <dgm:spPr/>
      <dgm:t>
        <a:bodyPr/>
        <a:lstStyle/>
        <a:p>
          <a:endParaRPr lang="en-US"/>
        </a:p>
      </dgm:t>
    </dgm:pt>
    <dgm:pt modelId="{D64009A4-424A-4E90-91BD-F659261901DD}" type="pres">
      <dgm:prSet presAssocID="{F39A8C8D-5F16-4EAA-BBBE-2F16FF908332}" presName="level3hierChild" presStyleCnt="0"/>
      <dgm:spPr/>
    </dgm:pt>
  </dgm:ptLst>
  <dgm:cxnLst>
    <dgm:cxn modelId="{F0ACBD5B-CCC1-4D69-BA3F-C13F45C1716F}" type="presOf" srcId="{1FAC0776-66C6-4BC4-A839-6A2807DD00CD}" destId="{ABF6FFEC-475E-4D7C-B4A9-1D9031A86C37}" srcOrd="1" destOrd="0" presId="urn:microsoft.com/office/officeart/2005/8/layout/hierarchy2"/>
    <dgm:cxn modelId="{F8D835A1-2FEE-4F11-A53E-B4B82797DED5}" type="presOf" srcId="{C2E13A7A-5069-4EE9-89D7-19EBD74869F9}" destId="{E1189B2E-159A-47A1-BCE2-22C3903F7556}" srcOrd="0" destOrd="0" presId="urn:microsoft.com/office/officeart/2005/8/layout/hierarchy2"/>
    <dgm:cxn modelId="{9169B26D-6342-492A-9D31-EAF588E005F3}" srcId="{4768342D-F000-415B-BD6A-20544B74DE7D}" destId="{C2E13A7A-5069-4EE9-89D7-19EBD74869F9}" srcOrd="0" destOrd="0" parTransId="{1FAC0776-66C6-4BC4-A839-6A2807DD00CD}" sibTransId="{39CAF7F0-9C36-424C-A7C1-E906F2D16725}"/>
    <dgm:cxn modelId="{D728B250-ADC7-450F-AD43-7FF0BE2C3D15}" type="presOf" srcId="{73E71605-99F7-4EDA-B6C9-E22D25C13CF2}" destId="{0034DE81-0E19-46F6-B07E-E854F5600F41}" srcOrd="0" destOrd="0" presId="urn:microsoft.com/office/officeart/2005/8/layout/hierarchy2"/>
    <dgm:cxn modelId="{FA724C0D-1803-4C54-A697-85013C5D7CCD}" type="presOf" srcId="{73E71605-99F7-4EDA-B6C9-E22D25C13CF2}" destId="{95266E90-E146-442C-83B9-61E32CCB6B4C}" srcOrd="1" destOrd="0" presId="urn:microsoft.com/office/officeart/2005/8/layout/hierarchy2"/>
    <dgm:cxn modelId="{A8F5A036-CA51-487E-9B0A-5B385BCE41D0}" type="presOf" srcId="{BC29AA9C-85B9-4E70-AA88-3EFF47FD9EBC}" destId="{950BDF3A-C4FD-440F-A6B7-7708381D6A49}" srcOrd="0" destOrd="0" presId="urn:microsoft.com/office/officeart/2005/8/layout/hierarchy2"/>
    <dgm:cxn modelId="{DCB86D7D-614B-4533-9A1E-8CEC86C927E5}" type="presOf" srcId="{BFF762F9-7D99-45A4-B331-97E91661CD73}" destId="{1ACFDB39-3F39-4173-A404-BC754EE43E44}" srcOrd="0" destOrd="0" presId="urn:microsoft.com/office/officeart/2005/8/layout/hierarchy2"/>
    <dgm:cxn modelId="{38E8E04C-84FC-4392-91FB-C59208D66056}" type="presOf" srcId="{747BE90F-3307-4B30-A6DD-94EAA99E2B80}" destId="{12AEBF4E-46B6-4E6C-B1B4-3F5D50CF79E3}" srcOrd="0" destOrd="0" presId="urn:microsoft.com/office/officeart/2005/8/layout/hierarchy2"/>
    <dgm:cxn modelId="{9610E4D5-4A11-45E1-9AF0-848E2E9B1E41}" srcId="{C2E13A7A-5069-4EE9-89D7-19EBD74869F9}" destId="{17647705-B775-4FE0-B9CE-2F6BFFE81E7B}" srcOrd="0" destOrd="0" parTransId="{2F8F964D-DC17-4C73-A308-29737FC91412}" sibTransId="{10200C95-ECDF-492A-984E-066B0E405844}"/>
    <dgm:cxn modelId="{5E10BE81-4355-474A-A978-B1B51D75F65B}" type="presOf" srcId="{1FAC0776-66C6-4BC4-A839-6A2807DD00CD}" destId="{6ECBE5CC-2502-4AC9-8E02-1659A341223F}" srcOrd="0" destOrd="0" presId="urn:microsoft.com/office/officeart/2005/8/layout/hierarchy2"/>
    <dgm:cxn modelId="{7FC54028-53A8-467C-A8E5-8ED00D7C1786}" type="presOf" srcId="{B3043B6C-DC37-41DA-ACE1-2B474AD73FDE}" destId="{30F6F27E-6AA7-4FD3-AB8C-EDA93450422B}" srcOrd="0" destOrd="0" presId="urn:microsoft.com/office/officeart/2005/8/layout/hierarchy2"/>
    <dgm:cxn modelId="{53DD8841-DEA5-4E61-8A0B-858B1474F6EF}" type="presOf" srcId="{2F8F964D-DC17-4C73-A308-29737FC91412}" destId="{8EAED75D-B567-4469-A7A0-B7DC07F1D077}" srcOrd="0" destOrd="0" presId="urn:microsoft.com/office/officeart/2005/8/layout/hierarchy2"/>
    <dgm:cxn modelId="{FCD5278C-1B41-4925-BA7A-5CBDD47CD6A5}" type="presOf" srcId="{BFF762F9-7D99-45A4-B331-97E91661CD73}" destId="{28548713-8055-4628-AC44-0DBE1AF7F0A7}" srcOrd="1" destOrd="0" presId="urn:microsoft.com/office/officeart/2005/8/layout/hierarchy2"/>
    <dgm:cxn modelId="{DA3C4CCC-B128-462E-8157-962FF2539200}" srcId="{B3043B6C-DC37-41DA-ACE1-2B474AD73FDE}" destId="{F39A8C8D-5F16-4EAA-BBBE-2F16FF908332}" srcOrd="0" destOrd="0" parTransId="{73E71605-99F7-4EDA-B6C9-E22D25C13CF2}" sibTransId="{FF7EB7DE-1DD4-4037-A952-09F8AAB990C7}"/>
    <dgm:cxn modelId="{8FCED8E4-CB49-4DCC-92E5-3B2AAD79F3BD}" type="presOf" srcId="{849544BC-D92B-4356-A029-B5DF6379FDE1}" destId="{DC69B62B-195D-49EB-970E-3B5D4E50C6DC}" srcOrd="1" destOrd="0" presId="urn:microsoft.com/office/officeart/2005/8/layout/hierarchy2"/>
    <dgm:cxn modelId="{1BB6065A-61E7-46D8-9227-09D6DE6FAAB3}" type="presOf" srcId="{17647705-B775-4FE0-B9CE-2F6BFFE81E7B}" destId="{BA6163B2-4129-424E-99A0-A9B9BA460281}" srcOrd="0" destOrd="0" presId="urn:microsoft.com/office/officeart/2005/8/layout/hierarchy2"/>
    <dgm:cxn modelId="{38C8C09A-AD8F-4F71-B62F-F13CF591A426}" type="presOf" srcId="{849544BC-D92B-4356-A029-B5DF6379FDE1}" destId="{2435C5F7-AB62-49BE-BA0B-5D7393F81AC9}" srcOrd="0" destOrd="0" presId="urn:microsoft.com/office/officeart/2005/8/layout/hierarchy2"/>
    <dgm:cxn modelId="{29D40E7C-0619-4183-AD48-0339CD19C70D}" type="presOf" srcId="{4768342D-F000-415B-BD6A-20544B74DE7D}" destId="{24310710-7658-45A0-9D9B-8CD646C60D2D}" srcOrd="0" destOrd="0" presId="urn:microsoft.com/office/officeart/2005/8/layout/hierarchy2"/>
    <dgm:cxn modelId="{7A1E4D57-6FB8-44DB-A9FE-A3526C59CB85}" srcId="{747BE90F-3307-4B30-A6DD-94EAA99E2B80}" destId="{4768342D-F000-415B-BD6A-20544B74DE7D}" srcOrd="0" destOrd="0" parTransId="{98292910-C67F-484D-9C27-1D33947A08C0}" sibTransId="{F2D54D40-24A3-4755-841D-319DDDE1A635}"/>
    <dgm:cxn modelId="{8208F353-DFD8-4F7B-A70A-CE620E0C0A62}" type="presOf" srcId="{2F8F964D-DC17-4C73-A308-29737FC91412}" destId="{A00B13D3-E5D4-4821-89DC-88319C4C0952}" srcOrd="1" destOrd="0" presId="urn:microsoft.com/office/officeart/2005/8/layout/hierarchy2"/>
    <dgm:cxn modelId="{F5120B62-07D0-4037-B013-35082E7DE693}" srcId="{C2E13A7A-5069-4EE9-89D7-19EBD74869F9}" destId="{BC29AA9C-85B9-4E70-AA88-3EFF47FD9EBC}" srcOrd="1" destOrd="0" parTransId="{849544BC-D92B-4356-A029-B5DF6379FDE1}" sibTransId="{9ACA977B-ECD5-4250-A894-4A35D3AAB520}"/>
    <dgm:cxn modelId="{1EE7B505-FF9A-4142-8F3B-FA41F063595B}" srcId="{4768342D-F000-415B-BD6A-20544B74DE7D}" destId="{B3043B6C-DC37-41DA-ACE1-2B474AD73FDE}" srcOrd="1" destOrd="0" parTransId="{BFF762F9-7D99-45A4-B331-97E91661CD73}" sibTransId="{645A636F-C846-4FAA-9781-A0E1A124B29A}"/>
    <dgm:cxn modelId="{26BCD1F3-EBB6-40E2-A5E2-C41B21E42F09}" type="presOf" srcId="{F39A8C8D-5F16-4EAA-BBBE-2F16FF908332}" destId="{72F1D4A8-F352-40C4-AFF6-6F20EFEB3919}" srcOrd="0" destOrd="0" presId="urn:microsoft.com/office/officeart/2005/8/layout/hierarchy2"/>
    <dgm:cxn modelId="{DA996F50-6973-4CBE-BE86-2F5B0821D346}" type="presParOf" srcId="{12AEBF4E-46B6-4E6C-B1B4-3F5D50CF79E3}" destId="{6D3ACF76-CAB6-4C7C-A82B-044607F334EF}" srcOrd="0" destOrd="0" presId="urn:microsoft.com/office/officeart/2005/8/layout/hierarchy2"/>
    <dgm:cxn modelId="{04A27968-873C-4DD1-94E6-8079DE1CB253}" type="presParOf" srcId="{6D3ACF76-CAB6-4C7C-A82B-044607F334EF}" destId="{24310710-7658-45A0-9D9B-8CD646C60D2D}" srcOrd="0" destOrd="0" presId="urn:microsoft.com/office/officeart/2005/8/layout/hierarchy2"/>
    <dgm:cxn modelId="{E23E7084-3AC4-4AC3-A9CB-DEC8D3F913CB}" type="presParOf" srcId="{6D3ACF76-CAB6-4C7C-A82B-044607F334EF}" destId="{299553F1-CEF5-41A3-9328-3D3C3451D1DD}" srcOrd="1" destOrd="0" presId="urn:microsoft.com/office/officeart/2005/8/layout/hierarchy2"/>
    <dgm:cxn modelId="{B1B8740A-E1AC-47EA-B22B-5A4B7581F150}" type="presParOf" srcId="{299553F1-CEF5-41A3-9328-3D3C3451D1DD}" destId="{6ECBE5CC-2502-4AC9-8E02-1659A341223F}" srcOrd="0" destOrd="0" presId="urn:microsoft.com/office/officeart/2005/8/layout/hierarchy2"/>
    <dgm:cxn modelId="{22D55564-E940-425D-B565-796F5A3B39E3}" type="presParOf" srcId="{6ECBE5CC-2502-4AC9-8E02-1659A341223F}" destId="{ABF6FFEC-475E-4D7C-B4A9-1D9031A86C37}" srcOrd="0" destOrd="0" presId="urn:microsoft.com/office/officeart/2005/8/layout/hierarchy2"/>
    <dgm:cxn modelId="{7C1AC8DF-A6F2-4E55-9FD1-4A42780F39C6}" type="presParOf" srcId="{299553F1-CEF5-41A3-9328-3D3C3451D1DD}" destId="{D181D785-6229-4C1B-A194-636148368D9A}" srcOrd="1" destOrd="0" presId="urn:microsoft.com/office/officeart/2005/8/layout/hierarchy2"/>
    <dgm:cxn modelId="{DA6427AD-C9BE-4A2C-8A9F-03807EFFA8B0}" type="presParOf" srcId="{D181D785-6229-4C1B-A194-636148368D9A}" destId="{E1189B2E-159A-47A1-BCE2-22C3903F7556}" srcOrd="0" destOrd="0" presId="urn:microsoft.com/office/officeart/2005/8/layout/hierarchy2"/>
    <dgm:cxn modelId="{BDCF3DD0-219E-43D2-B5A4-E3CA7782E6F1}" type="presParOf" srcId="{D181D785-6229-4C1B-A194-636148368D9A}" destId="{31AD0A55-C282-4CE4-9269-CEE1A68B2611}" srcOrd="1" destOrd="0" presId="urn:microsoft.com/office/officeart/2005/8/layout/hierarchy2"/>
    <dgm:cxn modelId="{5942F22F-8DFB-41C1-B008-459FEF8D94AB}" type="presParOf" srcId="{31AD0A55-C282-4CE4-9269-CEE1A68B2611}" destId="{8EAED75D-B567-4469-A7A0-B7DC07F1D077}" srcOrd="0" destOrd="0" presId="urn:microsoft.com/office/officeart/2005/8/layout/hierarchy2"/>
    <dgm:cxn modelId="{E837700D-B154-4DB0-87AB-4E1EFF62053A}" type="presParOf" srcId="{8EAED75D-B567-4469-A7A0-B7DC07F1D077}" destId="{A00B13D3-E5D4-4821-89DC-88319C4C0952}" srcOrd="0" destOrd="0" presId="urn:microsoft.com/office/officeart/2005/8/layout/hierarchy2"/>
    <dgm:cxn modelId="{A21A2269-04F2-46B7-B2C8-B65946EE2C56}" type="presParOf" srcId="{31AD0A55-C282-4CE4-9269-CEE1A68B2611}" destId="{15B676B7-2700-4F0D-BA57-7593844297E1}" srcOrd="1" destOrd="0" presId="urn:microsoft.com/office/officeart/2005/8/layout/hierarchy2"/>
    <dgm:cxn modelId="{9851A13E-0C04-44C4-AAF7-E075D45721E4}" type="presParOf" srcId="{15B676B7-2700-4F0D-BA57-7593844297E1}" destId="{BA6163B2-4129-424E-99A0-A9B9BA460281}" srcOrd="0" destOrd="0" presId="urn:microsoft.com/office/officeart/2005/8/layout/hierarchy2"/>
    <dgm:cxn modelId="{A1CF9B67-B88B-4953-9F1A-9A0B5D9328F8}" type="presParOf" srcId="{15B676B7-2700-4F0D-BA57-7593844297E1}" destId="{FC131139-29C8-496B-A8F3-F2D7FEA3BFDE}" srcOrd="1" destOrd="0" presId="urn:microsoft.com/office/officeart/2005/8/layout/hierarchy2"/>
    <dgm:cxn modelId="{10CDB377-57D7-4B3E-A314-7EBE305315DC}" type="presParOf" srcId="{31AD0A55-C282-4CE4-9269-CEE1A68B2611}" destId="{2435C5F7-AB62-49BE-BA0B-5D7393F81AC9}" srcOrd="2" destOrd="0" presId="urn:microsoft.com/office/officeart/2005/8/layout/hierarchy2"/>
    <dgm:cxn modelId="{E9EF4F77-615A-4A2B-B3FC-5A560730553E}" type="presParOf" srcId="{2435C5F7-AB62-49BE-BA0B-5D7393F81AC9}" destId="{DC69B62B-195D-49EB-970E-3B5D4E50C6DC}" srcOrd="0" destOrd="0" presId="urn:microsoft.com/office/officeart/2005/8/layout/hierarchy2"/>
    <dgm:cxn modelId="{ACC5CAE2-9D3D-455B-9A02-5BD541E1B2E7}" type="presParOf" srcId="{31AD0A55-C282-4CE4-9269-CEE1A68B2611}" destId="{20072DD8-9C5F-4503-9870-03BC0722DAC1}" srcOrd="3" destOrd="0" presId="urn:microsoft.com/office/officeart/2005/8/layout/hierarchy2"/>
    <dgm:cxn modelId="{22A1B00A-BAD1-4BE2-B2A2-5C65C32F9766}" type="presParOf" srcId="{20072DD8-9C5F-4503-9870-03BC0722DAC1}" destId="{950BDF3A-C4FD-440F-A6B7-7708381D6A49}" srcOrd="0" destOrd="0" presId="urn:microsoft.com/office/officeart/2005/8/layout/hierarchy2"/>
    <dgm:cxn modelId="{07A391CF-8FD7-40B2-B256-BA47F11FA15B}" type="presParOf" srcId="{20072DD8-9C5F-4503-9870-03BC0722DAC1}" destId="{4BAD763A-22E5-4B60-95A9-373CF6B24F7C}" srcOrd="1" destOrd="0" presId="urn:microsoft.com/office/officeart/2005/8/layout/hierarchy2"/>
    <dgm:cxn modelId="{09D22812-272A-4F36-8CA1-DDBED33CFE1B}" type="presParOf" srcId="{299553F1-CEF5-41A3-9328-3D3C3451D1DD}" destId="{1ACFDB39-3F39-4173-A404-BC754EE43E44}" srcOrd="2" destOrd="0" presId="urn:microsoft.com/office/officeart/2005/8/layout/hierarchy2"/>
    <dgm:cxn modelId="{BC0500D2-E9AD-4F41-A661-7C829B2D9A62}" type="presParOf" srcId="{1ACFDB39-3F39-4173-A404-BC754EE43E44}" destId="{28548713-8055-4628-AC44-0DBE1AF7F0A7}" srcOrd="0" destOrd="0" presId="urn:microsoft.com/office/officeart/2005/8/layout/hierarchy2"/>
    <dgm:cxn modelId="{14AC6663-10E4-41E1-AC8D-1A9B582A65A2}" type="presParOf" srcId="{299553F1-CEF5-41A3-9328-3D3C3451D1DD}" destId="{D6926CB1-4975-44D4-B88B-9F225ED0EAF6}" srcOrd="3" destOrd="0" presId="urn:microsoft.com/office/officeart/2005/8/layout/hierarchy2"/>
    <dgm:cxn modelId="{541F10B7-D2FF-439B-A335-7CEF4B95B727}" type="presParOf" srcId="{D6926CB1-4975-44D4-B88B-9F225ED0EAF6}" destId="{30F6F27E-6AA7-4FD3-AB8C-EDA93450422B}" srcOrd="0" destOrd="0" presId="urn:microsoft.com/office/officeart/2005/8/layout/hierarchy2"/>
    <dgm:cxn modelId="{0EF7C6B4-8B5E-46FA-A533-300F7CD63C40}" type="presParOf" srcId="{D6926CB1-4975-44D4-B88B-9F225ED0EAF6}" destId="{5048B0A6-71AF-4D97-A37B-3731A0081200}" srcOrd="1" destOrd="0" presId="urn:microsoft.com/office/officeart/2005/8/layout/hierarchy2"/>
    <dgm:cxn modelId="{89B2FB80-78B2-43CC-B836-DE24A66B84C8}" type="presParOf" srcId="{5048B0A6-71AF-4D97-A37B-3731A0081200}" destId="{0034DE81-0E19-46F6-B07E-E854F5600F41}" srcOrd="0" destOrd="0" presId="urn:microsoft.com/office/officeart/2005/8/layout/hierarchy2"/>
    <dgm:cxn modelId="{915E1DB0-6A91-427E-81F7-94CC5AFC25BB}" type="presParOf" srcId="{0034DE81-0E19-46F6-B07E-E854F5600F41}" destId="{95266E90-E146-442C-83B9-61E32CCB6B4C}" srcOrd="0" destOrd="0" presId="urn:microsoft.com/office/officeart/2005/8/layout/hierarchy2"/>
    <dgm:cxn modelId="{B6F53135-BE67-4FA8-8F58-4D17BC007C95}" type="presParOf" srcId="{5048B0A6-71AF-4D97-A37B-3731A0081200}" destId="{321BEFF3-60AC-4D84-8B04-A57CADD20662}" srcOrd="1" destOrd="0" presId="urn:microsoft.com/office/officeart/2005/8/layout/hierarchy2"/>
    <dgm:cxn modelId="{187A6A98-4185-4AD8-8B2C-76147B52E48B}" type="presParOf" srcId="{321BEFF3-60AC-4D84-8B04-A57CADD20662}" destId="{72F1D4A8-F352-40C4-AFF6-6F20EFEB3919}" srcOrd="0" destOrd="0" presId="urn:microsoft.com/office/officeart/2005/8/layout/hierarchy2"/>
    <dgm:cxn modelId="{C029B73E-4879-4F82-80C2-4EEC801B51E6}" type="presParOf" srcId="{321BEFF3-60AC-4D84-8B04-A57CADD20662}" destId="{D64009A4-424A-4E90-91BD-F659261901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7C3D5-00BB-437C-8A4A-C8B950503DCF}"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6B098FCD-DA76-48E6-9059-21856C2844D8}">
      <dgm:prSet phldrT="[Text]" custT="1"/>
      <dgm:spPr/>
      <dgm:t>
        <a:bodyPr/>
        <a:lstStyle/>
        <a:p>
          <a:r>
            <a:rPr lang="en-US" sz="1600" b="1" dirty="0">
              <a:solidFill>
                <a:schemeClr val="tx2">
                  <a:lumMod val="75000"/>
                </a:schemeClr>
              </a:solidFill>
              <a:latin typeface="Arial" panose="020B0604020202020204" pitchFamily="34" charset="0"/>
              <a:cs typeface="Arial" panose="020B0604020202020204" pitchFamily="34" charset="0"/>
            </a:rPr>
            <a:t>Proof of Residency</a:t>
          </a:r>
        </a:p>
      </dgm:t>
    </dgm:pt>
    <dgm:pt modelId="{97BAEED6-4CF1-41DF-9C93-15EC7EBFEAF1}" type="parTrans" cxnId="{87DF1991-3894-41A2-BBB5-4031F6D18D97}">
      <dgm:prSet/>
      <dgm:spPr/>
      <dgm:t>
        <a:bodyPr/>
        <a:lstStyle/>
        <a:p>
          <a:endParaRPr lang="en-US"/>
        </a:p>
      </dgm:t>
    </dgm:pt>
    <dgm:pt modelId="{00BA4195-6A9F-4F58-9D8D-8F1CCFDA2CF0}" type="sibTrans" cxnId="{87DF1991-3894-41A2-BBB5-4031F6D18D97}">
      <dgm:prSet/>
      <dgm:spPr/>
      <dgm:t>
        <a:bodyPr/>
        <a:lstStyle/>
        <a:p>
          <a:endParaRPr lang="en-US"/>
        </a:p>
      </dgm:t>
    </dgm:pt>
    <dgm:pt modelId="{DF95D51A-FA2A-4946-8B98-A0D3D16B6928}">
      <dgm:prSet phldrT="[Text]" custT="1"/>
      <dgm:spPr/>
      <dgm:t>
        <a:bodyPr/>
        <a:lstStyle/>
        <a:p>
          <a:r>
            <a:rPr lang="en-US" sz="1400" b="1" dirty="0">
              <a:solidFill>
                <a:schemeClr val="tx2">
                  <a:lumMod val="75000"/>
                </a:schemeClr>
              </a:solidFill>
              <a:latin typeface="Arial" panose="020B0604020202020204" pitchFamily="34" charset="0"/>
              <a:cs typeface="Arial" panose="020B0604020202020204" pitchFamily="34" charset="0"/>
            </a:rPr>
            <a:t>Does </a:t>
          </a:r>
          <a:r>
            <a:rPr lang="en-US" sz="1400" b="1" u="sng" dirty="0">
              <a:solidFill>
                <a:schemeClr val="tx2">
                  <a:lumMod val="75000"/>
                </a:schemeClr>
              </a:solidFill>
              <a:latin typeface="Arial" panose="020B0604020202020204" pitchFamily="34" charset="0"/>
              <a:cs typeface="Arial" panose="020B0604020202020204" pitchFamily="34" charset="0"/>
            </a:rPr>
            <a:t>not have proof </a:t>
          </a:r>
          <a:r>
            <a:rPr lang="en-US" sz="1400" b="1" dirty="0">
              <a:solidFill>
                <a:schemeClr val="tx2">
                  <a:lumMod val="75000"/>
                </a:schemeClr>
              </a:solidFill>
              <a:latin typeface="Arial" panose="020B0604020202020204" pitchFamily="34" charset="0"/>
              <a:cs typeface="Arial" panose="020B0604020202020204" pitchFamily="34" charset="0"/>
            </a:rPr>
            <a:t>because is victim of theft, loss or disaster, is homeless, a migrant or a person holding a </a:t>
          </a:r>
        </a:p>
        <a:p>
          <a:r>
            <a:rPr lang="en-US" sz="1400" b="1" dirty="0">
              <a:solidFill>
                <a:schemeClr val="tx2">
                  <a:lumMod val="75000"/>
                </a:schemeClr>
              </a:solidFill>
              <a:latin typeface="Arial" panose="020B0604020202020204" pitchFamily="34" charset="0"/>
              <a:cs typeface="Arial" panose="020B0604020202020204" pitchFamily="34" charset="0"/>
            </a:rPr>
            <a:t>VOC card.</a:t>
          </a:r>
        </a:p>
      </dgm:t>
    </dgm:pt>
    <dgm:pt modelId="{98A879BE-6380-4C36-B70B-8833F77E6243}" type="parTrans" cxnId="{571B8CF4-6D2F-40AB-8A44-343F393BAC39}">
      <dgm:prSet custT="1"/>
      <dgm:spPr>
        <a:ln>
          <a:solidFill>
            <a:schemeClr val="accent1"/>
          </a:solidFill>
        </a:ln>
      </dgm:spPr>
      <dgm:t>
        <a:bodyPr/>
        <a:lstStyle/>
        <a:p>
          <a:endParaRPr lang="en-US" sz="1000" b="1" dirty="0"/>
        </a:p>
      </dgm:t>
    </dgm:pt>
    <dgm:pt modelId="{903611FA-8206-43BB-B0DA-E240C492FA01}" type="sibTrans" cxnId="{571B8CF4-6D2F-40AB-8A44-343F393BAC39}">
      <dgm:prSet/>
      <dgm:spPr/>
      <dgm:t>
        <a:bodyPr/>
        <a:lstStyle/>
        <a:p>
          <a:endParaRPr lang="en-US"/>
        </a:p>
      </dgm:t>
    </dgm:pt>
    <dgm:pt modelId="{EC6C7207-B9C1-4367-B4B9-F3470B348BFE}">
      <dgm:prSet phldrT="[Text]" custT="1"/>
      <dgm:spPr/>
      <dgm:t>
        <a:bodyPr/>
        <a:lstStyle/>
        <a:p>
          <a:r>
            <a:rPr lang="en-US" sz="1400" dirty="0">
              <a:solidFill>
                <a:schemeClr val="tx1"/>
              </a:solidFill>
              <a:latin typeface="Arial" panose="020B0604020202020204" pitchFamily="34" charset="0"/>
              <a:cs typeface="Arial" panose="020B0604020202020204" pitchFamily="34" charset="0"/>
            </a:rPr>
            <a:t>Applicant can self declare residency for a </a:t>
          </a:r>
          <a:r>
            <a:rPr lang="en-US" sz="1400" b="1" u="sng" dirty="0">
              <a:solidFill>
                <a:schemeClr val="tx1"/>
              </a:solidFill>
              <a:latin typeface="Arial" panose="020B0604020202020204" pitchFamily="34" charset="0"/>
              <a:cs typeface="Arial" panose="020B0604020202020204" pitchFamily="34" charset="0"/>
            </a:rPr>
            <a:t>maximum</a:t>
          </a:r>
          <a:r>
            <a:rPr lang="en-US" sz="1400" b="1" dirty="0">
              <a:solidFill>
                <a:schemeClr val="tx1"/>
              </a:solidFill>
              <a:latin typeface="Arial" panose="020B0604020202020204" pitchFamily="34" charset="0"/>
              <a:cs typeface="Arial" panose="020B0604020202020204" pitchFamily="34" charset="0"/>
            </a:rPr>
            <a:t> of 30 days</a:t>
          </a:r>
          <a:r>
            <a:rPr lang="en-US" sz="1400" dirty="0">
              <a:solidFill>
                <a:schemeClr val="tx1"/>
              </a:solidFill>
              <a:latin typeface="Arial" panose="020B0604020202020204" pitchFamily="34" charset="0"/>
              <a:cs typeface="Arial" panose="020B0604020202020204" pitchFamily="34" charset="0"/>
            </a:rPr>
            <a:t>.  If all other WIC eligibility criteria are met, </a:t>
          </a:r>
          <a:r>
            <a:rPr lang="en-US" sz="1400" b="1" dirty="0">
              <a:solidFill>
                <a:schemeClr val="tx1"/>
              </a:solidFill>
              <a:latin typeface="Arial" panose="020B0604020202020204" pitchFamily="34" charset="0"/>
              <a:cs typeface="Arial" panose="020B0604020202020204" pitchFamily="34" charset="0"/>
            </a:rPr>
            <a:t>issue one month of benefits </a:t>
          </a:r>
          <a:r>
            <a:rPr lang="en-US" sz="1400" dirty="0">
              <a:solidFill>
                <a:schemeClr val="tx1"/>
              </a:solidFill>
              <a:latin typeface="Arial" panose="020B0604020202020204" pitchFamily="34" charset="0"/>
              <a:cs typeface="Arial" panose="020B0604020202020204" pitchFamily="34" charset="0"/>
            </a:rPr>
            <a:t>and possibly provide Verification Form</a:t>
          </a:r>
          <a:r>
            <a:rPr lang="en-US" sz="1400" dirty="0">
              <a:solidFill>
                <a:srgbClr val="0066FF"/>
              </a:solidFill>
              <a:latin typeface="Arial" panose="020B0604020202020204" pitchFamily="34" charset="0"/>
              <a:cs typeface="Arial" panose="020B0604020202020204" pitchFamily="34" charset="0"/>
            </a:rPr>
            <a:t>.</a:t>
          </a:r>
        </a:p>
      </dgm:t>
    </dgm:pt>
    <dgm:pt modelId="{E40EC188-AE6C-4B00-BB36-52CF503E05A8}" type="parTrans" cxnId="{F03BE0BF-CCD7-46B2-80CA-FE2A8F9792A0}">
      <dgm:prSet custT="1"/>
      <dgm:spPr>
        <a:ln>
          <a:solidFill>
            <a:schemeClr val="accent1"/>
          </a:solidFill>
        </a:ln>
      </dgm:spPr>
      <dgm:t>
        <a:bodyPr/>
        <a:lstStyle/>
        <a:p>
          <a:endParaRPr lang="en-US" sz="1000" b="1" dirty="0"/>
        </a:p>
      </dgm:t>
    </dgm:pt>
    <dgm:pt modelId="{973AB1E6-98D4-4290-8FA6-7EB1BA9446E0}" type="sibTrans" cxnId="{F03BE0BF-CCD7-46B2-80CA-FE2A8F9792A0}">
      <dgm:prSet/>
      <dgm:spPr/>
      <dgm:t>
        <a:bodyPr/>
        <a:lstStyle/>
        <a:p>
          <a:endParaRPr lang="en-US"/>
        </a:p>
      </dgm:t>
    </dgm:pt>
    <dgm:pt modelId="{349B6378-A7AC-41BF-8111-DA4AD1B6B82E}">
      <dgm:prSet phldrT="[Text]" custT="1"/>
      <dgm:spPr/>
      <dgm:t>
        <a:bodyPr/>
        <a:lstStyle/>
        <a:p>
          <a:r>
            <a:rPr lang="en-US" sz="1400" dirty="0">
              <a:solidFill>
                <a:schemeClr val="tx1"/>
              </a:solidFill>
              <a:latin typeface="Arial" panose="020B0604020202020204" pitchFamily="34" charset="0"/>
              <a:cs typeface="Arial" panose="020B0604020202020204" pitchFamily="34" charset="0"/>
            </a:rPr>
            <a:t>Verification form must be completed  and returned at next appointment to continue receiving WIC benefits.</a:t>
          </a:r>
        </a:p>
      </dgm:t>
    </dgm:pt>
    <dgm:pt modelId="{CB1EF1A2-2001-48AB-9971-AB99A040A539}" type="parTrans" cxnId="{E37C54CA-ED1B-4785-ACA4-F56F23B4CF18}">
      <dgm:prSet custT="1"/>
      <dgm:spPr>
        <a:ln>
          <a:solidFill>
            <a:schemeClr val="accent1"/>
          </a:solidFill>
        </a:ln>
      </dgm:spPr>
      <dgm:t>
        <a:bodyPr/>
        <a:lstStyle/>
        <a:p>
          <a:endParaRPr lang="en-US" sz="1000" b="1" dirty="0"/>
        </a:p>
      </dgm:t>
    </dgm:pt>
    <dgm:pt modelId="{2660F317-1077-40B9-8207-D12F7DD1EDE0}" type="sibTrans" cxnId="{E37C54CA-ED1B-4785-ACA4-F56F23B4CF18}">
      <dgm:prSet/>
      <dgm:spPr/>
      <dgm:t>
        <a:bodyPr/>
        <a:lstStyle/>
        <a:p>
          <a:endParaRPr lang="en-US"/>
        </a:p>
      </dgm:t>
    </dgm:pt>
    <dgm:pt modelId="{0D6E8EB4-292A-4616-9321-422002AF022D}">
      <dgm:prSet phldrT="[Text]" custT="1"/>
      <dgm:spPr/>
      <dgm:t>
        <a:bodyPr/>
        <a:lstStyle/>
        <a:p>
          <a:r>
            <a:rPr lang="en-US" sz="1400" b="1" u="sng" dirty="0">
              <a:solidFill>
                <a:schemeClr val="tx2">
                  <a:lumMod val="75000"/>
                </a:schemeClr>
              </a:solidFill>
              <a:latin typeface="Arial" panose="020B0604020202020204" pitchFamily="34" charset="0"/>
              <a:cs typeface="Arial" panose="020B0604020202020204" pitchFamily="34" charset="0"/>
            </a:rPr>
            <a:t>Has proof</a:t>
          </a:r>
          <a:r>
            <a:rPr lang="en-US" sz="1400" b="1" dirty="0">
              <a:solidFill>
                <a:schemeClr val="tx2">
                  <a:lumMod val="75000"/>
                </a:schemeClr>
              </a:solidFill>
              <a:latin typeface="Arial" panose="020B0604020202020204" pitchFamily="34" charset="0"/>
              <a:cs typeface="Arial" panose="020B0604020202020204" pitchFamily="34" charset="0"/>
            </a:rPr>
            <a:t>, but forgot</a:t>
          </a:r>
        </a:p>
        <a:p>
          <a:r>
            <a:rPr lang="en-US" sz="1400" b="1" dirty="0">
              <a:solidFill>
                <a:schemeClr val="tx2">
                  <a:lumMod val="75000"/>
                </a:schemeClr>
              </a:solidFill>
              <a:latin typeface="Arial" panose="020B0604020202020204" pitchFamily="34" charset="0"/>
              <a:cs typeface="Arial" panose="020B0604020202020204" pitchFamily="34" charset="0"/>
            </a:rPr>
            <a:t>to bring to the appointment.</a:t>
          </a:r>
        </a:p>
      </dgm:t>
    </dgm:pt>
    <dgm:pt modelId="{176AAEB4-F732-45C4-90EA-74E6BDA7E479}" type="parTrans" cxnId="{544AC405-54AF-48E8-8921-A8FD0B08760E}">
      <dgm:prSet custT="1"/>
      <dgm:spPr>
        <a:ln>
          <a:solidFill>
            <a:schemeClr val="accent1"/>
          </a:solidFill>
        </a:ln>
      </dgm:spPr>
      <dgm:t>
        <a:bodyPr/>
        <a:lstStyle/>
        <a:p>
          <a:endParaRPr lang="en-US" sz="1000" b="1" dirty="0"/>
        </a:p>
      </dgm:t>
    </dgm:pt>
    <dgm:pt modelId="{EF83940B-23CC-4E46-A9E4-8D9336F7FDD5}" type="sibTrans" cxnId="{544AC405-54AF-48E8-8921-A8FD0B08760E}">
      <dgm:prSet/>
      <dgm:spPr/>
      <dgm:t>
        <a:bodyPr/>
        <a:lstStyle/>
        <a:p>
          <a:endParaRPr lang="en-US"/>
        </a:p>
      </dgm:t>
    </dgm:pt>
    <dgm:pt modelId="{F2C8D7D8-3C89-4E49-A623-70AA82B2EB75}">
      <dgm:prSet phldrT="[Text]" custT="1"/>
      <dgm:spPr/>
      <dgm:t>
        <a:bodyPr/>
        <a:lstStyle/>
        <a:p>
          <a:r>
            <a:rPr lang="en-US" sz="1400" dirty="0">
              <a:solidFill>
                <a:schemeClr val="tx1"/>
              </a:solidFill>
              <a:latin typeface="Arial" panose="020B0604020202020204" pitchFamily="34" charset="0"/>
              <a:cs typeface="Arial" panose="020B0604020202020204" pitchFamily="34" charset="0"/>
            </a:rPr>
            <a:t>Applicant can self declare residency for </a:t>
          </a:r>
          <a:r>
            <a:rPr lang="en-US" sz="1400" b="1" dirty="0">
              <a:solidFill>
                <a:schemeClr val="tx1"/>
              </a:solidFill>
              <a:latin typeface="Arial" panose="020B0604020202020204" pitchFamily="34" charset="0"/>
              <a:cs typeface="Arial" panose="020B0604020202020204" pitchFamily="34" charset="0"/>
            </a:rPr>
            <a:t>maximum</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of</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30 days</a:t>
          </a:r>
          <a:r>
            <a:rPr lang="en-US" sz="1400" dirty="0">
              <a:solidFill>
                <a:schemeClr val="tx1"/>
              </a:solidFill>
              <a:latin typeface="Arial" panose="020B0604020202020204" pitchFamily="34" charset="0"/>
              <a:cs typeface="Arial" panose="020B0604020202020204" pitchFamily="34" charset="0"/>
            </a:rPr>
            <a:t>. Complete Self-declaration form, document reason and if all other eligibility criteria are met, issue one month of benefits.  </a:t>
          </a:r>
          <a:r>
            <a:rPr lang="en-US" sz="1400" b="1" dirty="0">
              <a:solidFill>
                <a:schemeClr val="tx1"/>
              </a:solidFill>
              <a:latin typeface="Arial" panose="020B0604020202020204" pitchFamily="34" charset="0"/>
              <a:cs typeface="Arial" panose="020B0604020202020204" pitchFamily="34" charset="0"/>
            </a:rPr>
            <a:t>Applicant must bring proof to next appointment or WIC benefits </a:t>
          </a:r>
          <a:r>
            <a:rPr lang="en-US" sz="1400" b="1" u="sng" dirty="0">
              <a:solidFill>
                <a:schemeClr val="tx1"/>
              </a:solidFill>
              <a:latin typeface="Arial" panose="020B0604020202020204" pitchFamily="34" charset="0"/>
              <a:cs typeface="Arial" panose="020B0604020202020204" pitchFamily="34" charset="0"/>
            </a:rPr>
            <a:t>must</a:t>
          </a:r>
          <a:r>
            <a:rPr lang="en-US" sz="1400" b="1" dirty="0">
              <a:solidFill>
                <a:schemeClr val="tx1"/>
              </a:solidFill>
              <a:latin typeface="Arial" panose="020B0604020202020204" pitchFamily="34" charset="0"/>
              <a:cs typeface="Arial" panose="020B0604020202020204" pitchFamily="34" charset="0"/>
            </a:rPr>
            <a:t> be discontinued.  </a:t>
          </a:r>
        </a:p>
      </dgm:t>
    </dgm:pt>
    <dgm:pt modelId="{C236F1CF-6103-4FAA-B7B2-D74327F8AA81}" type="parTrans" cxnId="{3DF2127C-CC4B-45C1-9F2A-D0B68522F2B6}">
      <dgm:prSet custT="1"/>
      <dgm:spPr>
        <a:ln>
          <a:solidFill>
            <a:schemeClr val="accent1"/>
          </a:solidFill>
        </a:ln>
      </dgm:spPr>
      <dgm:t>
        <a:bodyPr/>
        <a:lstStyle/>
        <a:p>
          <a:endParaRPr lang="en-US" sz="1000" b="1" dirty="0"/>
        </a:p>
      </dgm:t>
    </dgm:pt>
    <dgm:pt modelId="{F55DFF71-6C24-4294-9EC8-2DF77B75A418}" type="sibTrans" cxnId="{3DF2127C-CC4B-45C1-9F2A-D0B68522F2B6}">
      <dgm:prSet/>
      <dgm:spPr/>
      <dgm:t>
        <a:bodyPr/>
        <a:lstStyle/>
        <a:p>
          <a:endParaRPr lang="en-US"/>
        </a:p>
      </dgm:t>
    </dgm:pt>
    <dgm:pt modelId="{F0DAB44A-A11C-496B-A8A9-257DB957ACE3}" type="pres">
      <dgm:prSet presAssocID="{C3E7C3D5-00BB-437C-8A4A-C8B950503DCF}" presName="diagram" presStyleCnt="0">
        <dgm:presLayoutVars>
          <dgm:chPref val="1"/>
          <dgm:dir/>
          <dgm:animOne val="branch"/>
          <dgm:animLvl val="lvl"/>
          <dgm:resizeHandles val="exact"/>
        </dgm:presLayoutVars>
      </dgm:prSet>
      <dgm:spPr/>
      <dgm:t>
        <a:bodyPr/>
        <a:lstStyle/>
        <a:p>
          <a:endParaRPr lang="en-US"/>
        </a:p>
      </dgm:t>
    </dgm:pt>
    <dgm:pt modelId="{7145D22F-FF05-4D35-B74B-5C45A6D55D66}" type="pres">
      <dgm:prSet presAssocID="{6B098FCD-DA76-48E6-9059-21856C2844D8}" presName="root1" presStyleCnt="0"/>
      <dgm:spPr/>
    </dgm:pt>
    <dgm:pt modelId="{A8B12E0D-2741-4724-903E-9FE1E96323B8}" type="pres">
      <dgm:prSet presAssocID="{6B098FCD-DA76-48E6-9059-21856C2844D8}" presName="LevelOneTextNode" presStyleLbl="node0" presStyleIdx="0" presStyleCnt="1" custScaleY="78909" custLinFactNeighborX="4019" custLinFactNeighborY="954">
        <dgm:presLayoutVars>
          <dgm:chPref val="3"/>
        </dgm:presLayoutVars>
      </dgm:prSet>
      <dgm:spPr/>
      <dgm:t>
        <a:bodyPr/>
        <a:lstStyle/>
        <a:p>
          <a:endParaRPr lang="en-US"/>
        </a:p>
      </dgm:t>
    </dgm:pt>
    <dgm:pt modelId="{CFF8F3D6-C679-41D9-9FFD-EC864F813976}" type="pres">
      <dgm:prSet presAssocID="{6B098FCD-DA76-48E6-9059-21856C2844D8}" presName="level2hierChild" presStyleCnt="0"/>
      <dgm:spPr/>
    </dgm:pt>
    <dgm:pt modelId="{4D447538-57A5-4011-9336-B6640AF53FE8}" type="pres">
      <dgm:prSet presAssocID="{98A879BE-6380-4C36-B70B-8833F77E6243}" presName="conn2-1" presStyleLbl="parChTrans1D2" presStyleIdx="0" presStyleCnt="2"/>
      <dgm:spPr/>
      <dgm:t>
        <a:bodyPr/>
        <a:lstStyle/>
        <a:p>
          <a:endParaRPr lang="en-US"/>
        </a:p>
      </dgm:t>
    </dgm:pt>
    <dgm:pt modelId="{B9E2871C-8703-464A-875A-7BEFFA210901}" type="pres">
      <dgm:prSet presAssocID="{98A879BE-6380-4C36-B70B-8833F77E6243}" presName="connTx" presStyleLbl="parChTrans1D2" presStyleIdx="0" presStyleCnt="2"/>
      <dgm:spPr/>
      <dgm:t>
        <a:bodyPr/>
        <a:lstStyle/>
        <a:p>
          <a:endParaRPr lang="en-US"/>
        </a:p>
      </dgm:t>
    </dgm:pt>
    <dgm:pt modelId="{5DE09CE3-E849-4703-9035-CA61A0661784}" type="pres">
      <dgm:prSet presAssocID="{DF95D51A-FA2A-4946-8B98-A0D3D16B6928}" presName="root2" presStyleCnt="0"/>
      <dgm:spPr/>
    </dgm:pt>
    <dgm:pt modelId="{E3A70274-1F71-4B7E-9486-F72CE47F5087}" type="pres">
      <dgm:prSet presAssocID="{DF95D51A-FA2A-4946-8B98-A0D3D16B6928}" presName="LevelTwoTextNode" presStyleLbl="node2" presStyleIdx="0" presStyleCnt="2" custScaleX="139855" custScaleY="182217" custLinFactNeighborX="-9043">
        <dgm:presLayoutVars>
          <dgm:chPref val="3"/>
        </dgm:presLayoutVars>
      </dgm:prSet>
      <dgm:spPr/>
      <dgm:t>
        <a:bodyPr/>
        <a:lstStyle/>
        <a:p>
          <a:endParaRPr lang="en-US"/>
        </a:p>
      </dgm:t>
    </dgm:pt>
    <dgm:pt modelId="{C77D38A1-C09A-4715-87D3-4E3878865B35}" type="pres">
      <dgm:prSet presAssocID="{DF95D51A-FA2A-4946-8B98-A0D3D16B6928}" presName="level3hierChild" presStyleCnt="0"/>
      <dgm:spPr/>
    </dgm:pt>
    <dgm:pt modelId="{9BD9F5EF-0BCD-4E45-BA8B-5939A65A547C}" type="pres">
      <dgm:prSet presAssocID="{E40EC188-AE6C-4B00-BB36-52CF503E05A8}" presName="conn2-1" presStyleLbl="parChTrans1D3" presStyleIdx="0" presStyleCnt="3"/>
      <dgm:spPr/>
      <dgm:t>
        <a:bodyPr/>
        <a:lstStyle/>
        <a:p>
          <a:endParaRPr lang="en-US"/>
        </a:p>
      </dgm:t>
    </dgm:pt>
    <dgm:pt modelId="{06C61C75-C9BA-4B49-BBA7-6A2EDD4DF9DA}" type="pres">
      <dgm:prSet presAssocID="{E40EC188-AE6C-4B00-BB36-52CF503E05A8}" presName="connTx" presStyleLbl="parChTrans1D3" presStyleIdx="0" presStyleCnt="3"/>
      <dgm:spPr/>
      <dgm:t>
        <a:bodyPr/>
        <a:lstStyle/>
        <a:p>
          <a:endParaRPr lang="en-US"/>
        </a:p>
      </dgm:t>
    </dgm:pt>
    <dgm:pt modelId="{8712FA55-2A1B-4524-8EA0-1D47BADB9EE4}" type="pres">
      <dgm:prSet presAssocID="{EC6C7207-B9C1-4367-B4B9-F3470B348BFE}" presName="root2" presStyleCnt="0"/>
      <dgm:spPr/>
    </dgm:pt>
    <dgm:pt modelId="{D8FDE25F-8DA7-4CCC-BE3F-6E933A46942D}" type="pres">
      <dgm:prSet presAssocID="{EC6C7207-B9C1-4367-B4B9-F3470B348BFE}" presName="LevelTwoTextNode" presStyleLbl="node3" presStyleIdx="0" presStyleCnt="3" custScaleX="204453" custScaleY="157317" custLinFactNeighborX="-6908" custLinFactNeighborY="-19827">
        <dgm:presLayoutVars>
          <dgm:chPref val="3"/>
        </dgm:presLayoutVars>
      </dgm:prSet>
      <dgm:spPr/>
      <dgm:t>
        <a:bodyPr/>
        <a:lstStyle/>
        <a:p>
          <a:endParaRPr lang="en-US"/>
        </a:p>
      </dgm:t>
    </dgm:pt>
    <dgm:pt modelId="{9C85DC2C-CD2A-4991-82D7-E1BDA7A844AF}" type="pres">
      <dgm:prSet presAssocID="{EC6C7207-B9C1-4367-B4B9-F3470B348BFE}" presName="level3hierChild" presStyleCnt="0"/>
      <dgm:spPr/>
    </dgm:pt>
    <dgm:pt modelId="{C53DEA60-5B15-4419-99F9-40B55DA6440C}" type="pres">
      <dgm:prSet presAssocID="{CB1EF1A2-2001-48AB-9971-AB99A040A539}" presName="conn2-1" presStyleLbl="parChTrans1D3" presStyleIdx="1" presStyleCnt="3"/>
      <dgm:spPr/>
      <dgm:t>
        <a:bodyPr/>
        <a:lstStyle/>
        <a:p>
          <a:endParaRPr lang="en-US"/>
        </a:p>
      </dgm:t>
    </dgm:pt>
    <dgm:pt modelId="{D2D079AC-353D-45C9-9171-E1DAD8D1ABF3}" type="pres">
      <dgm:prSet presAssocID="{CB1EF1A2-2001-48AB-9971-AB99A040A539}" presName="connTx" presStyleLbl="parChTrans1D3" presStyleIdx="1" presStyleCnt="3"/>
      <dgm:spPr/>
      <dgm:t>
        <a:bodyPr/>
        <a:lstStyle/>
        <a:p>
          <a:endParaRPr lang="en-US"/>
        </a:p>
      </dgm:t>
    </dgm:pt>
    <dgm:pt modelId="{BC08484B-BBC4-45BF-8447-D10324AB8131}" type="pres">
      <dgm:prSet presAssocID="{349B6378-A7AC-41BF-8111-DA4AD1B6B82E}" presName="root2" presStyleCnt="0"/>
      <dgm:spPr/>
    </dgm:pt>
    <dgm:pt modelId="{77DB28E8-6215-4A88-81B8-926783563342}" type="pres">
      <dgm:prSet presAssocID="{349B6378-A7AC-41BF-8111-DA4AD1B6B82E}" presName="LevelTwoTextNode" presStyleLbl="node3" presStyleIdx="1" presStyleCnt="3" custScaleX="199794" custScaleY="121312" custLinFactNeighborX="-6908" custLinFactNeighborY="-13702">
        <dgm:presLayoutVars>
          <dgm:chPref val="3"/>
        </dgm:presLayoutVars>
      </dgm:prSet>
      <dgm:spPr/>
      <dgm:t>
        <a:bodyPr/>
        <a:lstStyle/>
        <a:p>
          <a:endParaRPr lang="en-US"/>
        </a:p>
      </dgm:t>
    </dgm:pt>
    <dgm:pt modelId="{CB148296-4388-4E82-A9F8-FEA053293AC9}" type="pres">
      <dgm:prSet presAssocID="{349B6378-A7AC-41BF-8111-DA4AD1B6B82E}" presName="level3hierChild" presStyleCnt="0"/>
      <dgm:spPr/>
    </dgm:pt>
    <dgm:pt modelId="{271A3B50-059C-4230-A221-35E5E4556698}" type="pres">
      <dgm:prSet presAssocID="{176AAEB4-F732-45C4-90EA-74E6BDA7E479}" presName="conn2-1" presStyleLbl="parChTrans1D2" presStyleIdx="1" presStyleCnt="2"/>
      <dgm:spPr/>
      <dgm:t>
        <a:bodyPr/>
        <a:lstStyle/>
        <a:p>
          <a:endParaRPr lang="en-US"/>
        </a:p>
      </dgm:t>
    </dgm:pt>
    <dgm:pt modelId="{F34E1DD0-645E-4BFC-ADDF-2067AEF9FB65}" type="pres">
      <dgm:prSet presAssocID="{176AAEB4-F732-45C4-90EA-74E6BDA7E479}" presName="connTx" presStyleLbl="parChTrans1D2" presStyleIdx="1" presStyleCnt="2"/>
      <dgm:spPr/>
      <dgm:t>
        <a:bodyPr/>
        <a:lstStyle/>
        <a:p>
          <a:endParaRPr lang="en-US"/>
        </a:p>
      </dgm:t>
    </dgm:pt>
    <dgm:pt modelId="{FBC481B1-FBBA-4CA5-BABC-3D4BD2890D0A}" type="pres">
      <dgm:prSet presAssocID="{0D6E8EB4-292A-4616-9321-422002AF022D}" presName="root2" presStyleCnt="0"/>
      <dgm:spPr/>
    </dgm:pt>
    <dgm:pt modelId="{3D479DD7-3466-4116-B494-CC064D866DE4}" type="pres">
      <dgm:prSet presAssocID="{0D6E8EB4-292A-4616-9321-422002AF022D}" presName="LevelTwoTextNode" presStyleLbl="node2" presStyleIdx="1" presStyleCnt="2" custScaleX="136382" custScaleY="117246" custLinFactNeighborX="-9043">
        <dgm:presLayoutVars>
          <dgm:chPref val="3"/>
        </dgm:presLayoutVars>
      </dgm:prSet>
      <dgm:spPr/>
      <dgm:t>
        <a:bodyPr/>
        <a:lstStyle/>
        <a:p>
          <a:endParaRPr lang="en-US"/>
        </a:p>
      </dgm:t>
    </dgm:pt>
    <dgm:pt modelId="{3209D8DD-ED7E-4C4F-8AC5-87DE4040184C}" type="pres">
      <dgm:prSet presAssocID="{0D6E8EB4-292A-4616-9321-422002AF022D}" presName="level3hierChild" presStyleCnt="0"/>
      <dgm:spPr/>
    </dgm:pt>
    <dgm:pt modelId="{3DD73E74-BF29-409D-AE0E-4AA199EEDB52}" type="pres">
      <dgm:prSet presAssocID="{C236F1CF-6103-4FAA-B7B2-D74327F8AA81}" presName="conn2-1" presStyleLbl="parChTrans1D3" presStyleIdx="2" presStyleCnt="3"/>
      <dgm:spPr/>
      <dgm:t>
        <a:bodyPr/>
        <a:lstStyle/>
        <a:p>
          <a:endParaRPr lang="en-US"/>
        </a:p>
      </dgm:t>
    </dgm:pt>
    <dgm:pt modelId="{453962A9-16E6-4677-8F09-6686E04D1488}" type="pres">
      <dgm:prSet presAssocID="{C236F1CF-6103-4FAA-B7B2-D74327F8AA81}" presName="connTx" presStyleLbl="parChTrans1D3" presStyleIdx="2" presStyleCnt="3"/>
      <dgm:spPr/>
      <dgm:t>
        <a:bodyPr/>
        <a:lstStyle/>
        <a:p>
          <a:endParaRPr lang="en-US"/>
        </a:p>
      </dgm:t>
    </dgm:pt>
    <dgm:pt modelId="{62B91AE9-05A1-4A46-B923-ED9F3FD35E80}" type="pres">
      <dgm:prSet presAssocID="{F2C8D7D8-3C89-4E49-A623-70AA82B2EB75}" presName="root2" presStyleCnt="0"/>
      <dgm:spPr/>
    </dgm:pt>
    <dgm:pt modelId="{68B4029D-8B2E-42B3-987B-8F259F136AAA}" type="pres">
      <dgm:prSet presAssocID="{F2C8D7D8-3C89-4E49-A623-70AA82B2EB75}" presName="LevelTwoTextNode" presStyleLbl="node3" presStyleIdx="2" presStyleCnt="3" custScaleX="204040" custScaleY="236611" custLinFactNeighborX="-4019">
        <dgm:presLayoutVars>
          <dgm:chPref val="3"/>
        </dgm:presLayoutVars>
      </dgm:prSet>
      <dgm:spPr/>
      <dgm:t>
        <a:bodyPr/>
        <a:lstStyle/>
        <a:p>
          <a:endParaRPr lang="en-US"/>
        </a:p>
      </dgm:t>
    </dgm:pt>
    <dgm:pt modelId="{F92743E4-8565-4686-8664-65B8BA1AA36B}" type="pres">
      <dgm:prSet presAssocID="{F2C8D7D8-3C89-4E49-A623-70AA82B2EB75}" presName="level3hierChild" presStyleCnt="0"/>
      <dgm:spPr/>
    </dgm:pt>
  </dgm:ptLst>
  <dgm:cxnLst>
    <dgm:cxn modelId="{D4B83809-DED9-4AF7-AA6E-7FF9ACCD6EBF}" type="presOf" srcId="{176AAEB4-F732-45C4-90EA-74E6BDA7E479}" destId="{271A3B50-059C-4230-A221-35E5E4556698}" srcOrd="0" destOrd="0" presId="urn:microsoft.com/office/officeart/2005/8/layout/hierarchy2"/>
    <dgm:cxn modelId="{5A0E995F-A275-44C7-AF48-BF6DCACC170E}" type="presOf" srcId="{DF95D51A-FA2A-4946-8B98-A0D3D16B6928}" destId="{E3A70274-1F71-4B7E-9486-F72CE47F5087}" srcOrd="0" destOrd="0" presId="urn:microsoft.com/office/officeart/2005/8/layout/hierarchy2"/>
    <dgm:cxn modelId="{240473CF-BCBD-418C-953A-32F951C95616}" type="presOf" srcId="{C236F1CF-6103-4FAA-B7B2-D74327F8AA81}" destId="{453962A9-16E6-4677-8F09-6686E04D1488}" srcOrd="1" destOrd="0" presId="urn:microsoft.com/office/officeart/2005/8/layout/hierarchy2"/>
    <dgm:cxn modelId="{FE4B2F04-E660-4FD1-854A-B69C480A28A7}" type="presOf" srcId="{CB1EF1A2-2001-48AB-9971-AB99A040A539}" destId="{D2D079AC-353D-45C9-9171-E1DAD8D1ABF3}" srcOrd="1" destOrd="0" presId="urn:microsoft.com/office/officeart/2005/8/layout/hierarchy2"/>
    <dgm:cxn modelId="{8C9CB223-8DB2-4F66-9BA5-702DA40C620C}" type="presOf" srcId="{98A879BE-6380-4C36-B70B-8833F77E6243}" destId="{4D447538-57A5-4011-9336-B6640AF53FE8}" srcOrd="0" destOrd="0" presId="urn:microsoft.com/office/officeart/2005/8/layout/hierarchy2"/>
    <dgm:cxn modelId="{C25F29D6-3025-4B8E-996C-AE54EFF67150}" type="presOf" srcId="{0D6E8EB4-292A-4616-9321-422002AF022D}" destId="{3D479DD7-3466-4116-B494-CC064D866DE4}" srcOrd="0" destOrd="0" presId="urn:microsoft.com/office/officeart/2005/8/layout/hierarchy2"/>
    <dgm:cxn modelId="{E37C54CA-ED1B-4785-ACA4-F56F23B4CF18}" srcId="{DF95D51A-FA2A-4946-8B98-A0D3D16B6928}" destId="{349B6378-A7AC-41BF-8111-DA4AD1B6B82E}" srcOrd="1" destOrd="0" parTransId="{CB1EF1A2-2001-48AB-9971-AB99A040A539}" sibTransId="{2660F317-1077-40B9-8207-D12F7DD1EDE0}"/>
    <dgm:cxn modelId="{571B8CF4-6D2F-40AB-8A44-343F393BAC39}" srcId="{6B098FCD-DA76-48E6-9059-21856C2844D8}" destId="{DF95D51A-FA2A-4946-8B98-A0D3D16B6928}" srcOrd="0" destOrd="0" parTransId="{98A879BE-6380-4C36-B70B-8833F77E6243}" sibTransId="{903611FA-8206-43BB-B0DA-E240C492FA01}"/>
    <dgm:cxn modelId="{544AC405-54AF-48E8-8921-A8FD0B08760E}" srcId="{6B098FCD-DA76-48E6-9059-21856C2844D8}" destId="{0D6E8EB4-292A-4616-9321-422002AF022D}" srcOrd="1" destOrd="0" parTransId="{176AAEB4-F732-45C4-90EA-74E6BDA7E479}" sibTransId="{EF83940B-23CC-4E46-A9E4-8D9336F7FDD5}"/>
    <dgm:cxn modelId="{4E833B6E-A8EE-45C3-B512-31CE722440A9}" type="presOf" srcId="{6B098FCD-DA76-48E6-9059-21856C2844D8}" destId="{A8B12E0D-2741-4724-903E-9FE1E96323B8}" srcOrd="0" destOrd="0" presId="urn:microsoft.com/office/officeart/2005/8/layout/hierarchy2"/>
    <dgm:cxn modelId="{75DC4F3B-CFA0-4EBA-8974-CCFAF2C4AAAC}" type="presOf" srcId="{98A879BE-6380-4C36-B70B-8833F77E6243}" destId="{B9E2871C-8703-464A-875A-7BEFFA210901}" srcOrd="1" destOrd="0" presId="urn:microsoft.com/office/officeart/2005/8/layout/hierarchy2"/>
    <dgm:cxn modelId="{7244B65F-3C1C-4FBE-8C09-BF09CAD92155}" type="presOf" srcId="{CB1EF1A2-2001-48AB-9971-AB99A040A539}" destId="{C53DEA60-5B15-4419-99F9-40B55DA6440C}" srcOrd="0" destOrd="0" presId="urn:microsoft.com/office/officeart/2005/8/layout/hierarchy2"/>
    <dgm:cxn modelId="{30CDB552-1D6D-4579-B43B-FA5C72EA4B73}" type="presOf" srcId="{E40EC188-AE6C-4B00-BB36-52CF503E05A8}" destId="{06C61C75-C9BA-4B49-BBA7-6A2EDD4DF9DA}" srcOrd="1" destOrd="0" presId="urn:microsoft.com/office/officeart/2005/8/layout/hierarchy2"/>
    <dgm:cxn modelId="{3DF2127C-CC4B-45C1-9F2A-D0B68522F2B6}" srcId="{0D6E8EB4-292A-4616-9321-422002AF022D}" destId="{F2C8D7D8-3C89-4E49-A623-70AA82B2EB75}" srcOrd="0" destOrd="0" parTransId="{C236F1CF-6103-4FAA-B7B2-D74327F8AA81}" sibTransId="{F55DFF71-6C24-4294-9EC8-2DF77B75A418}"/>
    <dgm:cxn modelId="{C66DB60A-FCAD-4D87-8387-5583347F70EB}" type="presOf" srcId="{C236F1CF-6103-4FAA-B7B2-D74327F8AA81}" destId="{3DD73E74-BF29-409D-AE0E-4AA199EEDB52}" srcOrd="0" destOrd="0" presId="urn:microsoft.com/office/officeart/2005/8/layout/hierarchy2"/>
    <dgm:cxn modelId="{32ED64EA-67BA-4842-9B21-8AA3DCB4C4D2}" type="presOf" srcId="{EC6C7207-B9C1-4367-B4B9-F3470B348BFE}" destId="{D8FDE25F-8DA7-4CCC-BE3F-6E933A46942D}" srcOrd="0" destOrd="0" presId="urn:microsoft.com/office/officeart/2005/8/layout/hierarchy2"/>
    <dgm:cxn modelId="{01EB6CB7-680D-493E-8480-3A2776FDE675}" type="presOf" srcId="{F2C8D7D8-3C89-4E49-A623-70AA82B2EB75}" destId="{68B4029D-8B2E-42B3-987B-8F259F136AAA}" srcOrd="0" destOrd="0" presId="urn:microsoft.com/office/officeart/2005/8/layout/hierarchy2"/>
    <dgm:cxn modelId="{B0C3DE17-76B6-49E0-BBF6-F784173803C2}" type="presOf" srcId="{176AAEB4-F732-45C4-90EA-74E6BDA7E479}" destId="{F34E1DD0-645E-4BFC-ADDF-2067AEF9FB65}" srcOrd="1" destOrd="0" presId="urn:microsoft.com/office/officeart/2005/8/layout/hierarchy2"/>
    <dgm:cxn modelId="{9AB4D6C8-EF91-4514-A579-BD6774A663DE}" type="presOf" srcId="{C3E7C3D5-00BB-437C-8A4A-C8B950503DCF}" destId="{F0DAB44A-A11C-496B-A8A9-257DB957ACE3}" srcOrd="0" destOrd="0" presId="urn:microsoft.com/office/officeart/2005/8/layout/hierarchy2"/>
    <dgm:cxn modelId="{EA08D9D0-3A56-4D5F-B483-CA61E0CF6BD4}" type="presOf" srcId="{349B6378-A7AC-41BF-8111-DA4AD1B6B82E}" destId="{77DB28E8-6215-4A88-81B8-926783563342}" srcOrd="0" destOrd="0" presId="urn:microsoft.com/office/officeart/2005/8/layout/hierarchy2"/>
    <dgm:cxn modelId="{E308CD42-5721-4C42-AF4E-7D6A6AEE5E52}" type="presOf" srcId="{E40EC188-AE6C-4B00-BB36-52CF503E05A8}" destId="{9BD9F5EF-0BCD-4E45-BA8B-5939A65A547C}" srcOrd="0" destOrd="0" presId="urn:microsoft.com/office/officeart/2005/8/layout/hierarchy2"/>
    <dgm:cxn modelId="{87DF1991-3894-41A2-BBB5-4031F6D18D97}" srcId="{C3E7C3D5-00BB-437C-8A4A-C8B950503DCF}" destId="{6B098FCD-DA76-48E6-9059-21856C2844D8}" srcOrd="0" destOrd="0" parTransId="{97BAEED6-4CF1-41DF-9C93-15EC7EBFEAF1}" sibTransId="{00BA4195-6A9F-4F58-9D8D-8F1CCFDA2CF0}"/>
    <dgm:cxn modelId="{F03BE0BF-CCD7-46B2-80CA-FE2A8F9792A0}" srcId="{DF95D51A-FA2A-4946-8B98-A0D3D16B6928}" destId="{EC6C7207-B9C1-4367-B4B9-F3470B348BFE}" srcOrd="0" destOrd="0" parTransId="{E40EC188-AE6C-4B00-BB36-52CF503E05A8}" sibTransId="{973AB1E6-98D4-4290-8FA6-7EB1BA9446E0}"/>
    <dgm:cxn modelId="{9088308E-F9C3-4343-AE18-D58A048E695E}" type="presParOf" srcId="{F0DAB44A-A11C-496B-A8A9-257DB957ACE3}" destId="{7145D22F-FF05-4D35-B74B-5C45A6D55D66}" srcOrd="0" destOrd="0" presId="urn:microsoft.com/office/officeart/2005/8/layout/hierarchy2"/>
    <dgm:cxn modelId="{2C673F87-2396-4A90-A5D0-3CB0F32907AF}" type="presParOf" srcId="{7145D22F-FF05-4D35-B74B-5C45A6D55D66}" destId="{A8B12E0D-2741-4724-903E-9FE1E96323B8}" srcOrd="0" destOrd="0" presId="urn:microsoft.com/office/officeart/2005/8/layout/hierarchy2"/>
    <dgm:cxn modelId="{5C480F28-E22F-45B1-AE3F-26F43D8ADEB8}" type="presParOf" srcId="{7145D22F-FF05-4D35-B74B-5C45A6D55D66}" destId="{CFF8F3D6-C679-41D9-9FFD-EC864F813976}" srcOrd="1" destOrd="0" presId="urn:microsoft.com/office/officeart/2005/8/layout/hierarchy2"/>
    <dgm:cxn modelId="{3685DBBA-EAD1-44A9-9511-97F175AC8337}" type="presParOf" srcId="{CFF8F3D6-C679-41D9-9FFD-EC864F813976}" destId="{4D447538-57A5-4011-9336-B6640AF53FE8}" srcOrd="0" destOrd="0" presId="urn:microsoft.com/office/officeart/2005/8/layout/hierarchy2"/>
    <dgm:cxn modelId="{55DF9699-6EA0-479F-B5D8-337D98D3CEBD}" type="presParOf" srcId="{4D447538-57A5-4011-9336-B6640AF53FE8}" destId="{B9E2871C-8703-464A-875A-7BEFFA210901}" srcOrd="0" destOrd="0" presId="urn:microsoft.com/office/officeart/2005/8/layout/hierarchy2"/>
    <dgm:cxn modelId="{149CF8EA-E29B-4E6E-81EC-A603A00BFEFB}" type="presParOf" srcId="{CFF8F3D6-C679-41D9-9FFD-EC864F813976}" destId="{5DE09CE3-E849-4703-9035-CA61A0661784}" srcOrd="1" destOrd="0" presId="urn:microsoft.com/office/officeart/2005/8/layout/hierarchy2"/>
    <dgm:cxn modelId="{134E2A87-47F0-47D0-83C5-19ADD8E0189A}" type="presParOf" srcId="{5DE09CE3-E849-4703-9035-CA61A0661784}" destId="{E3A70274-1F71-4B7E-9486-F72CE47F5087}" srcOrd="0" destOrd="0" presId="urn:microsoft.com/office/officeart/2005/8/layout/hierarchy2"/>
    <dgm:cxn modelId="{7E434E6F-C92B-484C-8686-6193BC2F50DD}" type="presParOf" srcId="{5DE09CE3-E849-4703-9035-CA61A0661784}" destId="{C77D38A1-C09A-4715-87D3-4E3878865B35}" srcOrd="1" destOrd="0" presId="urn:microsoft.com/office/officeart/2005/8/layout/hierarchy2"/>
    <dgm:cxn modelId="{B6667C32-B260-4C45-BA8C-C7E6D7A4F13B}" type="presParOf" srcId="{C77D38A1-C09A-4715-87D3-4E3878865B35}" destId="{9BD9F5EF-0BCD-4E45-BA8B-5939A65A547C}" srcOrd="0" destOrd="0" presId="urn:microsoft.com/office/officeart/2005/8/layout/hierarchy2"/>
    <dgm:cxn modelId="{3F03BC19-A12B-4373-91F4-00E2DE535AC6}" type="presParOf" srcId="{9BD9F5EF-0BCD-4E45-BA8B-5939A65A547C}" destId="{06C61C75-C9BA-4B49-BBA7-6A2EDD4DF9DA}" srcOrd="0" destOrd="0" presId="urn:microsoft.com/office/officeart/2005/8/layout/hierarchy2"/>
    <dgm:cxn modelId="{9C94A170-8CE6-43B2-8054-3120FCDA920E}" type="presParOf" srcId="{C77D38A1-C09A-4715-87D3-4E3878865B35}" destId="{8712FA55-2A1B-4524-8EA0-1D47BADB9EE4}" srcOrd="1" destOrd="0" presId="urn:microsoft.com/office/officeart/2005/8/layout/hierarchy2"/>
    <dgm:cxn modelId="{2BF8392D-0E7A-43D4-BF57-EFAD602DEA7A}" type="presParOf" srcId="{8712FA55-2A1B-4524-8EA0-1D47BADB9EE4}" destId="{D8FDE25F-8DA7-4CCC-BE3F-6E933A46942D}" srcOrd="0" destOrd="0" presId="urn:microsoft.com/office/officeart/2005/8/layout/hierarchy2"/>
    <dgm:cxn modelId="{C96B732A-B67C-4302-8FB8-4BA954657D67}" type="presParOf" srcId="{8712FA55-2A1B-4524-8EA0-1D47BADB9EE4}" destId="{9C85DC2C-CD2A-4991-82D7-E1BDA7A844AF}" srcOrd="1" destOrd="0" presId="urn:microsoft.com/office/officeart/2005/8/layout/hierarchy2"/>
    <dgm:cxn modelId="{E842D455-05B0-475F-B021-B19F19512856}" type="presParOf" srcId="{C77D38A1-C09A-4715-87D3-4E3878865B35}" destId="{C53DEA60-5B15-4419-99F9-40B55DA6440C}" srcOrd="2" destOrd="0" presId="urn:microsoft.com/office/officeart/2005/8/layout/hierarchy2"/>
    <dgm:cxn modelId="{BAB1259B-576F-4767-A208-24C99AF13239}" type="presParOf" srcId="{C53DEA60-5B15-4419-99F9-40B55DA6440C}" destId="{D2D079AC-353D-45C9-9171-E1DAD8D1ABF3}" srcOrd="0" destOrd="0" presId="urn:microsoft.com/office/officeart/2005/8/layout/hierarchy2"/>
    <dgm:cxn modelId="{6E0CE2AB-5A3B-448E-8A4A-A258C7284AF6}" type="presParOf" srcId="{C77D38A1-C09A-4715-87D3-4E3878865B35}" destId="{BC08484B-BBC4-45BF-8447-D10324AB8131}" srcOrd="3" destOrd="0" presId="urn:microsoft.com/office/officeart/2005/8/layout/hierarchy2"/>
    <dgm:cxn modelId="{5A36E71A-8A75-4632-B289-6B1359EDAF4F}" type="presParOf" srcId="{BC08484B-BBC4-45BF-8447-D10324AB8131}" destId="{77DB28E8-6215-4A88-81B8-926783563342}" srcOrd="0" destOrd="0" presId="urn:microsoft.com/office/officeart/2005/8/layout/hierarchy2"/>
    <dgm:cxn modelId="{2E2C8202-121C-4EF3-BD39-3E8942B8EC07}" type="presParOf" srcId="{BC08484B-BBC4-45BF-8447-D10324AB8131}" destId="{CB148296-4388-4E82-A9F8-FEA053293AC9}" srcOrd="1" destOrd="0" presId="urn:microsoft.com/office/officeart/2005/8/layout/hierarchy2"/>
    <dgm:cxn modelId="{3450BB8A-2F5B-4EAC-942F-803AA87CDF8B}" type="presParOf" srcId="{CFF8F3D6-C679-41D9-9FFD-EC864F813976}" destId="{271A3B50-059C-4230-A221-35E5E4556698}" srcOrd="2" destOrd="0" presId="urn:microsoft.com/office/officeart/2005/8/layout/hierarchy2"/>
    <dgm:cxn modelId="{CDD513AD-D4AF-4C24-8BEB-CC33F4DE4195}" type="presParOf" srcId="{271A3B50-059C-4230-A221-35E5E4556698}" destId="{F34E1DD0-645E-4BFC-ADDF-2067AEF9FB65}" srcOrd="0" destOrd="0" presId="urn:microsoft.com/office/officeart/2005/8/layout/hierarchy2"/>
    <dgm:cxn modelId="{B40B4753-0837-4CBD-8456-7EC55D23B792}" type="presParOf" srcId="{CFF8F3D6-C679-41D9-9FFD-EC864F813976}" destId="{FBC481B1-FBBA-4CA5-BABC-3D4BD2890D0A}" srcOrd="3" destOrd="0" presId="urn:microsoft.com/office/officeart/2005/8/layout/hierarchy2"/>
    <dgm:cxn modelId="{966268E8-C93C-433E-B996-C783286702F8}" type="presParOf" srcId="{FBC481B1-FBBA-4CA5-BABC-3D4BD2890D0A}" destId="{3D479DD7-3466-4116-B494-CC064D866DE4}" srcOrd="0" destOrd="0" presId="urn:microsoft.com/office/officeart/2005/8/layout/hierarchy2"/>
    <dgm:cxn modelId="{13106E99-D446-4C8D-A0B0-D9B31DCB7B31}" type="presParOf" srcId="{FBC481B1-FBBA-4CA5-BABC-3D4BD2890D0A}" destId="{3209D8DD-ED7E-4C4F-8AC5-87DE4040184C}" srcOrd="1" destOrd="0" presId="urn:microsoft.com/office/officeart/2005/8/layout/hierarchy2"/>
    <dgm:cxn modelId="{7F7911D5-1397-4C87-84F3-666EB30137F7}" type="presParOf" srcId="{3209D8DD-ED7E-4C4F-8AC5-87DE4040184C}" destId="{3DD73E74-BF29-409D-AE0E-4AA199EEDB52}" srcOrd="0" destOrd="0" presId="urn:microsoft.com/office/officeart/2005/8/layout/hierarchy2"/>
    <dgm:cxn modelId="{6E051BB4-EEA5-49B5-AC64-910A5A20B210}" type="presParOf" srcId="{3DD73E74-BF29-409D-AE0E-4AA199EEDB52}" destId="{453962A9-16E6-4677-8F09-6686E04D1488}" srcOrd="0" destOrd="0" presId="urn:microsoft.com/office/officeart/2005/8/layout/hierarchy2"/>
    <dgm:cxn modelId="{0B7F2A13-C8D7-4DAE-802F-68ACA8C529E0}" type="presParOf" srcId="{3209D8DD-ED7E-4C4F-8AC5-87DE4040184C}" destId="{62B91AE9-05A1-4A46-B923-ED9F3FD35E80}" srcOrd="1" destOrd="0" presId="urn:microsoft.com/office/officeart/2005/8/layout/hierarchy2"/>
    <dgm:cxn modelId="{84D6FAC8-6DB4-4834-9086-9172CF9A1931}" type="presParOf" srcId="{62B91AE9-05A1-4A46-B923-ED9F3FD35E80}" destId="{68B4029D-8B2E-42B3-987B-8F259F136AAA}" srcOrd="0" destOrd="0" presId="urn:microsoft.com/office/officeart/2005/8/layout/hierarchy2"/>
    <dgm:cxn modelId="{DE989FEA-1522-470B-84A5-4F434AD096D9}" type="presParOf" srcId="{62B91AE9-05A1-4A46-B923-ED9F3FD35E80}" destId="{F92743E4-8565-4686-8664-65B8BA1AA36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3C4EA-F3A9-4BD6-AD90-DC3C272623B0}" type="doc">
      <dgm:prSet loTypeId="urn:microsoft.com/office/officeart/2005/8/layout/hierarchy2" loCatId="hierarchy" qsTypeId="urn:microsoft.com/office/officeart/2005/8/quickstyle/simple2" qsCatId="simple" csTypeId="urn:microsoft.com/office/officeart/2005/8/colors/accent0_2" csCatId="mainScheme" phldr="1"/>
      <dgm:spPr/>
      <dgm:t>
        <a:bodyPr/>
        <a:lstStyle/>
        <a:p>
          <a:endParaRPr lang="en-US"/>
        </a:p>
      </dgm:t>
    </dgm:pt>
    <dgm:pt modelId="{C141ACD2-D870-4636-A05D-F5651D94BD20}">
      <dgm:prSet phldrT="[Text]" custT="1"/>
      <dgm:spPr/>
      <dgm:t>
        <a:bodyPr/>
        <a:lstStyle/>
        <a:p>
          <a:r>
            <a:rPr lang="en-US" sz="1600" b="1" dirty="0">
              <a:latin typeface="Arial" panose="020B0604020202020204" pitchFamily="34" charset="0"/>
              <a:cs typeface="Arial" panose="020B0604020202020204" pitchFamily="34" charset="0"/>
            </a:rPr>
            <a:t>Proof of Income</a:t>
          </a:r>
        </a:p>
      </dgm:t>
    </dgm:pt>
    <dgm:pt modelId="{8E4F601E-D20A-43B6-ABCD-BBBD621B79FD}" type="parTrans" cxnId="{594EDDD8-1880-47CA-9F0A-1251F0A979C2}">
      <dgm:prSet/>
      <dgm:spPr/>
      <dgm:t>
        <a:bodyPr/>
        <a:lstStyle/>
        <a:p>
          <a:endParaRPr lang="en-US"/>
        </a:p>
      </dgm:t>
    </dgm:pt>
    <dgm:pt modelId="{B0F90304-87EC-4CFC-A359-039A2EDB3363}" type="sibTrans" cxnId="{594EDDD8-1880-47CA-9F0A-1251F0A979C2}">
      <dgm:prSet/>
      <dgm:spPr/>
      <dgm:t>
        <a:bodyPr/>
        <a:lstStyle/>
        <a:p>
          <a:endParaRPr lang="en-US"/>
        </a:p>
      </dgm:t>
    </dgm:pt>
    <dgm:pt modelId="{DBABFEF9-E31A-4BBA-A6E4-30DA38E81CAB}">
      <dgm:prSet phldrT="[Text]" custT="1"/>
      <dgm:spPr/>
      <dgm:t>
        <a:bodyPr/>
        <a:lstStyle/>
        <a:p>
          <a:r>
            <a:rPr lang="en-US" sz="1400" b="1" dirty="0">
              <a:latin typeface="Arial" panose="020B0604020202020204" pitchFamily="34" charset="0"/>
              <a:cs typeface="Arial" panose="020B0604020202020204" pitchFamily="34" charset="0"/>
            </a:rPr>
            <a:t>Does not have proof because is victim of theft, loss or disaster, is homeless or a migrant. </a:t>
          </a:r>
        </a:p>
      </dgm:t>
    </dgm:pt>
    <dgm:pt modelId="{B0121B8A-E3EB-4A3A-8501-8B21EBBC9653}" type="parTrans" cxnId="{2940B95C-7808-49CE-8D1D-0B39A1406CED}">
      <dgm:prSet/>
      <dgm:spPr/>
      <dgm:t>
        <a:bodyPr/>
        <a:lstStyle/>
        <a:p>
          <a:endParaRPr lang="en-US" dirty="0"/>
        </a:p>
      </dgm:t>
    </dgm:pt>
    <dgm:pt modelId="{14C8D3D2-343C-49F2-AC90-87CB51F9B421}" type="sibTrans" cxnId="{2940B95C-7808-49CE-8D1D-0B39A1406CED}">
      <dgm:prSet/>
      <dgm:spPr/>
      <dgm:t>
        <a:bodyPr/>
        <a:lstStyle/>
        <a:p>
          <a:endParaRPr lang="en-US"/>
        </a:p>
      </dgm:t>
    </dgm:pt>
    <dgm:pt modelId="{2BEB96D8-6C76-42B8-90B9-B3D7F3BCE73E}">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Applicant can self declare income for a maximum of 30 days.  If all other WIC eligibility criteria are met</a:t>
          </a:r>
          <a:r>
            <a:rPr lang="en-US" sz="1400" b="1" dirty="0">
              <a:solidFill>
                <a:schemeClr val="tx1"/>
              </a:solidFill>
              <a:latin typeface="Arial" panose="020B0604020202020204" pitchFamily="34" charset="0"/>
              <a:cs typeface="Arial" panose="020B0604020202020204" pitchFamily="34" charset="0"/>
            </a:rPr>
            <a:t>, issue one month of benefits</a:t>
          </a:r>
          <a:r>
            <a:rPr lang="en-US" sz="1400" b="0" dirty="0">
              <a:solidFill>
                <a:schemeClr val="tx1"/>
              </a:solidFill>
              <a:latin typeface="Arial" panose="020B0604020202020204" pitchFamily="34" charset="0"/>
              <a:cs typeface="Arial" panose="020B0604020202020204" pitchFamily="34" charset="0"/>
            </a:rPr>
            <a:t> and possibly provide Verification Form.</a:t>
          </a:r>
        </a:p>
      </dgm:t>
    </dgm:pt>
    <dgm:pt modelId="{269F98D0-33AD-456C-A48F-CE83273FD155}" type="parTrans" cxnId="{0A2CF14A-B202-439D-A3A5-0498D7A11891}">
      <dgm:prSet/>
      <dgm:spPr/>
      <dgm:t>
        <a:bodyPr/>
        <a:lstStyle/>
        <a:p>
          <a:endParaRPr lang="en-US" dirty="0"/>
        </a:p>
      </dgm:t>
    </dgm:pt>
    <dgm:pt modelId="{357304F8-1348-4F22-B4CB-3174692F48DB}" type="sibTrans" cxnId="{0A2CF14A-B202-439D-A3A5-0498D7A11891}">
      <dgm:prSet/>
      <dgm:spPr/>
      <dgm:t>
        <a:bodyPr/>
        <a:lstStyle/>
        <a:p>
          <a:endParaRPr lang="en-US"/>
        </a:p>
      </dgm:t>
    </dgm:pt>
    <dgm:pt modelId="{002B033A-2B5B-4153-917C-E194F59E5CD4}">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Verification form must be completed  and returned at next appointment to continue receiving WIC benefits.</a:t>
          </a:r>
        </a:p>
      </dgm:t>
    </dgm:pt>
    <dgm:pt modelId="{3DDD6683-1680-41F5-B50B-56EDB856E378}" type="parTrans" cxnId="{5558F39B-C605-49E0-A7F2-0B5E51257691}">
      <dgm:prSet/>
      <dgm:spPr/>
      <dgm:t>
        <a:bodyPr/>
        <a:lstStyle/>
        <a:p>
          <a:endParaRPr lang="en-US" dirty="0"/>
        </a:p>
      </dgm:t>
    </dgm:pt>
    <dgm:pt modelId="{B4FB494C-8631-4343-A923-77C84D35D769}" type="sibTrans" cxnId="{5558F39B-C605-49E0-A7F2-0B5E51257691}">
      <dgm:prSet/>
      <dgm:spPr/>
      <dgm:t>
        <a:bodyPr/>
        <a:lstStyle/>
        <a:p>
          <a:endParaRPr lang="en-US"/>
        </a:p>
      </dgm:t>
    </dgm:pt>
    <dgm:pt modelId="{BBD25D29-4517-4CA8-A93C-406B8D9ADF83}">
      <dgm:prSet phldrT="[Text]" custT="1"/>
      <dgm:spPr/>
      <dgm:t>
        <a:bodyPr/>
        <a:lstStyle/>
        <a:p>
          <a:r>
            <a:rPr lang="en-US" sz="1400" b="0" dirty="0">
              <a:solidFill>
                <a:schemeClr val="tx1"/>
              </a:solidFill>
              <a:latin typeface="Arial" panose="020B0604020202020204" pitchFamily="34" charset="0"/>
              <a:cs typeface="Arial" panose="020B0604020202020204" pitchFamily="34" charset="0"/>
            </a:rPr>
            <a:t>Applicant can self declare income for maximum of 30 days. Complete Self-Declaration form, document reason and if all other eligibility criteria are </a:t>
          </a:r>
          <a:r>
            <a:rPr lang="en-US" sz="1400" b="1" dirty="0">
              <a:solidFill>
                <a:schemeClr val="tx1"/>
              </a:solidFill>
              <a:latin typeface="Arial" panose="020B0604020202020204" pitchFamily="34" charset="0"/>
              <a:cs typeface="Arial" panose="020B0604020202020204" pitchFamily="34" charset="0"/>
            </a:rPr>
            <a:t>met-issue one month of benefits. Applicant must provide proof to next appointment or WIC benefits must be discontinued.  </a:t>
          </a:r>
        </a:p>
      </dgm:t>
    </dgm:pt>
    <dgm:pt modelId="{2F4B5D9D-5904-4CDD-A071-5464C98DCD1C}" type="parTrans" cxnId="{9C4A6496-2E6B-4363-9F9A-DE2B62A4A50D}">
      <dgm:prSet/>
      <dgm:spPr/>
      <dgm:t>
        <a:bodyPr/>
        <a:lstStyle/>
        <a:p>
          <a:endParaRPr lang="en-US" dirty="0"/>
        </a:p>
      </dgm:t>
    </dgm:pt>
    <dgm:pt modelId="{AB960DC4-4EE5-474E-A2C7-09EB4150485B}" type="sibTrans" cxnId="{9C4A6496-2E6B-4363-9F9A-DE2B62A4A50D}">
      <dgm:prSet/>
      <dgm:spPr/>
      <dgm:t>
        <a:bodyPr/>
        <a:lstStyle/>
        <a:p>
          <a:endParaRPr lang="en-US"/>
        </a:p>
      </dgm:t>
    </dgm:pt>
    <dgm:pt modelId="{01A13A40-E0D6-4E00-AD19-42BA38EFC91C}">
      <dgm:prSet phldrT="[Text]" custT="1"/>
      <dgm:spPr/>
      <dgm:t>
        <a:bodyPr/>
        <a:lstStyle/>
        <a:p>
          <a:r>
            <a:rPr lang="en-US" sz="1400" b="1" dirty="0">
              <a:latin typeface="Arial" panose="020B0604020202020204" pitchFamily="34" charset="0"/>
              <a:cs typeface="Arial" panose="020B0604020202020204" pitchFamily="34" charset="0"/>
            </a:rPr>
            <a:t>Has proof, but forgets to bring to appointment</a:t>
          </a:r>
          <a:r>
            <a:rPr lang="en-US" sz="1050" dirty="0">
              <a:latin typeface="Arial" panose="020B0604020202020204" pitchFamily="34" charset="0"/>
              <a:cs typeface="Arial" panose="020B0604020202020204" pitchFamily="34" charset="0"/>
            </a:rPr>
            <a:t>.</a:t>
          </a:r>
        </a:p>
      </dgm:t>
    </dgm:pt>
    <dgm:pt modelId="{46C0CD6E-2926-494E-BBA9-7186EE8D7714}" type="sibTrans" cxnId="{85F942A9-018E-4D3A-8123-4D3FF04F24B3}">
      <dgm:prSet/>
      <dgm:spPr/>
      <dgm:t>
        <a:bodyPr/>
        <a:lstStyle/>
        <a:p>
          <a:endParaRPr lang="en-US"/>
        </a:p>
      </dgm:t>
    </dgm:pt>
    <dgm:pt modelId="{CA8425B2-4314-4413-9350-DBB454DF6CC5}" type="parTrans" cxnId="{85F942A9-018E-4D3A-8123-4D3FF04F24B3}">
      <dgm:prSet/>
      <dgm:spPr/>
      <dgm:t>
        <a:bodyPr/>
        <a:lstStyle/>
        <a:p>
          <a:endParaRPr lang="en-US" dirty="0"/>
        </a:p>
      </dgm:t>
    </dgm:pt>
    <dgm:pt modelId="{2842095A-12AF-4E7C-B349-9C92D69D8268}">
      <dgm:prSet custT="1"/>
      <dgm:spPr/>
      <dgm:t>
        <a:bodyPr/>
        <a:lstStyle/>
        <a:p>
          <a:r>
            <a:rPr lang="en-US" sz="1200" b="1" dirty="0">
              <a:latin typeface="Arial" panose="020B0604020202020204" pitchFamily="34" charset="0"/>
              <a:cs typeface="Arial" panose="020B0604020202020204" pitchFamily="34" charset="0"/>
            </a:rPr>
            <a:t>Proof is not available because applicant is a pregnant teen in crisis or an individual for whom the LA coordinator determines the income documentation requirement would present an unreasonable barrier to participation.  </a:t>
          </a:r>
        </a:p>
      </dgm:t>
    </dgm:pt>
    <dgm:pt modelId="{2EF40A84-6E3A-4618-9AB2-3F9A18065B8B}" type="parTrans" cxnId="{8D769959-BA2E-4D10-A74D-D7E4DDAE015E}">
      <dgm:prSet/>
      <dgm:spPr/>
      <dgm:t>
        <a:bodyPr/>
        <a:lstStyle/>
        <a:p>
          <a:endParaRPr lang="en-US" dirty="0"/>
        </a:p>
      </dgm:t>
    </dgm:pt>
    <dgm:pt modelId="{CA02AE6A-A1B8-4DE2-8FB7-1AE9C1FF16AD}" type="sibTrans" cxnId="{8D769959-BA2E-4D10-A74D-D7E4DDAE015E}">
      <dgm:prSet/>
      <dgm:spPr/>
      <dgm:t>
        <a:bodyPr/>
        <a:lstStyle/>
        <a:p>
          <a:endParaRPr lang="en-US"/>
        </a:p>
      </dgm:t>
    </dgm:pt>
    <dgm:pt modelId="{2F68F263-2E2C-4402-87F9-232E6178D0DE}">
      <dgm:prSet custT="1"/>
      <dgm:spPr/>
      <dgm:t>
        <a:bodyPr/>
        <a:lstStyle/>
        <a:p>
          <a:r>
            <a:rPr lang="en-US" sz="1400" dirty="0">
              <a:solidFill>
                <a:schemeClr val="tx1"/>
              </a:solidFill>
              <a:latin typeface="Arial" panose="020B0604020202020204" pitchFamily="34" charset="0"/>
              <a:cs typeface="Arial" panose="020B0604020202020204" pitchFamily="34" charset="0"/>
            </a:rPr>
            <a:t>These are the </a:t>
          </a:r>
          <a:r>
            <a:rPr lang="en-US" sz="1400" b="1" dirty="0">
              <a:solidFill>
                <a:schemeClr val="tx1"/>
              </a:solidFill>
              <a:latin typeface="Arial" panose="020B0604020202020204" pitchFamily="34" charset="0"/>
              <a:cs typeface="Arial" panose="020B0604020202020204" pitchFamily="34" charset="0"/>
            </a:rPr>
            <a:t>ONLY</a:t>
          </a:r>
          <a:r>
            <a:rPr lang="en-US" sz="1400" dirty="0">
              <a:solidFill>
                <a:schemeClr val="tx1"/>
              </a:solidFill>
              <a:latin typeface="Arial" panose="020B0604020202020204" pitchFamily="34" charset="0"/>
              <a:cs typeface="Arial" panose="020B0604020202020204" pitchFamily="34" charset="0"/>
            </a:rPr>
            <a:t> 2 instances where self-declaration is allowed for </a:t>
          </a:r>
          <a:r>
            <a:rPr lang="en-US" sz="1400" b="1" dirty="0">
              <a:solidFill>
                <a:schemeClr val="tx1"/>
              </a:solidFill>
              <a:latin typeface="Arial" panose="020B0604020202020204" pitchFamily="34" charset="0"/>
              <a:cs typeface="Arial" panose="020B0604020202020204" pitchFamily="34" charset="0"/>
            </a:rPr>
            <a:t>more than 30 days.  </a:t>
          </a:r>
          <a:r>
            <a:rPr lang="en-US" sz="1400" b="0" dirty="0">
              <a:solidFill>
                <a:schemeClr val="tx1"/>
              </a:solidFill>
              <a:latin typeface="Arial" panose="020B0604020202020204" pitchFamily="34" charset="0"/>
              <a:cs typeface="Arial" panose="020B0604020202020204" pitchFamily="34" charset="0"/>
            </a:rPr>
            <a:t>Use Self-Declaration form to document the reason proof is not available and instruct applicant to complete income amount, sign and date form.  </a:t>
          </a:r>
          <a:r>
            <a:rPr lang="en-US" sz="1400" b="0" u="sng" dirty="0">
              <a:solidFill>
                <a:schemeClr val="tx1"/>
              </a:solidFill>
              <a:latin typeface="Arial" panose="020B0604020202020204" pitchFamily="34" charset="0"/>
              <a:cs typeface="Arial" panose="020B0604020202020204" pitchFamily="34" charset="0"/>
            </a:rPr>
            <a:t>These are the only 2 circumstances where completion of the Verification Form by a third party is </a:t>
          </a:r>
          <a:r>
            <a:rPr lang="en-US" sz="1400" b="1" u="sng" dirty="0">
              <a:solidFill>
                <a:schemeClr val="tx1"/>
              </a:solidFill>
              <a:latin typeface="Arial" panose="020B0604020202020204" pitchFamily="34" charset="0"/>
              <a:cs typeface="Arial" panose="020B0604020202020204" pitchFamily="34" charset="0"/>
            </a:rPr>
            <a:t>NOT </a:t>
          </a:r>
          <a:r>
            <a:rPr lang="en-US" sz="1400" b="0" u="sng" dirty="0">
              <a:solidFill>
                <a:schemeClr val="tx1"/>
              </a:solidFill>
              <a:latin typeface="Arial" panose="020B0604020202020204" pitchFamily="34" charset="0"/>
              <a:cs typeface="Arial" panose="020B0604020202020204" pitchFamily="34" charset="0"/>
            </a:rPr>
            <a:t>required. </a:t>
          </a:r>
        </a:p>
      </dgm:t>
    </dgm:pt>
    <dgm:pt modelId="{191F97A2-3546-4C87-BB45-E02E1087E9C4}" type="parTrans" cxnId="{C6282768-381D-4CD0-8CB0-D5613CB313EB}">
      <dgm:prSet/>
      <dgm:spPr/>
      <dgm:t>
        <a:bodyPr/>
        <a:lstStyle/>
        <a:p>
          <a:endParaRPr lang="en-US" dirty="0"/>
        </a:p>
      </dgm:t>
    </dgm:pt>
    <dgm:pt modelId="{9ED2DFEE-2312-4537-AA16-6077D57846BE}" type="sibTrans" cxnId="{C6282768-381D-4CD0-8CB0-D5613CB313EB}">
      <dgm:prSet/>
      <dgm:spPr/>
      <dgm:t>
        <a:bodyPr/>
        <a:lstStyle/>
        <a:p>
          <a:endParaRPr lang="en-US"/>
        </a:p>
      </dgm:t>
    </dgm:pt>
    <dgm:pt modelId="{417112FF-2D39-472B-80D6-23F3164A52F6}" type="pres">
      <dgm:prSet presAssocID="{7613C4EA-F3A9-4BD6-AD90-DC3C272623B0}" presName="diagram" presStyleCnt="0">
        <dgm:presLayoutVars>
          <dgm:chPref val="1"/>
          <dgm:dir/>
          <dgm:animOne val="branch"/>
          <dgm:animLvl val="lvl"/>
          <dgm:resizeHandles val="exact"/>
        </dgm:presLayoutVars>
      </dgm:prSet>
      <dgm:spPr/>
      <dgm:t>
        <a:bodyPr/>
        <a:lstStyle/>
        <a:p>
          <a:endParaRPr lang="en-US"/>
        </a:p>
      </dgm:t>
    </dgm:pt>
    <dgm:pt modelId="{8BBBCDE2-E224-478E-8166-A7C137BA6397}" type="pres">
      <dgm:prSet presAssocID="{C141ACD2-D870-4636-A05D-F5651D94BD20}" presName="root1" presStyleCnt="0"/>
      <dgm:spPr/>
    </dgm:pt>
    <dgm:pt modelId="{070853CB-AA30-468E-A4F0-65F9C62FE71C}" type="pres">
      <dgm:prSet presAssocID="{C141ACD2-D870-4636-A05D-F5651D94BD20}" presName="LevelOneTextNode" presStyleLbl="node0" presStyleIdx="0" presStyleCnt="1" custScaleX="125404" custLinFactNeighborX="-457" custLinFactNeighborY="-22487">
        <dgm:presLayoutVars>
          <dgm:chPref val="3"/>
        </dgm:presLayoutVars>
      </dgm:prSet>
      <dgm:spPr/>
      <dgm:t>
        <a:bodyPr/>
        <a:lstStyle/>
        <a:p>
          <a:endParaRPr lang="en-US"/>
        </a:p>
      </dgm:t>
    </dgm:pt>
    <dgm:pt modelId="{C57B198E-B965-4C5B-AD1D-AA0A8E4EF7C6}" type="pres">
      <dgm:prSet presAssocID="{C141ACD2-D870-4636-A05D-F5651D94BD20}" presName="level2hierChild" presStyleCnt="0"/>
      <dgm:spPr/>
    </dgm:pt>
    <dgm:pt modelId="{4D45A2C9-414C-4386-A86A-B26A17C045DD}" type="pres">
      <dgm:prSet presAssocID="{B0121B8A-E3EB-4A3A-8501-8B21EBBC9653}" presName="conn2-1" presStyleLbl="parChTrans1D2" presStyleIdx="0" presStyleCnt="3"/>
      <dgm:spPr/>
      <dgm:t>
        <a:bodyPr/>
        <a:lstStyle/>
        <a:p>
          <a:endParaRPr lang="en-US"/>
        </a:p>
      </dgm:t>
    </dgm:pt>
    <dgm:pt modelId="{F03FCF3E-6505-4B47-8082-582CE9B7683C}" type="pres">
      <dgm:prSet presAssocID="{B0121B8A-E3EB-4A3A-8501-8B21EBBC9653}" presName="connTx" presStyleLbl="parChTrans1D2" presStyleIdx="0" presStyleCnt="3"/>
      <dgm:spPr/>
      <dgm:t>
        <a:bodyPr/>
        <a:lstStyle/>
        <a:p>
          <a:endParaRPr lang="en-US"/>
        </a:p>
      </dgm:t>
    </dgm:pt>
    <dgm:pt modelId="{B0957F6F-EAA5-49E8-AE1D-FF02D18591AD}" type="pres">
      <dgm:prSet presAssocID="{DBABFEF9-E31A-4BBA-A6E4-30DA38E81CAB}" presName="root2" presStyleCnt="0"/>
      <dgm:spPr/>
    </dgm:pt>
    <dgm:pt modelId="{A25B4FDB-39A7-4962-9BDB-9240C081135A}" type="pres">
      <dgm:prSet presAssocID="{DBABFEF9-E31A-4BBA-A6E4-30DA38E81CAB}" presName="LevelTwoTextNode" presStyleLbl="node2" presStyleIdx="0" presStyleCnt="3" custScaleX="156204" custScaleY="249810" custLinFactNeighborX="-2450" custLinFactNeighborY="-26077">
        <dgm:presLayoutVars>
          <dgm:chPref val="3"/>
        </dgm:presLayoutVars>
      </dgm:prSet>
      <dgm:spPr/>
      <dgm:t>
        <a:bodyPr/>
        <a:lstStyle/>
        <a:p>
          <a:endParaRPr lang="en-US"/>
        </a:p>
      </dgm:t>
    </dgm:pt>
    <dgm:pt modelId="{AF45ECC9-287A-4D04-9A6A-44B1DCBAC545}" type="pres">
      <dgm:prSet presAssocID="{DBABFEF9-E31A-4BBA-A6E4-30DA38E81CAB}" presName="level3hierChild" presStyleCnt="0"/>
      <dgm:spPr/>
    </dgm:pt>
    <dgm:pt modelId="{D3BB3C3D-BA2B-4324-99E5-DC97D52D94D5}" type="pres">
      <dgm:prSet presAssocID="{269F98D0-33AD-456C-A48F-CE83273FD155}" presName="conn2-1" presStyleLbl="parChTrans1D3" presStyleIdx="0" presStyleCnt="4"/>
      <dgm:spPr/>
      <dgm:t>
        <a:bodyPr/>
        <a:lstStyle/>
        <a:p>
          <a:endParaRPr lang="en-US"/>
        </a:p>
      </dgm:t>
    </dgm:pt>
    <dgm:pt modelId="{0CCF2EB2-DAF7-4127-857A-5AF162AC431A}" type="pres">
      <dgm:prSet presAssocID="{269F98D0-33AD-456C-A48F-CE83273FD155}" presName="connTx" presStyleLbl="parChTrans1D3" presStyleIdx="0" presStyleCnt="4"/>
      <dgm:spPr/>
      <dgm:t>
        <a:bodyPr/>
        <a:lstStyle/>
        <a:p>
          <a:endParaRPr lang="en-US"/>
        </a:p>
      </dgm:t>
    </dgm:pt>
    <dgm:pt modelId="{0CEC5D03-95D6-4887-8D38-869BCEA6E0A8}" type="pres">
      <dgm:prSet presAssocID="{2BEB96D8-6C76-42B8-90B9-B3D7F3BCE73E}" presName="root2" presStyleCnt="0"/>
      <dgm:spPr/>
    </dgm:pt>
    <dgm:pt modelId="{477DD365-2985-457E-BF6B-978577564DD0}" type="pres">
      <dgm:prSet presAssocID="{2BEB96D8-6C76-42B8-90B9-B3D7F3BCE73E}" presName="LevelTwoTextNode" presStyleLbl="node3" presStyleIdx="0" presStyleCnt="4" custScaleX="390736" custScaleY="153125" custLinFactNeighborX="26086" custLinFactNeighborY="-53373">
        <dgm:presLayoutVars>
          <dgm:chPref val="3"/>
        </dgm:presLayoutVars>
      </dgm:prSet>
      <dgm:spPr/>
      <dgm:t>
        <a:bodyPr/>
        <a:lstStyle/>
        <a:p>
          <a:endParaRPr lang="en-US"/>
        </a:p>
      </dgm:t>
    </dgm:pt>
    <dgm:pt modelId="{F2D3A54B-3AEB-4F71-8B35-C10EB21121F8}" type="pres">
      <dgm:prSet presAssocID="{2BEB96D8-6C76-42B8-90B9-B3D7F3BCE73E}" presName="level3hierChild" presStyleCnt="0"/>
      <dgm:spPr/>
    </dgm:pt>
    <dgm:pt modelId="{15735466-4C6D-4F3B-B621-0C0BFD6D5F39}" type="pres">
      <dgm:prSet presAssocID="{3DDD6683-1680-41F5-B50B-56EDB856E378}" presName="conn2-1" presStyleLbl="parChTrans1D3" presStyleIdx="1" presStyleCnt="4"/>
      <dgm:spPr/>
      <dgm:t>
        <a:bodyPr/>
        <a:lstStyle/>
        <a:p>
          <a:endParaRPr lang="en-US"/>
        </a:p>
      </dgm:t>
    </dgm:pt>
    <dgm:pt modelId="{3B13B1D4-FB24-476F-9CDD-904935ABEAD3}" type="pres">
      <dgm:prSet presAssocID="{3DDD6683-1680-41F5-B50B-56EDB856E378}" presName="connTx" presStyleLbl="parChTrans1D3" presStyleIdx="1" presStyleCnt="4"/>
      <dgm:spPr/>
      <dgm:t>
        <a:bodyPr/>
        <a:lstStyle/>
        <a:p>
          <a:endParaRPr lang="en-US"/>
        </a:p>
      </dgm:t>
    </dgm:pt>
    <dgm:pt modelId="{AC0DD47B-025C-4750-9F89-0D058F78AE98}" type="pres">
      <dgm:prSet presAssocID="{002B033A-2B5B-4153-917C-E194F59E5CD4}" presName="root2" presStyleCnt="0"/>
      <dgm:spPr/>
    </dgm:pt>
    <dgm:pt modelId="{8C9AF64D-0ECE-427F-9F73-BEE03D854F9D}" type="pres">
      <dgm:prSet presAssocID="{002B033A-2B5B-4153-917C-E194F59E5CD4}" presName="LevelTwoTextNode" presStyleLbl="node3" presStyleIdx="1" presStyleCnt="4" custScaleX="382823" custScaleY="132991" custLinFactNeighborX="29700" custLinFactNeighborY="-23351">
        <dgm:presLayoutVars>
          <dgm:chPref val="3"/>
        </dgm:presLayoutVars>
      </dgm:prSet>
      <dgm:spPr/>
      <dgm:t>
        <a:bodyPr/>
        <a:lstStyle/>
        <a:p>
          <a:endParaRPr lang="en-US"/>
        </a:p>
      </dgm:t>
    </dgm:pt>
    <dgm:pt modelId="{86EB7C7E-E481-467B-84E6-78FEA421F7FD}" type="pres">
      <dgm:prSet presAssocID="{002B033A-2B5B-4153-917C-E194F59E5CD4}" presName="level3hierChild" presStyleCnt="0"/>
      <dgm:spPr/>
    </dgm:pt>
    <dgm:pt modelId="{BF016DB8-A28E-4EF0-B338-B8D4BE887488}" type="pres">
      <dgm:prSet presAssocID="{CA8425B2-4314-4413-9350-DBB454DF6CC5}" presName="conn2-1" presStyleLbl="parChTrans1D2" presStyleIdx="1" presStyleCnt="3"/>
      <dgm:spPr/>
      <dgm:t>
        <a:bodyPr/>
        <a:lstStyle/>
        <a:p>
          <a:endParaRPr lang="en-US"/>
        </a:p>
      </dgm:t>
    </dgm:pt>
    <dgm:pt modelId="{92C534CB-FE47-4A93-AF91-9D045D88FD8D}" type="pres">
      <dgm:prSet presAssocID="{CA8425B2-4314-4413-9350-DBB454DF6CC5}" presName="connTx" presStyleLbl="parChTrans1D2" presStyleIdx="1" presStyleCnt="3"/>
      <dgm:spPr/>
      <dgm:t>
        <a:bodyPr/>
        <a:lstStyle/>
        <a:p>
          <a:endParaRPr lang="en-US"/>
        </a:p>
      </dgm:t>
    </dgm:pt>
    <dgm:pt modelId="{9653CA96-691E-41C0-B7F9-98613B167EFA}" type="pres">
      <dgm:prSet presAssocID="{01A13A40-E0D6-4E00-AD19-42BA38EFC91C}" presName="root2" presStyleCnt="0"/>
      <dgm:spPr/>
    </dgm:pt>
    <dgm:pt modelId="{CAF455F0-D3E7-46A5-AF8E-90052C49F3A2}" type="pres">
      <dgm:prSet presAssocID="{01A13A40-E0D6-4E00-AD19-42BA38EFC91C}" presName="LevelTwoTextNode" presStyleLbl="node2" presStyleIdx="1" presStyleCnt="3" custScaleX="135723" custScaleY="151101" custLinFactNeighborX="12663" custLinFactNeighborY="-6385">
        <dgm:presLayoutVars>
          <dgm:chPref val="3"/>
        </dgm:presLayoutVars>
      </dgm:prSet>
      <dgm:spPr/>
      <dgm:t>
        <a:bodyPr/>
        <a:lstStyle/>
        <a:p>
          <a:endParaRPr lang="en-US"/>
        </a:p>
      </dgm:t>
    </dgm:pt>
    <dgm:pt modelId="{C6519173-57E7-4317-92CB-4F339BF3C3F9}" type="pres">
      <dgm:prSet presAssocID="{01A13A40-E0D6-4E00-AD19-42BA38EFC91C}" presName="level3hierChild" presStyleCnt="0"/>
      <dgm:spPr/>
    </dgm:pt>
    <dgm:pt modelId="{FC377771-DB25-46F0-91F0-F9F03E6B1C62}" type="pres">
      <dgm:prSet presAssocID="{2F4B5D9D-5904-4CDD-A071-5464C98DCD1C}" presName="conn2-1" presStyleLbl="parChTrans1D3" presStyleIdx="2" presStyleCnt="4"/>
      <dgm:spPr/>
      <dgm:t>
        <a:bodyPr/>
        <a:lstStyle/>
        <a:p>
          <a:endParaRPr lang="en-US"/>
        </a:p>
      </dgm:t>
    </dgm:pt>
    <dgm:pt modelId="{9CC966C8-5243-4A36-B266-B419000953B2}" type="pres">
      <dgm:prSet presAssocID="{2F4B5D9D-5904-4CDD-A071-5464C98DCD1C}" presName="connTx" presStyleLbl="parChTrans1D3" presStyleIdx="2" presStyleCnt="4"/>
      <dgm:spPr/>
      <dgm:t>
        <a:bodyPr/>
        <a:lstStyle/>
        <a:p>
          <a:endParaRPr lang="en-US"/>
        </a:p>
      </dgm:t>
    </dgm:pt>
    <dgm:pt modelId="{A16744E4-1F1A-46D9-89D6-1012276B3BE1}" type="pres">
      <dgm:prSet presAssocID="{BBD25D29-4517-4CA8-A93C-406B8D9ADF83}" presName="root2" presStyleCnt="0"/>
      <dgm:spPr/>
    </dgm:pt>
    <dgm:pt modelId="{F8850F30-B15E-4BF7-B70B-58AA5434B8E2}" type="pres">
      <dgm:prSet presAssocID="{BBD25D29-4517-4CA8-A93C-406B8D9ADF83}" presName="LevelTwoTextNode" presStyleLbl="node3" presStyleIdx="2" presStyleCnt="4" custScaleX="412578" custScaleY="230499" custLinFactNeighborX="27326" custLinFactNeighborY="8574">
        <dgm:presLayoutVars>
          <dgm:chPref val="3"/>
        </dgm:presLayoutVars>
      </dgm:prSet>
      <dgm:spPr/>
      <dgm:t>
        <a:bodyPr/>
        <a:lstStyle/>
        <a:p>
          <a:endParaRPr lang="en-US"/>
        </a:p>
      </dgm:t>
    </dgm:pt>
    <dgm:pt modelId="{326B407A-48DF-4DE8-A97B-87960FBA869E}" type="pres">
      <dgm:prSet presAssocID="{BBD25D29-4517-4CA8-A93C-406B8D9ADF83}" presName="level3hierChild" presStyleCnt="0"/>
      <dgm:spPr/>
    </dgm:pt>
    <dgm:pt modelId="{43A9D975-9432-48EE-839B-9451F95CFE7E}" type="pres">
      <dgm:prSet presAssocID="{2EF40A84-6E3A-4618-9AB2-3F9A18065B8B}" presName="conn2-1" presStyleLbl="parChTrans1D2" presStyleIdx="2" presStyleCnt="3"/>
      <dgm:spPr/>
      <dgm:t>
        <a:bodyPr/>
        <a:lstStyle/>
        <a:p>
          <a:endParaRPr lang="en-US"/>
        </a:p>
      </dgm:t>
    </dgm:pt>
    <dgm:pt modelId="{26E2EC5F-450E-4EE0-864D-F6C660794E29}" type="pres">
      <dgm:prSet presAssocID="{2EF40A84-6E3A-4618-9AB2-3F9A18065B8B}" presName="connTx" presStyleLbl="parChTrans1D2" presStyleIdx="2" presStyleCnt="3"/>
      <dgm:spPr/>
      <dgm:t>
        <a:bodyPr/>
        <a:lstStyle/>
        <a:p>
          <a:endParaRPr lang="en-US"/>
        </a:p>
      </dgm:t>
    </dgm:pt>
    <dgm:pt modelId="{CCE6FAD3-2192-4178-83B7-391947CB7053}" type="pres">
      <dgm:prSet presAssocID="{2842095A-12AF-4E7C-B349-9C92D69D8268}" presName="root2" presStyleCnt="0"/>
      <dgm:spPr/>
    </dgm:pt>
    <dgm:pt modelId="{3BA49818-96ED-4337-998D-8019D1CB1C3C}" type="pres">
      <dgm:prSet presAssocID="{2842095A-12AF-4E7C-B349-9C92D69D8268}" presName="LevelTwoTextNode" presStyleLbl="node2" presStyleIdx="2" presStyleCnt="3" custScaleX="201699" custScaleY="304426" custLinFactNeighborX="-16290" custLinFactNeighborY="30562">
        <dgm:presLayoutVars>
          <dgm:chPref val="3"/>
        </dgm:presLayoutVars>
      </dgm:prSet>
      <dgm:spPr/>
      <dgm:t>
        <a:bodyPr/>
        <a:lstStyle/>
        <a:p>
          <a:endParaRPr lang="en-US"/>
        </a:p>
      </dgm:t>
    </dgm:pt>
    <dgm:pt modelId="{0BDB46E9-4572-4943-80CE-8E38B415F16D}" type="pres">
      <dgm:prSet presAssocID="{2842095A-12AF-4E7C-B349-9C92D69D8268}" presName="level3hierChild" presStyleCnt="0"/>
      <dgm:spPr/>
    </dgm:pt>
    <dgm:pt modelId="{A320BE42-D749-4C04-A9DD-494EBB211DE2}" type="pres">
      <dgm:prSet presAssocID="{191F97A2-3546-4C87-BB45-E02E1087E9C4}" presName="conn2-1" presStyleLbl="parChTrans1D3" presStyleIdx="3" presStyleCnt="4"/>
      <dgm:spPr/>
      <dgm:t>
        <a:bodyPr/>
        <a:lstStyle/>
        <a:p>
          <a:endParaRPr lang="en-US"/>
        </a:p>
      </dgm:t>
    </dgm:pt>
    <dgm:pt modelId="{8A79A45B-DF9D-464F-A02E-71153A11EB52}" type="pres">
      <dgm:prSet presAssocID="{191F97A2-3546-4C87-BB45-E02E1087E9C4}" presName="connTx" presStyleLbl="parChTrans1D3" presStyleIdx="3" presStyleCnt="4"/>
      <dgm:spPr/>
      <dgm:t>
        <a:bodyPr/>
        <a:lstStyle/>
        <a:p>
          <a:endParaRPr lang="en-US"/>
        </a:p>
      </dgm:t>
    </dgm:pt>
    <dgm:pt modelId="{378199D3-2D25-4073-8A61-8069FE950BE2}" type="pres">
      <dgm:prSet presAssocID="{2F68F263-2E2C-4402-87F9-232E6178D0DE}" presName="root2" presStyleCnt="0"/>
      <dgm:spPr/>
    </dgm:pt>
    <dgm:pt modelId="{5991ECC3-0AEB-4D89-B6B3-89E92FAFB04A}" type="pres">
      <dgm:prSet presAssocID="{2F68F263-2E2C-4402-87F9-232E6178D0DE}" presName="LevelTwoTextNode" presStyleLbl="node3" presStyleIdx="3" presStyleCnt="4" custScaleX="377789" custScaleY="323040" custLinFactNeighborX="-22714" custLinFactNeighborY="26029">
        <dgm:presLayoutVars>
          <dgm:chPref val="3"/>
        </dgm:presLayoutVars>
      </dgm:prSet>
      <dgm:spPr/>
      <dgm:t>
        <a:bodyPr/>
        <a:lstStyle/>
        <a:p>
          <a:endParaRPr lang="en-US"/>
        </a:p>
      </dgm:t>
    </dgm:pt>
    <dgm:pt modelId="{EA4BFB11-FAED-486C-B8BC-068BEF882F9F}" type="pres">
      <dgm:prSet presAssocID="{2F68F263-2E2C-4402-87F9-232E6178D0DE}" presName="level3hierChild" presStyleCnt="0"/>
      <dgm:spPr/>
    </dgm:pt>
  </dgm:ptLst>
  <dgm:cxnLst>
    <dgm:cxn modelId="{C6282768-381D-4CD0-8CB0-D5613CB313EB}" srcId="{2842095A-12AF-4E7C-B349-9C92D69D8268}" destId="{2F68F263-2E2C-4402-87F9-232E6178D0DE}" srcOrd="0" destOrd="0" parTransId="{191F97A2-3546-4C87-BB45-E02E1087E9C4}" sibTransId="{9ED2DFEE-2312-4537-AA16-6077D57846BE}"/>
    <dgm:cxn modelId="{85F942A9-018E-4D3A-8123-4D3FF04F24B3}" srcId="{C141ACD2-D870-4636-A05D-F5651D94BD20}" destId="{01A13A40-E0D6-4E00-AD19-42BA38EFC91C}" srcOrd="1" destOrd="0" parTransId="{CA8425B2-4314-4413-9350-DBB454DF6CC5}" sibTransId="{46C0CD6E-2926-494E-BBA9-7186EE8D7714}"/>
    <dgm:cxn modelId="{8D769959-BA2E-4D10-A74D-D7E4DDAE015E}" srcId="{C141ACD2-D870-4636-A05D-F5651D94BD20}" destId="{2842095A-12AF-4E7C-B349-9C92D69D8268}" srcOrd="2" destOrd="0" parTransId="{2EF40A84-6E3A-4618-9AB2-3F9A18065B8B}" sibTransId="{CA02AE6A-A1B8-4DE2-8FB7-1AE9C1FF16AD}"/>
    <dgm:cxn modelId="{BB1E6D66-8C07-4E00-8D47-BD048EE703FC}" type="presOf" srcId="{002B033A-2B5B-4153-917C-E194F59E5CD4}" destId="{8C9AF64D-0ECE-427F-9F73-BEE03D854F9D}" srcOrd="0" destOrd="0" presId="urn:microsoft.com/office/officeart/2005/8/layout/hierarchy2"/>
    <dgm:cxn modelId="{51D69BDE-C28F-44F8-912D-FF202D259615}" type="presOf" srcId="{2842095A-12AF-4E7C-B349-9C92D69D8268}" destId="{3BA49818-96ED-4337-998D-8019D1CB1C3C}" srcOrd="0" destOrd="0" presId="urn:microsoft.com/office/officeart/2005/8/layout/hierarchy2"/>
    <dgm:cxn modelId="{68CE5C1B-0160-445A-AFF8-120C7D46044D}" type="presOf" srcId="{2EF40A84-6E3A-4618-9AB2-3F9A18065B8B}" destId="{43A9D975-9432-48EE-839B-9451F95CFE7E}" srcOrd="0" destOrd="0" presId="urn:microsoft.com/office/officeart/2005/8/layout/hierarchy2"/>
    <dgm:cxn modelId="{DE40875D-8C6C-46BE-8716-CA437FE82F7B}" type="presOf" srcId="{2F68F263-2E2C-4402-87F9-232E6178D0DE}" destId="{5991ECC3-0AEB-4D89-B6B3-89E92FAFB04A}" srcOrd="0" destOrd="0" presId="urn:microsoft.com/office/officeart/2005/8/layout/hierarchy2"/>
    <dgm:cxn modelId="{594EDDD8-1880-47CA-9F0A-1251F0A979C2}" srcId="{7613C4EA-F3A9-4BD6-AD90-DC3C272623B0}" destId="{C141ACD2-D870-4636-A05D-F5651D94BD20}" srcOrd="0" destOrd="0" parTransId="{8E4F601E-D20A-43B6-ABCD-BBBD621B79FD}" sibTransId="{B0F90304-87EC-4CFC-A359-039A2EDB3363}"/>
    <dgm:cxn modelId="{ABB88310-31C7-4C88-A87E-FBE2ED1EAAAC}" type="presOf" srcId="{C141ACD2-D870-4636-A05D-F5651D94BD20}" destId="{070853CB-AA30-468E-A4F0-65F9C62FE71C}" srcOrd="0" destOrd="0" presId="urn:microsoft.com/office/officeart/2005/8/layout/hierarchy2"/>
    <dgm:cxn modelId="{88EF6549-531F-458D-BB2E-5870C8B079E7}" type="presOf" srcId="{B0121B8A-E3EB-4A3A-8501-8B21EBBC9653}" destId="{F03FCF3E-6505-4B47-8082-582CE9B7683C}" srcOrd="1" destOrd="0" presId="urn:microsoft.com/office/officeart/2005/8/layout/hierarchy2"/>
    <dgm:cxn modelId="{119A123A-6C6D-41E3-9244-1AB32AABBFAC}" type="presOf" srcId="{269F98D0-33AD-456C-A48F-CE83273FD155}" destId="{0CCF2EB2-DAF7-4127-857A-5AF162AC431A}" srcOrd="1" destOrd="0" presId="urn:microsoft.com/office/officeart/2005/8/layout/hierarchy2"/>
    <dgm:cxn modelId="{2940B95C-7808-49CE-8D1D-0B39A1406CED}" srcId="{C141ACD2-D870-4636-A05D-F5651D94BD20}" destId="{DBABFEF9-E31A-4BBA-A6E4-30DA38E81CAB}" srcOrd="0" destOrd="0" parTransId="{B0121B8A-E3EB-4A3A-8501-8B21EBBC9653}" sibTransId="{14C8D3D2-343C-49F2-AC90-87CB51F9B421}"/>
    <dgm:cxn modelId="{498F5682-0793-48A7-9BB4-3708FE3AB86A}" type="presOf" srcId="{191F97A2-3546-4C87-BB45-E02E1087E9C4}" destId="{A320BE42-D749-4C04-A9DD-494EBB211DE2}" srcOrd="0" destOrd="0" presId="urn:microsoft.com/office/officeart/2005/8/layout/hierarchy2"/>
    <dgm:cxn modelId="{DA0B3BFA-75BF-4EFA-B0AF-CC5342836344}" type="presOf" srcId="{7613C4EA-F3A9-4BD6-AD90-DC3C272623B0}" destId="{417112FF-2D39-472B-80D6-23F3164A52F6}" srcOrd="0" destOrd="0" presId="urn:microsoft.com/office/officeart/2005/8/layout/hierarchy2"/>
    <dgm:cxn modelId="{92C54404-5ED1-4F3A-8BDD-BDCBA40B2707}" type="presOf" srcId="{DBABFEF9-E31A-4BBA-A6E4-30DA38E81CAB}" destId="{A25B4FDB-39A7-4962-9BDB-9240C081135A}" srcOrd="0" destOrd="0" presId="urn:microsoft.com/office/officeart/2005/8/layout/hierarchy2"/>
    <dgm:cxn modelId="{BE6462FB-17D6-441B-A4EC-06496E371396}" type="presOf" srcId="{2EF40A84-6E3A-4618-9AB2-3F9A18065B8B}" destId="{26E2EC5F-450E-4EE0-864D-F6C660794E29}" srcOrd="1" destOrd="0" presId="urn:microsoft.com/office/officeart/2005/8/layout/hierarchy2"/>
    <dgm:cxn modelId="{5558F39B-C605-49E0-A7F2-0B5E51257691}" srcId="{DBABFEF9-E31A-4BBA-A6E4-30DA38E81CAB}" destId="{002B033A-2B5B-4153-917C-E194F59E5CD4}" srcOrd="1" destOrd="0" parTransId="{3DDD6683-1680-41F5-B50B-56EDB856E378}" sibTransId="{B4FB494C-8631-4343-A923-77C84D35D769}"/>
    <dgm:cxn modelId="{D1654ECD-A773-4FD5-9CCB-9C44D43ADA5C}" type="presOf" srcId="{3DDD6683-1680-41F5-B50B-56EDB856E378}" destId="{15735466-4C6D-4F3B-B621-0C0BFD6D5F39}" srcOrd="0" destOrd="0" presId="urn:microsoft.com/office/officeart/2005/8/layout/hierarchy2"/>
    <dgm:cxn modelId="{C52C73DD-59A6-487B-9145-3D58D1844849}" type="presOf" srcId="{CA8425B2-4314-4413-9350-DBB454DF6CC5}" destId="{92C534CB-FE47-4A93-AF91-9D045D88FD8D}" srcOrd="1" destOrd="0" presId="urn:microsoft.com/office/officeart/2005/8/layout/hierarchy2"/>
    <dgm:cxn modelId="{03BAC473-CBB3-42EF-95E7-0D75FFD47A9B}" type="presOf" srcId="{B0121B8A-E3EB-4A3A-8501-8B21EBBC9653}" destId="{4D45A2C9-414C-4386-A86A-B26A17C045DD}" srcOrd="0" destOrd="0" presId="urn:microsoft.com/office/officeart/2005/8/layout/hierarchy2"/>
    <dgm:cxn modelId="{8547DB9F-28D2-43EC-B3FE-DEED686D7F5A}" type="presOf" srcId="{2BEB96D8-6C76-42B8-90B9-B3D7F3BCE73E}" destId="{477DD365-2985-457E-BF6B-978577564DD0}" srcOrd="0" destOrd="0" presId="urn:microsoft.com/office/officeart/2005/8/layout/hierarchy2"/>
    <dgm:cxn modelId="{79F609C9-F328-4117-B7DF-F3182DC20EC3}" type="presOf" srcId="{3DDD6683-1680-41F5-B50B-56EDB856E378}" destId="{3B13B1D4-FB24-476F-9CDD-904935ABEAD3}" srcOrd="1" destOrd="0" presId="urn:microsoft.com/office/officeart/2005/8/layout/hierarchy2"/>
    <dgm:cxn modelId="{9C4A6496-2E6B-4363-9F9A-DE2B62A4A50D}" srcId="{01A13A40-E0D6-4E00-AD19-42BA38EFC91C}" destId="{BBD25D29-4517-4CA8-A93C-406B8D9ADF83}" srcOrd="0" destOrd="0" parTransId="{2F4B5D9D-5904-4CDD-A071-5464C98DCD1C}" sibTransId="{AB960DC4-4EE5-474E-A2C7-09EB4150485B}"/>
    <dgm:cxn modelId="{7A26BC24-3577-43BC-823E-5571F18FDCF2}" type="presOf" srcId="{269F98D0-33AD-456C-A48F-CE83273FD155}" destId="{D3BB3C3D-BA2B-4324-99E5-DC97D52D94D5}" srcOrd="0" destOrd="0" presId="urn:microsoft.com/office/officeart/2005/8/layout/hierarchy2"/>
    <dgm:cxn modelId="{9822BE7D-8270-492C-83BA-726BABBAF77B}" type="presOf" srcId="{2F4B5D9D-5904-4CDD-A071-5464C98DCD1C}" destId="{FC377771-DB25-46F0-91F0-F9F03E6B1C62}" srcOrd="0" destOrd="0" presId="urn:microsoft.com/office/officeart/2005/8/layout/hierarchy2"/>
    <dgm:cxn modelId="{0A2CF14A-B202-439D-A3A5-0498D7A11891}" srcId="{DBABFEF9-E31A-4BBA-A6E4-30DA38E81CAB}" destId="{2BEB96D8-6C76-42B8-90B9-B3D7F3BCE73E}" srcOrd="0" destOrd="0" parTransId="{269F98D0-33AD-456C-A48F-CE83273FD155}" sibTransId="{357304F8-1348-4F22-B4CB-3174692F48DB}"/>
    <dgm:cxn modelId="{2CAE90B4-1495-4682-9833-643A7AF3DD5E}" type="presOf" srcId="{2F4B5D9D-5904-4CDD-A071-5464C98DCD1C}" destId="{9CC966C8-5243-4A36-B266-B419000953B2}" srcOrd="1" destOrd="0" presId="urn:microsoft.com/office/officeart/2005/8/layout/hierarchy2"/>
    <dgm:cxn modelId="{09BAAA0A-BF79-42DA-83B8-55A70900FB9D}" type="presOf" srcId="{BBD25D29-4517-4CA8-A93C-406B8D9ADF83}" destId="{F8850F30-B15E-4BF7-B70B-58AA5434B8E2}" srcOrd="0" destOrd="0" presId="urn:microsoft.com/office/officeart/2005/8/layout/hierarchy2"/>
    <dgm:cxn modelId="{A00996CA-4E35-4496-850F-CC9D248B2DD7}" type="presOf" srcId="{01A13A40-E0D6-4E00-AD19-42BA38EFC91C}" destId="{CAF455F0-D3E7-46A5-AF8E-90052C49F3A2}" srcOrd="0" destOrd="0" presId="urn:microsoft.com/office/officeart/2005/8/layout/hierarchy2"/>
    <dgm:cxn modelId="{EF29083F-A60F-4D49-8049-AAE1882FC4A1}" type="presOf" srcId="{CA8425B2-4314-4413-9350-DBB454DF6CC5}" destId="{BF016DB8-A28E-4EF0-B338-B8D4BE887488}" srcOrd="0" destOrd="0" presId="urn:microsoft.com/office/officeart/2005/8/layout/hierarchy2"/>
    <dgm:cxn modelId="{40488385-F165-40D1-ADD6-069112375E77}" type="presOf" srcId="{191F97A2-3546-4C87-BB45-E02E1087E9C4}" destId="{8A79A45B-DF9D-464F-A02E-71153A11EB52}" srcOrd="1" destOrd="0" presId="urn:microsoft.com/office/officeart/2005/8/layout/hierarchy2"/>
    <dgm:cxn modelId="{7E49B335-6B1A-4183-9650-3C25693D28D3}" type="presParOf" srcId="{417112FF-2D39-472B-80D6-23F3164A52F6}" destId="{8BBBCDE2-E224-478E-8166-A7C137BA6397}" srcOrd="0" destOrd="0" presId="urn:microsoft.com/office/officeart/2005/8/layout/hierarchy2"/>
    <dgm:cxn modelId="{96176368-F6F1-4A79-972F-3ACED4A2A639}" type="presParOf" srcId="{8BBBCDE2-E224-478E-8166-A7C137BA6397}" destId="{070853CB-AA30-468E-A4F0-65F9C62FE71C}" srcOrd="0" destOrd="0" presId="urn:microsoft.com/office/officeart/2005/8/layout/hierarchy2"/>
    <dgm:cxn modelId="{FA0F4059-1EFB-445E-A37F-ABD3EE1CE7B7}" type="presParOf" srcId="{8BBBCDE2-E224-478E-8166-A7C137BA6397}" destId="{C57B198E-B965-4C5B-AD1D-AA0A8E4EF7C6}" srcOrd="1" destOrd="0" presId="urn:microsoft.com/office/officeart/2005/8/layout/hierarchy2"/>
    <dgm:cxn modelId="{B61EDD52-C62C-4EAA-AA83-08539D9E2D98}" type="presParOf" srcId="{C57B198E-B965-4C5B-AD1D-AA0A8E4EF7C6}" destId="{4D45A2C9-414C-4386-A86A-B26A17C045DD}" srcOrd="0" destOrd="0" presId="urn:microsoft.com/office/officeart/2005/8/layout/hierarchy2"/>
    <dgm:cxn modelId="{F836F299-7B87-418F-91C8-C4CFA7C5F4CE}" type="presParOf" srcId="{4D45A2C9-414C-4386-A86A-B26A17C045DD}" destId="{F03FCF3E-6505-4B47-8082-582CE9B7683C}" srcOrd="0" destOrd="0" presId="urn:microsoft.com/office/officeart/2005/8/layout/hierarchy2"/>
    <dgm:cxn modelId="{FE5C905F-C217-41FC-93B5-70FB69D4427A}" type="presParOf" srcId="{C57B198E-B965-4C5B-AD1D-AA0A8E4EF7C6}" destId="{B0957F6F-EAA5-49E8-AE1D-FF02D18591AD}" srcOrd="1" destOrd="0" presId="urn:microsoft.com/office/officeart/2005/8/layout/hierarchy2"/>
    <dgm:cxn modelId="{CCCB4A8A-E160-41BF-828C-6F9027AE4A73}" type="presParOf" srcId="{B0957F6F-EAA5-49E8-AE1D-FF02D18591AD}" destId="{A25B4FDB-39A7-4962-9BDB-9240C081135A}" srcOrd="0" destOrd="0" presId="urn:microsoft.com/office/officeart/2005/8/layout/hierarchy2"/>
    <dgm:cxn modelId="{6DC51611-12B3-4336-A6DE-20C626B5AF5F}" type="presParOf" srcId="{B0957F6F-EAA5-49E8-AE1D-FF02D18591AD}" destId="{AF45ECC9-287A-4D04-9A6A-44B1DCBAC545}" srcOrd="1" destOrd="0" presId="urn:microsoft.com/office/officeart/2005/8/layout/hierarchy2"/>
    <dgm:cxn modelId="{1DF58465-02FC-42A5-BCDB-D26FA9B5B144}" type="presParOf" srcId="{AF45ECC9-287A-4D04-9A6A-44B1DCBAC545}" destId="{D3BB3C3D-BA2B-4324-99E5-DC97D52D94D5}" srcOrd="0" destOrd="0" presId="urn:microsoft.com/office/officeart/2005/8/layout/hierarchy2"/>
    <dgm:cxn modelId="{35F2135C-8324-452C-BD40-942E0B276901}" type="presParOf" srcId="{D3BB3C3D-BA2B-4324-99E5-DC97D52D94D5}" destId="{0CCF2EB2-DAF7-4127-857A-5AF162AC431A}" srcOrd="0" destOrd="0" presId="urn:microsoft.com/office/officeart/2005/8/layout/hierarchy2"/>
    <dgm:cxn modelId="{7FCCE5F9-9904-43C1-AD77-5532F6C30096}" type="presParOf" srcId="{AF45ECC9-287A-4D04-9A6A-44B1DCBAC545}" destId="{0CEC5D03-95D6-4887-8D38-869BCEA6E0A8}" srcOrd="1" destOrd="0" presId="urn:microsoft.com/office/officeart/2005/8/layout/hierarchy2"/>
    <dgm:cxn modelId="{E000C45F-5050-4660-A0C7-4424E8DBEDB4}" type="presParOf" srcId="{0CEC5D03-95D6-4887-8D38-869BCEA6E0A8}" destId="{477DD365-2985-457E-BF6B-978577564DD0}" srcOrd="0" destOrd="0" presId="urn:microsoft.com/office/officeart/2005/8/layout/hierarchy2"/>
    <dgm:cxn modelId="{8CB25628-6EF5-48FB-B4C0-7DF7A9070A4C}" type="presParOf" srcId="{0CEC5D03-95D6-4887-8D38-869BCEA6E0A8}" destId="{F2D3A54B-3AEB-4F71-8B35-C10EB21121F8}" srcOrd="1" destOrd="0" presId="urn:microsoft.com/office/officeart/2005/8/layout/hierarchy2"/>
    <dgm:cxn modelId="{601155B0-CB90-44DE-A04F-18548D60C83D}" type="presParOf" srcId="{AF45ECC9-287A-4D04-9A6A-44B1DCBAC545}" destId="{15735466-4C6D-4F3B-B621-0C0BFD6D5F39}" srcOrd="2" destOrd="0" presId="urn:microsoft.com/office/officeart/2005/8/layout/hierarchy2"/>
    <dgm:cxn modelId="{E7F75ACB-859E-41F5-949E-C9D4ADB4A485}" type="presParOf" srcId="{15735466-4C6D-4F3B-B621-0C0BFD6D5F39}" destId="{3B13B1D4-FB24-476F-9CDD-904935ABEAD3}" srcOrd="0" destOrd="0" presId="urn:microsoft.com/office/officeart/2005/8/layout/hierarchy2"/>
    <dgm:cxn modelId="{F8B185AC-FFEF-4FD2-8B96-4173FE25A3E7}" type="presParOf" srcId="{AF45ECC9-287A-4D04-9A6A-44B1DCBAC545}" destId="{AC0DD47B-025C-4750-9F89-0D058F78AE98}" srcOrd="3" destOrd="0" presId="urn:microsoft.com/office/officeart/2005/8/layout/hierarchy2"/>
    <dgm:cxn modelId="{3A2BED38-208C-45FB-8F5F-414179110909}" type="presParOf" srcId="{AC0DD47B-025C-4750-9F89-0D058F78AE98}" destId="{8C9AF64D-0ECE-427F-9F73-BEE03D854F9D}" srcOrd="0" destOrd="0" presId="urn:microsoft.com/office/officeart/2005/8/layout/hierarchy2"/>
    <dgm:cxn modelId="{D1EDDFD0-1E28-4008-9085-3FDE3CFD42F5}" type="presParOf" srcId="{AC0DD47B-025C-4750-9F89-0D058F78AE98}" destId="{86EB7C7E-E481-467B-84E6-78FEA421F7FD}" srcOrd="1" destOrd="0" presId="urn:microsoft.com/office/officeart/2005/8/layout/hierarchy2"/>
    <dgm:cxn modelId="{13A0B090-68E8-4203-935E-7FFA27849654}" type="presParOf" srcId="{C57B198E-B965-4C5B-AD1D-AA0A8E4EF7C6}" destId="{BF016DB8-A28E-4EF0-B338-B8D4BE887488}" srcOrd="2" destOrd="0" presId="urn:microsoft.com/office/officeart/2005/8/layout/hierarchy2"/>
    <dgm:cxn modelId="{DA33F8C5-9BD9-46B8-90A1-3D49C7F8920C}" type="presParOf" srcId="{BF016DB8-A28E-4EF0-B338-B8D4BE887488}" destId="{92C534CB-FE47-4A93-AF91-9D045D88FD8D}" srcOrd="0" destOrd="0" presId="urn:microsoft.com/office/officeart/2005/8/layout/hierarchy2"/>
    <dgm:cxn modelId="{14F9CCE3-808E-4784-BE5C-3843B835BED7}" type="presParOf" srcId="{C57B198E-B965-4C5B-AD1D-AA0A8E4EF7C6}" destId="{9653CA96-691E-41C0-B7F9-98613B167EFA}" srcOrd="3" destOrd="0" presId="urn:microsoft.com/office/officeart/2005/8/layout/hierarchy2"/>
    <dgm:cxn modelId="{EA855FBE-22B6-4682-8FBA-C5011AB400F5}" type="presParOf" srcId="{9653CA96-691E-41C0-B7F9-98613B167EFA}" destId="{CAF455F0-D3E7-46A5-AF8E-90052C49F3A2}" srcOrd="0" destOrd="0" presId="urn:microsoft.com/office/officeart/2005/8/layout/hierarchy2"/>
    <dgm:cxn modelId="{21EB55EC-5B60-4C03-8896-F42C552FC395}" type="presParOf" srcId="{9653CA96-691E-41C0-B7F9-98613B167EFA}" destId="{C6519173-57E7-4317-92CB-4F339BF3C3F9}" srcOrd="1" destOrd="0" presId="urn:microsoft.com/office/officeart/2005/8/layout/hierarchy2"/>
    <dgm:cxn modelId="{432B9BA1-69CB-4831-A1AD-D6EBC14BB7A7}" type="presParOf" srcId="{C6519173-57E7-4317-92CB-4F339BF3C3F9}" destId="{FC377771-DB25-46F0-91F0-F9F03E6B1C62}" srcOrd="0" destOrd="0" presId="urn:microsoft.com/office/officeart/2005/8/layout/hierarchy2"/>
    <dgm:cxn modelId="{A4D2D5A4-361B-4712-AB0C-CC3BA2B4AAC9}" type="presParOf" srcId="{FC377771-DB25-46F0-91F0-F9F03E6B1C62}" destId="{9CC966C8-5243-4A36-B266-B419000953B2}" srcOrd="0" destOrd="0" presId="urn:microsoft.com/office/officeart/2005/8/layout/hierarchy2"/>
    <dgm:cxn modelId="{BD2F21B8-D2CC-4A29-A26F-7C49FAC8C166}" type="presParOf" srcId="{C6519173-57E7-4317-92CB-4F339BF3C3F9}" destId="{A16744E4-1F1A-46D9-89D6-1012276B3BE1}" srcOrd="1" destOrd="0" presId="urn:microsoft.com/office/officeart/2005/8/layout/hierarchy2"/>
    <dgm:cxn modelId="{CD4A21E8-ED36-4242-A20E-C1C4C8FAB67F}" type="presParOf" srcId="{A16744E4-1F1A-46D9-89D6-1012276B3BE1}" destId="{F8850F30-B15E-4BF7-B70B-58AA5434B8E2}" srcOrd="0" destOrd="0" presId="urn:microsoft.com/office/officeart/2005/8/layout/hierarchy2"/>
    <dgm:cxn modelId="{35970699-4673-4431-A043-6C000D1E51F4}" type="presParOf" srcId="{A16744E4-1F1A-46D9-89D6-1012276B3BE1}" destId="{326B407A-48DF-4DE8-A97B-87960FBA869E}" srcOrd="1" destOrd="0" presId="urn:microsoft.com/office/officeart/2005/8/layout/hierarchy2"/>
    <dgm:cxn modelId="{001F5147-C13F-44BA-9085-5FC3E3E08E81}" type="presParOf" srcId="{C57B198E-B965-4C5B-AD1D-AA0A8E4EF7C6}" destId="{43A9D975-9432-48EE-839B-9451F95CFE7E}" srcOrd="4" destOrd="0" presId="urn:microsoft.com/office/officeart/2005/8/layout/hierarchy2"/>
    <dgm:cxn modelId="{4762A2F8-46DC-4B54-93E6-62C892C472E4}" type="presParOf" srcId="{43A9D975-9432-48EE-839B-9451F95CFE7E}" destId="{26E2EC5F-450E-4EE0-864D-F6C660794E29}" srcOrd="0" destOrd="0" presId="urn:microsoft.com/office/officeart/2005/8/layout/hierarchy2"/>
    <dgm:cxn modelId="{B521AB04-272D-4B83-BE52-DAFEC047C6C0}" type="presParOf" srcId="{C57B198E-B965-4C5B-AD1D-AA0A8E4EF7C6}" destId="{CCE6FAD3-2192-4178-83B7-391947CB7053}" srcOrd="5" destOrd="0" presId="urn:microsoft.com/office/officeart/2005/8/layout/hierarchy2"/>
    <dgm:cxn modelId="{26CAA8F9-09F1-4AB0-A60C-7DBC6B8153E0}" type="presParOf" srcId="{CCE6FAD3-2192-4178-83B7-391947CB7053}" destId="{3BA49818-96ED-4337-998D-8019D1CB1C3C}" srcOrd="0" destOrd="0" presId="urn:microsoft.com/office/officeart/2005/8/layout/hierarchy2"/>
    <dgm:cxn modelId="{A787C49D-AC8A-49A4-B29D-CCD9AADEC4F4}" type="presParOf" srcId="{CCE6FAD3-2192-4178-83B7-391947CB7053}" destId="{0BDB46E9-4572-4943-80CE-8E38B415F16D}" srcOrd="1" destOrd="0" presId="urn:microsoft.com/office/officeart/2005/8/layout/hierarchy2"/>
    <dgm:cxn modelId="{FC7A63DE-487E-44BF-B9C8-FE396ECF8725}" type="presParOf" srcId="{0BDB46E9-4572-4943-80CE-8E38B415F16D}" destId="{A320BE42-D749-4C04-A9DD-494EBB211DE2}" srcOrd="0" destOrd="0" presId="urn:microsoft.com/office/officeart/2005/8/layout/hierarchy2"/>
    <dgm:cxn modelId="{CB54A295-1572-4820-98E9-9FC972687988}" type="presParOf" srcId="{A320BE42-D749-4C04-A9DD-494EBB211DE2}" destId="{8A79A45B-DF9D-464F-A02E-71153A11EB52}" srcOrd="0" destOrd="0" presId="urn:microsoft.com/office/officeart/2005/8/layout/hierarchy2"/>
    <dgm:cxn modelId="{1D3CAA13-875B-40E3-93BD-DC0BD9239692}" type="presParOf" srcId="{0BDB46E9-4572-4943-80CE-8E38B415F16D}" destId="{378199D3-2D25-4073-8A61-8069FE950BE2}" srcOrd="1" destOrd="0" presId="urn:microsoft.com/office/officeart/2005/8/layout/hierarchy2"/>
    <dgm:cxn modelId="{C7DE0C61-38BD-4512-AB9E-F922CCE4E1E9}" type="presParOf" srcId="{378199D3-2D25-4073-8A61-8069FE950BE2}" destId="{5991ECC3-0AEB-4D89-B6B3-89E92FAFB04A}" srcOrd="0" destOrd="0" presId="urn:microsoft.com/office/officeart/2005/8/layout/hierarchy2"/>
    <dgm:cxn modelId="{8DDEA298-74C3-4A7D-B7B7-23EA1A63C9EF}" type="presParOf" srcId="{378199D3-2D25-4073-8A61-8069FE950BE2}" destId="{EA4BFB11-FAED-486C-B8BC-068BEF882F9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0710-7658-45A0-9D9B-8CD646C60D2D}">
      <dsp:nvSpPr>
        <dsp:cNvPr id="0" name=""/>
        <dsp:cNvSpPr/>
      </dsp:nvSpPr>
      <dsp:spPr>
        <a:xfrm>
          <a:off x="151506" y="2527228"/>
          <a:ext cx="1572362" cy="1054169"/>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tx2">
                  <a:lumMod val="75000"/>
                </a:schemeClr>
              </a:solidFill>
              <a:latin typeface="Arial" panose="020B0604020202020204" pitchFamily="34" charset="0"/>
              <a:cs typeface="Arial" panose="020B0604020202020204" pitchFamily="34" charset="0"/>
            </a:rPr>
            <a:t>No Proof of Identity Protocol</a:t>
          </a:r>
        </a:p>
      </dsp:txBody>
      <dsp:txXfrm>
        <a:off x="182382" y="2558104"/>
        <a:ext cx="1510610" cy="992417"/>
      </dsp:txXfrm>
    </dsp:sp>
    <dsp:sp modelId="{6ECBE5CC-2502-4AC9-8E02-1659A341223F}">
      <dsp:nvSpPr>
        <dsp:cNvPr id="0" name=""/>
        <dsp:cNvSpPr/>
      </dsp:nvSpPr>
      <dsp:spPr>
        <a:xfrm rot="17722541">
          <a:off x="1440858" y="2591019"/>
          <a:ext cx="990501" cy="31653"/>
        </a:xfrm>
        <a:custGeom>
          <a:avLst/>
          <a:gdLst/>
          <a:ahLst/>
          <a:cxnLst/>
          <a:rect l="0" t="0" r="0" b="0"/>
          <a:pathLst>
            <a:path>
              <a:moveTo>
                <a:pt x="0" y="15826"/>
              </a:moveTo>
              <a:lnTo>
                <a:pt x="990501" y="15826"/>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911347" y="2582083"/>
        <a:ext cx="49525" cy="49525"/>
      </dsp:txXfrm>
    </dsp:sp>
    <dsp:sp modelId="{E1189B2E-159A-47A1-BCE2-22C3903F7556}">
      <dsp:nvSpPr>
        <dsp:cNvPr id="0" name=""/>
        <dsp:cNvSpPr/>
      </dsp:nvSpPr>
      <dsp:spPr>
        <a:xfrm>
          <a:off x="2148350" y="1441314"/>
          <a:ext cx="2440693" cy="1436128"/>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 </a:t>
          </a:r>
          <a:r>
            <a:rPr lang="en-US" sz="1400" b="1" kern="1200" dirty="0">
              <a:solidFill>
                <a:schemeClr val="tx2">
                  <a:lumMod val="75000"/>
                </a:schemeClr>
              </a:solidFill>
              <a:latin typeface="Arial" panose="020B0604020202020204" pitchFamily="34" charset="0"/>
              <a:cs typeface="Arial" panose="020B0604020202020204" pitchFamily="34" charset="0"/>
            </a:rPr>
            <a:t>Does not have proof because is victim of theft, loss or disaster, is homeless, a migrant or a person holding a VOC card.</a:t>
          </a:r>
        </a:p>
      </dsp:txBody>
      <dsp:txXfrm>
        <a:off x="2190413" y="1483377"/>
        <a:ext cx="2356567" cy="1352002"/>
      </dsp:txXfrm>
    </dsp:sp>
    <dsp:sp modelId="{8EAED75D-B567-4469-A7A0-B7DC07F1D077}">
      <dsp:nvSpPr>
        <dsp:cNvPr id="0" name=""/>
        <dsp:cNvSpPr/>
      </dsp:nvSpPr>
      <dsp:spPr>
        <a:xfrm rot="19656020">
          <a:off x="4496910" y="1826420"/>
          <a:ext cx="1183717" cy="31653"/>
        </a:xfrm>
        <a:custGeom>
          <a:avLst/>
          <a:gdLst/>
          <a:ahLst/>
          <a:cxnLst/>
          <a:rect l="0" t="0" r="0" b="0"/>
          <a:pathLst>
            <a:path>
              <a:moveTo>
                <a:pt x="0" y="15826"/>
              </a:moveTo>
              <a:lnTo>
                <a:pt x="1183717" y="15826"/>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5059175" y="1812654"/>
        <a:ext cx="59185" cy="59185"/>
      </dsp:txXfrm>
    </dsp:sp>
    <dsp:sp modelId="{BA6163B2-4129-424E-99A0-A9B9BA460281}">
      <dsp:nvSpPr>
        <dsp:cNvPr id="0" name=""/>
        <dsp:cNvSpPr/>
      </dsp:nvSpPr>
      <dsp:spPr>
        <a:xfrm>
          <a:off x="5588493" y="762275"/>
          <a:ext cx="3056257" cy="1525683"/>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Applicant can self-declare identity for a </a:t>
          </a:r>
          <a:r>
            <a:rPr lang="en-US" sz="1400" b="1" u="sng" kern="1200" dirty="0">
              <a:solidFill>
                <a:schemeClr val="tx1"/>
              </a:solidFill>
              <a:latin typeface="Arial" panose="020B0604020202020204" pitchFamily="34" charset="0"/>
              <a:cs typeface="Arial" panose="020B0604020202020204" pitchFamily="34" charset="0"/>
            </a:rPr>
            <a:t>maximum of 30 days</a:t>
          </a:r>
          <a:r>
            <a:rPr lang="en-US" sz="1400" b="1" u="none" kern="1200" dirty="0">
              <a:solidFill>
                <a:schemeClr val="tx1"/>
              </a:solidFill>
              <a:latin typeface="Arial" panose="020B0604020202020204" pitchFamily="34" charset="0"/>
              <a:cs typeface="Arial" panose="020B0604020202020204" pitchFamily="34" charset="0"/>
            </a:rPr>
            <a:t> by </a:t>
          </a:r>
          <a:r>
            <a:rPr lang="en-US" sz="1400" b="1" kern="1200" dirty="0">
              <a:solidFill>
                <a:schemeClr val="tx1"/>
              </a:solidFill>
              <a:latin typeface="Arial" panose="020B0604020202020204" pitchFamily="34" charset="0"/>
              <a:cs typeface="Arial" panose="020B0604020202020204" pitchFamily="34" charset="0"/>
            </a:rPr>
            <a:t>completing the self declaration form</a:t>
          </a:r>
          <a:r>
            <a:rPr lang="en-US" sz="1400" kern="1200" dirty="0">
              <a:solidFill>
                <a:schemeClr val="tx1"/>
              </a:solidFill>
              <a:latin typeface="Arial" panose="020B0604020202020204" pitchFamily="34" charset="0"/>
              <a:cs typeface="Arial" panose="020B0604020202020204" pitchFamily="34" charset="0"/>
            </a:rPr>
            <a:t>.  If all other WIC eligibility criteria are met, </a:t>
          </a:r>
          <a:r>
            <a:rPr lang="en-US" sz="1400" b="1" kern="1200" dirty="0">
              <a:solidFill>
                <a:schemeClr val="tx1"/>
              </a:solidFill>
              <a:latin typeface="Arial" panose="020B0604020202020204" pitchFamily="34" charset="0"/>
              <a:cs typeface="Arial" panose="020B0604020202020204" pitchFamily="34" charset="0"/>
            </a:rPr>
            <a:t>issue one month of benefits</a:t>
          </a:r>
          <a:r>
            <a:rPr lang="en-US" sz="1400" kern="1200" dirty="0">
              <a:solidFill>
                <a:schemeClr val="tx1"/>
              </a:solidFill>
              <a:latin typeface="Arial" panose="020B0604020202020204" pitchFamily="34" charset="0"/>
              <a:cs typeface="Arial" panose="020B0604020202020204" pitchFamily="34" charset="0"/>
            </a:rPr>
            <a:t> and possibly provide the Verification form. </a:t>
          </a:r>
        </a:p>
      </dsp:txBody>
      <dsp:txXfrm>
        <a:off x="5633179" y="806961"/>
        <a:ext cx="2966885" cy="1436311"/>
      </dsp:txXfrm>
    </dsp:sp>
    <dsp:sp modelId="{2435C5F7-AB62-49BE-BA0B-5D7393F81AC9}">
      <dsp:nvSpPr>
        <dsp:cNvPr id="0" name=""/>
        <dsp:cNvSpPr/>
      </dsp:nvSpPr>
      <dsp:spPr>
        <a:xfrm rot="2672881">
          <a:off x="4398572" y="2608569"/>
          <a:ext cx="1325769" cy="31653"/>
        </a:xfrm>
        <a:custGeom>
          <a:avLst/>
          <a:gdLst/>
          <a:ahLst/>
          <a:cxnLst/>
          <a:rect l="0" t="0" r="0" b="0"/>
          <a:pathLst>
            <a:path>
              <a:moveTo>
                <a:pt x="0" y="15826"/>
              </a:moveTo>
              <a:lnTo>
                <a:pt x="1325769" y="15826"/>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5028313" y="2591252"/>
        <a:ext cx="66288" cy="66288"/>
      </dsp:txXfrm>
    </dsp:sp>
    <dsp:sp modelId="{950BDF3A-C4FD-440F-A6B7-7708381D6A49}">
      <dsp:nvSpPr>
        <dsp:cNvPr id="0" name=""/>
        <dsp:cNvSpPr/>
      </dsp:nvSpPr>
      <dsp:spPr>
        <a:xfrm>
          <a:off x="5533870" y="2500981"/>
          <a:ext cx="3074803" cy="11768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Verification form must be completed by a reliable 3</a:t>
          </a:r>
          <a:r>
            <a:rPr lang="en-US" sz="1400" kern="1200" baseline="30000" dirty="0">
              <a:solidFill>
                <a:schemeClr val="tx1"/>
              </a:solidFill>
              <a:latin typeface="Arial" panose="020B0604020202020204" pitchFamily="34" charset="0"/>
              <a:cs typeface="Arial" panose="020B0604020202020204" pitchFamily="34" charset="0"/>
            </a:rPr>
            <a:t>rd</a:t>
          </a:r>
          <a:r>
            <a:rPr lang="en-US" sz="1400" kern="1200" dirty="0">
              <a:solidFill>
                <a:schemeClr val="tx1"/>
              </a:solidFill>
              <a:latin typeface="Arial" panose="020B0604020202020204" pitchFamily="34" charset="0"/>
              <a:cs typeface="Arial" panose="020B0604020202020204" pitchFamily="34" charset="0"/>
            </a:rPr>
            <a:t> party and returned at next appointment to continue receiving WIC benefits.</a:t>
          </a:r>
        </a:p>
      </dsp:txBody>
      <dsp:txXfrm>
        <a:off x="5568339" y="2535450"/>
        <a:ext cx="3005865" cy="1107927"/>
      </dsp:txXfrm>
    </dsp:sp>
    <dsp:sp modelId="{1ACFDB39-3F39-4173-A404-BC754EE43E44}">
      <dsp:nvSpPr>
        <dsp:cNvPr id="0" name=""/>
        <dsp:cNvSpPr/>
      </dsp:nvSpPr>
      <dsp:spPr>
        <a:xfrm rot="4039623">
          <a:off x="1328072" y="3632778"/>
          <a:ext cx="1288128" cy="31653"/>
        </a:xfrm>
        <a:custGeom>
          <a:avLst/>
          <a:gdLst/>
          <a:ahLst/>
          <a:cxnLst/>
          <a:rect l="0" t="0" r="0" b="0"/>
          <a:pathLst>
            <a:path>
              <a:moveTo>
                <a:pt x="0" y="15826"/>
              </a:moveTo>
              <a:lnTo>
                <a:pt x="1288128" y="15826"/>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939933" y="3616401"/>
        <a:ext cx="64406" cy="64406"/>
      </dsp:txXfrm>
    </dsp:sp>
    <dsp:sp modelId="{30F6F27E-6AA7-4FD3-AB8C-EDA93450422B}">
      <dsp:nvSpPr>
        <dsp:cNvPr id="0" name=""/>
        <dsp:cNvSpPr/>
      </dsp:nvSpPr>
      <dsp:spPr>
        <a:xfrm>
          <a:off x="2220404" y="3880878"/>
          <a:ext cx="2153297" cy="724036"/>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2">
                  <a:lumMod val="75000"/>
                </a:schemeClr>
              </a:solidFill>
              <a:latin typeface="Arial" panose="020B0604020202020204" pitchFamily="34" charset="0"/>
              <a:cs typeface="Arial" panose="020B0604020202020204" pitchFamily="34" charset="0"/>
            </a:rPr>
            <a:t>Has proof, but forgets to bring to appointment.</a:t>
          </a:r>
        </a:p>
      </dsp:txBody>
      <dsp:txXfrm>
        <a:off x="2241610" y="3902084"/>
        <a:ext cx="2110885" cy="681624"/>
      </dsp:txXfrm>
    </dsp:sp>
    <dsp:sp modelId="{0034DE81-0E19-46F6-B07E-E854F5600F41}">
      <dsp:nvSpPr>
        <dsp:cNvPr id="0" name=""/>
        <dsp:cNvSpPr/>
      </dsp:nvSpPr>
      <dsp:spPr>
        <a:xfrm rot="1249968">
          <a:off x="4334790" y="4438742"/>
          <a:ext cx="1190372" cy="31653"/>
        </a:xfrm>
        <a:custGeom>
          <a:avLst/>
          <a:gdLst/>
          <a:ahLst/>
          <a:cxnLst/>
          <a:rect l="0" t="0" r="0" b="0"/>
          <a:pathLst>
            <a:path>
              <a:moveTo>
                <a:pt x="0" y="15826"/>
              </a:moveTo>
              <a:lnTo>
                <a:pt x="1190372" y="15826"/>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4900217" y="4424810"/>
        <a:ext cx="59518" cy="59518"/>
      </dsp:txXfrm>
    </dsp:sp>
    <dsp:sp modelId="{72F1D4A8-F352-40C4-AFF6-6F20EFEB3919}">
      <dsp:nvSpPr>
        <dsp:cNvPr id="0" name=""/>
        <dsp:cNvSpPr/>
      </dsp:nvSpPr>
      <dsp:spPr>
        <a:xfrm>
          <a:off x="5486251" y="4143677"/>
          <a:ext cx="3035401" cy="1045131"/>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Reschedule a timely certification appointment.  </a:t>
          </a:r>
        </a:p>
        <a:p>
          <a:pPr lvl="0" algn="ctr" defTabSz="622300">
            <a:lnSpc>
              <a:spcPct val="90000"/>
            </a:lnSpc>
            <a:spcBef>
              <a:spcPct val="0"/>
            </a:spcBef>
            <a:spcAft>
              <a:spcPct val="35000"/>
            </a:spcAft>
          </a:pPr>
          <a:r>
            <a:rPr lang="en-US" sz="1400" b="1" kern="1200" dirty="0">
              <a:solidFill>
                <a:schemeClr val="tx1"/>
              </a:solidFill>
              <a:latin typeface="Arial" panose="020B0604020202020204" pitchFamily="34" charset="0"/>
              <a:cs typeface="Arial" panose="020B0604020202020204" pitchFamily="34" charset="0"/>
            </a:rPr>
            <a:t>Do not issue benefits.</a:t>
          </a:r>
        </a:p>
      </dsp:txBody>
      <dsp:txXfrm>
        <a:off x="5516862" y="4174288"/>
        <a:ext cx="2974179" cy="983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12E0D-2741-4724-903E-9FE1E96323B8}">
      <dsp:nvSpPr>
        <dsp:cNvPr id="0" name=""/>
        <dsp:cNvSpPr/>
      </dsp:nvSpPr>
      <dsp:spPr>
        <a:xfrm>
          <a:off x="70276" y="2012882"/>
          <a:ext cx="1537305" cy="606536"/>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tx2">
                  <a:lumMod val="75000"/>
                </a:schemeClr>
              </a:solidFill>
              <a:latin typeface="Arial" panose="020B0604020202020204" pitchFamily="34" charset="0"/>
              <a:cs typeface="Arial" panose="020B0604020202020204" pitchFamily="34" charset="0"/>
            </a:rPr>
            <a:t>Proof of Residency</a:t>
          </a:r>
        </a:p>
      </dsp:txBody>
      <dsp:txXfrm>
        <a:off x="88041" y="2030647"/>
        <a:ext cx="1501775" cy="571006"/>
      </dsp:txXfrm>
    </dsp:sp>
    <dsp:sp modelId="{4D447538-57A5-4011-9336-B6640AF53FE8}">
      <dsp:nvSpPr>
        <dsp:cNvPr id="0" name=""/>
        <dsp:cNvSpPr/>
      </dsp:nvSpPr>
      <dsp:spPr>
        <a:xfrm rot="17601276">
          <a:off x="1292318" y="1821738"/>
          <a:ext cx="1044646" cy="29765"/>
        </a:xfrm>
        <a:custGeom>
          <a:avLst/>
          <a:gdLst/>
          <a:ahLst/>
          <a:cxnLst/>
          <a:rect l="0" t="0" r="0" b="0"/>
          <a:pathLst>
            <a:path>
              <a:moveTo>
                <a:pt x="0" y="14882"/>
              </a:moveTo>
              <a:lnTo>
                <a:pt x="1044646" y="14882"/>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788525" y="1810505"/>
        <a:ext cx="52232" cy="52232"/>
      </dsp:txXfrm>
    </dsp:sp>
    <dsp:sp modelId="{E3A70274-1F71-4B7E-9486-F72CE47F5087}">
      <dsp:nvSpPr>
        <dsp:cNvPr id="0" name=""/>
        <dsp:cNvSpPr/>
      </dsp:nvSpPr>
      <dsp:spPr>
        <a:xfrm>
          <a:off x="2021701" y="656784"/>
          <a:ext cx="2149998" cy="1400616"/>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2">
                  <a:lumMod val="75000"/>
                </a:schemeClr>
              </a:solidFill>
              <a:latin typeface="Arial" panose="020B0604020202020204" pitchFamily="34" charset="0"/>
              <a:cs typeface="Arial" panose="020B0604020202020204" pitchFamily="34" charset="0"/>
            </a:rPr>
            <a:t>Does </a:t>
          </a:r>
          <a:r>
            <a:rPr lang="en-US" sz="1400" b="1" u="sng" kern="1200" dirty="0">
              <a:solidFill>
                <a:schemeClr val="tx2">
                  <a:lumMod val="75000"/>
                </a:schemeClr>
              </a:solidFill>
              <a:latin typeface="Arial" panose="020B0604020202020204" pitchFamily="34" charset="0"/>
              <a:cs typeface="Arial" panose="020B0604020202020204" pitchFamily="34" charset="0"/>
            </a:rPr>
            <a:t>not have proof </a:t>
          </a:r>
          <a:r>
            <a:rPr lang="en-US" sz="1400" b="1" kern="1200" dirty="0">
              <a:solidFill>
                <a:schemeClr val="tx2">
                  <a:lumMod val="75000"/>
                </a:schemeClr>
              </a:solidFill>
              <a:latin typeface="Arial" panose="020B0604020202020204" pitchFamily="34" charset="0"/>
              <a:cs typeface="Arial" panose="020B0604020202020204" pitchFamily="34" charset="0"/>
            </a:rPr>
            <a:t>because is victim of theft, loss or disaster, is homeless, a migrant or a person holding a </a:t>
          </a:r>
        </a:p>
        <a:p>
          <a:pPr lvl="0" algn="ctr" defTabSz="622300">
            <a:lnSpc>
              <a:spcPct val="90000"/>
            </a:lnSpc>
            <a:spcBef>
              <a:spcPct val="0"/>
            </a:spcBef>
            <a:spcAft>
              <a:spcPct val="35000"/>
            </a:spcAft>
          </a:pPr>
          <a:r>
            <a:rPr lang="en-US" sz="1400" b="1" kern="1200" dirty="0">
              <a:solidFill>
                <a:schemeClr val="tx2">
                  <a:lumMod val="75000"/>
                </a:schemeClr>
              </a:solidFill>
              <a:latin typeface="Arial" panose="020B0604020202020204" pitchFamily="34" charset="0"/>
              <a:cs typeface="Arial" panose="020B0604020202020204" pitchFamily="34" charset="0"/>
            </a:rPr>
            <a:t>VOC card.</a:t>
          </a:r>
        </a:p>
      </dsp:txBody>
      <dsp:txXfrm>
        <a:off x="2062724" y="697807"/>
        <a:ext cx="2067952" cy="1318570"/>
      </dsp:txXfrm>
    </dsp:sp>
    <dsp:sp modelId="{9BD9F5EF-0BCD-4E45-BA8B-5939A65A547C}">
      <dsp:nvSpPr>
        <dsp:cNvPr id="0" name=""/>
        <dsp:cNvSpPr/>
      </dsp:nvSpPr>
      <dsp:spPr>
        <a:xfrm rot="18825909">
          <a:off x="4027348" y="1004067"/>
          <a:ext cx="936446" cy="29765"/>
        </a:xfrm>
        <a:custGeom>
          <a:avLst/>
          <a:gdLst/>
          <a:ahLst/>
          <a:cxnLst/>
          <a:rect l="0" t="0" r="0" b="0"/>
          <a:pathLst>
            <a:path>
              <a:moveTo>
                <a:pt x="0" y="14882"/>
              </a:moveTo>
              <a:lnTo>
                <a:pt x="936446" y="14882"/>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4472160" y="995539"/>
        <a:ext cx="46822" cy="46822"/>
      </dsp:txXfrm>
    </dsp:sp>
    <dsp:sp modelId="{D8FDE25F-8DA7-4CCC-BE3F-6E933A46942D}">
      <dsp:nvSpPr>
        <dsp:cNvPr id="0" name=""/>
        <dsp:cNvSpPr/>
      </dsp:nvSpPr>
      <dsp:spPr>
        <a:xfrm>
          <a:off x="4819443" y="76197"/>
          <a:ext cx="3143067" cy="1209221"/>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Applicant can self declare residency for a </a:t>
          </a:r>
          <a:r>
            <a:rPr lang="en-US" sz="1400" b="1" u="sng" kern="1200" dirty="0">
              <a:solidFill>
                <a:schemeClr val="tx1"/>
              </a:solidFill>
              <a:latin typeface="Arial" panose="020B0604020202020204" pitchFamily="34" charset="0"/>
              <a:cs typeface="Arial" panose="020B0604020202020204" pitchFamily="34" charset="0"/>
            </a:rPr>
            <a:t>maximum</a:t>
          </a:r>
          <a:r>
            <a:rPr lang="en-US" sz="1400" b="1" kern="1200" dirty="0">
              <a:solidFill>
                <a:schemeClr val="tx1"/>
              </a:solidFill>
              <a:latin typeface="Arial" panose="020B0604020202020204" pitchFamily="34" charset="0"/>
              <a:cs typeface="Arial" panose="020B0604020202020204" pitchFamily="34" charset="0"/>
            </a:rPr>
            <a:t> of 30 days</a:t>
          </a:r>
          <a:r>
            <a:rPr lang="en-US" sz="1400" kern="1200" dirty="0">
              <a:solidFill>
                <a:schemeClr val="tx1"/>
              </a:solidFill>
              <a:latin typeface="Arial" panose="020B0604020202020204" pitchFamily="34" charset="0"/>
              <a:cs typeface="Arial" panose="020B0604020202020204" pitchFamily="34" charset="0"/>
            </a:rPr>
            <a:t>.  If all other WIC eligibility criteria are met, </a:t>
          </a:r>
          <a:r>
            <a:rPr lang="en-US" sz="1400" b="1" kern="1200" dirty="0">
              <a:solidFill>
                <a:schemeClr val="tx1"/>
              </a:solidFill>
              <a:latin typeface="Arial" panose="020B0604020202020204" pitchFamily="34" charset="0"/>
              <a:cs typeface="Arial" panose="020B0604020202020204" pitchFamily="34" charset="0"/>
            </a:rPr>
            <a:t>issue one month of benefits </a:t>
          </a:r>
          <a:r>
            <a:rPr lang="en-US" sz="1400" kern="1200" dirty="0">
              <a:solidFill>
                <a:schemeClr val="tx1"/>
              </a:solidFill>
              <a:latin typeface="Arial" panose="020B0604020202020204" pitchFamily="34" charset="0"/>
              <a:cs typeface="Arial" panose="020B0604020202020204" pitchFamily="34" charset="0"/>
            </a:rPr>
            <a:t>and possibly provide Verification Form</a:t>
          </a:r>
          <a:r>
            <a:rPr lang="en-US" sz="1400" kern="1200" dirty="0">
              <a:solidFill>
                <a:srgbClr val="0066FF"/>
              </a:solidFill>
              <a:latin typeface="Arial" panose="020B0604020202020204" pitchFamily="34" charset="0"/>
              <a:cs typeface="Arial" panose="020B0604020202020204" pitchFamily="34" charset="0"/>
            </a:rPr>
            <a:t>.</a:t>
          </a:r>
        </a:p>
      </dsp:txBody>
      <dsp:txXfrm>
        <a:off x="4854860" y="111614"/>
        <a:ext cx="3072233" cy="1138387"/>
      </dsp:txXfrm>
    </dsp:sp>
    <dsp:sp modelId="{C53DEA60-5B15-4419-99F9-40B55DA6440C}">
      <dsp:nvSpPr>
        <dsp:cNvPr id="0" name=""/>
        <dsp:cNvSpPr/>
      </dsp:nvSpPr>
      <dsp:spPr>
        <a:xfrm rot="2441364">
          <a:off x="4068443" y="1620679"/>
          <a:ext cx="854255" cy="29765"/>
        </a:xfrm>
        <a:custGeom>
          <a:avLst/>
          <a:gdLst/>
          <a:ahLst/>
          <a:cxnLst/>
          <a:rect l="0" t="0" r="0" b="0"/>
          <a:pathLst>
            <a:path>
              <a:moveTo>
                <a:pt x="0" y="14882"/>
              </a:moveTo>
              <a:lnTo>
                <a:pt x="854255" y="14882"/>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4474215" y="1614205"/>
        <a:ext cx="42712" cy="42712"/>
      </dsp:txXfrm>
    </dsp:sp>
    <dsp:sp modelId="{77DB28E8-6215-4A88-81B8-926783563342}">
      <dsp:nvSpPr>
        <dsp:cNvPr id="0" name=""/>
        <dsp:cNvSpPr/>
      </dsp:nvSpPr>
      <dsp:spPr>
        <a:xfrm>
          <a:off x="4819443" y="1447797"/>
          <a:ext cx="3071444" cy="932468"/>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Verification form must be completed  and returned at next appointment to continue receiving WIC benefits.</a:t>
          </a:r>
        </a:p>
      </dsp:txBody>
      <dsp:txXfrm>
        <a:off x="4846754" y="1475108"/>
        <a:ext cx="3016822" cy="877846"/>
      </dsp:txXfrm>
    </dsp:sp>
    <dsp:sp modelId="{271A3B50-059C-4230-A221-35E5E4556698}">
      <dsp:nvSpPr>
        <dsp:cNvPr id="0" name=""/>
        <dsp:cNvSpPr/>
      </dsp:nvSpPr>
      <dsp:spPr>
        <a:xfrm rot="4252386">
          <a:off x="1182709" y="2898313"/>
          <a:ext cx="1263863" cy="29765"/>
        </a:xfrm>
        <a:custGeom>
          <a:avLst/>
          <a:gdLst/>
          <a:ahLst/>
          <a:cxnLst/>
          <a:rect l="0" t="0" r="0" b="0"/>
          <a:pathLst>
            <a:path>
              <a:moveTo>
                <a:pt x="0" y="14882"/>
              </a:moveTo>
              <a:lnTo>
                <a:pt x="1263863" y="14882"/>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783044" y="2881599"/>
        <a:ext cx="63193" cy="63193"/>
      </dsp:txXfrm>
    </dsp:sp>
    <dsp:sp modelId="{3D479DD7-3466-4116-B494-CC064D866DE4}">
      <dsp:nvSpPr>
        <dsp:cNvPr id="0" name=""/>
        <dsp:cNvSpPr/>
      </dsp:nvSpPr>
      <dsp:spPr>
        <a:xfrm>
          <a:off x="2021701" y="3059635"/>
          <a:ext cx="2096608" cy="901214"/>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u="sng" kern="1200" dirty="0">
              <a:solidFill>
                <a:schemeClr val="tx2">
                  <a:lumMod val="75000"/>
                </a:schemeClr>
              </a:solidFill>
              <a:latin typeface="Arial" panose="020B0604020202020204" pitchFamily="34" charset="0"/>
              <a:cs typeface="Arial" panose="020B0604020202020204" pitchFamily="34" charset="0"/>
            </a:rPr>
            <a:t>Has proof</a:t>
          </a:r>
          <a:r>
            <a:rPr lang="en-US" sz="1400" b="1" kern="1200" dirty="0">
              <a:solidFill>
                <a:schemeClr val="tx2">
                  <a:lumMod val="75000"/>
                </a:schemeClr>
              </a:solidFill>
              <a:latin typeface="Arial" panose="020B0604020202020204" pitchFamily="34" charset="0"/>
              <a:cs typeface="Arial" panose="020B0604020202020204" pitchFamily="34" charset="0"/>
            </a:rPr>
            <a:t>, but forgot</a:t>
          </a:r>
        </a:p>
        <a:p>
          <a:pPr lvl="0" algn="ctr" defTabSz="622300">
            <a:lnSpc>
              <a:spcPct val="90000"/>
            </a:lnSpc>
            <a:spcBef>
              <a:spcPct val="0"/>
            </a:spcBef>
            <a:spcAft>
              <a:spcPct val="35000"/>
            </a:spcAft>
          </a:pPr>
          <a:r>
            <a:rPr lang="en-US" sz="1400" b="1" kern="1200" dirty="0">
              <a:solidFill>
                <a:schemeClr val="tx2">
                  <a:lumMod val="75000"/>
                </a:schemeClr>
              </a:solidFill>
              <a:latin typeface="Arial" panose="020B0604020202020204" pitchFamily="34" charset="0"/>
              <a:cs typeface="Arial" panose="020B0604020202020204" pitchFamily="34" charset="0"/>
            </a:rPr>
            <a:t>to bring to the appointment.</a:t>
          </a:r>
        </a:p>
      </dsp:txBody>
      <dsp:txXfrm>
        <a:off x="2048097" y="3086031"/>
        <a:ext cx="2043816" cy="848422"/>
      </dsp:txXfrm>
    </dsp:sp>
    <dsp:sp modelId="{3DD73E74-BF29-409D-AE0E-4AA199EEDB52}">
      <dsp:nvSpPr>
        <dsp:cNvPr id="0" name=""/>
        <dsp:cNvSpPr/>
      </dsp:nvSpPr>
      <dsp:spPr>
        <a:xfrm>
          <a:off x="4118309" y="3495359"/>
          <a:ext cx="692156" cy="29765"/>
        </a:xfrm>
        <a:custGeom>
          <a:avLst/>
          <a:gdLst/>
          <a:ahLst/>
          <a:cxnLst/>
          <a:rect l="0" t="0" r="0" b="0"/>
          <a:pathLst>
            <a:path>
              <a:moveTo>
                <a:pt x="0" y="14882"/>
              </a:moveTo>
              <a:lnTo>
                <a:pt x="692156" y="14882"/>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4447083" y="3492938"/>
        <a:ext cx="34607" cy="34607"/>
      </dsp:txXfrm>
    </dsp:sp>
    <dsp:sp modelId="{68B4029D-8B2E-42B3-987B-8F259F136AAA}">
      <dsp:nvSpPr>
        <dsp:cNvPr id="0" name=""/>
        <dsp:cNvSpPr/>
      </dsp:nvSpPr>
      <dsp:spPr>
        <a:xfrm>
          <a:off x="4810465" y="2600884"/>
          <a:ext cx="3136718" cy="1818717"/>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Applicant can self declare residency for </a:t>
          </a:r>
          <a:r>
            <a:rPr lang="en-US" sz="1400" b="1" kern="1200" dirty="0">
              <a:solidFill>
                <a:schemeClr val="tx1"/>
              </a:solidFill>
              <a:latin typeface="Arial" panose="020B0604020202020204" pitchFamily="34" charset="0"/>
              <a:cs typeface="Arial" panose="020B0604020202020204" pitchFamily="34" charset="0"/>
            </a:rPr>
            <a:t>maximum</a:t>
          </a:r>
          <a:r>
            <a:rPr lang="en-US" sz="1400" kern="1200" dirty="0">
              <a:solidFill>
                <a:schemeClr val="tx1"/>
              </a:solidFill>
              <a:latin typeface="Arial" panose="020B0604020202020204" pitchFamily="34" charset="0"/>
              <a:cs typeface="Arial" panose="020B0604020202020204" pitchFamily="34" charset="0"/>
            </a:rPr>
            <a:t> </a:t>
          </a:r>
          <a:r>
            <a:rPr lang="en-US" sz="1400" b="1" kern="1200" dirty="0">
              <a:solidFill>
                <a:schemeClr val="tx1"/>
              </a:solidFill>
              <a:latin typeface="Arial" panose="020B0604020202020204" pitchFamily="34" charset="0"/>
              <a:cs typeface="Arial" panose="020B0604020202020204" pitchFamily="34" charset="0"/>
            </a:rPr>
            <a:t>of</a:t>
          </a:r>
          <a:r>
            <a:rPr lang="en-US" sz="1400" kern="1200" dirty="0">
              <a:solidFill>
                <a:schemeClr val="tx1"/>
              </a:solidFill>
              <a:latin typeface="Arial" panose="020B0604020202020204" pitchFamily="34" charset="0"/>
              <a:cs typeface="Arial" panose="020B0604020202020204" pitchFamily="34" charset="0"/>
            </a:rPr>
            <a:t> </a:t>
          </a:r>
          <a:r>
            <a:rPr lang="en-US" sz="1400" b="1" kern="1200" dirty="0">
              <a:solidFill>
                <a:schemeClr val="tx1"/>
              </a:solidFill>
              <a:latin typeface="Arial" panose="020B0604020202020204" pitchFamily="34" charset="0"/>
              <a:cs typeface="Arial" panose="020B0604020202020204" pitchFamily="34" charset="0"/>
            </a:rPr>
            <a:t>30 days</a:t>
          </a:r>
          <a:r>
            <a:rPr lang="en-US" sz="1400" kern="1200" dirty="0">
              <a:solidFill>
                <a:schemeClr val="tx1"/>
              </a:solidFill>
              <a:latin typeface="Arial" panose="020B0604020202020204" pitchFamily="34" charset="0"/>
              <a:cs typeface="Arial" panose="020B0604020202020204" pitchFamily="34" charset="0"/>
            </a:rPr>
            <a:t>. Complete Self-declaration form, document reason and if all other eligibility criteria are met, issue one month of benefits.  </a:t>
          </a:r>
          <a:r>
            <a:rPr lang="en-US" sz="1400" b="1" kern="1200" dirty="0">
              <a:solidFill>
                <a:schemeClr val="tx1"/>
              </a:solidFill>
              <a:latin typeface="Arial" panose="020B0604020202020204" pitchFamily="34" charset="0"/>
              <a:cs typeface="Arial" panose="020B0604020202020204" pitchFamily="34" charset="0"/>
            </a:rPr>
            <a:t>Applicant must bring proof to next appointment or WIC benefits </a:t>
          </a:r>
          <a:r>
            <a:rPr lang="en-US" sz="1400" b="1" u="sng" kern="1200" dirty="0">
              <a:solidFill>
                <a:schemeClr val="tx1"/>
              </a:solidFill>
              <a:latin typeface="Arial" panose="020B0604020202020204" pitchFamily="34" charset="0"/>
              <a:cs typeface="Arial" panose="020B0604020202020204" pitchFamily="34" charset="0"/>
            </a:rPr>
            <a:t>must</a:t>
          </a:r>
          <a:r>
            <a:rPr lang="en-US" sz="1400" b="1" kern="1200" dirty="0">
              <a:solidFill>
                <a:schemeClr val="tx1"/>
              </a:solidFill>
              <a:latin typeface="Arial" panose="020B0604020202020204" pitchFamily="34" charset="0"/>
              <a:cs typeface="Arial" panose="020B0604020202020204" pitchFamily="34" charset="0"/>
            </a:rPr>
            <a:t> be discontinued.  </a:t>
          </a:r>
        </a:p>
      </dsp:txBody>
      <dsp:txXfrm>
        <a:off x="4863733" y="2654152"/>
        <a:ext cx="3030182" cy="1712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853CB-AA30-468E-A4F0-65F9C62FE71C}">
      <dsp:nvSpPr>
        <dsp:cNvPr id="0" name=""/>
        <dsp:cNvSpPr/>
      </dsp:nvSpPr>
      <dsp:spPr>
        <a:xfrm>
          <a:off x="1340" y="2514598"/>
          <a:ext cx="1337225" cy="533167"/>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Proof of Income</a:t>
          </a:r>
        </a:p>
      </dsp:txBody>
      <dsp:txXfrm>
        <a:off x="16956" y="2530214"/>
        <a:ext cx="1305993" cy="501935"/>
      </dsp:txXfrm>
    </dsp:sp>
    <dsp:sp modelId="{4D45A2C9-414C-4386-A86A-B26A17C045DD}">
      <dsp:nvSpPr>
        <dsp:cNvPr id="0" name=""/>
        <dsp:cNvSpPr/>
      </dsp:nvSpPr>
      <dsp:spPr>
        <a:xfrm rot="17043570">
          <a:off x="707051" y="1963618"/>
          <a:ext cx="1668311" cy="16792"/>
        </a:xfrm>
        <a:custGeom>
          <a:avLst/>
          <a:gdLst/>
          <a:ahLst/>
          <a:cxnLst/>
          <a:rect l="0" t="0" r="0" b="0"/>
          <a:pathLst>
            <a:path>
              <a:moveTo>
                <a:pt x="0" y="8396"/>
              </a:moveTo>
              <a:lnTo>
                <a:pt x="1668311" y="839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99499" y="1930306"/>
        <a:ext cx="83415" cy="83415"/>
      </dsp:txXfrm>
    </dsp:sp>
    <dsp:sp modelId="{A25B4FDB-39A7-4962-9BDB-9240C081135A}">
      <dsp:nvSpPr>
        <dsp:cNvPr id="0" name=""/>
        <dsp:cNvSpPr/>
      </dsp:nvSpPr>
      <dsp:spPr>
        <a:xfrm>
          <a:off x="1743847" y="496894"/>
          <a:ext cx="1665656" cy="1331904"/>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Does not have proof because is victim of theft, loss or disaster, is homeless or a migrant. </a:t>
          </a:r>
        </a:p>
      </dsp:txBody>
      <dsp:txXfrm>
        <a:off x="1782857" y="535904"/>
        <a:ext cx="1587636" cy="1253884"/>
      </dsp:txXfrm>
    </dsp:sp>
    <dsp:sp modelId="{D3BB3C3D-BA2B-4324-99E5-DC97D52D94D5}">
      <dsp:nvSpPr>
        <dsp:cNvPr id="0" name=""/>
        <dsp:cNvSpPr/>
      </dsp:nvSpPr>
      <dsp:spPr>
        <a:xfrm rot="19412212">
          <a:off x="3320559" y="884423"/>
          <a:ext cx="908713" cy="16792"/>
        </a:xfrm>
        <a:custGeom>
          <a:avLst/>
          <a:gdLst/>
          <a:ahLst/>
          <a:cxnLst/>
          <a:rect l="0" t="0" r="0" b="0"/>
          <a:pathLst>
            <a:path>
              <a:moveTo>
                <a:pt x="0" y="8396"/>
              </a:moveTo>
              <a:lnTo>
                <a:pt x="908713" y="8396"/>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52198" y="870102"/>
        <a:ext cx="45435" cy="45435"/>
      </dsp:txXfrm>
    </dsp:sp>
    <dsp:sp modelId="{477DD365-2985-457E-BF6B-978577564DD0}">
      <dsp:nvSpPr>
        <dsp:cNvPr id="0" name=""/>
        <dsp:cNvSpPr/>
      </dsp:nvSpPr>
      <dsp:spPr>
        <a:xfrm>
          <a:off x="4140327" y="214587"/>
          <a:ext cx="4166552" cy="816412"/>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Applicant can self declare income for a maximum of 30 days.  If all other WIC eligibility criteria are met</a:t>
          </a:r>
          <a:r>
            <a:rPr lang="en-US" sz="1400" b="1" kern="1200" dirty="0">
              <a:solidFill>
                <a:schemeClr val="tx1"/>
              </a:solidFill>
              <a:latin typeface="Arial" panose="020B0604020202020204" pitchFamily="34" charset="0"/>
              <a:cs typeface="Arial" panose="020B0604020202020204" pitchFamily="34" charset="0"/>
            </a:rPr>
            <a:t>, issue one month of benefits</a:t>
          </a:r>
          <a:r>
            <a:rPr lang="en-US" sz="1400" b="0" kern="1200" dirty="0">
              <a:solidFill>
                <a:schemeClr val="tx1"/>
              </a:solidFill>
              <a:latin typeface="Arial" panose="020B0604020202020204" pitchFamily="34" charset="0"/>
              <a:cs typeface="Arial" panose="020B0604020202020204" pitchFamily="34" charset="0"/>
            </a:rPr>
            <a:t> and possibly provide Verification Form.</a:t>
          </a:r>
        </a:p>
      </dsp:txBody>
      <dsp:txXfrm>
        <a:off x="4164239" y="238499"/>
        <a:ext cx="4118728" cy="768588"/>
      </dsp:txXfrm>
    </dsp:sp>
    <dsp:sp modelId="{15735466-4C6D-4F3B-B621-0C0BFD6D5F39}">
      <dsp:nvSpPr>
        <dsp:cNvPr id="0" name=""/>
        <dsp:cNvSpPr/>
      </dsp:nvSpPr>
      <dsp:spPr>
        <a:xfrm rot="1861475">
          <a:off x="3345288" y="1385814"/>
          <a:ext cx="897792" cy="16792"/>
        </a:xfrm>
        <a:custGeom>
          <a:avLst/>
          <a:gdLst/>
          <a:ahLst/>
          <a:cxnLst/>
          <a:rect l="0" t="0" r="0" b="0"/>
          <a:pathLst>
            <a:path>
              <a:moveTo>
                <a:pt x="0" y="8396"/>
              </a:moveTo>
              <a:lnTo>
                <a:pt x="897792" y="8396"/>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71740" y="1371765"/>
        <a:ext cx="44889" cy="44889"/>
      </dsp:txXfrm>
    </dsp:sp>
    <dsp:sp modelId="{8C9AF64D-0ECE-427F-9F73-BEE03D854F9D}">
      <dsp:nvSpPr>
        <dsp:cNvPr id="0" name=""/>
        <dsp:cNvSpPr/>
      </dsp:nvSpPr>
      <dsp:spPr>
        <a:xfrm>
          <a:off x="4178865" y="1271042"/>
          <a:ext cx="4082173" cy="709064"/>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Verification form must be completed  and returned at next appointment to continue receiving WIC benefits.</a:t>
          </a:r>
        </a:p>
      </dsp:txBody>
      <dsp:txXfrm>
        <a:off x="4199633" y="1291810"/>
        <a:ext cx="4040637" cy="667528"/>
      </dsp:txXfrm>
    </dsp:sp>
    <dsp:sp modelId="{BF016DB8-A28E-4EF0-B338-B8D4BE887488}">
      <dsp:nvSpPr>
        <dsp:cNvPr id="0" name=""/>
        <dsp:cNvSpPr/>
      </dsp:nvSpPr>
      <dsp:spPr>
        <a:xfrm rot="21501884">
          <a:off x="1338450" y="2764700"/>
          <a:ext cx="566667" cy="16792"/>
        </a:xfrm>
        <a:custGeom>
          <a:avLst/>
          <a:gdLst/>
          <a:ahLst/>
          <a:cxnLst/>
          <a:rect l="0" t="0" r="0" b="0"/>
          <a:pathLst>
            <a:path>
              <a:moveTo>
                <a:pt x="0" y="8396"/>
              </a:moveTo>
              <a:lnTo>
                <a:pt x="566667" y="839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07617" y="2758930"/>
        <a:ext cx="28333" cy="28333"/>
      </dsp:txXfrm>
    </dsp:sp>
    <dsp:sp modelId="{CAF455F0-D3E7-46A5-AF8E-90052C49F3A2}">
      <dsp:nvSpPr>
        <dsp:cNvPr id="0" name=""/>
        <dsp:cNvSpPr/>
      </dsp:nvSpPr>
      <dsp:spPr>
        <a:xfrm>
          <a:off x="1905003" y="2362201"/>
          <a:ext cx="1447260" cy="805620"/>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Has proof, but forgets to bring to appointment</a:t>
          </a:r>
          <a:r>
            <a:rPr lang="en-US" sz="1050" kern="1200" dirty="0">
              <a:latin typeface="Arial" panose="020B0604020202020204" pitchFamily="34" charset="0"/>
              <a:cs typeface="Arial" panose="020B0604020202020204" pitchFamily="34" charset="0"/>
            </a:rPr>
            <a:t>.</a:t>
          </a:r>
        </a:p>
      </dsp:txBody>
      <dsp:txXfrm>
        <a:off x="1928599" y="2385797"/>
        <a:ext cx="1400068" cy="758428"/>
      </dsp:txXfrm>
    </dsp:sp>
    <dsp:sp modelId="{FC377771-DB25-46F0-91F0-F9F03E6B1C62}">
      <dsp:nvSpPr>
        <dsp:cNvPr id="0" name=""/>
        <dsp:cNvSpPr/>
      </dsp:nvSpPr>
      <dsp:spPr>
        <a:xfrm rot="467481">
          <a:off x="3349548" y="2796493"/>
          <a:ext cx="588321" cy="16792"/>
        </a:xfrm>
        <a:custGeom>
          <a:avLst/>
          <a:gdLst/>
          <a:ahLst/>
          <a:cxnLst/>
          <a:rect l="0" t="0" r="0" b="0"/>
          <a:pathLst>
            <a:path>
              <a:moveTo>
                <a:pt x="0" y="8396"/>
              </a:moveTo>
              <a:lnTo>
                <a:pt x="588321" y="8396"/>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29001" y="2790181"/>
        <a:ext cx="29416" cy="29416"/>
      </dsp:txXfrm>
    </dsp:sp>
    <dsp:sp modelId="{F8850F30-B15E-4BF7-B70B-58AA5434B8E2}">
      <dsp:nvSpPr>
        <dsp:cNvPr id="0" name=""/>
        <dsp:cNvSpPr/>
      </dsp:nvSpPr>
      <dsp:spPr>
        <a:xfrm>
          <a:off x="3935154" y="2230295"/>
          <a:ext cx="4399460" cy="1228945"/>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latin typeface="Arial" panose="020B0604020202020204" pitchFamily="34" charset="0"/>
              <a:cs typeface="Arial" panose="020B0604020202020204" pitchFamily="34" charset="0"/>
            </a:rPr>
            <a:t>Applicant can self declare income for maximum of 30 days. Complete Self-Declaration form, document reason and if all other eligibility criteria are </a:t>
          </a:r>
          <a:r>
            <a:rPr lang="en-US" sz="1400" b="1" kern="1200" dirty="0">
              <a:solidFill>
                <a:schemeClr val="tx1"/>
              </a:solidFill>
              <a:latin typeface="Arial" panose="020B0604020202020204" pitchFamily="34" charset="0"/>
              <a:cs typeface="Arial" panose="020B0604020202020204" pitchFamily="34" charset="0"/>
            </a:rPr>
            <a:t>met-issue one month of benefits. Applicant must provide proof to next appointment or WIC benefits must be discontinued.  </a:t>
          </a:r>
        </a:p>
      </dsp:txBody>
      <dsp:txXfrm>
        <a:off x="3971149" y="2266290"/>
        <a:ext cx="4327470" cy="1156955"/>
      </dsp:txXfrm>
    </dsp:sp>
    <dsp:sp modelId="{43A9D975-9432-48EE-839B-9451F95CFE7E}">
      <dsp:nvSpPr>
        <dsp:cNvPr id="0" name=""/>
        <dsp:cNvSpPr/>
      </dsp:nvSpPr>
      <dsp:spPr>
        <a:xfrm rot="4893508">
          <a:off x="589688" y="3641004"/>
          <a:ext cx="1755455" cy="16792"/>
        </a:xfrm>
        <a:custGeom>
          <a:avLst/>
          <a:gdLst/>
          <a:ahLst/>
          <a:cxnLst/>
          <a:rect l="0" t="0" r="0" b="0"/>
          <a:pathLst>
            <a:path>
              <a:moveTo>
                <a:pt x="0" y="8396"/>
              </a:moveTo>
              <a:lnTo>
                <a:pt x="1755455" y="839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1423530" y="3605514"/>
        <a:ext cx="87772" cy="87772"/>
      </dsp:txXfrm>
    </dsp:sp>
    <dsp:sp modelId="{3BA49818-96ED-4337-998D-8019D1CB1C3C}">
      <dsp:nvSpPr>
        <dsp:cNvPr id="0" name=""/>
        <dsp:cNvSpPr/>
      </dsp:nvSpPr>
      <dsp:spPr>
        <a:xfrm>
          <a:off x="1596267" y="3706070"/>
          <a:ext cx="2150785" cy="1623099"/>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Proof is not available because applicant is a pregnant teen in crisis or an individual for whom the LA coordinator determines the income documentation requirement would present an unreasonable barrier to participation.  </a:t>
          </a:r>
        </a:p>
      </dsp:txBody>
      <dsp:txXfrm>
        <a:off x="1643806" y="3753609"/>
        <a:ext cx="2055707" cy="1528021"/>
      </dsp:txXfrm>
    </dsp:sp>
    <dsp:sp modelId="{A320BE42-D749-4C04-A9DD-494EBB211DE2}">
      <dsp:nvSpPr>
        <dsp:cNvPr id="0" name=""/>
        <dsp:cNvSpPr/>
      </dsp:nvSpPr>
      <dsp:spPr>
        <a:xfrm rot="21368291">
          <a:off x="3746645" y="4497139"/>
          <a:ext cx="358847" cy="16792"/>
        </a:xfrm>
        <a:custGeom>
          <a:avLst/>
          <a:gdLst/>
          <a:ahLst/>
          <a:cxnLst/>
          <a:rect l="0" t="0" r="0" b="0"/>
          <a:pathLst>
            <a:path>
              <a:moveTo>
                <a:pt x="0" y="8396"/>
              </a:moveTo>
              <a:lnTo>
                <a:pt x="358847" y="8396"/>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17098" y="4496564"/>
        <a:ext cx="17942" cy="17942"/>
      </dsp:txXfrm>
    </dsp:sp>
    <dsp:sp modelId="{5991ECC3-0AEB-4D89-B6B3-89E92FAFB04A}">
      <dsp:nvSpPr>
        <dsp:cNvPr id="0" name=""/>
        <dsp:cNvSpPr/>
      </dsp:nvSpPr>
      <dsp:spPr>
        <a:xfrm>
          <a:off x="4105085" y="3632279"/>
          <a:ext cx="4028493" cy="1722343"/>
        </a:xfrm>
        <a:prstGeom prst="roundRect">
          <a:avLst>
            <a:gd name="adj" fmla="val 10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These are the </a:t>
          </a:r>
          <a:r>
            <a:rPr lang="en-US" sz="1400" b="1" kern="1200" dirty="0">
              <a:solidFill>
                <a:schemeClr val="tx1"/>
              </a:solidFill>
              <a:latin typeface="Arial" panose="020B0604020202020204" pitchFamily="34" charset="0"/>
              <a:cs typeface="Arial" panose="020B0604020202020204" pitchFamily="34" charset="0"/>
            </a:rPr>
            <a:t>ONLY</a:t>
          </a:r>
          <a:r>
            <a:rPr lang="en-US" sz="1400" kern="1200" dirty="0">
              <a:solidFill>
                <a:schemeClr val="tx1"/>
              </a:solidFill>
              <a:latin typeface="Arial" panose="020B0604020202020204" pitchFamily="34" charset="0"/>
              <a:cs typeface="Arial" panose="020B0604020202020204" pitchFamily="34" charset="0"/>
            </a:rPr>
            <a:t> 2 instances where self-declaration is allowed for </a:t>
          </a:r>
          <a:r>
            <a:rPr lang="en-US" sz="1400" b="1" kern="1200" dirty="0">
              <a:solidFill>
                <a:schemeClr val="tx1"/>
              </a:solidFill>
              <a:latin typeface="Arial" panose="020B0604020202020204" pitchFamily="34" charset="0"/>
              <a:cs typeface="Arial" panose="020B0604020202020204" pitchFamily="34" charset="0"/>
            </a:rPr>
            <a:t>more than 30 days.  </a:t>
          </a:r>
          <a:r>
            <a:rPr lang="en-US" sz="1400" b="0" kern="1200" dirty="0">
              <a:solidFill>
                <a:schemeClr val="tx1"/>
              </a:solidFill>
              <a:latin typeface="Arial" panose="020B0604020202020204" pitchFamily="34" charset="0"/>
              <a:cs typeface="Arial" panose="020B0604020202020204" pitchFamily="34" charset="0"/>
            </a:rPr>
            <a:t>Use Self-Declaration form to document the reason proof is not available and instruct applicant to complete income amount, sign and date form.  </a:t>
          </a:r>
          <a:r>
            <a:rPr lang="en-US" sz="1400" b="0" u="sng" kern="1200" dirty="0">
              <a:solidFill>
                <a:schemeClr val="tx1"/>
              </a:solidFill>
              <a:latin typeface="Arial" panose="020B0604020202020204" pitchFamily="34" charset="0"/>
              <a:cs typeface="Arial" panose="020B0604020202020204" pitchFamily="34" charset="0"/>
            </a:rPr>
            <a:t>These are the only 2 circumstances where completion of the Verification Form by a third party is </a:t>
          </a:r>
          <a:r>
            <a:rPr lang="en-US" sz="1400" b="1" u="sng" kern="1200" dirty="0">
              <a:solidFill>
                <a:schemeClr val="tx1"/>
              </a:solidFill>
              <a:latin typeface="Arial" panose="020B0604020202020204" pitchFamily="34" charset="0"/>
              <a:cs typeface="Arial" panose="020B0604020202020204" pitchFamily="34" charset="0"/>
            </a:rPr>
            <a:t>NOT </a:t>
          </a:r>
          <a:r>
            <a:rPr lang="en-US" sz="1400" b="0" u="sng" kern="1200" dirty="0">
              <a:solidFill>
                <a:schemeClr val="tx1"/>
              </a:solidFill>
              <a:latin typeface="Arial" panose="020B0604020202020204" pitchFamily="34" charset="0"/>
              <a:cs typeface="Arial" panose="020B0604020202020204" pitchFamily="34" charset="0"/>
            </a:rPr>
            <a:t>required. </a:t>
          </a:r>
        </a:p>
      </dsp:txBody>
      <dsp:txXfrm>
        <a:off x="4155531" y="3682725"/>
        <a:ext cx="3927601" cy="16214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67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22225"/>
            <a:ext cx="3037840" cy="463550"/>
          </a:xfrm>
          <a:prstGeom prst="rect">
            <a:avLst/>
          </a:prstGeom>
          <a:noFill/>
          <a:ln w="9525">
            <a:noFill/>
            <a:miter lim="800000"/>
            <a:headEnd/>
            <a:tailEnd/>
          </a:ln>
          <a:effectLst/>
        </p:spPr>
        <p:txBody>
          <a:bodyPr vert="horz" wrap="square" lIns="20267" tIns="0" rIns="20267" bIns="0" numCol="1" anchor="t" anchorCtr="0" compatLnSpc="1">
            <a:prstTxWarp prst="textNoShape">
              <a:avLst/>
            </a:prstTxWarp>
          </a:bodyPr>
          <a:lstStyle>
            <a:lvl1pPr defTabSz="915988">
              <a:defRPr sz="1100" i="1">
                <a:solidFill>
                  <a:srgbClr val="000080"/>
                </a:solidFill>
                <a:latin typeface="Univers Condensed" pitchFamily="34" charset="0"/>
              </a:defRPr>
            </a:lvl1pPr>
          </a:lstStyle>
          <a:p>
            <a:pPr>
              <a:defRPr/>
            </a:pPr>
            <a:endParaRPr lang="en-US"/>
          </a:p>
        </p:txBody>
      </p:sp>
      <p:sp>
        <p:nvSpPr>
          <p:cNvPr id="2051" name="Rectangle 3"/>
          <p:cNvSpPr>
            <a:spLocks noGrp="1" noChangeArrowheads="1"/>
          </p:cNvSpPr>
          <p:nvPr>
            <p:ph type="dt" idx="1"/>
          </p:nvPr>
        </p:nvSpPr>
        <p:spPr bwMode="auto">
          <a:xfrm>
            <a:off x="3972560" y="22225"/>
            <a:ext cx="3037840" cy="463550"/>
          </a:xfrm>
          <a:prstGeom prst="rect">
            <a:avLst/>
          </a:prstGeom>
          <a:noFill/>
          <a:ln w="9525">
            <a:noFill/>
            <a:miter lim="800000"/>
            <a:headEnd/>
            <a:tailEnd/>
          </a:ln>
          <a:effectLst/>
        </p:spPr>
        <p:txBody>
          <a:bodyPr vert="horz" wrap="square" lIns="20267" tIns="0" rIns="20267" bIns="0" numCol="1" anchor="t" anchorCtr="0" compatLnSpc="1">
            <a:prstTxWarp prst="textNoShape">
              <a:avLst/>
            </a:prstTxWarp>
          </a:bodyPr>
          <a:lstStyle>
            <a:lvl1pPr algn="r" defTabSz="915988">
              <a:defRPr sz="1100" i="1">
                <a:solidFill>
                  <a:srgbClr val="000080"/>
                </a:solidFill>
                <a:latin typeface="Univers Condensed"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03325" y="723900"/>
            <a:ext cx="4605338" cy="34544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4720" y="4416427"/>
            <a:ext cx="5140960" cy="4162425"/>
          </a:xfrm>
          <a:prstGeom prst="rect">
            <a:avLst/>
          </a:prstGeom>
          <a:noFill/>
          <a:ln w="9525">
            <a:noFill/>
            <a:miter lim="800000"/>
            <a:headEnd/>
            <a:tailEnd/>
          </a:ln>
          <a:effectLst/>
        </p:spPr>
        <p:txBody>
          <a:bodyPr vert="horz" wrap="square" lIns="94581" tIns="47290" rIns="94581" bIns="472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09038"/>
            <a:ext cx="3037840" cy="463550"/>
          </a:xfrm>
          <a:prstGeom prst="rect">
            <a:avLst/>
          </a:prstGeom>
          <a:noFill/>
          <a:ln w="9525">
            <a:noFill/>
            <a:miter lim="800000"/>
            <a:headEnd/>
            <a:tailEnd/>
          </a:ln>
          <a:effectLst/>
        </p:spPr>
        <p:txBody>
          <a:bodyPr vert="horz" wrap="square" lIns="20267" tIns="0" rIns="20267" bIns="0" numCol="1" anchor="b" anchorCtr="0" compatLnSpc="1">
            <a:prstTxWarp prst="textNoShape">
              <a:avLst/>
            </a:prstTxWarp>
          </a:bodyPr>
          <a:lstStyle>
            <a:lvl1pPr defTabSz="915988">
              <a:defRPr sz="1100" i="1">
                <a:solidFill>
                  <a:srgbClr val="000080"/>
                </a:solidFill>
                <a:latin typeface="Univers Condensed"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972560" y="8809038"/>
            <a:ext cx="3037840" cy="463550"/>
          </a:xfrm>
          <a:prstGeom prst="rect">
            <a:avLst/>
          </a:prstGeom>
          <a:noFill/>
          <a:ln w="9525">
            <a:noFill/>
            <a:miter lim="800000"/>
            <a:headEnd/>
            <a:tailEnd/>
          </a:ln>
          <a:effectLst/>
        </p:spPr>
        <p:txBody>
          <a:bodyPr vert="horz" wrap="square" lIns="20267" tIns="0" rIns="20267" bIns="0" numCol="1" anchor="b" anchorCtr="0" compatLnSpc="1">
            <a:prstTxWarp prst="textNoShape">
              <a:avLst/>
            </a:prstTxWarp>
          </a:bodyPr>
          <a:lstStyle>
            <a:lvl1pPr algn="r" defTabSz="915988">
              <a:defRPr sz="1100" i="1">
                <a:solidFill>
                  <a:srgbClr val="000080"/>
                </a:solidFill>
                <a:latin typeface="Univers Condensed" pitchFamily="34" charset="0"/>
              </a:defRPr>
            </a:lvl1pPr>
          </a:lstStyle>
          <a:p>
            <a:pPr>
              <a:defRPr/>
            </a:pPr>
            <a:fld id="{F49A5782-E2BE-4E0B-A7D1-D953AEFD4591}" type="slidenum">
              <a:rPr lang="en-US"/>
              <a:pPr>
                <a:defRPr/>
              </a:pPr>
              <a:t>‹#›</a:t>
            </a:fld>
            <a:endParaRPr lang="en-US"/>
          </a:p>
        </p:txBody>
      </p:sp>
    </p:spTree>
    <p:extLst>
      <p:ext uri="{BB962C8B-B14F-4D97-AF65-F5344CB8AC3E}">
        <p14:creationId xmlns:p14="http://schemas.microsoft.com/office/powerpoint/2010/main" val="2633342644"/>
      </p:ext>
    </p:extLst>
  </p:cSld>
  <p:clrMap bg1="lt1" tx1="dk1" bg2="lt2" tx2="dk2" accent1="accent1" accent2="accent2" accent3="accent3" accent4="accent4" accent5="accent5" accent6="accent6" hlink="hlink" folHlink="folHlink"/>
  <p:notesStyle>
    <a:lvl1pPr algn="l" defTabSz="8604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42913" algn="l" defTabSz="8604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887413" algn="l" defTabSz="8604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30325" algn="l" defTabSz="8604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774825" algn="l" defTabSz="8604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BE5624F-8743-4EFD-A736-E2728285351E}" type="slidenum">
              <a:rPr lang="en-US" smtClean="0"/>
              <a:pPr/>
              <a:t>1</a:t>
            </a:fld>
            <a:endParaRPr lang="en-US" dirty="0"/>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marL="228600" indent="-228600"/>
            <a:r>
              <a:rPr lang="en-US" dirty="0"/>
              <a:t>     </a:t>
            </a:r>
          </a:p>
          <a:p>
            <a:pPr marL="228600" indent="-228600"/>
            <a:r>
              <a:rPr lang="en-US" sz="1400" dirty="0"/>
              <a:t>The process of Certification is undertaken in order to determine an applicant’s eligibility to receive program benefits in accordance with State and Federal regulations.</a:t>
            </a:r>
          </a:p>
          <a:p>
            <a:pPr marL="228600" indent="-228600"/>
            <a:endParaRPr lang="en-US" sz="1400" dirty="0"/>
          </a:p>
          <a:p>
            <a:pPr marL="228600" indent="-228600"/>
            <a:r>
              <a:rPr lang="en-US" sz="1400" dirty="0"/>
              <a:t>Local agencies develop a system to certify applicants using a series of Processing Standards in order to ensure Program Integrity.</a:t>
            </a:r>
            <a:r>
              <a:rPr lang="en-US" sz="1400" baseline="0" dirty="0"/>
              <a:t> </a:t>
            </a:r>
          </a:p>
          <a:p>
            <a:pPr marL="228600" indent="-228600"/>
            <a:r>
              <a:rPr lang="en-US" sz="1400" b="1" baseline="0" dirty="0">
                <a:solidFill>
                  <a:srgbClr val="0066FF"/>
                </a:solidFill>
              </a:rPr>
              <a:t>The core series of processing standards include:  Income verification, Identity verification and Residency Verification that are done at each Certification (recertification) visit.  Other standards include: Providing timely appointments and Benefit issuance at the time of certification. </a:t>
            </a:r>
            <a:endParaRPr lang="en-US" sz="1400" b="1" dirty="0">
              <a:solidFill>
                <a:srgbClr val="0066FF"/>
              </a:solidFill>
            </a:endParaRPr>
          </a:p>
          <a:p>
            <a:pPr marL="228600" indent="-228600"/>
            <a:endParaRPr lang="en-US" sz="1400" dirty="0">
              <a:solidFill>
                <a:srgbClr val="0066FF"/>
              </a:solidFill>
            </a:endParaRPr>
          </a:p>
          <a:p>
            <a:pPr marL="228600" indent="-228600"/>
            <a:endParaRPr lang="en-US" sz="1400" dirty="0"/>
          </a:p>
          <a:p>
            <a:pPr marL="228600" indent="-228600"/>
            <a:endParaRPr lang="en-US" dirty="0"/>
          </a:p>
          <a:p>
            <a:pPr marL="228600" indent="-228600"/>
            <a:endParaRPr lang="en-US" dirty="0"/>
          </a:p>
          <a:p>
            <a:pPr marL="228600" indent="-228600"/>
            <a:endParaRPr lang="en-US" dirty="0"/>
          </a:p>
        </p:txBody>
      </p:sp>
    </p:spTree>
    <p:extLst>
      <p:ext uri="{BB962C8B-B14F-4D97-AF65-F5344CB8AC3E}">
        <p14:creationId xmlns:p14="http://schemas.microsoft.com/office/powerpoint/2010/main" val="69813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10</a:t>
            </a:fld>
            <a:endParaRPr lang="en-US"/>
          </a:p>
        </p:txBody>
      </p:sp>
    </p:spTree>
    <p:extLst>
      <p:ext uri="{BB962C8B-B14F-4D97-AF65-F5344CB8AC3E}">
        <p14:creationId xmlns:p14="http://schemas.microsoft.com/office/powerpoint/2010/main" val="242850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11</a:t>
            </a:fld>
            <a:endParaRPr lang="en-US"/>
          </a:p>
        </p:txBody>
      </p:sp>
    </p:spTree>
    <p:extLst>
      <p:ext uri="{BB962C8B-B14F-4D97-AF65-F5344CB8AC3E}">
        <p14:creationId xmlns:p14="http://schemas.microsoft.com/office/powerpoint/2010/main" val="185840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12</a:t>
            </a:fld>
            <a:endParaRPr lang="en-US"/>
          </a:p>
        </p:txBody>
      </p:sp>
    </p:spTree>
    <p:extLst>
      <p:ext uri="{BB962C8B-B14F-4D97-AF65-F5344CB8AC3E}">
        <p14:creationId xmlns:p14="http://schemas.microsoft.com/office/powerpoint/2010/main" val="52888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13</a:t>
            </a:fld>
            <a:endParaRPr lang="en-US"/>
          </a:p>
        </p:txBody>
      </p:sp>
    </p:spTree>
    <p:extLst>
      <p:ext uri="{BB962C8B-B14F-4D97-AF65-F5344CB8AC3E}">
        <p14:creationId xmlns:p14="http://schemas.microsoft.com/office/powerpoint/2010/main" val="402854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14</a:t>
            </a:fld>
            <a:endParaRPr lang="en-US"/>
          </a:p>
        </p:txBody>
      </p:sp>
    </p:spTree>
    <p:extLst>
      <p:ext uri="{BB962C8B-B14F-4D97-AF65-F5344CB8AC3E}">
        <p14:creationId xmlns:p14="http://schemas.microsoft.com/office/powerpoint/2010/main" val="45340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Again, let’s talk about the</a:t>
            </a:r>
            <a:r>
              <a:rPr lang="en-US" sz="1400" b="1" baseline="0" dirty="0"/>
              <a:t> No Proof of Residency protocol 1</a:t>
            </a:r>
            <a:r>
              <a:rPr lang="en-US" sz="1400" b="1" baseline="30000" dirty="0"/>
              <a:t>st</a:t>
            </a:r>
            <a:r>
              <a:rPr lang="en-US" sz="1400" b="1" baseline="0" dirty="0"/>
              <a:t>.</a:t>
            </a:r>
            <a:endParaRPr lang="en-US" sz="1400" b="1"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15</a:t>
            </a:fld>
            <a:endParaRPr lang="en-US"/>
          </a:p>
        </p:txBody>
      </p:sp>
    </p:spTree>
    <p:extLst>
      <p:ext uri="{BB962C8B-B14F-4D97-AF65-F5344CB8AC3E}">
        <p14:creationId xmlns:p14="http://schemas.microsoft.com/office/powerpoint/2010/main" val="401775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16</a:t>
            </a:fld>
            <a:endParaRPr lang="en-US"/>
          </a:p>
        </p:txBody>
      </p:sp>
    </p:spTree>
    <p:extLst>
      <p:ext uri="{BB962C8B-B14F-4D97-AF65-F5344CB8AC3E}">
        <p14:creationId xmlns:p14="http://schemas.microsoft.com/office/powerpoint/2010/main" val="4116504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17</a:t>
            </a:fld>
            <a:endParaRPr lang="en-US"/>
          </a:p>
        </p:txBody>
      </p:sp>
    </p:spTree>
    <p:extLst>
      <p:ext uri="{BB962C8B-B14F-4D97-AF65-F5344CB8AC3E}">
        <p14:creationId xmlns:p14="http://schemas.microsoft.com/office/powerpoint/2010/main" val="2325388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18</a:t>
            </a:fld>
            <a:endParaRPr lang="en-US"/>
          </a:p>
        </p:txBody>
      </p:sp>
    </p:spTree>
    <p:extLst>
      <p:ext uri="{BB962C8B-B14F-4D97-AF65-F5344CB8AC3E}">
        <p14:creationId xmlns:p14="http://schemas.microsoft.com/office/powerpoint/2010/main" val="284686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19</a:t>
            </a:fld>
            <a:endParaRPr lang="en-US"/>
          </a:p>
        </p:txBody>
      </p:sp>
    </p:spTree>
    <p:extLst>
      <p:ext uri="{BB962C8B-B14F-4D97-AF65-F5344CB8AC3E}">
        <p14:creationId xmlns:p14="http://schemas.microsoft.com/office/powerpoint/2010/main" val="273517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0A9EB23-16C1-41B1-B2CB-8A8605981320}" type="slidenum">
              <a:rPr lang="en-US" smtClean="0"/>
              <a:pPr/>
              <a:t>2</a:t>
            </a:fld>
            <a:endParaRPr lang="en-US" dirty="0"/>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xfrm>
            <a:off x="228600" y="4268788"/>
            <a:ext cx="6553200" cy="4508500"/>
          </a:xfrm>
          <a:noFill/>
          <a:ln/>
        </p:spPr>
        <p:txBody>
          <a:bodyPr/>
          <a:lstStyle/>
          <a:p>
            <a:pPr marL="228600" indent="-228600"/>
            <a:endParaRPr lang="en-US" dirty="0">
              <a:cs typeface="Times New Roman" pitchFamily="18" charset="0"/>
            </a:endParaRPr>
          </a:p>
          <a:p>
            <a:pPr marL="228600" indent="-228600"/>
            <a:r>
              <a:rPr lang="en-US" dirty="0">
                <a:latin typeface="Calibri" pitchFamily="34" charset="0"/>
                <a:cs typeface="Times New Roman" pitchFamily="18" charset="0"/>
              </a:rPr>
              <a:t>	</a:t>
            </a:r>
            <a:r>
              <a:rPr lang="en-US" sz="1400" b="1" dirty="0">
                <a:latin typeface="Calibri" pitchFamily="34" charset="0"/>
                <a:cs typeface="Times New Roman" pitchFamily="18" charset="0"/>
              </a:rPr>
              <a:t>These 4 items</a:t>
            </a:r>
            <a:r>
              <a:rPr lang="en-US" sz="1400" b="1" baseline="0" dirty="0">
                <a:latin typeface="Calibri" pitchFamily="34" charset="0"/>
                <a:cs typeface="Times New Roman" pitchFamily="18" charset="0"/>
              </a:rPr>
              <a:t> are absolutely required to be met for an applicant to be eligible to participate in the CT WIC program.</a:t>
            </a:r>
          </a:p>
          <a:p>
            <a:pPr marL="228600" indent="-228600"/>
            <a:endParaRPr lang="en-US" sz="1400" b="1" baseline="0" dirty="0">
              <a:latin typeface="Calibri" pitchFamily="34" charset="0"/>
              <a:cs typeface="Times New Roman" pitchFamily="18" charset="0"/>
            </a:endParaRPr>
          </a:p>
          <a:p>
            <a:pPr marL="228600" indent="-228600"/>
            <a:r>
              <a:rPr lang="en-US" sz="1400" b="1" baseline="0" dirty="0">
                <a:latin typeface="Calibri" pitchFamily="34" charset="0"/>
                <a:cs typeface="Times New Roman" pitchFamily="18" charset="0"/>
              </a:rPr>
              <a:t>Identity- Proof of identity must be applicable to the applicant/participant category </a:t>
            </a:r>
            <a:r>
              <a:rPr lang="en-US" sz="1400" b="1" baseline="0" dirty="0" err="1">
                <a:latin typeface="Calibri" pitchFamily="34" charset="0"/>
                <a:cs typeface="Times New Roman" pitchFamily="18" charset="0"/>
              </a:rPr>
              <a:t>e.g</a:t>
            </a:r>
            <a:r>
              <a:rPr lang="en-US" sz="1400" b="1" baseline="0" dirty="0">
                <a:latin typeface="Calibri" pitchFamily="34" charset="0"/>
                <a:cs typeface="Times New Roman" pitchFamily="18" charset="0"/>
              </a:rPr>
              <a:t> infant /Crib Card, Woman/Driver’s License </a:t>
            </a:r>
          </a:p>
          <a:p>
            <a:pPr marL="228600" indent="-228600"/>
            <a:endParaRPr lang="en-US" sz="1400" b="1" baseline="0" dirty="0">
              <a:latin typeface="Calibri" pitchFamily="34" charset="0"/>
              <a:cs typeface="Times New Roman" pitchFamily="18" charset="0"/>
            </a:endParaRPr>
          </a:p>
          <a:p>
            <a:pPr marL="228600" indent="-228600"/>
            <a:r>
              <a:rPr lang="en-US" sz="1400" b="1" baseline="0" dirty="0">
                <a:latin typeface="Calibri" pitchFamily="34" charset="0"/>
                <a:cs typeface="Times New Roman" pitchFamily="18" charset="0"/>
              </a:rPr>
              <a:t>Residency- applicants must prove CT residency</a:t>
            </a:r>
          </a:p>
          <a:p>
            <a:pPr marL="228600" indent="-228600"/>
            <a:endParaRPr lang="en-US" sz="1400" b="1" baseline="0" dirty="0">
              <a:latin typeface="Calibri" pitchFamily="34" charset="0"/>
              <a:cs typeface="Times New Roman" pitchFamily="18" charset="0"/>
            </a:endParaRPr>
          </a:p>
          <a:p>
            <a:pPr marL="228600" indent="-228600"/>
            <a:r>
              <a:rPr lang="en-US" sz="1400" b="1" baseline="0" dirty="0">
                <a:latin typeface="Calibri" pitchFamily="34" charset="0"/>
                <a:cs typeface="Times New Roman" pitchFamily="18" charset="0"/>
              </a:rPr>
              <a:t>Income-  The HH income must be within the Federal Poverty guidelines as published </a:t>
            </a:r>
            <a:r>
              <a:rPr lang="en-US" sz="1400" b="1" baseline="0" dirty="0">
                <a:solidFill>
                  <a:srgbClr val="0066FF"/>
                </a:solidFill>
                <a:latin typeface="Calibri" pitchFamily="34" charset="0"/>
                <a:cs typeface="Times New Roman" pitchFamily="18" charset="0"/>
              </a:rPr>
              <a:t>annually by the US Department of Agriculture</a:t>
            </a:r>
          </a:p>
          <a:p>
            <a:pPr marL="228600" indent="-228600"/>
            <a:endParaRPr lang="en-US" sz="1400" b="1" baseline="0" dirty="0">
              <a:latin typeface="Calibri" pitchFamily="34" charset="0"/>
              <a:cs typeface="Times New Roman" pitchFamily="18" charset="0"/>
            </a:endParaRPr>
          </a:p>
          <a:p>
            <a:pPr marL="228600" indent="-228600"/>
            <a:r>
              <a:rPr lang="en-US" sz="1400" b="1" baseline="0" dirty="0">
                <a:latin typeface="Calibri" pitchFamily="34" charset="0"/>
                <a:cs typeface="Times New Roman" pitchFamily="18" charset="0"/>
              </a:rPr>
              <a:t>Nutritional Risks-  Applicants must be determined to be “Nutritionally at risk.”  This Assessment can done by the Local WIC Nutritionist or a member of the applicant’s HealthCare team.</a:t>
            </a:r>
          </a:p>
          <a:p>
            <a:pPr marL="228600" indent="-228600"/>
            <a:endParaRPr lang="en-US" sz="1400" b="1" baseline="0" dirty="0">
              <a:latin typeface="Calibri" pitchFamily="34" charset="0"/>
              <a:cs typeface="Times New Roman" pitchFamily="18" charset="0"/>
            </a:endParaRPr>
          </a:p>
          <a:p>
            <a:pPr marL="228600" indent="-228600"/>
            <a:r>
              <a:rPr lang="en-US" sz="1400" b="1" baseline="0" dirty="0">
                <a:latin typeface="Calibri" pitchFamily="34" charset="0"/>
                <a:cs typeface="Times New Roman" pitchFamily="18" charset="0"/>
              </a:rPr>
              <a:t>Once all </a:t>
            </a:r>
            <a:r>
              <a:rPr lang="en-US" sz="1400" b="1" dirty="0">
                <a:latin typeface="Calibri" pitchFamily="34" charset="0"/>
                <a:cs typeface="Times New Roman" pitchFamily="18" charset="0"/>
              </a:rPr>
              <a:t>of the above is </a:t>
            </a:r>
            <a:r>
              <a:rPr lang="en-US" sz="1400" b="1" baseline="0" dirty="0">
                <a:latin typeface="Calibri" pitchFamily="34" charset="0"/>
                <a:cs typeface="Times New Roman" pitchFamily="18" charset="0"/>
              </a:rPr>
              <a:t>satisfied, the applicant is then screened for Categorical eligibility……….</a:t>
            </a:r>
            <a:endParaRPr lang="en-US" sz="1400" b="1" dirty="0">
              <a:cs typeface="Times New Roman" pitchFamily="18" charset="0"/>
            </a:endParaRPr>
          </a:p>
          <a:p>
            <a:pPr marL="228600" indent="-228600"/>
            <a:endParaRPr lang="en-US" sz="1400" dirty="0">
              <a:latin typeface="Calibri" pitchFamily="34" charset="0"/>
              <a:cs typeface="Times New Roman" pitchFamily="18" charset="0"/>
            </a:endParaRPr>
          </a:p>
          <a:p>
            <a:pPr marL="228600" indent="-228600"/>
            <a:endParaRPr lang="en-US" sz="1400" dirty="0">
              <a:latin typeface="Calibri" pitchFamily="34" charset="0"/>
              <a:cs typeface="Times New Roman" pitchFamily="18" charset="0"/>
            </a:endParaRPr>
          </a:p>
        </p:txBody>
      </p:sp>
    </p:spTree>
    <p:extLst>
      <p:ext uri="{BB962C8B-B14F-4D97-AF65-F5344CB8AC3E}">
        <p14:creationId xmlns:p14="http://schemas.microsoft.com/office/powerpoint/2010/main" val="61872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Clarification of Address Imprint</a:t>
            </a:r>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20</a:t>
            </a:fld>
            <a:endParaRPr lang="en-US"/>
          </a:p>
        </p:txBody>
      </p:sp>
    </p:spTree>
    <p:extLst>
      <p:ext uri="{BB962C8B-B14F-4D97-AF65-F5344CB8AC3E}">
        <p14:creationId xmlns:p14="http://schemas.microsoft.com/office/powerpoint/2010/main" val="324283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21</a:t>
            </a:fld>
            <a:endParaRPr lang="en-US"/>
          </a:p>
        </p:txBody>
      </p:sp>
    </p:spTree>
    <p:extLst>
      <p:ext uri="{BB962C8B-B14F-4D97-AF65-F5344CB8AC3E}">
        <p14:creationId xmlns:p14="http://schemas.microsoft.com/office/powerpoint/2010/main" val="22467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Through appropriate questioning</a:t>
            </a:r>
            <a:r>
              <a:rPr lang="en-US" sz="1400" baseline="0" dirty="0"/>
              <a:t> determine if the reported number in the family is one or more economic units.  </a:t>
            </a:r>
          </a:p>
          <a:p>
            <a:endParaRPr lang="en-US" sz="1400" baseline="0" dirty="0"/>
          </a:p>
          <a:p>
            <a:r>
              <a:rPr lang="en-US" sz="1400" baseline="0" dirty="0"/>
              <a:t>For example, consider the pregnant women who is living with her sister. In scenario #1…She may be determined to be a separate economic unit from her sister if the staff can reasonably establish that she has a separate source of income and is paying her share of household, living and personal expense.  </a:t>
            </a:r>
          </a:p>
          <a:p>
            <a:r>
              <a:rPr lang="en-US" sz="1400" baseline="0" dirty="0"/>
              <a:t>However, in the 2</a:t>
            </a:r>
            <a:r>
              <a:rPr lang="en-US" sz="1400" baseline="30000" dirty="0"/>
              <a:t>nd</a:t>
            </a:r>
            <a:r>
              <a:rPr lang="en-US" sz="1400" baseline="0" dirty="0"/>
              <a:t> scenario where her sister is supporting her – they can be considered as one economic unit.</a:t>
            </a:r>
          </a:p>
          <a:p>
            <a:endParaRPr lang="en-US" sz="1400" baseline="0" dirty="0"/>
          </a:p>
          <a:p>
            <a:r>
              <a:rPr lang="en-US" sz="1400" b="1" baseline="0" dirty="0"/>
              <a:t>Special situations may include foster care, migrant farmworkers, students, emancipated minors, those reporting zero income. </a:t>
            </a:r>
            <a:endParaRPr lang="en-US" sz="1400" b="1"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22</a:t>
            </a:fld>
            <a:endParaRPr lang="en-US"/>
          </a:p>
        </p:txBody>
      </p:sp>
    </p:spTree>
    <p:extLst>
      <p:ext uri="{BB962C8B-B14F-4D97-AF65-F5344CB8AC3E}">
        <p14:creationId xmlns:p14="http://schemas.microsoft.com/office/powerpoint/2010/main" val="2209799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a:p>
        </p:txBody>
      </p:sp>
      <p:sp>
        <p:nvSpPr>
          <p:cNvPr id="66564" name="Slide Number Placeholder 3"/>
          <p:cNvSpPr>
            <a:spLocks noGrp="1"/>
          </p:cNvSpPr>
          <p:nvPr>
            <p:ph type="sldNum" sz="quarter" idx="5"/>
          </p:nvPr>
        </p:nvSpPr>
        <p:spPr>
          <a:noFill/>
        </p:spPr>
        <p:txBody>
          <a:bodyPr/>
          <a:lstStyle/>
          <a:p>
            <a:fld id="{EB3E06C8-B42C-4501-8211-82633107B547}" type="slidenum">
              <a:rPr lang="en-US" smtClean="0"/>
              <a:pPr/>
              <a:t>23</a:t>
            </a:fld>
            <a:endParaRPr lang="en-US" dirty="0"/>
          </a:p>
        </p:txBody>
      </p:sp>
    </p:spTree>
    <p:extLst>
      <p:ext uri="{BB962C8B-B14F-4D97-AF65-F5344CB8AC3E}">
        <p14:creationId xmlns:p14="http://schemas.microsoft.com/office/powerpoint/2010/main" val="209081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Because of the income guidelines for SNAP, TFA and HUSKY A/Medicaid, a WIC </a:t>
            </a:r>
            <a:r>
              <a:rPr lang="en-US" sz="1400" baseline="0" dirty="0"/>
              <a:t>applicant/participant who proves that they qualify for one or more of the State Assistance programs, automatically qualifies for WIC. This means is that they have already proven income eligibility.  </a:t>
            </a:r>
          </a:p>
          <a:p>
            <a:endParaRPr lang="en-US" sz="1400" baseline="0" dirty="0"/>
          </a:p>
          <a:p>
            <a:r>
              <a:rPr lang="en-US" sz="1400" baseline="0" dirty="0"/>
              <a:t>If the participant doesn’t receive benefits from one of these State assistance programs they may still be automatically income eligible if someone in their economic unit has:</a:t>
            </a:r>
          </a:p>
          <a:p>
            <a:pPr marL="171450" indent="-171450">
              <a:buFont typeface="Arial" panose="020B0604020202020204" pitchFamily="34" charset="0"/>
              <a:buChar char="•"/>
            </a:pPr>
            <a:r>
              <a:rPr lang="en-US" sz="1400" baseline="0" dirty="0"/>
              <a:t>TFA or SNAP</a:t>
            </a:r>
          </a:p>
          <a:p>
            <a:pPr marL="171450" indent="-171450">
              <a:buFont typeface="Arial" panose="020B0604020202020204" pitchFamily="34" charset="0"/>
              <a:buChar char="•"/>
            </a:pPr>
            <a:r>
              <a:rPr lang="en-US" sz="1400" baseline="0" dirty="0"/>
              <a:t>If the infant has HUSKY A/Medicaid they can confer eligibility until they change categories to a child; however once the child turns 1 year of age, income will need to be reassessed for all family members</a:t>
            </a:r>
          </a:p>
          <a:p>
            <a:pPr marL="171450" indent="-171450">
              <a:buFont typeface="Arial" panose="020B0604020202020204" pitchFamily="34" charset="0"/>
              <a:buChar char="•"/>
            </a:pPr>
            <a:r>
              <a:rPr lang="en-US" sz="1400" baseline="0" dirty="0"/>
              <a:t>If a pregnant women receives HUSKY A/C/D or Healthy Start for the remainder of her pregnancy</a:t>
            </a:r>
            <a:endParaRPr lang="en-US" sz="1400"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24</a:t>
            </a:fld>
            <a:endParaRPr lang="en-US"/>
          </a:p>
        </p:txBody>
      </p:sp>
    </p:spTree>
    <p:extLst>
      <p:ext uri="{BB962C8B-B14F-4D97-AF65-F5344CB8AC3E}">
        <p14:creationId xmlns:p14="http://schemas.microsoft.com/office/powerpoint/2010/main" val="25275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t>If an</a:t>
            </a:r>
            <a:r>
              <a:rPr lang="en-US" sz="1400" baseline="0" dirty="0"/>
              <a:t> applicant/</a:t>
            </a:r>
            <a:r>
              <a:rPr lang="en-US" sz="1400" dirty="0"/>
              <a:t>participant is deemed eligible based on ANY State Assistance, then staff is allowed </a:t>
            </a:r>
            <a:r>
              <a:rPr lang="en-US" sz="1400" baseline="0" dirty="0"/>
              <a:t>to collect a verbal report of other HH income. For Example, once HUSKY A/Medicaid is verified then ALL other forms of income may be documented as “Self Reported”. That includes: SNAP and/or TFA benefits received, child support, or income from work. </a:t>
            </a:r>
          </a:p>
          <a:p>
            <a:endParaRPr lang="en-US" sz="1400" baseline="0" dirty="0"/>
          </a:p>
          <a:p>
            <a:r>
              <a:rPr lang="en-US" sz="1400" baseline="0" dirty="0"/>
              <a:t>If, in this case (adjunctively eligible), the participant states they have no income, staff should ask the applicant/participant to describe in detail their living situation and how they obtain basic necessities such as food, shelter, medical care, clothing etc.  This is to determine if there is any other income in the HH and to give applicant more options. This is a requirement from USDA. Although in this case the participant is found to be adjunctively eligible household income must be documented. </a:t>
            </a:r>
          </a:p>
          <a:p>
            <a:endParaRPr lang="en-US" sz="1400" baseline="0" dirty="0"/>
          </a:p>
          <a:p>
            <a:r>
              <a:rPr lang="en-US" sz="1400" baseline="0" dirty="0"/>
              <a:t>This income should be documented as Participant Reported in the Income Verification field. </a:t>
            </a:r>
            <a:endParaRPr lang="en-US" sz="1400"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25</a:t>
            </a:fld>
            <a:endParaRPr lang="en-US"/>
          </a:p>
        </p:txBody>
      </p:sp>
    </p:spTree>
    <p:extLst>
      <p:ext uri="{BB962C8B-B14F-4D97-AF65-F5344CB8AC3E}">
        <p14:creationId xmlns:p14="http://schemas.microsoft.com/office/powerpoint/2010/main" val="2363774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b="0" dirty="0">
                <a:solidFill>
                  <a:schemeClr val="bg2">
                    <a:lumMod val="25000"/>
                  </a:schemeClr>
                </a:solidFill>
                <a:latin typeface="Tahoma" pitchFamily="34" charset="0"/>
              </a:rPr>
              <a:t>So</a:t>
            </a:r>
            <a:r>
              <a:rPr lang="en-US" sz="1400" b="0" baseline="0" dirty="0">
                <a:solidFill>
                  <a:schemeClr val="bg2">
                    <a:lumMod val="25000"/>
                  </a:schemeClr>
                </a:solidFill>
                <a:latin typeface="Tahoma" pitchFamily="34" charset="0"/>
              </a:rPr>
              <a:t> in this case you will see that the infant Lenny receives HUSKY A/Medicaid and that the family receives SNAP benefits. So all family members are adjunctively income eligible. Again all income needs to be reported.  You can also see the the income from work is documented as Participant Reported and then the dollar amount received for monthly SNAP benefits is documented. </a:t>
            </a:r>
            <a:endParaRPr lang="en-US" sz="1400" b="0" dirty="0">
              <a:solidFill>
                <a:schemeClr val="bg2">
                  <a:lumMod val="25000"/>
                </a:schemeClr>
              </a:solidFill>
              <a:latin typeface="Tahoma" pitchFamily="34" charset="0"/>
            </a:endParaRPr>
          </a:p>
          <a:p>
            <a:pPr>
              <a:defRPr/>
            </a:pPr>
            <a:endParaRPr lang="en-US" b="1" dirty="0">
              <a:solidFill>
                <a:schemeClr val="bg2">
                  <a:lumMod val="25000"/>
                </a:schemeClr>
              </a:solidFill>
              <a:latin typeface="Tahom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26</a:t>
            </a:fld>
            <a:endParaRPr lang="en-US"/>
          </a:p>
        </p:txBody>
      </p:sp>
    </p:spTree>
    <p:extLst>
      <p:ext uri="{BB962C8B-B14F-4D97-AF65-F5344CB8AC3E}">
        <p14:creationId xmlns:p14="http://schemas.microsoft.com/office/powerpoint/2010/main" val="3624200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For the migrant farm-worker, a letter from the current employer may be used to determine income.</a:t>
            </a:r>
          </a:p>
          <a:p>
            <a:endParaRPr lang="en-US" sz="1400" dirty="0"/>
          </a:p>
          <a:p>
            <a:r>
              <a:rPr lang="en-US" sz="1400" dirty="0"/>
              <a:t>Applicants from households with adult members who are </a:t>
            </a:r>
            <a:r>
              <a:rPr lang="en-US" sz="1400" b="1" dirty="0"/>
              <a:t>unemployed</a:t>
            </a:r>
            <a:r>
              <a:rPr lang="en-US" sz="1400" dirty="0"/>
              <a:t> shall be eligible based on income during the unemployment period, or if the loss of income causes the current household income to meet the WIC income eligibility guidelines.</a:t>
            </a:r>
          </a:p>
          <a:p>
            <a:endParaRPr lang="en-US" sz="1400" dirty="0"/>
          </a:p>
          <a:p>
            <a:r>
              <a:rPr lang="en-US" sz="1400" b="1" dirty="0"/>
              <a:t>Military Income:</a:t>
            </a:r>
            <a:r>
              <a:rPr lang="en-US" sz="1400" dirty="0"/>
              <a:t>  In determining income eligibility of any applicant whose family contains one or more military members, all gross income should be counted except the value of in-kind housing.  You may find additional information on determining military income in the State Plan, Section II, Certification, 200-06 Income Eligibility.</a:t>
            </a:r>
          </a:p>
          <a:p>
            <a:endParaRPr lang="en-US" sz="1400"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27</a:t>
            </a:fld>
            <a:endParaRPr lang="en-US"/>
          </a:p>
        </p:txBody>
      </p:sp>
    </p:spTree>
    <p:extLst>
      <p:ext uri="{BB962C8B-B14F-4D97-AF65-F5344CB8AC3E}">
        <p14:creationId xmlns:p14="http://schemas.microsoft.com/office/powerpoint/2010/main" val="4162796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28</a:t>
            </a:fld>
            <a:endParaRPr lang="en-US"/>
          </a:p>
        </p:txBody>
      </p:sp>
    </p:spTree>
    <p:extLst>
      <p:ext uri="{BB962C8B-B14F-4D97-AF65-F5344CB8AC3E}">
        <p14:creationId xmlns:p14="http://schemas.microsoft.com/office/powerpoint/2010/main" val="4191510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Pay stubs:</a:t>
            </a:r>
            <a:r>
              <a:rPr lang="en-US" sz="1400" baseline="0" dirty="0"/>
              <a:t> require 30 days worth of paystubs. If paid weekly that would be 4, biweekly 2. </a:t>
            </a:r>
          </a:p>
          <a:p>
            <a:endParaRPr lang="en-US" sz="1400" baseline="0" dirty="0"/>
          </a:p>
          <a:p>
            <a:r>
              <a:rPr lang="en-US" sz="1400" baseline="0" dirty="0">
                <a:solidFill>
                  <a:srgbClr val="0066FF"/>
                </a:solidFill>
              </a:rPr>
              <a:t>Tuition Assistance Documents could include loans/grants in which the participant has constant or unlimited access to funds. They may provide documentation of a trust fund, or savings or a monthly personal loan from a family member</a:t>
            </a:r>
            <a:r>
              <a:rPr lang="en-US" sz="1000" baseline="0" dirty="0">
                <a:solidFill>
                  <a:srgbClr val="0066FF"/>
                </a:solidFill>
              </a:rPr>
              <a:t>. </a:t>
            </a:r>
            <a:endParaRPr lang="en-US" sz="1000" dirty="0">
              <a:solidFill>
                <a:srgbClr val="0066FF"/>
              </a:solidFill>
            </a:endParaRPr>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29</a:t>
            </a:fld>
            <a:endParaRPr lang="en-US"/>
          </a:p>
        </p:txBody>
      </p:sp>
    </p:spTree>
    <p:extLst>
      <p:ext uri="{BB962C8B-B14F-4D97-AF65-F5344CB8AC3E}">
        <p14:creationId xmlns:p14="http://schemas.microsoft.com/office/powerpoint/2010/main" val="275643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381000" y="4416427"/>
            <a:ext cx="6248400" cy="4162425"/>
          </a:xfrm>
          <a:ln/>
        </p:spPr>
        <p:txBody>
          <a:bodyPr/>
          <a:lstStyle/>
          <a:p>
            <a:pPr marL="228600" indent="-228600">
              <a:defRPr/>
            </a:pPr>
            <a:r>
              <a:rPr lang="en-US" sz="1400" dirty="0"/>
              <a:t>The</a:t>
            </a:r>
            <a:r>
              <a:rPr lang="en-US" sz="1400" baseline="0" dirty="0"/>
              <a:t> LA staff person will s</a:t>
            </a:r>
            <a:r>
              <a:rPr lang="en-US" sz="1400" dirty="0"/>
              <a:t>creen for Categorical </a:t>
            </a:r>
            <a:r>
              <a:rPr lang="en-US" sz="1400" dirty="0">
                <a:latin typeface="Calibri" pitchFamily="34" charset="0"/>
                <a:cs typeface="Times New Roman" pitchFamily="18" charset="0"/>
              </a:rPr>
              <a:t>Eligibility </a:t>
            </a:r>
            <a:r>
              <a:rPr lang="en-US" sz="1400" dirty="0" err="1">
                <a:latin typeface="Calibri" pitchFamily="34" charset="0"/>
                <a:cs typeface="Times New Roman" pitchFamily="18" charset="0"/>
              </a:rPr>
              <a:t>i.e</a:t>
            </a:r>
            <a:r>
              <a:rPr lang="en-US" sz="1400" dirty="0">
                <a:latin typeface="Calibri" pitchFamily="34" charset="0"/>
                <a:cs typeface="Times New Roman" pitchFamily="18" charset="0"/>
              </a:rPr>
              <a:t>  to determine which one of the 5 eligible categories the</a:t>
            </a:r>
            <a:r>
              <a:rPr lang="en-US" sz="1400" baseline="0" dirty="0">
                <a:latin typeface="Calibri" pitchFamily="34" charset="0"/>
                <a:cs typeface="Times New Roman" pitchFamily="18" charset="0"/>
              </a:rPr>
              <a:t> applicant belongs.</a:t>
            </a:r>
            <a:endParaRPr lang="en-US" sz="1400" dirty="0">
              <a:latin typeface="Calibri" pitchFamily="34" charset="0"/>
              <a:cs typeface="Times New Roman" pitchFamily="18" charset="0"/>
            </a:endParaRPr>
          </a:p>
          <a:p>
            <a:pPr marL="228600" indent="-228600">
              <a:defRPr/>
            </a:pPr>
            <a:endParaRPr lang="en-US" sz="1400" dirty="0">
              <a:cs typeface="Times New Roman" pitchFamily="18" charset="0"/>
            </a:endParaRPr>
          </a:p>
          <a:p>
            <a:pPr marL="228600" indent="-228600">
              <a:defRPr/>
            </a:pPr>
            <a:r>
              <a:rPr lang="en-US" sz="1400" dirty="0">
                <a:latin typeface="Calibri" pitchFamily="34" charset="0"/>
                <a:cs typeface="Times New Roman" pitchFamily="18" charset="0"/>
              </a:rPr>
              <a:t>	</a:t>
            </a:r>
            <a:r>
              <a:rPr lang="en-US" sz="1400" b="1" dirty="0">
                <a:latin typeface="Calibri" pitchFamily="34" charset="0"/>
                <a:cs typeface="Times New Roman" pitchFamily="18" charset="0"/>
              </a:rPr>
              <a:t>Categorical Eligibility:</a:t>
            </a:r>
            <a:r>
              <a:rPr lang="en-US" sz="1400" dirty="0">
                <a:latin typeface="Calibri" pitchFamily="34" charset="0"/>
                <a:cs typeface="Times New Roman" pitchFamily="18" charset="0"/>
              </a:rPr>
              <a:t>  An applicant shall be in one of the WIC approved categories:</a:t>
            </a:r>
            <a:r>
              <a:rPr lang="en-US" sz="1400" baseline="0" dirty="0">
                <a:latin typeface="Calibri" pitchFamily="34" charset="0"/>
                <a:cs typeface="Times New Roman" pitchFamily="18" charset="0"/>
              </a:rPr>
              <a:t> </a:t>
            </a:r>
            <a:r>
              <a:rPr lang="en-US" sz="1400" dirty="0">
                <a:latin typeface="Calibri" pitchFamily="34" charset="0"/>
                <a:cs typeface="Times New Roman" pitchFamily="18" charset="0"/>
              </a:rPr>
              <a:t>pregnant women, postpartum women up to 6 months after termination of pregnancy (miscarriage, abortion or fetal death), breastfeeding women up to infant’s 1st birthday, infants from birth to their first birthday, and children to their fifth birthday.  </a:t>
            </a:r>
          </a:p>
          <a:p>
            <a:pPr marL="228600" indent="-228600">
              <a:defRPr/>
            </a:pPr>
            <a:r>
              <a:rPr lang="en-US" sz="1400" dirty="0">
                <a:latin typeface="Calibri" pitchFamily="34" charset="0"/>
                <a:cs typeface="Times New Roman" pitchFamily="18" charset="0"/>
              </a:rPr>
              <a:t>	</a:t>
            </a:r>
          </a:p>
          <a:p>
            <a:pPr marL="228600" indent="-228600">
              <a:defRPr/>
            </a:pPr>
            <a:r>
              <a:rPr lang="en-US" sz="1400" dirty="0">
                <a:latin typeface="Calibri" pitchFamily="34" charset="0"/>
                <a:cs typeface="Times New Roman" pitchFamily="18" charset="0"/>
              </a:rPr>
              <a:t>In the case of :   </a:t>
            </a:r>
            <a:r>
              <a:rPr lang="en-US" sz="1400" b="1" dirty="0">
                <a:latin typeface="Calibri" pitchFamily="34" charset="0"/>
                <a:cs typeface="Times New Roman" pitchFamily="18" charset="0"/>
              </a:rPr>
              <a:t>Categorical Ineligibility:</a:t>
            </a:r>
            <a:r>
              <a:rPr lang="en-US" sz="1400" dirty="0">
                <a:latin typeface="Calibri" pitchFamily="34" charset="0"/>
                <a:cs typeface="Times New Roman" pitchFamily="18" charset="0"/>
              </a:rPr>
              <a:t>  If applicant is determined to not be within any of the above categories.</a:t>
            </a:r>
            <a:r>
              <a:rPr lang="en-US" sz="1400" baseline="0" dirty="0">
                <a:latin typeface="Calibri" pitchFamily="34" charset="0"/>
                <a:cs typeface="Times New Roman" pitchFamily="18" charset="0"/>
              </a:rPr>
              <a:t> In that case, </a:t>
            </a:r>
            <a:r>
              <a:rPr lang="en-US" sz="1400" dirty="0">
                <a:latin typeface="Calibri" pitchFamily="34" charset="0"/>
                <a:cs typeface="Times New Roman" pitchFamily="18" charset="0"/>
              </a:rPr>
              <a:t>complete the Notice of Participant Action</a:t>
            </a:r>
            <a:r>
              <a:rPr lang="en-US" sz="1400" b="1" dirty="0">
                <a:latin typeface="Calibri" pitchFamily="34" charset="0"/>
                <a:cs typeface="Times New Roman" pitchFamily="18" charset="0"/>
              </a:rPr>
              <a:t>.  Scan the completed form in the participant’s CT-WIC file</a:t>
            </a:r>
            <a:r>
              <a:rPr lang="en-US" sz="1400" b="1" baseline="0" dirty="0">
                <a:latin typeface="Calibri" pitchFamily="34" charset="0"/>
                <a:cs typeface="Times New Roman" pitchFamily="18" charset="0"/>
              </a:rPr>
              <a:t> and </a:t>
            </a:r>
            <a:r>
              <a:rPr lang="en-US" sz="1400" b="1" dirty="0">
                <a:latin typeface="Calibri" pitchFamily="34" charset="0"/>
                <a:cs typeface="Times New Roman" pitchFamily="18" charset="0"/>
              </a:rPr>
              <a:t>give a copy to the applicant. </a:t>
            </a:r>
            <a:endParaRPr lang="en-US" sz="1400" b="1" dirty="0">
              <a:cs typeface="Times New Roman" pitchFamily="18" charset="0"/>
            </a:endParaRPr>
          </a:p>
        </p:txBody>
      </p:sp>
      <p:sp>
        <p:nvSpPr>
          <p:cNvPr id="51204" name="Slide Number Placeholder 3"/>
          <p:cNvSpPr>
            <a:spLocks noGrp="1"/>
          </p:cNvSpPr>
          <p:nvPr>
            <p:ph type="sldNum" sz="quarter" idx="5"/>
          </p:nvPr>
        </p:nvSpPr>
        <p:spPr>
          <a:noFill/>
        </p:spPr>
        <p:txBody>
          <a:bodyPr/>
          <a:lstStyle/>
          <a:p>
            <a:fld id="{18D36C13-17EA-4468-9284-4B2837FF0D04}" type="slidenum">
              <a:rPr lang="en-US" smtClean="0"/>
              <a:pPr/>
              <a:t>3</a:t>
            </a:fld>
            <a:endParaRPr lang="en-US"/>
          </a:p>
        </p:txBody>
      </p:sp>
    </p:spTree>
    <p:extLst>
      <p:ext uri="{BB962C8B-B14F-4D97-AF65-F5344CB8AC3E}">
        <p14:creationId xmlns:p14="http://schemas.microsoft.com/office/powerpoint/2010/main" val="183407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30</a:t>
            </a:fld>
            <a:endParaRPr lang="en-US"/>
          </a:p>
        </p:txBody>
      </p:sp>
    </p:spTree>
    <p:extLst>
      <p:ext uri="{BB962C8B-B14F-4D97-AF65-F5344CB8AC3E}">
        <p14:creationId xmlns:p14="http://schemas.microsoft.com/office/powerpoint/2010/main" val="3932940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0B1211A-7FDD-40DA-A132-34F3C4668682}" type="slidenum">
              <a:rPr lang="en-US" smtClean="0"/>
              <a:pPr/>
              <a:t>31</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2000" b="1" dirty="0">
                <a:solidFill>
                  <a:srgbClr val="99FF33"/>
                </a:solidFill>
              </a:rPr>
              <a:t>* </a:t>
            </a:r>
            <a:r>
              <a:rPr lang="en-US" sz="1600" b="1" dirty="0">
                <a:solidFill>
                  <a:srgbClr val="99FF33"/>
                </a:solidFill>
              </a:rPr>
              <a:t>Self</a:t>
            </a:r>
            <a:r>
              <a:rPr lang="en-US" sz="1600" b="1" baseline="0" dirty="0">
                <a:solidFill>
                  <a:srgbClr val="99FF33"/>
                </a:solidFill>
              </a:rPr>
              <a:t> declaration form can only be used to document identity for the following: victim of theft, loss or disaster, homeless, migrant or VOC holder Otherwise reschedule a timely appointment</a:t>
            </a:r>
            <a:endParaRPr lang="en-US" sz="1600" b="1" dirty="0">
              <a:solidFill>
                <a:srgbClr val="99FF33"/>
              </a:solidFill>
            </a:endParaRPr>
          </a:p>
        </p:txBody>
      </p:sp>
    </p:spTree>
    <p:extLst>
      <p:ext uri="{BB962C8B-B14F-4D97-AF65-F5344CB8AC3E}">
        <p14:creationId xmlns:p14="http://schemas.microsoft.com/office/powerpoint/2010/main" val="3696192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32</a:t>
            </a:fld>
            <a:endParaRPr lang="en-US"/>
          </a:p>
        </p:txBody>
      </p:sp>
    </p:spTree>
    <p:extLst>
      <p:ext uri="{BB962C8B-B14F-4D97-AF65-F5344CB8AC3E}">
        <p14:creationId xmlns:p14="http://schemas.microsoft.com/office/powerpoint/2010/main" val="3289633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D69A866-D049-4BBA-9707-2166CDF73DE4}" type="slidenum">
              <a:rPr lang="en-US" smtClean="0"/>
              <a:pPr/>
              <a:t>33</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a:p>
          <a:p>
            <a:r>
              <a:rPr lang="en-US" sz="1400" dirty="0"/>
              <a:t>Use</a:t>
            </a:r>
            <a:r>
              <a:rPr lang="en-US" sz="1400" baseline="0" dirty="0"/>
              <a:t> the Self declaration form to document the reason that proof is not available and self-declare their residency/income</a:t>
            </a:r>
          </a:p>
          <a:p>
            <a:endParaRPr lang="en-US" sz="1400" baseline="0" dirty="0"/>
          </a:p>
          <a:p>
            <a:r>
              <a:rPr lang="en-US" sz="1400" baseline="0" dirty="0"/>
              <a:t>The local agency shall not certify or issue food instruments to applicants without proof of identity except for persons who meet the criteria (see next slide)</a:t>
            </a:r>
            <a:r>
              <a:rPr lang="en-US" sz="1400" dirty="0"/>
              <a:t>  </a:t>
            </a:r>
          </a:p>
        </p:txBody>
      </p:sp>
    </p:spTree>
    <p:extLst>
      <p:ext uri="{BB962C8B-B14F-4D97-AF65-F5344CB8AC3E}">
        <p14:creationId xmlns:p14="http://schemas.microsoft.com/office/powerpoint/2010/main" val="3836538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250D245-8403-4A82-80AC-8888B4BCA61D}" type="slidenum">
              <a:rPr lang="en-US" smtClean="0"/>
              <a:pPr/>
              <a:t>34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28600" indent="-228600"/>
            <a:r>
              <a:rPr lang="en-US" sz="1400" b="1" dirty="0"/>
              <a:t>Only Exceptions:</a:t>
            </a:r>
          </a:p>
          <a:p>
            <a:pPr marL="228600" indent="-228600"/>
            <a:endParaRPr lang="en-US" sz="1400" b="1" dirty="0"/>
          </a:p>
          <a:p>
            <a:pPr marL="228600" indent="-228600"/>
            <a:r>
              <a:rPr lang="en-US" sz="1400" dirty="0"/>
              <a:t>If the applicant reports not being able to obtain applicable documentation on her identity/residency/income because she is a:</a:t>
            </a:r>
          </a:p>
          <a:p>
            <a:pPr marL="228600" indent="-228600"/>
            <a:endParaRPr lang="en-US" sz="1400" dirty="0"/>
          </a:p>
          <a:p>
            <a:pPr marL="228600" indent="-228600">
              <a:buFontTx/>
              <a:buAutoNum type="arabicParenR"/>
            </a:pPr>
            <a:r>
              <a:rPr lang="en-US" sz="1400" dirty="0"/>
              <a:t>victim of theft, loss or disaster</a:t>
            </a:r>
          </a:p>
          <a:p>
            <a:pPr marL="228600" indent="-228600">
              <a:buFontTx/>
              <a:buAutoNum type="arabicParenR"/>
            </a:pPr>
            <a:r>
              <a:rPr lang="en-US" sz="1400" dirty="0"/>
              <a:t>homeless</a:t>
            </a:r>
          </a:p>
          <a:p>
            <a:pPr marL="228600" indent="-228600">
              <a:buFontTx/>
              <a:buAutoNum type="arabicParenR"/>
            </a:pPr>
            <a:r>
              <a:rPr lang="en-US" sz="1400" dirty="0"/>
              <a:t>migrant</a:t>
            </a:r>
          </a:p>
          <a:p>
            <a:pPr marL="228600" indent="-228600">
              <a:buFontTx/>
              <a:buAutoNum type="arabicParenR"/>
            </a:pPr>
            <a:r>
              <a:rPr lang="en-US" sz="1400" dirty="0"/>
              <a:t>person holding a Verification of Certification (VOC) card……..</a:t>
            </a:r>
          </a:p>
          <a:p>
            <a:pPr marL="228600" indent="-228600"/>
            <a:endParaRPr lang="en-US" sz="1400" dirty="0"/>
          </a:p>
          <a:p>
            <a:pPr marL="228600" indent="-228600"/>
            <a:r>
              <a:rPr lang="en-US" sz="1400" b="1" dirty="0"/>
              <a:t>Then</a:t>
            </a:r>
            <a:r>
              <a:rPr lang="en-US" sz="1400" b="1" baseline="0" dirty="0"/>
              <a:t> ask if a reliable 3</a:t>
            </a:r>
            <a:r>
              <a:rPr lang="en-US" sz="1400" b="1" baseline="30000" dirty="0"/>
              <a:t>rd</a:t>
            </a:r>
            <a:r>
              <a:rPr lang="en-US" sz="1400" b="1" baseline="0" dirty="0"/>
              <a:t> party can confirm the applicant’s Identity, Residency or Income</a:t>
            </a:r>
            <a:endParaRPr lang="en-US" sz="1400" b="1" dirty="0"/>
          </a:p>
        </p:txBody>
      </p:sp>
    </p:spTree>
    <p:extLst>
      <p:ext uri="{BB962C8B-B14F-4D97-AF65-F5344CB8AC3E}">
        <p14:creationId xmlns:p14="http://schemas.microsoft.com/office/powerpoint/2010/main" val="875573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DDBB548-E35A-4F5D-AE47-CFA4EB28D671}" type="slidenum">
              <a:rPr lang="en-US" smtClean="0"/>
              <a:pPr/>
              <a:t>35</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228600" indent="-228600"/>
            <a:endParaRPr lang="en-US" dirty="0"/>
          </a:p>
          <a:p>
            <a:pPr marL="228600" indent="-228600"/>
            <a:r>
              <a:rPr lang="en-US" sz="1400" b="1" u="sng" dirty="0"/>
              <a:t>Complete Verification Form:</a:t>
            </a:r>
          </a:p>
          <a:p>
            <a:pPr marL="228600" indent="-228600"/>
            <a:endParaRPr lang="en-US" sz="1400" b="1" u="sng" dirty="0"/>
          </a:p>
          <a:p>
            <a:pPr marL="228600" indent="-228600">
              <a:buFontTx/>
              <a:buAutoNum type="arabicParenR"/>
            </a:pPr>
            <a:r>
              <a:rPr lang="en-US" sz="1400" dirty="0"/>
              <a:t>Tell applicant to have a third party confirm her identity, residency, income and to bring the completed Verification Form at next visit.  But, who can be considered a third party verifier? (Refer to slide)</a:t>
            </a:r>
          </a:p>
          <a:p>
            <a:pPr marL="228600" indent="-228600">
              <a:buFontTx/>
              <a:buAutoNum type="arabicParenR"/>
            </a:pPr>
            <a:r>
              <a:rPr lang="en-US" sz="1400" dirty="0"/>
              <a:t>If all other program requirements are met, issue one month worth of checks and reschedule certification appointment for the following month.</a:t>
            </a:r>
          </a:p>
          <a:p>
            <a:pPr marL="228600" indent="-228600">
              <a:buFontTx/>
              <a:buAutoNum type="arabicParenR"/>
            </a:pPr>
            <a:r>
              <a:rPr lang="en-US" sz="1400" dirty="0"/>
              <a:t>Keep the Verification Form in the participant’s file.</a:t>
            </a:r>
          </a:p>
          <a:p>
            <a:pPr marL="228600" indent="-228600"/>
            <a:endParaRPr lang="en-US" sz="1400" dirty="0"/>
          </a:p>
          <a:p>
            <a:pPr marL="228600" indent="-228600"/>
            <a:r>
              <a:rPr lang="en-US" sz="1400" b="1" u="sng" dirty="0"/>
              <a:t>Purpose</a:t>
            </a:r>
            <a:r>
              <a:rPr lang="en-US" sz="1400" dirty="0"/>
              <a:t>:  </a:t>
            </a:r>
          </a:p>
          <a:p>
            <a:pPr marL="228600" indent="-228600" algn="l">
              <a:buFontTx/>
              <a:buNone/>
            </a:pPr>
            <a:r>
              <a:rPr lang="en-US" sz="1400" dirty="0"/>
              <a:t>The Verification Form is to be used when proof of identity, residency and/or income is NOT available because of one of the exceptions</a:t>
            </a:r>
            <a:r>
              <a:rPr lang="en-US" sz="1400" baseline="0" dirty="0"/>
              <a:t> </a:t>
            </a:r>
            <a:r>
              <a:rPr lang="en-US" sz="1400" dirty="0"/>
              <a:t>discussed before and as </a:t>
            </a:r>
            <a:r>
              <a:rPr lang="en-US" sz="1400" b="1" dirty="0"/>
              <a:t>outlined in Section 2, Certification Section (victim of theft, loss or disaster, a homeless individual, a migrant, or a person holding a VOC card).</a:t>
            </a:r>
            <a:r>
              <a:rPr lang="en-US" sz="1400" dirty="0"/>
              <a:t> The form serves to give assist applicants who cannot provide proof of this information the opportunity to have a third party provide a letter to confirm an individual’s identity, residency and/or income.</a:t>
            </a:r>
          </a:p>
          <a:p>
            <a:pPr marL="228600" indent="-228600" algn="l">
              <a:buFontTx/>
              <a:buNone/>
            </a:pPr>
            <a:endParaRPr lang="en-US" sz="1400" b="1" u="sng" dirty="0"/>
          </a:p>
          <a:p>
            <a:pPr marL="228600" marR="0" indent="-228600" algn="l" defTabSz="860425" rtl="0" eaLnBrk="0" fontAlgn="base" latinLnBrk="0" hangingPunct="0">
              <a:lnSpc>
                <a:spcPct val="100000"/>
              </a:lnSpc>
              <a:spcBef>
                <a:spcPct val="30000"/>
              </a:spcBef>
              <a:spcAft>
                <a:spcPct val="0"/>
              </a:spcAft>
              <a:buClrTx/>
              <a:buSzTx/>
              <a:buFontTx/>
              <a:buNone/>
              <a:tabLst/>
              <a:defRPr/>
            </a:pPr>
            <a:r>
              <a:rPr lang="en-US" sz="1400" dirty="0"/>
              <a:t>Verification Form may be found in State Plan, Policy</a:t>
            </a:r>
            <a:r>
              <a:rPr lang="en-US" sz="1400" baseline="0" dirty="0"/>
              <a:t> </a:t>
            </a:r>
            <a:r>
              <a:rPr lang="en-US" sz="1400" dirty="0"/>
              <a:t>. Our current State Plan is clear on who can be a third party verifier and what is required for verification.  </a:t>
            </a:r>
          </a:p>
          <a:p>
            <a:pPr marL="228600" indent="-228600" algn="l">
              <a:buFontTx/>
              <a:buNone/>
            </a:pPr>
            <a:endParaRPr lang="en-US" sz="1400" dirty="0"/>
          </a:p>
          <a:p>
            <a:pPr marL="228600" indent="-228600" algn="l">
              <a:buFontTx/>
              <a:buNone/>
            </a:pPr>
            <a:r>
              <a:rPr lang="en-US" sz="1400" dirty="0"/>
              <a:t>In the event, the Verification Form is not returned completed to the local agency at next appointment, the applicant shall be informed that she is being </a:t>
            </a:r>
            <a:r>
              <a:rPr lang="en-US" sz="1400" b="1" u="sng" dirty="0"/>
              <a:t>disqualified</a:t>
            </a:r>
            <a:r>
              <a:rPr lang="en-US" sz="1400" dirty="0"/>
              <a:t> to obtain WIC benefits until either she brings the required proof or the completed Verification Form.</a:t>
            </a:r>
          </a:p>
          <a:p>
            <a:pPr marL="228600" indent="-228600" algn="l">
              <a:buFontTx/>
              <a:buNone/>
            </a:pPr>
            <a:endParaRPr lang="en-US" sz="1400" dirty="0"/>
          </a:p>
          <a:p>
            <a:pPr marL="228600" indent="-228600" algn="l">
              <a:buFontTx/>
              <a:buNone/>
            </a:pPr>
            <a:endParaRPr lang="en-US" sz="1400" dirty="0"/>
          </a:p>
          <a:p>
            <a:pPr marL="228600" indent="-228600" algn="l">
              <a:buFontTx/>
              <a:buNone/>
            </a:pPr>
            <a:endParaRPr lang="en-US" sz="1400" dirty="0"/>
          </a:p>
          <a:p>
            <a:pPr marL="228600" indent="-228600" algn="l">
              <a:buFontTx/>
              <a:buNone/>
            </a:pPr>
            <a:endParaRPr lang="en-US" sz="1400" dirty="0"/>
          </a:p>
        </p:txBody>
      </p:sp>
    </p:spTree>
    <p:extLst>
      <p:ext uri="{BB962C8B-B14F-4D97-AF65-F5344CB8AC3E}">
        <p14:creationId xmlns:p14="http://schemas.microsoft.com/office/powerpoint/2010/main" val="552883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41E1C35-91C1-451D-A9C4-2F2A33051ED4}" type="slidenum">
              <a:rPr lang="en-US" smtClean="0"/>
              <a:pPr/>
              <a:t>36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400" dirty="0"/>
              <a:t>Refer to the</a:t>
            </a:r>
            <a:r>
              <a:rPr lang="en-US" sz="1400" baseline="0" dirty="0"/>
              <a:t> LA COORD/designee f</a:t>
            </a:r>
            <a:r>
              <a:rPr lang="en-US" sz="1400" dirty="0"/>
              <a:t>or assistance on how to obtain adequate documentation.</a:t>
            </a:r>
          </a:p>
        </p:txBody>
      </p:sp>
    </p:spTree>
    <p:extLst>
      <p:ext uri="{BB962C8B-B14F-4D97-AF65-F5344CB8AC3E}">
        <p14:creationId xmlns:p14="http://schemas.microsoft.com/office/powerpoint/2010/main" val="271197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1</a:t>
            </a:r>
            <a:r>
              <a:rPr lang="en-US" sz="1400" dirty="0"/>
              <a:t>.  For Applicants that are deemed to be “over income” &amp; never received benefits:  keep a copy of the income presented, a copy the completed NOPA form</a:t>
            </a:r>
            <a:r>
              <a:rPr lang="en-US" sz="1400" baseline="0" dirty="0"/>
              <a:t> &amp; the WIC cert form (if available) in the Over income/ineligible folder.</a:t>
            </a:r>
          </a:p>
          <a:p>
            <a:endParaRPr lang="en-US" sz="1400" baseline="0" dirty="0"/>
          </a:p>
          <a:p>
            <a:r>
              <a:rPr lang="en-US" sz="1400" baseline="0" dirty="0"/>
              <a:t>2. For Participants who are recertifying and are deemed to be over income- document the income in the Participant’s CT-WIC record. Complete and provide a signed copy of the NOPA form to the applicant/AP. Scan a copy pf the completed NOPA form into the participant’s CT-WIC record</a:t>
            </a:r>
          </a:p>
          <a:p>
            <a:endParaRPr lang="en-US" sz="1400" dirty="0"/>
          </a:p>
          <a:p>
            <a:r>
              <a:rPr lang="en-US" sz="1400" dirty="0"/>
              <a:t>When issuing</a:t>
            </a:r>
            <a:r>
              <a:rPr lang="en-US" sz="1400" baseline="0" dirty="0"/>
              <a:t> the NOPA form, the applicant/ participant MUST BE INFORMED OF the reason for the notice of termination </a:t>
            </a:r>
            <a:r>
              <a:rPr lang="en-US" sz="1400" u="sng" baseline="0" dirty="0"/>
              <a:t>AND</a:t>
            </a:r>
            <a:r>
              <a:rPr lang="en-US" sz="1400" baseline="0" dirty="0"/>
              <a:t> THEIR RIGHT TO A FAIR HEARING</a:t>
            </a:r>
            <a:endParaRPr lang="en-US" sz="1400"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37</a:t>
            </a:fld>
            <a:endParaRPr lang="en-US"/>
          </a:p>
        </p:txBody>
      </p:sp>
    </p:spTree>
    <p:extLst>
      <p:ext uri="{BB962C8B-B14F-4D97-AF65-F5344CB8AC3E}">
        <p14:creationId xmlns:p14="http://schemas.microsoft.com/office/powerpoint/2010/main" val="3076334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38</a:t>
            </a:fld>
            <a:endParaRPr lang="en-US"/>
          </a:p>
        </p:txBody>
      </p:sp>
    </p:spTree>
    <p:extLst>
      <p:ext uri="{BB962C8B-B14F-4D97-AF65-F5344CB8AC3E}">
        <p14:creationId xmlns:p14="http://schemas.microsoft.com/office/powerpoint/2010/main" val="1099650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39</a:t>
            </a:fld>
            <a:endParaRPr lang="en-US"/>
          </a:p>
        </p:txBody>
      </p:sp>
    </p:spTree>
    <p:extLst>
      <p:ext uri="{BB962C8B-B14F-4D97-AF65-F5344CB8AC3E}">
        <p14:creationId xmlns:p14="http://schemas.microsoft.com/office/powerpoint/2010/main" val="168219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6140" y="4410075"/>
            <a:ext cx="8943340" cy="4162425"/>
          </a:xfrm>
        </p:spPr>
        <p:txBody>
          <a:bodyPr/>
          <a:lstStyle/>
          <a:p>
            <a:r>
              <a:rPr lang="en-US" sz="1400" b="1" dirty="0"/>
              <a:t>Physical presence:</a:t>
            </a:r>
            <a:r>
              <a:rPr lang="en-US" sz="1400" b="1" baseline="0" dirty="0"/>
              <a:t>  </a:t>
            </a:r>
            <a:r>
              <a:rPr lang="en-US" sz="1400" baseline="0" dirty="0"/>
              <a:t>there are some exceptions that are allowable on an individual basis. The need for an exception must be re-assessed prior to each certification period. Physical presence or the acceptable waiver is required in the Cert Action Screen in CT-WIC. </a:t>
            </a:r>
          </a:p>
          <a:p>
            <a:endParaRPr lang="en-US" sz="1400" baseline="0" dirty="0"/>
          </a:p>
          <a:p>
            <a:r>
              <a:rPr lang="en-US" sz="1400" b="1" baseline="0" dirty="0"/>
              <a:t>Medical Condition</a:t>
            </a:r>
            <a:r>
              <a:rPr lang="en-US" sz="1400" baseline="0" dirty="0"/>
              <a:t>:  may include participants who require medical equipment not easily transportable, confined to a bed, infectious disease, major illness or injury </a:t>
            </a:r>
            <a:r>
              <a:rPr lang="en-US" sz="1400" baseline="0" dirty="0" err="1"/>
              <a:t>ie</a:t>
            </a:r>
            <a:r>
              <a:rPr lang="en-US" sz="1400" baseline="0" dirty="0"/>
              <a:t> cancer, burns, a newly discharged premature infant etc. </a:t>
            </a:r>
          </a:p>
          <a:p>
            <a:endParaRPr lang="en-US" sz="1400" baseline="0" dirty="0"/>
          </a:p>
          <a:p>
            <a:r>
              <a:rPr lang="en-US" sz="1400" dirty="0"/>
              <a:t>* As most of you know, due to the current pandemic, USDA  has allowed the Physical presence waiver to used </a:t>
            </a:r>
            <a:r>
              <a:rPr lang="en-US" sz="1400"/>
              <a:t>until 2/20/2021.  </a:t>
            </a:r>
            <a:r>
              <a:rPr lang="en-US" sz="1400" dirty="0"/>
              <a:t>That waiver allows to us proceed with service in cases where there is no updated </a:t>
            </a:r>
            <a:r>
              <a:rPr lang="en-US" sz="1400" dirty="0" err="1"/>
              <a:t>wt</a:t>
            </a:r>
            <a:r>
              <a:rPr lang="en-US" sz="1400" dirty="0"/>
              <a:t>/</a:t>
            </a:r>
            <a:r>
              <a:rPr lang="en-US" sz="1400" dirty="0" err="1"/>
              <a:t>ht</a:t>
            </a:r>
            <a:r>
              <a:rPr lang="en-US" sz="1400" dirty="0"/>
              <a:t>/bloodwork</a:t>
            </a:r>
            <a:endParaRPr lang="en-US" sz="1400" baseline="0" dirty="0"/>
          </a:p>
          <a:p>
            <a:r>
              <a:rPr lang="en-US" sz="1400" b="1" baseline="0" dirty="0"/>
              <a:t>When the “Infant under 8 weeks of age” option is selected, benefits can only be issued for up to 2mths depending on the infants age at certification.  If the infant is not seen for physical presence at 8 weeks old, then benefits will be locked until the requirement is met. The Present for Cert Checkbox is no longer locked throughout the certification period. </a:t>
            </a:r>
          </a:p>
          <a:p>
            <a:endParaRPr lang="en-US" sz="1400" baseline="0" dirty="0"/>
          </a:p>
          <a:p>
            <a:r>
              <a:rPr lang="en-US" sz="1400" baseline="0" dirty="0"/>
              <a:t>Policy 200-02 Physical Presence Requirement</a:t>
            </a:r>
          </a:p>
          <a:p>
            <a:endParaRPr lang="en-US" sz="1400" baseline="0" dirty="0"/>
          </a:p>
          <a:p>
            <a:r>
              <a:rPr lang="en-US" sz="1400" b="1" baseline="0" dirty="0"/>
              <a:t>Participants must be read their R &amp; R, which includes the NDS &amp; their right to a Fair Hearing if requested</a:t>
            </a:r>
          </a:p>
          <a:p>
            <a:endParaRPr lang="en-US" sz="1400" b="1" baseline="0" dirty="0"/>
          </a:p>
          <a:p>
            <a:r>
              <a:rPr lang="en-US" sz="1400" b="1" baseline="0" dirty="0"/>
              <a:t>NOW LET’S TALK ABOUT PROCESSING STANDARDS</a:t>
            </a:r>
          </a:p>
          <a:p>
            <a:endParaRPr lang="en-US" sz="1400" b="1"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4</a:t>
            </a:fld>
            <a:endParaRPr lang="en-US"/>
          </a:p>
        </p:txBody>
      </p:sp>
    </p:spTree>
    <p:extLst>
      <p:ext uri="{BB962C8B-B14F-4D97-AF65-F5344CB8AC3E}">
        <p14:creationId xmlns:p14="http://schemas.microsoft.com/office/powerpoint/2010/main" val="3533813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3259ABC-B717-44F6-8AF6-C79888C35DDE}" type="slidenum">
              <a:rPr lang="en-US" smtClean="0"/>
              <a:pPr/>
              <a:t>40</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8600" indent="-228600"/>
            <a:endParaRPr lang="en-US" sz="1000" dirty="0"/>
          </a:p>
          <a:p>
            <a:pPr marL="228600" indent="-228600">
              <a:buFontTx/>
              <a:buAutoNum type="arabicPeriod"/>
            </a:pPr>
            <a:r>
              <a:rPr lang="en-US" sz="1400" dirty="0"/>
              <a:t>This standard was developed to ensure uniformity and comparability in the collection and use of data on race and ethnicity by all Federal agencies and to monitor compliance with Federal civil rights laws.</a:t>
            </a:r>
          </a:p>
          <a:p>
            <a:pPr marL="228600" indent="-228600">
              <a:buFontTx/>
              <a:buAutoNum type="arabicPeriod"/>
            </a:pPr>
            <a:r>
              <a:rPr lang="en-US" sz="1400" dirty="0"/>
              <a:t>The purpose of this requirement is to ensure that those who are eligible to receive program benefits, minorities in particular, get what they are entitled to receive.</a:t>
            </a:r>
          </a:p>
          <a:p>
            <a:pPr marL="228600" indent="-228600">
              <a:buFontTx/>
              <a:buAutoNum type="arabicPeriod"/>
            </a:pPr>
            <a:r>
              <a:rPr lang="en-US" sz="1400" dirty="0"/>
              <a:t>If participants question the need for reporting their ethnic/racial background, LA staff must explain that the collection of this information is for statistical purposes and has no effect on the determination of their eligibility to participate in the WIC program.</a:t>
            </a:r>
          </a:p>
          <a:p>
            <a:pPr marL="228600" indent="-228600">
              <a:buFontTx/>
              <a:buAutoNum type="arabicPeriod"/>
            </a:pPr>
            <a:endParaRPr lang="en-US" sz="1400" dirty="0"/>
          </a:p>
          <a:p>
            <a:pPr marL="228600" indent="-228600"/>
            <a:r>
              <a:rPr lang="en-US" sz="1400" b="1" u="sng" dirty="0"/>
              <a:t>The protocol for Collection/Documentation of Racial/Ethnic data is as follows:</a:t>
            </a:r>
            <a:r>
              <a:rPr lang="en-US" sz="1400" dirty="0"/>
              <a:t>  </a:t>
            </a:r>
          </a:p>
          <a:p>
            <a:pPr marL="228600" indent="-228600">
              <a:buFontTx/>
              <a:buAutoNum type="arabicPeriod"/>
            </a:pPr>
            <a:r>
              <a:rPr lang="en-US" sz="1400" dirty="0"/>
              <a:t>Show the form to the participant during the intake process. Some local agencies have this form taped to their desk and ask participant to self identify from the race/ethnicity categories. Once information is collected, document the information in CT-WIC.</a:t>
            </a:r>
          </a:p>
          <a:p>
            <a:pPr marL="228600" indent="-228600">
              <a:buFontTx/>
              <a:buAutoNum type="arabicPeriod"/>
            </a:pPr>
            <a:r>
              <a:rPr lang="en-US" sz="1400" dirty="0"/>
              <a:t>If a participant declines to provide this information, visual identification by staff shall be used.  When LA staff performs visual identification, selection of </a:t>
            </a:r>
            <a:r>
              <a:rPr lang="en-US" sz="1400" u="sng" dirty="0"/>
              <a:t>just one race</a:t>
            </a:r>
            <a:r>
              <a:rPr lang="en-US" sz="1400" dirty="0"/>
              <a:t> is acceptable.</a:t>
            </a:r>
          </a:p>
          <a:p>
            <a:pPr marL="228600" indent="-228600"/>
            <a:endParaRPr lang="en-US" sz="1400" dirty="0"/>
          </a:p>
          <a:p>
            <a:pPr marL="228600" indent="-228600"/>
            <a:endParaRPr lang="en-US" sz="1400" dirty="0"/>
          </a:p>
        </p:txBody>
      </p:sp>
    </p:spTree>
    <p:extLst>
      <p:ext uri="{BB962C8B-B14F-4D97-AF65-F5344CB8AC3E}">
        <p14:creationId xmlns:p14="http://schemas.microsoft.com/office/powerpoint/2010/main" val="681594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FEC0456-3B41-4F9F-9E02-42A644349D3E}" type="slidenum">
              <a:rPr lang="en-US" smtClean="0"/>
              <a:pPr/>
              <a:t>41</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z="1400" dirty="0"/>
              <a:t>The NVRA of 1993 requires public assistance agencies to offer voter registration services to clients at certification, re-certification and change of address.  </a:t>
            </a:r>
          </a:p>
          <a:p>
            <a:r>
              <a:rPr lang="en-US" sz="1400" dirty="0"/>
              <a:t>Voter</a:t>
            </a:r>
            <a:r>
              <a:rPr lang="en-US" sz="1400" baseline="0" dirty="0"/>
              <a:t> Registration Policy – 105-01</a:t>
            </a:r>
          </a:p>
          <a:p>
            <a:endParaRPr lang="en-US" sz="1400" baseline="0" dirty="0"/>
          </a:p>
          <a:p>
            <a:r>
              <a:rPr lang="en-US" sz="1400" b="0" i="0" u="none" strike="noStrike" kern="1200" baseline="0" dirty="0">
                <a:solidFill>
                  <a:schemeClr val="tx1"/>
                </a:solidFill>
                <a:latin typeface="Times New Roman" pitchFamily="18" charset="0"/>
                <a:ea typeface="+mn-ea"/>
                <a:cs typeface="+mn-cs"/>
              </a:rPr>
              <a:t>Adult applicants/participants (i.e. pregnant, breastfeeding, or postpartum women) shall be provided</a:t>
            </a:r>
          </a:p>
          <a:p>
            <a:r>
              <a:rPr lang="en-US" sz="1400" b="0" i="0" u="none" strike="noStrike" kern="1200" baseline="0" dirty="0">
                <a:solidFill>
                  <a:schemeClr val="tx1"/>
                </a:solidFill>
                <a:latin typeface="Times New Roman" pitchFamily="18" charset="0"/>
                <a:ea typeface="+mn-ea"/>
                <a:cs typeface="+mn-cs"/>
              </a:rPr>
              <a:t>with the opportunity to register to vote at:</a:t>
            </a:r>
          </a:p>
          <a:p>
            <a:r>
              <a:rPr lang="en-US" sz="1400" b="0" i="0" u="none" strike="noStrike" kern="1200" baseline="0" dirty="0">
                <a:solidFill>
                  <a:schemeClr val="tx1"/>
                </a:solidFill>
                <a:latin typeface="Times New Roman" pitchFamily="18" charset="0"/>
                <a:ea typeface="+mn-ea"/>
                <a:cs typeface="+mn-cs"/>
              </a:rPr>
              <a:t>• The time of certification,</a:t>
            </a:r>
          </a:p>
          <a:p>
            <a:r>
              <a:rPr lang="en-US" sz="1400" b="0" i="0" u="none" strike="noStrike" kern="1200" baseline="0" dirty="0">
                <a:solidFill>
                  <a:schemeClr val="tx1"/>
                </a:solidFill>
                <a:latin typeface="Times New Roman" pitchFamily="18" charset="0"/>
                <a:ea typeface="+mn-ea"/>
                <a:cs typeface="+mn-cs"/>
              </a:rPr>
              <a:t>• Each subsequent certification, and</a:t>
            </a:r>
          </a:p>
          <a:p>
            <a:r>
              <a:rPr lang="en-US" sz="1400" b="0" i="0" u="none" strike="noStrike" kern="1200" baseline="0" dirty="0">
                <a:solidFill>
                  <a:schemeClr val="tx1"/>
                </a:solidFill>
                <a:latin typeface="Times New Roman" pitchFamily="18" charset="0"/>
                <a:ea typeface="+mn-ea"/>
                <a:cs typeface="+mn-cs"/>
              </a:rPr>
              <a:t>• Any time the applicant/participant reports a change of address.</a:t>
            </a:r>
          </a:p>
          <a:p>
            <a:r>
              <a:rPr lang="en-US" sz="1400" b="0" i="0" u="none" strike="noStrike" kern="1200" baseline="0" dirty="0">
                <a:solidFill>
                  <a:schemeClr val="tx1"/>
                </a:solidFill>
                <a:latin typeface="Times New Roman" pitchFamily="18" charset="0"/>
                <a:ea typeface="+mn-ea"/>
                <a:cs typeface="+mn-cs"/>
              </a:rPr>
              <a:t>Adult parents/caretakers applying on behalf of an infant/child shall be provided with the opportunity</a:t>
            </a:r>
          </a:p>
          <a:p>
            <a:r>
              <a:rPr lang="en-US" sz="1400" b="0" i="0" u="none" strike="noStrike" kern="1200" baseline="0" dirty="0">
                <a:solidFill>
                  <a:schemeClr val="tx1"/>
                </a:solidFill>
                <a:latin typeface="Times New Roman" pitchFamily="18" charset="0"/>
                <a:ea typeface="+mn-ea"/>
                <a:cs typeface="+mn-cs"/>
              </a:rPr>
              <a:t>to register to vote at:</a:t>
            </a:r>
          </a:p>
          <a:p>
            <a:r>
              <a:rPr lang="en-US" sz="1400" b="0" i="0" u="none" strike="noStrike" kern="1200" baseline="0" dirty="0">
                <a:solidFill>
                  <a:schemeClr val="tx1"/>
                </a:solidFill>
                <a:latin typeface="Times New Roman" pitchFamily="18" charset="0"/>
                <a:ea typeface="+mn-ea"/>
                <a:cs typeface="+mn-cs"/>
              </a:rPr>
              <a:t>• The time of certification and</a:t>
            </a:r>
          </a:p>
          <a:p>
            <a:r>
              <a:rPr lang="en-US" sz="1400" b="0" i="0" u="none" strike="noStrike" kern="1200" baseline="0" dirty="0">
                <a:solidFill>
                  <a:schemeClr val="tx1"/>
                </a:solidFill>
                <a:latin typeface="Times New Roman" pitchFamily="18" charset="0"/>
                <a:ea typeface="+mn-ea"/>
                <a:cs typeface="+mn-cs"/>
              </a:rPr>
              <a:t>• Any time the parent/caretaker reports a change of address.</a:t>
            </a:r>
            <a:endParaRPr lang="en-US" sz="1400" dirty="0"/>
          </a:p>
          <a:p>
            <a:endParaRPr lang="en-US" sz="1400" b="1" u="sng" dirty="0"/>
          </a:p>
          <a:p>
            <a:endParaRPr lang="en-US" sz="1400" dirty="0"/>
          </a:p>
          <a:p>
            <a:endParaRPr lang="en-US" sz="1400" dirty="0"/>
          </a:p>
        </p:txBody>
      </p:sp>
    </p:spTree>
    <p:extLst>
      <p:ext uri="{BB962C8B-B14F-4D97-AF65-F5344CB8AC3E}">
        <p14:creationId xmlns:p14="http://schemas.microsoft.com/office/powerpoint/2010/main" val="1296684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42</a:t>
            </a:fld>
            <a:endParaRPr lang="en-US"/>
          </a:p>
        </p:txBody>
      </p:sp>
    </p:spTree>
    <p:extLst>
      <p:ext uri="{BB962C8B-B14F-4D97-AF65-F5344CB8AC3E}">
        <p14:creationId xmlns:p14="http://schemas.microsoft.com/office/powerpoint/2010/main" val="5987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defRPr/>
            </a:pPr>
            <a:r>
              <a:rPr lang="en-US" sz="1000" b="1" u="sng" dirty="0"/>
              <a:t>“</a:t>
            </a:r>
            <a:r>
              <a:rPr lang="en-US" sz="1400" b="1" u="sng" dirty="0"/>
              <a:t>Caretaker” Requirements/Responsibilities:</a:t>
            </a:r>
          </a:p>
          <a:p>
            <a:pPr marL="228600" indent="-228600">
              <a:defRPr/>
            </a:pPr>
            <a:endParaRPr lang="en-US" sz="1400" b="1" u="sng" dirty="0"/>
          </a:p>
          <a:p>
            <a:pPr marL="228600" indent="-228600">
              <a:buFontTx/>
              <a:buAutoNum type="arabicParenR"/>
              <a:defRPr/>
            </a:pPr>
            <a:r>
              <a:rPr lang="en-US" sz="1400" dirty="0"/>
              <a:t>Must be able to provide information on the eating habits and medical conditions of the participant or child</a:t>
            </a:r>
          </a:p>
          <a:p>
            <a:pPr marL="228600" indent="-228600">
              <a:buFontTx/>
              <a:buAutoNum type="arabicParenR"/>
              <a:defRPr/>
            </a:pPr>
            <a:r>
              <a:rPr lang="en-US" sz="1400" dirty="0"/>
              <a:t>Can pick up WIC benefits</a:t>
            </a:r>
          </a:p>
          <a:p>
            <a:pPr marL="228600" indent="-228600">
              <a:buFontTx/>
              <a:buAutoNum type="arabicParenR"/>
              <a:defRPr/>
            </a:pPr>
            <a:r>
              <a:rPr lang="en-US" sz="1400" dirty="0"/>
              <a:t>Can shop with WIC benefits</a:t>
            </a:r>
          </a:p>
          <a:p>
            <a:pPr marL="228600" indent="-228600">
              <a:buFontTx/>
              <a:buAutoNum type="arabicParenR"/>
              <a:defRPr/>
            </a:pPr>
            <a:r>
              <a:rPr lang="en-US" sz="1400" dirty="0"/>
              <a:t>Can represent participant/authorized person at (re)</a:t>
            </a:r>
            <a:r>
              <a:rPr lang="en-US" sz="1400" baseline="0" dirty="0"/>
              <a:t>certification, </a:t>
            </a:r>
            <a:r>
              <a:rPr lang="en-US" sz="1400" dirty="0"/>
              <a:t>mid-certification and at nutrition education sessions</a:t>
            </a:r>
          </a:p>
          <a:p>
            <a:pPr>
              <a:defRPr/>
            </a:pPr>
            <a:endParaRPr lang="en-US" sz="1400" dirty="0"/>
          </a:p>
        </p:txBody>
      </p:sp>
      <p:sp>
        <p:nvSpPr>
          <p:cNvPr id="80900" name="Slide Number Placeholder 3"/>
          <p:cNvSpPr>
            <a:spLocks noGrp="1"/>
          </p:cNvSpPr>
          <p:nvPr>
            <p:ph type="sldNum" sz="quarter" idx="5"/>
          </p:nvPr>
        </p:nvSpPr>
        <p:spPr>
          <a:noFill/>
        </p:spPr>
        <p:txBody>
          <a:bodyPr/>
          <a:lstStyle/>
          <a:p>
            <a:fld id="{1F27B248-D887-4AD7-9BAB-BC4E1E06A43B}" type="slidenum">
              <a:rPr lang="en-US" smtClean="0"/>
              <a:pPr/>
              <a:t>43</a:t>
            </a:fld>
            <a:endParaRPr lang="en-US"/>
          </a:p>
        </p:txBody>
      </p:sp>
    </p:spTree>
    <p:extLst>
      <p:ext uri="{BB962C8B-B14F-4D97-AF65-F5344CB8AC3E}">
        <p14:creationId xmlns:p14="http://schemas.microsoft.com/office/powerpoint/2010/main" val="2817073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US" dirty="0">
              <a:latin typeface="Calibri" pitchFamily="34"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44</a:t>
            </a:fld>
            <a:endParaRPr lang="en-US"/>
          </a:p>
        </p:txBody>
      </p:sp>
    </p:spTree>
    <p:extLst>
      <p:ext uri="{BB962C8B-B14F-4D97-AF65-F5344CB8AC3E}">
        <p14:creationId xmlns:p14="http://schemas.microsoft.com/office/powerpoint/2010/main" val="1766538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45</a:t>
            </a:fld>
            <a:endParaRPr lang="en-US"/>
          </a:p>
        </p:txBody>
      </p:sp>
    </p:spTree>
    <p:extLst>
      <p:ext uri="{BB962C8B-B14F-4D97-AF65-F5344CB8AC3E}">
        <p14:creationId xmlns:p14="http://schemas.microsoft.com/office/powerpoint/2010/main" val="3411766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46</a:t>
            </a:fld>
            <a:endParaRPr lang="en-US"/>
          </a:p>
        </p:txBody>
      </p:sp>
    </p:spTree>
    <p:extLst>
      <p:ext uri="{BB962C8B-B14F-4D97-AF65-F5344CB8AC3E}">
        <p14:creationId xmlns:p14="http://schemas.microsoft.com/office/powerpoint/2010/main" val="311769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1" dirty="0"/>
              <a:t>Application</a:t>
            </a:r>
            <a:r>
              <a:rPr lang="en-US" sz="1400" dirty="0"/>
              <a:t>:  Application for WIC benefits officially begins when an applicant visits or calls the LA to request program benefits or the LA received a completed certification form from a Health Care Provider. When an applicant, calls or visits the local agency to inquire about WIC benefits, you screen for identity, residency and income, as well as for categorical eligibility</a:t>
            </a:r>
            <a:r>
              <a:rPr lang="en-US" sz="1400" baseline="0" dirty="0"/>
              <a:t> (</a:t>
            </a:r>
            <a:r>
              <a:rPr lang="en-US" sz="1400" baseline="0" dirty="0" err="1"/>
              <a:t>Precert</a:t>
            </a:r>
            <a:r>
              <a:rPr lang="en-US" sz="1400" baseline="0" dirty="0"/>
              <a:t>)</a:t>
            </a:r>
            <a:endParaRPr lang="en-US" sz="1400" dirty="0"/>
          </a:p>
          <a:p>
            <a:pPr marL="0" indent="0">
              <a:buFontTx/>
              <a:buNone/>
            </a:pPr>
            <a:endParaRPr lang="en-US" sz="1400" dirty="0"/>
          </a:p>
          <a:p>
            <a:pPr marL="228600" indent="-228600"/>
            <a:r>
              <a:rPr lang="en-US" sz="1400" dirty="0"/>
              <a:t>	*</a:t>
            </a:r>
            <a:r>
              <a:rPr lang="en-US" sz="1400" baseline="0" dirty="0"/>
              <a:t> </a:t>
            </a:r>
            <a:r>
              <a:rPr lang="en-US" sz="1400" dirty="0"/>
              <a:t> </a:t>
            </a:r>
            <a:r>
              <a:rPr lang="en-US" sz="1400" b="1" dirty="0"/>
              <a:t>Complete the Precertification screen in CT-WIC</a:t>
            </a:r>
            <a:r>
              <a:rPr lang="en-US" sz="1400" b="1" baseline="0" dirty="0"/>
              <a:t> and</a:t>
            </a:r>
            <a:r>
              <a:rPr lang="en-US" sz="1400" b="1" dirty="0"/>
              <a:t> instruct the applicant about the application process.</a:t>
            </a:r>
            <a:r>
              <a:rPr lang="en-US" sz="1400" b="1" baseline="0" dirty="0"/>
              <a:t> When possible an applicant can be certified that day, otherwise </a:t>
            </a:r>
            <a:r>
              <a:rPr lang="en-US" sz="1400" b="1" dirty="0"/>
              <a:t>schedule an</a:t>
            </a:r>
            <a:r>
              <a:rPr lang="en-US" sz="1400" b="1" baseline="0" dirty="0"/>
              <a:t> </a:t>
            </a:r>
            <a:r>
              <a:rPr lang="en-US" sz="1400" b="1" dirty="0"/>
              <a:t>appointment within the processing timeframe. </a:t>
            </a:r>
            <a:r>
              <a:rPr lang="en-US" sz="1400" b="1" dirty="0">
                <a:latin typeface="Calibri" pitchFamily="34" charset="0"/>
                <a:cs typeface="Times New Roman" pitchFamily="18" charset="0"/>
              </a:rPr>
              <a:t>Category I applicants (pregnant women, infants under 1 year, the homeless and migrants shall be scheduled within 10 calendar days of the initial request for benefits so that their eligibility can be determined.    All other applicants can be scheduled within 20 calendar days.</a:t>
            </a:r>
          </a:p>
          <a:p>
            <a:pPr marL="228600" indent="-228600"/>
            <a:endParaRPr lang="en-US" sz="1400" dirty="0">
              <a:latin typeface="Calibri" pitchFamily="34" charset="0"/>
              <a:cs typeface="Times New Roman" pitchFamily="18" charset="0"/>
            </a:endParaRPr>
          </a:p>
          <a:p>
            <a:r>
              <a:rPr lang="en-US" sz="1400" dirty="0"/>
              <a:t>Policy 200-01 </a:t>
            </a:r>
            <a:r>
              <a:rPr lang="en-US" sz="1400" b="1" i="0" u="none" strike="noStrike" kern="1200" baseline="0" dirty="0">
                <a:solidFill>
                  <a:schemeClr val="tx1"/>
                </a:solidFill>
                <a:latin typeface="Times New Roman" pitchFamily="18" charset="0"/>
                <a:ea typeface="+mn-ea"/>
                <a:cs typeface="+mn-cs"/>
              </a:rPr>
              <a:t>Certification Process and Applicant Processing Standards</a:t>
            </a:r>
            <a:endParaRPr lang="en-US" sz="1400"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5</a:t>
            </a:fld>
            <a:endParaRPr lang="en-US"/>
          </a:p>
        </p:txBody>
      </p:sp>
    </p:spTree>
    <p:extLst>
      <p:ext uri="{BB962C8B-B14F-4D97-AF65-F5344CB8AC3E}">
        <p14:creationId xmlns:p14="http://schemas.microsoft.com/office/powerpoint/2010/main" val="7371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400" dirty="0"/>
              <a:t>The woman should</a:t>
            </a:r>
            <a:r>
              <a:rPr lang="en-US" sz="1400" baseline="0" dirty="0"/>
              <a:t> be scheduled no later than November 11</a:t>
            </a:r>
            <a:r>
              <a:rPr lang="en-US" sz="1400" baseline="30000" dirty="0"/>
              <a:t>th</a:t>
            </a:r>
            <a:r>
              <a:rPr lang="en-US" sz="1400" baseline="0" dirty="0"/>
              <a:t> to be within the processing timeframe however the participant should be seen sooner if time allows. </a:t>
            </a:r>
          </a:p>
          <a:p>
            <a:pPr marL="228600" indent="-228600">
              <a:buFont typeface="+mj-lt"/>
              <a:buAutoNum type="arabicPeriod"/>
            </a:pPr>
            <a:endParaRPr lang="en-US" sz="1400" baseline="0" dirty="0"/>
          </a:p>
          <a:p>
            <a:pPr marL="228600" indent="-228600">
              <a:buFont typeface="+mj-lt"/>
              <a:buAutoNum type="arabicPeriod"/>
            </a:pPr>
            <a:r>
              <a:rPr lang="en-US" sz="1400" baseline="0" dirty="0"/>
              <a:t>If the child is present and time allows she should be offered the opportunity to add the child on that day. If the child is not present, staff should complete the required fields on the precertification screen and inform the participant what is needed to certify the child. That child should be made an appointment within 20 calendar days, so no later than November 27</a:t>
            </a:r>
            <a:r>
              <a:rPr lang="en-US" sz="1400" baseline="30000" dirty="0"/>
              <a:t>th</a:t>
            </a:r>
            <a:r>
              <a:rPr lang="en-US" sz="1400" baseline="0" dirty="0"/>
              <a:t>. If the mother chooses to wait until her next scheduled appointment staff must document that the mother chose to wait. </a:t>
            </a:r>
            <a:endParaRPr lang="en-US" sz="1400"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6</a:t>
            </a:fld>
            <a:endParaRPr lang="en-US"/>
          </a:p>
        </p:txBody>
      </p:sp>
    </p:spTree>
    <p:extLst>
      <p:ext uri="{BB962C8B-B14F-4D97-AF65-F5344CB8AC3E}">
        <p14:creationId xmlns:p14="http://schemas.microsoft.com/office/powerpoint/2010/main" val="287482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policy is clear.</a:t>
            </a:r>
          </a:p>
          <a:p>
            <a:endParaRPr lang="en-US" sz="1400" dirty="0"/>
          </a:p>
          <a:p>
            <a:r>
              <a:rPr lang="en-US" sz="1400" dirty="0"/>
              <a:t>Before</a:t>
            </a:r>
            <a:r>
              <a:rPr lang="en-US" sz="1400" baseline="0" dirty="0"/>
              <a:t> we talk about what is sufficient for Proof of Identity,  let’s talk about the </a:t>
            </a:r>
            <a:r>
              <a:rPr lang="en-US" sz="1400" b="1" i="1" baseline="0" dirty="0"/>
              <a:t>No Identity proof protocol</a:t>
            </a:r>
            <a:endParaRPr lang="en-US" sz="1400" b="1" i="1"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7</a:t>
            </a:fld>
            <a:endParaRPr lang="en-US"/>
          </a:p>
        </p:txBody>
      </p:sp>
    </p:spTree>
    <p:extLst>
      <p:ext uri="{BB962C8B-B14F-4D97-AF65-F5344CB8AC3E}">
        <p14:creationId xmlns:p14="http://schemas.microsoft.com/office/powerpoint/2010/main" val="208520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400" b="1" dirty="0"/>
              <a:t>The Verification Form </a:t>
            </a:r>
            <a:r>
              <a:rPr lang="en-US" sz="1400" b="1" i="0" u="none" strike="noStrike" kern="1200" baseline="0" dirty="0">
                <a:solidFill>
                  <a:schemeClr val="tx1"/>
                </a:solidFill>
                <a:latin typeface="Times New Roman" pitchFamily="18" charset="0"/>
                <a:ea typeface="+mn-ea"/>
                <a:cs typeface="+mn-cs"/>
              </a:rPr>
              <a:t>may be completed by a reliable third party verifying identity for a WIC applicant. </a:t>
            </a:r>
          </a:p>
          <a:p>
            <a:endParaRPr lang="en-US" sz="1400" b="1" i="0" u="none" strike="noStrike" kern="1200" baseline="0" dirty="0">
              <a:solidFill>
                <a:schemeClr val="tx1"/>
              </a:solidFill>
              <a:latin typeface="Times New Roman" pitchFamily="18" charset="0"/>
              <a:ea typeface="+mn-ea"/>
              <a:cs typeface="+mn-cs"/>
            </a:endParaRPr>
          </a:p>
          <a:p>
            <a:r>
              <a:rPr lang="en-US" sz="1400" b="1" i="0" u="none" strike="noStrike" kern="1200" baseline="0" dirty="0">
                <a:solidFill>
                  <a:schemeClr val="tx1"/>
                </a:solidFill>
                <a:latin typeface="Times New Roman" pitchFamily="18" charset="0"/>
                <a:ea typeface="+mn-ea"/>
                <a:cs typeface="+mn-cs"/>
              </a:rPr>
              <a:t>The individual providing the verification should have knowledge of the applicant family’s situation. Such individuals are: a social service agency worker, church, legal aid society or an employer can confirm the individual’s identity.</a:t>
            </a:r>
          </a:p>
          <a:p>
            <a:endParaRPr lang="en-US" sz="1400" b="1" i="0" u="none" strike="noStrike" kern="1200" baseline="0" dirty="0">
              <a:solidFill>
                <a:schemeClr val="tx1"/>
              </a:solidFill>
              <a:latin typeface="Times New Roman" pitchFamily="18" charset="0"/>
              <a:ea typeface="+mn-ea"/>
              <a:cs typeface="+mn-cs"/>
            </a:endParaRPr>
          </a:p>
          <a:p>
            <a:r>
              <a:rPr lang="en-US" sz="1400" b="1" i="0" u="none" strike="noStrike" kern="1200" baseline="0" dirty="0">
                <a:solidFill>
                  <a:schemeClr val="tx1"/>
                </a:solidFill>
                <a:latin typeface="Times New Roman" pitchFamily="18" charset="0"/>
                <a:ea typeface="+mn-ea"/>
                <a:cs typeface="+mn-cs"/>
              </a:rPr>
              <a:t>Advise the applicant/participant the completed verification form </a:t>
            </a:r>
            <a:r>
              <a:rPr lang="en-US" sz="1400" b="1" i="0" u="sng" strike="noStrike" kern="1200" baseline="0" dirty="0">
                <a:solidFill>
                  <a:schemeClr val="tx1"/>
                </a:solidFill>
                <a:latin typeface="Times New Roman" pitchFamily="18" charset="0"/>
                <a:ea typeface="+mn-ea"/>
                <a:cs typeface="+mn-cs"/>
              </a:rPr>
              <a:t>must</a:t>
            </a:r>
            <a:r>
              <a:rPr lang="en-US" sz="1400" b="1" i="0" u="none" strike="noStrike" kern="1200" baseline="0" dirty="0">
                <a:solidFill>
                  <a:schemeClr val="tx1"/>
                </a:solidFill>
                <a:latin typeface="Times New Roman" pitchFamily="18" charset="0"/>
                <a:ea typeface="+mn-ea"/>
                <a:cs typeface="+mn-cs"/>
              </a:rPr>
              <a:t> be returned at next appointment to continue WIC benefits.</a:t>
            </a:r>
            <a:endParaRPr lang="en-US" sz="1400" b="1"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8</a:t>
            </a:fld>
            <a:endParaRPr lang="en-US"/>
          </a:p>
        </p:txBody>
      </p:sp>
    </p:spTree>
    <p:extLst>
      <p:ext uri="{BB962C8B-B14F-4D97-AF65-F5344CB8AC3E}">
        <p14:creationId xmlns:p14="http://schemas.microsoft.com/office/powerpoint/2010/main" val="424542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A5782-E2BE-4E0B-A7D1-D953AEFD4591}" type="slidenum">
              <a:rPr lang="en-US" smtClean="0"/>
              <a:pPr>
                <a:defRPr/>
              </a:pPr>
              <a:t>9</a:t>
            </a:fld>
            <a:endParaRPr lang="en-US"/>
          </a:p>
        </p:txBody>
      </p:sp>
    </p:spTree>
    <p:extLst>
      <p:ext uri="{BB962C8B-B14F-4D97-AF65-F5344CB8AC3E}">
        <p14:creationId xmlns:p14="http://schemas.microsoft.com/office/powerpoint/2010/main" val="204212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EBE97677-142A-47C7-B2BA-340A02910F34}" type="slidenum">
              <a:rPr lang="en-US" smtClean="0"/>
              <a:pPr>
                <a:defRPr/>
              </a:pPr>
              <a:t>‹#›</a:t>
            </a:fld>
            <a:endParaRPr lang="en-US" dirty="0">
              <a:solidFill>
                <a:srgbClr val="FFFFFF"/>
              </a:solidFill>
            </a:endParaRPr>
          </a:p>
        </p:txBody>
      </p:sp>
    </p:spTree>
    <p:extLst>
      <p:ext uri="{BB962C8B-B14F-4D97-AF65-F5344CB8AC3E}">
        <p14:creationId xmlns:p14="http://schemas.microsoft.com/office/powerpoint/2010/main" val="362071273"/>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8EF41B6E-C039-4EC4-9FB2-C5161400E777}" type="slidenum">
              <a:rPr lang="en-US" smtClean="0"/>
              <a:pPr>
                <a:defRPr/>
              </a:pPr>
              <a:t>‹#›</a:t>
            </a:fld>
            <a:endParaRPr lang="en-US" sz="1000">
              <a:solidFill>
                <a:schemeClr val="tx1"/>
              </a:solidFill>
            </a:endParaRPr>
          </a:p>
        </p:txBody>
      </p:sp>
    </p:spTree>
    <p:extLst>
      <p:ext uri="{BB962C8B-B14F-4D97-AF65-F5344CB8AC3E}">
        <p14:creationId xmlns:p14="http://schemas.microsoft.com/office/powerpoint/2010/main" val="219984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8EF41B6E-C039-4EC4-9FB2-C5161400E777}" type="slidenum">
              <a:rPr lang="en-US" smtClean="0"/>
              <a:pPr>
                <a:defRPr/>
              </a:pPr>
              <a:t>‹#›</a:t>
            </a:fld>
            <a:endParaRPr lang="en-US" sz="1000">
              <a:solidFill>
                <a:schemeClr val="tx1"/>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467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EF41B6E-C039-4EC4-9FB2-C5161400E777}" type="slidenum">
              <a:rPr lang="en-US" smtClean="0"/>
              <a:pPr>
                <a:defRPr/>
              </a:pPr>
              <a:t>‹#›</a:t>
            </a:fld>
            <a:endParaRPr lang="en-US" sz="1000">
              <a:solidFill>
                <a:schemeClr val="tx1"/>
              </a:solidFill>
            </a:endParaRPr>
          </a:p>
        </p:txBody>
      </p:sp>
    </p:spTree>
    <p:extLst>
      <p:ext uri="{BB962C8B-B14F-4D97-AF65-F5344CB8AC3E}">
        <p14:creationId xmlns:p14="http://schemas.microsoft.com/office/powerpoint/2010/main" val="254134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EF41B6E-C039-4EC4-9FB2-C5161400E777}" type="slidenum">
              <a:rPr lang="en-US" smtClean="0"/>
              <a:pPr>
                <a:defRPr/>
              </a:pPr>
              <a:t>‹#›</a:t>
            </a:fld>
            <a:endParaRPr lang="en-US" sz="1000">
              <a:solidFill>
                <a:schemeClr val="tx1"/>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83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EF41B6E-C039-4EC4-9FB2-C5161400E777}" type="slidenum">
              <a:rPr lang="en-US" smtClean="0"/>
              <a:pPr>
                <a:defRPr/>
              </a:pPr>
              <a:t>‹#›</a:t>
            </a:fld>
            <a:endParaRPr lang="en-US" sz="1000">
              <a:solidFill>
                <a:schemeClr val="tx1"/>
              </a:solidFill>
            </a:endParaRPr>
          </a:p>
        </p:txBody>
      </p:sp>
    </p:spTree>
    <p:extLst>
      <p:ext uri="{BB962C8B-B14F-4D97-AF65-F5344CB8AC3E}">
        <p14:creationId xmlns:p14="http://schemas.microsoft.com/office/powerpoint/2010/main" val="74829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8894A0A-BA0F-49BD-8B1D-C7A35B030FE2}" type="slidenum">
              <a:rPr lang="en-US" smtClean="0"/>
              <a:pPr>
                <a:defRPr/>
              </a:pPr>
              <a:t>‹#›</a:t>
            </a:fld>
            <a:endParaRPr lang="en-US"/>
          </a:p>
        </p:txBody>
      </p:sp>
    </p:spTree>
    <p:extLst>
      <p:ext uri="{BB962C8B-B14F-4D97-AF65-F5344CB8AC3E}">
        <p14:creationId xmlns:p14="http://schemas.microsoft.com/office/powerpoint/2010/main" val="1207437432"/>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2F1366D-8FB1-433D-9743-2D3F37247473}" type="slidenum">
              <a:rPr lang="en-US" smtClean="0"/>
              <a:pPr>
                <a:defRPr/>
              </a:pPr>
              <a:t>‹#›</a:t>
            </a:fld>
            <a:endParaRPr lang="en-US"/>
          </a:p>
        </p:txBody>
      </p:sp>
    </p:spTree>
    <p:extLst>
      <p:ext uri="{BB962C8B-B14F-4D97-AF65-F5344CB8AC3E}">
        <p14:creationId xmlns:p14="http://schemas.microsoft.com/office/powerpoint/2010/main" val="52463294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0238075-625D-4134-9C5E-737E05BB0E10}" type="slidenum">
              <a:rPr lang="en-US" smtClean="0"/>
              <a:pPr>
                <a:defRPr/>
              </a:pPr>
              <a:t>‹#›</a:t>
            </a:fld>
            <a:endParaRPr lang="en-US"/>
          </a:p>
        </p:txBody>
      </p:sp>
    </p:spTree>
    <p:extLst>
      <p:ext uri="{BB962C8B-B14F-4D97-AF65-F5344CB8AC3E}">
        <p14:creationId xmlns:p14="http://schemas.microsoft.com/office/powerpoint/2010/main" val="237712696"/>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89E44A5-FF88-4723-AA2F-7A9BC2A535EB}" type="slidenum">
              <a:rPr lang="en-US" smtClean="0"/>
              <a:pPr>
                <a:defRPr/>
              </a:pPr>
              <a:t>‹#›</a:t>
            </a:fld>
            <a:endParaRPr lang="en-US"/>
          </a:p>
        </p:txBody>
      </p:sp>
    </p:spTree>
    <p:extLst>
      <p:ext uri="{BB962C8B-B14F-4D97-AF65-F5344CB8AC3E}">
        <p14:creationId xmlns:p14="http://schemas.microsoft.com/office/powerpoint/2010/main" val="152560139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553009DB-3356-4A05-8624-C91E92A4C17C}" type="slidenum">
              <a:rPr lang="en-US" smtClean="0"/>
              <a:pPr>
                <a:defRPr/>
              </a:pPr>
              <a:t>‹#›</a:t>
            </a:fld>
            <a:endParaRPr lang="en-US"/>
          </a:p>
        </p:txBody>
      </p:sp>
    </p:spTree>
    <p:extLst>
      <p:ext uri="{BB962C8B-B14F-4D97-AF65-F5344CB8AC3E}">
        <p14:creationId xmlns:p14="http://schemas.microsoft.com/office/powerpoint/2010/main" val="49345026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8F30D98D-C147-468F-A8EA-8B21EAC0F329}" type="slidenum">
              <a:rPr lang="en-US" smtClean="0"/>
              <a:pPr>
                <a:defRPr/>
              </a:pPr>
              <a:t>‹#›</a:t>
            </a:fld>
            <a:endParaRPr lang="en-US"/>
          </a:p>
        </p:txBody>
      </p:sp>
    </p:spTree>
    <p:extLst>
      <p:ext uri="{BB962C8B-B14F-4D97-AF65-F5344CB8AC3E}">
        <p14:creationId xmlns:p14="http://schemas.microsoft.com/office/powerpoint/2010/main" val="64148078"/>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9023F42B-D708-465E-9B81-39292B308179}" type="slidenum">
              <a:rPr lang="en-US" smtClean="0"/>
              <a:pPr>
                <a:defRPr/>
              </a:pPr>
              <a:t>‹#›</a:t>
            </a:fld>
            <a:endParaRPr lang="en-US"/>
          </a:p>
        </p:txBody>
      </p:sp>
    </p:spTree>
    <p:extLst>
      <p:ext uri="{BB962C8B-B14F-4D97-AF65-F5344CB8AC3E}">
        <p14:creationId xmlns:p14="http://schemas.microsoft.com/office/powerpoint/2010/main" val="336356651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6D226FD5-E186-4365-98B4-823E44537DB5}" type="slidenum">
              <a:rPr lang="en-US" smtClean="0"/>
              <a:pPr>
                <a:defRPr/>
              </a:pPr>
              <a:t>‹#›</a:t>
            </a:fld>
            <a:endParaRPr lang="en-US"/>
          </a:p>
        </p:txBody>
      </p:sp>
    </p:spTree>
    <p:extLst>
      <p:ext uri="{BB962C8B-B14F-4D97-AF65-F5344CB8AC3E}">
        <p14:creationId xmlns:p14="http://schemas.microsoft.com/office/powerpoint/2010/main" val="2613043637"/>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E0329EA2-B9A2-4FE3-8406-7F9A65722F11}" type="slidenum">
              <a:rPr lang="en-US" smtClean="0"/>
              <a:pPr>
                <a:defRPr/>
              </a:pPr>
              <a:t>‹#›</a:t>
            </a:fld>
            <a:endParaRPr lang="en-US"/>
          </a:p>
        </p:txBody>
      </p:sp>
    </p:spTree>
    <p:extLst>
      <p:ext uri="{BB962C8B-B14F-4D97-AF65-F5344CB8AC3E}">
        <p14:creationId xmlns:p14="http://schemas.microsoft.com/office/powerpoint/2010/main" val="2024839379"/>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4B43995-316A-474B-B475-9ECFAD1335B3}"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1755262664"/>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8EF41B6E-C039-4EC4-9FB2-C5161400E777}" type="slidenum">
              <a:rPr lang="en-US" smtClean="0"/>
              <a:pPr>
                <a:defRPr/>
              </a:pPr>
              <a:t>‹#›</a:t>
            </a:fld>
            <a:endParaRPr lang="en-US" sz="1000">
              <a:solidFill>
                <a:schemeClr val="tx1"/>
              </a:solidFill>
            </a:endParaRPr>
          </a:p>
        </p:txBody>
      </p:sp>
    </p:spTree>
    <p:extLst>
      <p:ext uri="{BB962C8B-B14F-4D97-AF65-F5344CB8AC3E}">
        <p14:creationId xmlns:p14="http://schemas.microsoft.com/office/powerpoint/2010/main" val="1138939356"/>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Lst>
  <p:transition>
    <p:cut/>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ct.gov/dph/wi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rgbClr val="6C6C6C"/>
            </a:gs>
            <a:gs pos="0">
              <a:schemeClr val="bg2">
                <a:lumMod val="60000"/>
                <a:lumOff val="40000"/>
              </a:schemeClr>
            </a:gs>
            <a:gs pos="87000">
              <a:schemeClr val="bg2">
                <a:shade val="88000"/>
                <a:hueMod val="96000"/>
                <a:satMod val="120000"/>
                <a:lumMod val="74000"/>
              </a:schemeClr>
            </a:gs>
          </a:gsLst>
          <a:lin ang="5400000" scaled="1"/>
          <a:tileRect/>
        </a:gradFill>
        <a:effectLst/>
      </p:bgPr>
    </p:bg>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998042"/>
            <a:ext cx="2057400" cy="309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8041"/>
            <a:ext cx="2133600" cy="309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4066972"/>
            <a:ext cx="9144000" cy="2723823"/>
          </a:xfrm>
          <a:prstGeom prst="rect">
            <a:avLst/>
          </a:prstGeom>
        </p:spPr>
        <p:txBody>
          <a:bodyPr wrap="square">
            <a:spAutoFit/>
          </a:bodyPr>
          <a:lstStyle/>
          <a:p>
            <a:pPr algn="ctr">
              <a:spcBef>
                <a:spcPct val="50000"/>
              </a:spcBef>
              <a:defRPr/>
            </a:pPr>
            <a:r>
              <a:rPr lang="en-US" sz="3600" b="1" dirty="0">
                <a:solidFill>
                  <a:schemeClr val="tx2">
                    <a:lumMod val="75000"/>
                  </a:schemeClr>
                </a:solidFill>
                <a:latin typeface="Arial" charset="0"/>
              </a:rPr>
              <a:t>The CT WIC Program New Staff Orientation </a:t>
            </a:r>
          </a:p>
          <a:p>
            <a:pPr algn="ctr">
              <a:spcBef>
                <a:spcPct val="50000"/>
              </a:spcBef>
              <a:defRPr/>
            </a:pPr>
            <a:r>
              <a:rPr lang="en-US" sz="6600" b="1" dirty="0">
                <a:solidFill>
                  <a:schemeClr val="tx2">
                    <a:lumMod val="75000"/>
                  </a:schemeClr>
                </a:solidFill>
                <a:latin typeface="Arial" charset="0"/>
              </a:rPr>
              <a:t>Certification</a:t>
            </a:r>
          </a:p>
        </p:txBody>
      </p:sp>
      <p:sp>
        <p:nvSpPr>
          <p:cNvPr id="3" name="TextBox 2"/>
          <p:cNvSpPr txBox="1"/>
          <p:nvPr/>
        </p:nvSpPr>
        <p:spPr>
          <a:xfrm>
            <a:off x="1600200" y="136267"/>
            <a:ext cx="5067300" cy="477054"/>
          </a:xfrm>
          <a:prstGeom prst="rect">
            <a:avLst/>
          </a:prstGeom>
          <a:noFill/>
        </p:spPr>
        <p:txBody>
          <a:bodyPr wrap="square" rtlCol="0">
            <a:spAutoFit/>
          </a:bodyPr>
          <a:lstStyle/>
          <a:p>
            <a:pPr algn="ctr"/>
            <a:r>
              <a:rPr lang="en-US" sz="2500">
                <a:solidFill>
                  <a:schemeClr val="accent5">
                    <a:lumMod val="75000"/>
                  </a:schemeClr>
                </a:solidFill>
                <a:latin typeface="Arial Black" panose="020B0A04020102020204" pitchFamily="34" charset="0"/>
              </a:rPr>
              <a:t>October 2020</a:t>
            </a:r>
            <a:endParaRPr lang="en-US" sz="2500" dirty="0">
              <a:solidFill>
                <a:schemeClr val="accent5">
                  <a:lumMod val="75000"/>
                </a:schemeClr>
              </a:solidFill>
              <a:latin typeface="Arial Black" panose="020B0A04020102020204" pitchFamily="34" charset="0"/>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304800"/>
            <a:ext cx="7524958" cy="1280890"/>
          </a:xfrm>
        </p:spPr>
        <p:txBody>
          <a:bodyPr>
            <a:no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Acceptable Proofs of </a:t>
            </a:r>
            <a:br>
              <a:rPr lang="en-US" sz="4000" b="1" dirty="0">
                <a:solidFill>
                  <a:schemeClr val="tx2">
                    <a:lumMod val="75000"/>
                  </a:schemeClr>
                </a:solidFill>
                <a:latin typeface="Arial" panose="020B0604020202020204" pitchFamily="34" charset="0"/>
                <a:cs typeface="Arial" panose="020B0604020202020204" pitchFamily="34" charset="0"/>
              </a:rPr>
            </a:br>
            <a:r>
              <a:rPr lang="en-US" sz="4000" b="1" u="sng" dirty="0">
                <a:solidFill>
                  <a:schemeClr val="tx2">
                    <a:lumMod val="75000"/>
                  </a:schemeClr>
                </a:solidFill>
                <a:latin typeface="Arial" panose="020B0604020202020204" pitchFamily="34" charset="0"/>
                <a:cs typeface="Arial" panose="020B0604020202020204" pitchFamily="34" charset="0"/>
              </a:rPr>
              <a:t>Identity</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u="sng" dirty="0">
                <a:solidFill>
                  <a:schemeClr val="tx2">
                    <a:lumMod val="75000"/>
                  </a:schemeClr>
                </a:solidFill>
                <a:latin typeface="Arial" panose="020B0604020202020204" pitchFamily="34" charset="0"/>
                <a:cs typeface="Arial" panose="020B0604020202020204" pitchFamily="34" charset="0"/>
              </a:rPr>
              <a:t>for Women</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2400" b="1" dirty="0">
                <a:solidFill>
                  <a:schemeClr val="tx2">
                    <a:lumMod val="75000"/>
                  </a:schemeClr>
                </a:solidFill>
                <a:latin typeface="Arial" panose="020B0604020202020204" pitchFamily="34" charset="0"/>
                <a:cs typeface="Arial" panose="020B0604020202020204" pitchFamily="34" charset="0"/>
              </a:rPr>
              <a:t>(cont’d)</a:t>
            </a:r>
            <a:br>
              <a:rPr lang="en-US" sz="2400" b="1" dirty="0">
                <a:solidFill>
                  <a:schemeClr val="tx2">
                    <a:lumMod val="75000"/>
                  </a:schemeClr>
                </a:solidFill>
                <a:latin typeface="Arial" panose="020B0604020202020204" pitchFamily="34" charset="0"/>
                <a:cs typeface="Arial" panose="020B0604020202020204" pitchFamily="34" charset="0"/>
              </a:rPr>
            </a:br>
            <a:endParaRPr lang="en-US" sz="2400" b="1"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09443" y="1807361"/>
            <a:ext cx="7125112" cy="5050639"/>
          </a:xfrm>
        </p:spPr>
        <p:txBody>
          <a:bodyPr>
            <a:normAutofit/>
          </a:bodyPr>
          <a:lstStyle/>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Immigration or Refugee Card </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Social Security Card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W-2 Form </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Unemployment Benefit Notification Letter</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Unemployment Check</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Tuition Assistance Document</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Birth Certificate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Passport</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Cancelled letter addressed to applicant</a:t>
            </a:r>
          </a:p>
          <a:p>
            <a:pPr marL="342900" indent="-342900">
              <a:buClr>
                <a:srgbClr val="FF33CC"/>
              </a:buClr>
              <a:buSzPct val="75000"/>
              <a:buFont typeface="Monotype Sorts" pitchFamily="2" charset="2"/>
              <a:buChar char="n"/>
              <a:defRPr/>
            </a:pPr>
            <a:endParaRPr lang="en-US" sz="2400" b="1" dirty="0">
              <a:solidFill>
                <a:schemeClr val="tx2"/>
              </a:solidFill>
              <a:latin typeface="Arial" pitchFamily="34" charset="0"/>
              <a:cs typeface="Arial" pitchFamily="34" charset="0"/>
            </a:endParaRPr>
          </a:p>
          <a:p>
            <a:pPr marL="0" indent="0">
              <a:buNone/>
            </a:pPr>
            <a:endParaRPr lang="en-US" dirty="0"/>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162800" cy="1280890"/>
          </a:xfrm>
        </p:spPr>
        <p:txBody>
          <a:bodyPr>
            <a:normAutofit fontScale="90000"/>
          </a:bodyPr>
          <a:lstStyle/>
          <a:p>
            <a:pPr algn="ctr"/>
            <a:r>
              <a:rPr lang="en-US" b="1" dirty="0">
                <a:solidFill>
                  <a:schemeClr val="tx2">
                    <a:lumMod val="75000"/>
                  </a:schemeClr>
                </a:solidFill>
                <a:latin typeface="Arial" panose="020B0604020202020204" pitchFamily="34" charset="0"/>
                <a:cs typeface="Arial" panose="020B0604020202020204" pitchFamily="34" charset="0"/>
              </a:rPr>
              <a:t>Acceptable Proofs of </a:t>
            </a:r>
            <a:br>
              <a:rPr lang="en-US" b="1" dirty="0">
                <a:solidFill>
                  <a:schemeClr val="tx2">
                    <a:lumMod val="75000"/>
                  </a:schemeClr>
                </a:solidFill>
                <a:latin typeface="Arial" panose="020B0604020202020204" pitchFamily="34" charset="0"/>
                <a:cs typeface="Arial" panose="020B0604020202020204" pitchFamily="34" charset="0"/>
              </a:rPr>
            </a:br>
            <a:r>
              <a:rPr lang="en-US" b="1" u="sng" dirty="0">
                <a:solidFill>
                  <a:schemeClr val="tx2">
                    <a:lumMod val="75000"/>
                  </a:schemeClr>
                </a:solidFill>
                <a:latin typeface="Arial" panose="020B0604020202020204" pitchFamily="34" charset="0"/>
                <a:cs typeface="Arial" panose="020B0604020202020204" pitchFamily="34" charset="0"/>
              </a:rPr>
              <a:t>Identity</a:t>
            </a:r>
            <a:r>
              <a:rPr lang="en-US" b="1" dirty="0">
                <a:solidFill>
                  <a:schemeClr val="tx2">
                    <a:lumMod val="75000"/>
                  </a:schemeClr>
                </a:solidFill>
                <a:latin typeface="Arial" panose="020B0604020202020204" pitchFamily="34" charset="0"/>
                <a:cs typeface="Arial" panose="020B0604020202020204" pitchFamily="34" charset="0"/>
              </a:rPr>
              <a:t> </a:t>
            </a:r>
            <a:r>
              <a:rPr lang="en-US" b="1" u="sng" dirty="0">
                <a:solidFill>
                  <a:schemeClr val="tx2">
                    <a:lumMod val="75000"/>
                  </a:schemeClr>
                </a:solidFill>
                <a:latin typeface="Arial" panose="020B0604020202020204" pitchFamily="34" charset="0"/>
                <a:cs typeface="Arial" panose="020B0604020202020204" pitchFamily="34" charset="0"/>
              </a:rPr>
              <a:t>for Women</a:t>
            </a:r>
            <a:r>
              <a:rPr lang="en-US" b="1" dirty="0">
                <a:solidFill>
                  <a:schemeClr val="tx2">
                    <a:lumMod val="75000"/>
                  </a:schemeClr>
                </a:solidFill>
                <a:latin typeface="Arial" panose="020B0604020202020204" pitchFamily="34" charset="0"/>
                <a:cs typeface="Arial" panose="020B0604020202020204" pitchFamily="34" charset="0"/>
              </a:rPr>
              <a:t>  </a:t>
            </a:r>
            <a:r>
              <a:rPr lang="en-US" sz="2000" b="1" dirty="0">
                <a:solidFill>
                  <a:schemeClr val="tx2">
                    <a:lumMod val="75000"/>
                  </a:schemeClr>
                </a:solidFill>
                <a:latin typeface="Arial" panose="020B0604020202020204" pitchFamily="34" charset="0"/>
                <a:cs typeface="Arial" panose="020B0604020202020204" pitchFamily="34" charset="0"/>
              </a:rPr>
              <a:t>(cont’d)</a:t>
            </a:r>
            <a:br>
              <a:rPr lang="en-US" sz="2000" b="1" dirty="0">
                <a:solidFill>
                  <a:schemeClr val="tx2">
                    <a:lumMod val="75000"/>
                  </a:schemeClr>
                </a:solidFill>
                <a:latin typeface="Arial" panose="020B0604020202020204" pitchFamily="34" charset="0"/>
                <a:cs typeface="Arial" panose="020B0604020202020204" pitchFamily="34" charset="0"/>
              </a:rPr>
            </a:br>
            <a:endParaRPr lang="en-US" dirty="0">
              <a:solidFill>
                <a:schemeClr val="tx2">
                  <a:lumMod val="75000"/>
                </a:schemeClr>
              </a:solidFill>
            </a:endParaRPr>
          </a:p>
        </p:txBody>
      </p:sp>
      <p:sp>
        <p:nvSpPr>
          <p:cNvPr id="3" name="Content Placeholder 2"/>
          <p:cNvSpPr>
            <a:spLocks noGrp="1"/>
          </p:cNvSpPr>
          <p:nvPr>
            <p:ph idx="1"/>
          </p:nvPr>
        </p:nvSpPr>
        <p:spPr>
          <a:xfrm>
            <a:off x="914400" y="1752600"/>
            <a:ext cx="7696200" cy="4038600"/>
          </a:xfrm>
        </p:spPr>
        <p:txBody>
          <a:bodyPr>
            <a:normAutofit/>
          </a:bodyPr>
          <a:lstStyle/>
          <a:p>
            <a:pPr>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Discharge Papers/Visit Summary</a:t>
            </a:r>
          </a:p>
          <a:p>
            <a:pPr>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Non –Connecticut Driver’s License/DMV Photo ID (Transfer)</a:t>
            </a:r>
          </a:p>
          <a:p>
            <a:pPr>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Non-Connecticut Photo ID (not Driver’s License)</a:t>
            </a:r>
            <a:endParaRPr lang="en-US" sz="2400" dirty="0">
              <a:solidFill>
                <a:schemeClr val="tx2">
                  <a:lumMod val="75000"/>
                </a:schemeClr>
              </a:solidFill>
            </a:endParaRPr>
          </a:p>
        </p:txBody>
      </p:sp>
    </p:spTree>
    <p:extLst>
      <p:ext uri="{BB962C8B-B14F-4D97-AF65-F5344CB8AC3E}">
        <p14:creationId xmlns:p14="http://schemas.microsoft.com/office/powerpoint/2010/main" val="1340867908"/>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67600" cy="1238250"/>
          </a:xfrm>
        </p:spPr>
        <p:txBody>
          <a:bodyPr>
            <a:normAutofit fontScale="90000"/>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Acceptable Proofs of </a:t>
            </a:r>
            <a:br>
              <a:rPr lang="en-US" sz="4000" b="1" dirty="0">
                <a:solidFill>
                  <a:schemeClr val="tx2">
                    <a:lumMod val="75000"/>
                  </a:schemeClr>
                </a:solidFill>
                <a:latin typeface="Arial" panose="020B0604020202020204" pitchFamily="34" charset="0"/>
                <a:cs typeface="Arial" panose="020B0604020202020204" pitchFamily="34" charset="0"/>
              </a:rPr>
            </a:br>
            <a:r>
              <a:rPr lang="en-US" sz="4000" b="1" u="sng" dirty="0">
                <a:solidFill>
                  <a:schemeClr val="tx2">
                    <a:lumMod val="75000"/>
                  </a:schemeClr>
                </a:solidFill>
                <a:latin typeface="Arial" panose="020B0604020202020204" pitchFamily="34" charset="0"/>
                <a:cs typeface="Arial" panose="020B0604020202020204" pitchFamily="34" charset="0"/>
              </a:rPr>
              <a:t>Identity for Infants and Children</a:t>
            </a:r>
          </a:p>
        </p:txBody>
      </p:sp>
      <p:sp>
        <p:nvSpPr>
          <p:cNvPr id="3" name="Content Placeholder 2"/>
          <p:cNvSpPr>
            <a:spLocks noGrp="1"/>
          </p:cNvSpPr>
          <p:nvPr>
            <p:ph idx="1"/>
          </p:nvPr>
        </p:nvSpPr>
        <p:spPr>
          <a:xfrm>
            <a:off x="495300" y="1600200"/>
            <a:ext cx="8610600" cy="4876800"/>
          </a:xfrm>
        </p:spPr>
        <p:txBody>
          <a:bodyPr>
            <a:normAutofit lnSpcReduction="10000"/>
          </a:bodyPr>
          <a:lstStyle/>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WIC Cert Form – signed by Health Care Provider</a:t>
            </a:r>
          </a:p>
          <a:p>
            <a:pPr marL="342900" indent="-342900">
              <a:buClr>
                <a:srgbClr val="FF33CC"/>
              </a:buClr>
              <a:buSzPct val="75000"/>
              <a:buFont typeface="Monotype Sorts" pitchFamily="2" charset="2"/>
              <a:buChar char="n"/>
              <a:defRPr/>
            </a:pPr>
            <a:r>
              <a:rPr lang="en-US" sz="2400" b="1" dirty="0" err="1">
                <a:solidFill>
                  <a:schemeClr val="tx2">
                    <a:lumMod val="75000"/>
                  </a:schemeClr>
                </a:solidFill>
                <a:latin typeface="Arial" pitchFamily="34" charset="0"/>
                <a:cs typeface="Arial" pitchFamily="34" charset="0"/>
              </a:rPr>
              <a:t>ConneCT</a:t>
            </a:r>
            <a:r>
              <a:rPr lang="en-US" sz="2400" b="1" dirty="0">
                <a:solidFill>
                  <a:schemeClr val="tx2">
                    <a:lumMod val="75000"/>
                  </a:schemeClr>
                </a:solidFill>
                <a:latin typeface="Arial" pitchFamily="34" charset="0"/>
                <a:cs typeface="Arial" pitchFamily="34" charset="0"/>
              </a:rPr>
              <a:t> Card issued in the child’s name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Medicaid notice of eligibility</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Health Plan card issued in child’s name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Birth Certificate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Hospital Birth “Crib” Card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Immunization Record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Passport</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Immigration or Refugee card</a:t>
            </a:r>
          </a:p>
          <a:p>
            <a:pPr>
              <a:buClr>
                <a:srgbClr val="FF33CC"/>
              </a:buClr>
              <a:buSzPct val="75000"/>
              <a:buFont typeface="Monotype Sorts" pitchFamily="2" charset="2"/>
              <a:buChar char="n"/>
              <a:defRPr/>
            </a:pPr>
            <a:r>
              <a:rPr lang="en-US" sz="2800" b="1" dirty="0">
                <a:solidFill>
                  <a:schemeClr val="tx2">
                    <a:lumMod val="75000"/>
                  </a:schemeClr>
                </a:solidFill>
                <a:latin typeface="Arial" pitchFamily="34" charset="0"/>
                <a:cs typeface="Arial" pitchFamily="34" charset="0"/>
              </a:rPr>
              <a:t>Connecticut </a:t>
            </a:r>
            <a:r>
              <a:rPr lang="en-US" sz="2800" b="1" dirty="0" err="1">
                <a:solidFill>
                  <a:schemeClr val="tx2">
                    <a:lumMod val="75000"/>
                  </a:schemeClr>
                </a:solidFill>
                <a:latin typeface="Arial" pitchFamily="34" charset="0"/>
                <a:cs typeface="Arial" pitchFamily="34" charset="0"/>
              </a:rPr>
              <a:t>eWIC</a:t>
            </a:r>
            <a:r>
              <a:rPr lang="en-US" sz="2800" b="1" dirty="0">
                <a:solidFill>
                  <a:schemeClr val="tx2">
                    <a:lumMod val="75000"/>
                  </a:schemeClr>
                </a:solidFill>
                <a:latin typeface="Arial" pitchFamily="34" charset="0"/>
                <a:cs typeface="Arial" pitchFamily="34" charset="0"/>
              </a:rPr>
              <a:t> card </a:t>
            </a:r>
            <a:r>
              <a:rPr lang="en-US" sz="2400" b="1" dirty="0">
                <a:solidFill>
                  <a:schemeClr val="tx2">
                    <a:lumMod val="75000"/>
                  </a:schemeClr>
                </a:solidFill>
                <a:latin typeface="Arial" pitchFamily="34" charset="0"/>
                <a:cs typeface="Arial" pitchFamily="34" charset="0"/>
              </a:rPr>
              <a:t>(Not for initial certification)</a:t>
            </a:r>
          </a:p>
          <a:p>
            <a:pPr marL="0" indent="0">
              <a:buClr>
                <a:srgbClr val="FF33CC"/>
              </a:buClr>
              <a:buSzPct val="75000"/>
              <a:buNone/>
              <a:defRPr/>
            </a:pPr>
            <a:endParaRPr lang="en-US" sz="2400" b="1" dirty="0">
              <a:solidFill>
                <a:schemeClr val="tx2">
                  <a:lumMod val="75000"/>
                </a:schemeClr>
              </a:solidFill>
              <a:latin typeface="Arial" pitchFamily="34" charset="0"/>
              <a:cs typeface="Arial" pitchFamily="34" charset="0"/>
            </a:endParaRPr>
          </a:p>
          <a:p>
            <a:pPr marL="0" indent="0">
              <a:buClr>
                <a:srgbClr val="FF33CC"/>
              </a:buClr>
              <a:buSzPct val="75000"/>
              <a:buNone/>
              <a:defRPr/>
            </a:pPr>
            <a:endParaRPr lang="en-US" sz="3000" b="1" dirty="0">
              <a:latin typeface="Arial" pitchFamily="34" charset="0"/>
              <a:cs typeface="Arial" pitchFamily="34" charset="0"/>
            </a:endParaRPr>
          </a:p>
          <a:p>
            <a:pPr marL="0" indent="0" algn="ctr">
              <a:buClr>
                <a:srgbClr val="FF33CC"/>
              </a:buClr>
              <a:buSzPct val="75000"/>
              <a:buNone/>
              <a:defRPr/>
            </a:pPr>
            <a:endParaRPr lang="en-US" sz="2400" dirty="0">
              <a:solidFill>
                <a:schemeClr val="tx2"/>
              </a:solidFill>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67600" cy="1280890"/>
          </a:xfrm>
        </p:spPr>
        <p:txBody>
          <a:bodyPr>
            <a:normAutofit fontScale="90000"/>
          </a:bodyPr>
          <a:lstStyle/>
          <a:p>
            <a:r>
              <a:rPr lang="en-US" b="1" dirty="0">
                <a:solidFill>
                  <a:schemeClr val="tx2">
                    <a:lumMod val="75000"/>
                  </a:schemeClr>
                </a:solidFill>
                <a:latin typeface="Arial" panose="020B0604020202020204" pitchFamily="34" charset="0"/>
                <a:cs typeface="Arial" panose="020B0604020202020204" pitchFamily="34" charset="0"/>
              </a:rPr>
              <a:t>Acceptable Proofs of </a:t>
            </a:r>
            <a:br>
              <a:rPr lang="en-US" b="1" dirty="0">
                <a:solidFill>
                  <a:schemeClr val="tx2">
                    <a:lumMod val="75000"/>
                  </a:schemeClr>
                </a:solidFill>
                <a:latin typeface="Arial" panose="020B0604020202020204" pitchFamily="34" charset="0"/>
                <a:cs typeface="Arial" panose="020B0604020202020204" pitchFamily="34" charset="0"/>
              </a:rPr>
            </a:br>
            <a:r>
              <a:rPr lang="en-US" b="1" u="sng" dirty="0">
                <a:solidFill>
                  <a:schemeClr val="tx2">
                    <a:lumMod val="75000"/>
                  </a:schemeClr>
                </a:solidFill>
                <a:latin typeface="Arial" panose="020B0604020202020204" pitchFamily="34" charset="0"/>
                <a:cs typeface="Arial" panose="020B0604020202020204" pitchFamily="34" charset="0"/>
              </a:rPr>
              <a:t>Identity for Infants and Children </a:t>
            </a:r>
            <a:r>
              <a:rPr lang="en-US" sz="2200" b="1" u="sng" dirty="0">
                <a:solidFill>
                  <a:schemeClr val="tx2">
                    <a:lumMod val="75000"/>
                  </a:schemeClr>
                </a:solidFill>
                <a:latin typeface="Arial" panose="020B0604020202020204" pitchFamily="34" charset="0"/>
                <a:cs typeface="Arial" panose="020B0604020202020204" pitchFamily="34" charset="0"/>
              </a:rPr>
              <a:t>(cont’d)</a:t>
            </a:r>
            <a:endParaRPr lang="en-US" sz="2200" dirty="0"/>
          </a:p>
        </p:txBody>
      </p:sp>
      <p:sp>
        <p:nvSpPr>
          <p:cNvPr id="3" name="Content Placeholder 2"/>
          <p:cNvSpPr>
            <a:spLocks noGrp="1"/>
          </p:cNvSpPr>
          <p:nvPr>
            <p:ph idx="1"/>
          </p:nvPr>
        </p:nvSpPr>
        <p:spPr>
          <a:xfrm>
            <a:off x="1219199" y="2133600"/>
            <a:ext cx="7315201" cy="3777622"/>
          </a:xfrm>
        </p:spPr>
        <p:txBody>
          <a:bodyPr/>
          <a:lstStyle/>
          <a:p>
            <a:pPr>
              <a:buClr>
                <a:srgbClr val="EB13EB"/>
              </a:buClr>
              <a:buFont typeface="Arial" panose="020B0604020202020204" pitchFamily="34" charset="0"/>
              <a:buChar char="□"/>
            </a:pPr>
            <a:r>
              <a:rPr lang="en-US" sz="2400" b="1" dirty="0">
                <a:solidFill>
                  <a:schemeClr val="tx2">
                    <a:lumMod val="75000"/>
                  </a:schemeClr>
                </a:solidFill>
                <a:latin typeface="Arial" pitchFamily="34" charset="0"/>
                <a:cs typeface="Arial" pitchFamily="34" charset="0"/>
              </a:rPr>
              <a:t>Passport</a:t>
            </a:r>
          </a:p>
          <a:p>
            <a:pPr>
              <a:buClr>
                <a:srgbClr val="EB13EB"/>
              </a:buClr>
              <a:buFont typeface="Arial" panose="020B0604020202020204" pitchFamily="34" charset="0"/>
              <a:buChar char="□"/>
            </a:pPr>
            <a:r>
              <a:rPr lang="en-US" sz="2400" b="1" dirty="0">
                <a:solidFill>
                  <a:schemeClr val="tx2">
                    <a:lumMod val="75000"/>
                  </a:schemeClr>
                </a:solidFill>
                <a:latin typeface="Arial" pitchFamily="34" charset="0"/>
                <a:cs typeface="Arial" pitchFamily="34" charset="0"/>
              </a:rPr>
              <a:t>Social Security Card</a:t>
            </a:r>
          </a:p>
          <a:p>
            <a:pPr>
              <a:buClr>
                <a:srgbClr val="F806FE"/>
              </a:buClr>
              <a:buFont typeface="Arial" panose="020B0604020202020204" pitchFamily="34" charset="0"/>
              <a:buChar char="□"/>
            </a:pPr>
            <a:r>
              <a:rPr lang="en-US" sz="2400" b="1" dirty="0">
                <a:solidFill>
                  <a:schemeClr val="tx2">
                    <a:lumMod val="75000"/>
                  </a:schemeClr>
                </a:solidFill>
                <a:latin typeface="Arial" pitchFamily="34" charset="0"/>
                <a:cs typeface="Arial" pitchFamily="34" charset="0"/>
              </a:rPr>
              <a:t>Discharge Papers/Visit Summary</a:t>
            </a:r>
          </a:p>
          <a:p>
            <a:pPr marL="0" indent="0">
              <a:buNone/>
            </a:pPr>
            <a:endParaRPr lang="en-US" dirty="0"/>
          </a:p>
        </p:txBody>
      </p:sp>
    </p:spTree>
    <p:extLst>
      <p:ext uri="{BB962C8B-B14F-4D97-AF65-F5344CB8AC3E}">
        <p14:creationId xmlns:p14="http://schemas.microsoft.com/office/powerpoint/2010/main" val="279501531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5200"/>
            <a:ext cx="5992289" cy="2971800"/>
          </a:xfrm>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533400"/>
            <a:ext cx="5969635" cy="2743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1" y="3505200"/>
            <a:ext cx="5969634" cy="2857500"/>
          </a:xfrm>
          <a:prstGeom prst="rect">
            <a:avLst/>
          </a:prstGeom>
        </p:spPr>
      </p:pic>
    </p:spTree>
    <p:extLst>
      <p:ext uri="{BB962C8B-B14F-4D97-AF65-F5344CB8AC3E}">
        <p14:creationId xmlns:p14="http://schemas.microsoft.com/office/powerpoint/2010/main" val="200522915"/>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905000"/>
            <a:ext cx="8229600" cy="3785652"/>
          </a:xfrm>
          <a:prstGeom prst="rect">
            <a:avLst/>
          </a:prstGeom>
          <a:noFill/>
        </p:spPr>
        <p:txBody>
          <a:bodyPr wrap="square" rtlCol="0">
            <a:spAutoFit/>
          </a:bodyPr>
          <a:lstStyle/>
          <a:p>
            <a:pPr algn="ctr"/>
            <a:endParaRPr lang="en-US" sz="4000" dirty="0">
              <a:solidFill>
                <a:schemeClr val="tx1"/>
              </a:solidFill>
              <a:latin typeface="Arial" panose="020B0604020202020204" pitchFamily="34" charset="0"/>
              <a:cs typeface="Arial" panose="020B0604020202020204" pitchFamily="34" charset="0"/>
            </a:endParaRPr>
          </a:p>
          <a:p>
            <a:pPr algn="ctr"/>
            <a:r>
              <a:rPr lang="en-US" sz="2200" b="1" dirty="0">
                <a:solidFill>
                  <a:schemeClr val="tx1"/>
                </a:solidFill>
                <a:latin typeface="Arial" panose="020B0604020202020204" pitchFamily="34" charset="0"/>
                <a:cs typeface="Arial" panose="020B0604020202020204" pitchFamily="34" charset="0"/>
              </a:rPr>
              <a:t>Determine if the applicant lives in Connecticut by asking the applicant to provide documentation which lists the applicant’s current street address and/ or verifies that the applicant resides in Connecticut</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b="1" dirty="0"/>
              <a:t>See Policy 200-04, Residency Requirement</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600200" y="533400"/>
            <a:ext cx="6705600" cy="1138773"/>
          </a:xfrm>
          <a:prstGeom prst="rect">
            <a:avLst/>
          </a:prstGeom>
          <a:noFill/>
        </p:spPr>
        <p:txBody>
          <a:bodyPr wrap="square" rtlCol="0">
            <a:sp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Residency Requirement</a:t>
            </a:r>
          </a:p>
          <a:p>
            <a:pPr algn="ctr"/>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62270"/>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1" y="381000"/>
            <a:ext cx="7125113" cy="1066800"/>
          </a:xfrm>
        </p:spPr>
        <p:txBody>
          <a:bodyPr/>
          <a:lstStyle/>
          <a:p>
            <a:pPr algn="ctr"/>
            <a:r>
              <a:rPr lang="en-US" sz="4000" b="1" dirty="0">
                <a:solidFill>
                  <a:schemeClr val="tx2"/>
                </a:solidFill>
                <a:latin typeface="Arial" panose="020B0604020202020204" pitchFamily="34" charset="0"/>
                <a:cs typeface="Arial" panose="020B0604020202020204" pitchFamily="34" charset="0"/>
              </a:rPr>
              <a:t>Proof of Residency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0752489"/>
              </p:ext>
            </p:extLst>
          </p:nvPr>
        </p:nvGraphicFramePr>
        <p:xfrm>
          <a:off x="590756" y="1600200"/>
          <a:ext cx="8077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52400"/>
            <a:ext cx="7524957" cy="1371600"/>
          </a:xfrm>
        </p:spPr>
        <p:txBody>
          <a:bodyPr>
            <a:norm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Acceptable Proofs of </a:t>
            </a:r>
            <a:br>
              <a:rPr lang="en-US" sz="4000" b="1" dirty="0">
                <a:solidFill>
                  <a:schemeClr val="tx2">
                    <a:lumMod val="75000"/>
                  </a:schemeClr>
                </a:solidFill>
                <a:latin typeface="Arial" panose="020B0604020202020204" pitchFamily="34" charset="0"/>
                <a:cs typeface="Arial" panose="020B0604020202020204" pitchFamily="34" charset="0"/>
              </a:rPr>
            </a:br>
            <a:r>
              <a:rPr lang="en-US" sz="4000" b="1" u="sng" dirty="0">
                <a:solidFill>
                  <a:schemeClr val="tx2">
                    <a:lumMod val="75000"/>
                  </a:schemeClr>
                </a:solidFill>
                <a:latin typeface="Arial" panose="020B0604020202020204" pitchFamily="34" charset="0"/>
                <a:cs typeface="Arial" panose="020B0604020202020204" pitchFamily="34" charset="0"/>
              </a:rPr>
              <a:t>Residency</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u="sng" dirty="0">
                <a:solidFill>
                  <a:schemeClr val="tx2">
                    <a:lumMod val="75000"/>
                  </a:schemeClr>
                </a:solidFill>
                <a:latin typeface="Arial" panose="020B0604020202020204" pitchFamily="34" charset="0"/>
                <a:cs typeface="Arial" panose="020B0604020202020204" pitchFamily="34" charset="0"/>
              </a:rPr>
              <a:t>for Women</a:t>
            </a:r>
          </a:p>
        </p:txBody>
      </p:sp>
      <p:sp>
        <p:nvSpPr>
          <p:cNvPr id="3" name="Content Placeholder 2"/>
          <p:cNvSpPr>
            <a:spLocks noGrp="1"/>
          </p:cNvSpPr>
          <p:nvPr>
            <p:ph idx="1"/>
          </p:nvPr>
        </p:nvSpPr>
        <p:spPr>
          <a:xfrm>
            <a:off x="457200" y="1585690"/>
            <a:ext cx="8236726" cy="5119910"/>
          </a:xfrm>
        </p:spPr>
        <p:txBody>
          <a:bodyPr>
            <a:noAutofit/>
          </a:bodyPr>
          <a:lstStyle/>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WIC Cert Form </a:t>
            </a:r>
            <a:r>
              <a:rPr lang="en-US" sz="2400" b="1" u="sng" dirty="0">
                <a:solidFill>
                  <a:schemeClr val="tx2">
                    <a:lumMod val="75000"/>
                  </a:schemeClr>
                </a:solidFill>
                <a:latin typeface="Arial" pitchFamily="34" charset="0"/>
                <a:cs typeface="Arial" pitchFamily="34" charset="0"/>
              </a:rPr>
              <a:t>with address imprint</a:t>
            </a:r>
            <a:r>
              <a:rPr lang="en-US" sz="2400" b="1" dirty="0">
                <a:solidFill>
                  <a:schemeClr val="tx2">
                    <a:lumMod val="75000"/>
                  </a:schemeClr>
                </a:solidFill>
                <a:latin typeface="Arial" pitchFamily="34" charset="0"/>
                <a:cs typeface="Arial" pitchFamily="34" charset="0"/>
              </a:rPr>
              <a:t>, signed by Health Care provider</a:t>
            </a:r>
          </a:p>
          <a:p>
            <a:pPr marL="342900" indent="-342900">
              <a:buClr>
                <a:srgbClr val="FF33CC"/>
              </a:buClr>
              <a:buSzPct val="75000"/>
              <a:buFont typeface="Monotype Sorts" pitchFamily="2" charset="2"/>
              <a:buChar char="n"/>
              <a:defRPr/>
            </a:pPr>
            <a:r>
              <a:rPr lang="en-US" sz="2400" b="1" dirty="0" err="1">
                <a:solidFill>
                  <a:schemeClr val="tx2">
                    <a:lumMod val="75000"/>
                  </a:schemeClr>
                </a:solidFill>
                <a:latin typeface="Arial" pitchFamily="34" charset="0"/>
                <a:cs typeface="Arial" pitchFamily="34" charset="0"/>
              </a:rPr>
              <a:t>ConneCT</a:t>
            </a:r>
            <a:r>
              <a:rPr lang="en-US" sz="2400" b="1" dirty="0">
                <a:solidFill>
                  <a:schemeClr val="tx2">
                    <a:lumMod val="75000"/>
                  </a:schemeClr>
                </a:solidFill>
                <a:latin typeface="Arial" pitchFamily="34" charset="0"/>
                <a:cs typeface="Arial" pitchFamily="34" charset="0"/>
              </a:rPr>
              <a:t> card issued in the woman's name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TFA, SNAP, Medicaid/Healthy Start notice of eligibility </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Pay stub with applicant’s address (not &gt; 60 days old)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CT DMV issued: Driver’s License, Learner’s Permit, Non-Driver photo ID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CT DMV motor vehicle registration </a:t>
            </a:r>
            <a:endParaRPr lang="en-US" sz="2200" b="1" dirty="0">
              <a:solidFill>
                <a:schemeClr val="tx2">
                  <a:lumMod val="75000"/>
                </a:schemeClr>
              </a:solidFill>
              <a:latin typeface="Arial" pitchFamily="34" charset="0"/>
              <a:cs typeface="Arial" pitchFamily="34" charset="0"/>
            </a:endParaRP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School, Patient or Municipal ID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Cancelled letter addressed to applicant</a:t>
            </a: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91400" cy="1280890"/>
          </a:xfrm>
        </p:spPr>
        <p:txBody>
          <a:bodyPr>
            <a:normAutofit fontScale="90000"/>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Acceptable Proofs of </a:t>
            </a:r>
            <a:br>
              <a:rPr lang="en-US" sz="4000" b="1" dirty="0">
                <a:solidFill>
                  <a:schemeClr val="tx2">
                    <a:lumMod val="75000"/>
                  </a:schemeClr>
                </a:solidFill>
                <a:latin typeface="Arial" panose="020B0604020202020204" pitchFamily="34" charset="0"/>
                <a:cs typeface="Arial" panose="020B0604020202020204" pitchFamily="34" charset="0"/>
              </a:rPr>
            </a:br>
            <a:r>
              <a:rPr lang="en-US" sz="4000" b="1" u="sng" dirty="0">
                <a:solidFill>
                  <a:schemeClr val="tx2">
                    <a:lumMod val="75000"/>
                  </a:schemeClr>
                </a:solidFill>
                <a:latin typeface="Arial" panose="020B0604020202020204" pitchFamily="34" charset="0"/>
                <a:cs typeface="Arial" panose="020B0604020202020204" pitchFamily="34" charset="0"/>
              </a:rPr>
              <a:t>Residency for Women </a:t>
            </a:r>
            <a:r>
              <a:rPr lang="en-US" sz="2400" b="1" dirty="0">
                <a:solidFill>
                  <a:schemeClr val="tx2">
                    <a:lumMod val="75000"/>
                  </a:schemeClr>
                </a:solidFill>
                <a:latin typeface="Arial" panose="020B0604020202020204" pitchFamily="34" charset="0"/>
                <a:cs typeface="Arial" panose="020B0604020202020204" pitchFamily="34" charset="0"/>
              </a:rPr>
              <a:t>(cont’d)</a:t>
            </a:r>
            <a:endParaRPr lang="en-US" sz="240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1752600"/>
            <a:ext cx="7391400" cy="4800600"/>
          </a:xfrm>
        </p:spPr>
        <p:txBody>
          <a:bodyPr>
            <a:normAutofit/>
          </a:bodyPr>
          <a:lstStyle/>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Utility bill or other current document that includes street address</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Rent or Mortgage receipt</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Bank Statement with current address</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W-2 Form with current address</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Unemployment Benefit Notification Letter</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Unemployment Check/Deposit statement</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Tuition Assistance Document with current address</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Voter Registration Card with current address</a:t>
            </a:r>
          </a:p>
          <a:p>
            <a:pPr marL="342900" indent="-342900">
              <a:buClr>
                <a:srgbClr val="FF33CC"/>
              </a:buClr>
              <a:buSzPct val="75000"/>
              <a:buFont typeface="Monotype Sorts" pitchFamily="2" charset="2"/>
              <a:buChar char="n"/>
              <a:defRPr/>
            </a:pPr>
            <a:endParaRPr lang="en-US" sz="2800" b="1" dirty="0">
              <a:solidFill>
                <a:schemeClr val="bg2">
                  <a:lumMod val="25000"/>
                </a:schemeClr>
              </a:solidFill>
              <a:latin typeface="Arial" pitchFamily="34" charset="0"/>
              <a:cs typeface="Arial" pitchFamily="34" charset="0"/>
            </a:endParaRPr>
          </a:p>
          <a:p>
            <a:endParaRPr lang="en-US" dirty="0"/>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428" y="228600"/>
            <a:ext cx="7696200" cy="1371600"/>
          </a:xfrm>
        </p:spPr>
        <p:txBody>
          <a:bodyPr>
            <a:normAutofit fontScale="90000"/>
          </a:bodyPr>
          <a:lstStyle/>
          <a:p>
            <a:pPr algn="ctr"/>
            <a:r>
              <a:rPr lang="en-US" b="1" dirty="0">
                <a:solidFill>
                  <a:schemeClr val="tx2">
                    <a:lumMod val="75000"/>
                  </a:schemeClr>
                </a:solidFill>
                <a:latin typeface="Arial" panose="020B0604020202020204" pitchFamily="34" charset="0"/>
                <a:cs typeface="Arial" panose="020B0604020202020204" pitchFamily="34" charset="0"/>
              </a:rPr>
              <a:t>Acceptable Proofs of </a:t>
            </a:r>
            <a:br>
              <a:rPr lang="en-US" b="1" dirty="0">
                <a:solidFill>
                  <a:schemeClr val="tx2">
                    <a:lumMod val="75000"/>
                  </a:schemeClr>
                </a:solidFill>
                <a:latin typeface="Arial" panose="020B0604020202020204" pitchFamily="34" charset="0"/>
                <a:cs typeface="Arial" panose="020B0604020202020204" pitchFamily="34" charset="0"/>
              </a:rPr>
            </a:br>
            <a:r>
              <a:rPr lang="en-US" b="1" u="sng" dirty="0">
                <a:solidFill>
                  <a:schemeClr val="tx2">
                    <a:lumMod val="75000"/>
                  </a:schemeClr>
                </a:solidFill>
                <a:latin typeface="Arial" panose="020B0604020202020204" pitchFamily="34" charset="0"/>
                <a:cs typeface="Arial" panose="020B0604020202020204" pitchFamily="34" charset="0"/>
              </a:rPr>
              <a:t>Residency for Infants and Children</a:t>
            </a:r>
            <a:endParaRPr lang="en-US" u="sng"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1752600"/>
            <a:ext cx="7125112" cy="4419600"/>
          </a:xfrm>
        </p:spPr>
        <p:txBody>
          <a:bodyPr>
            <a:normAutofit/>
          </a:bodyPr>
          <a:lstStyle/>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WIC Cert Form with address imprint and Health Care Provider signature</a:t>
            </a:r>
          </a:p>
          <a:p>
            <a:pPr marL="342900" indent="-342900">
              <a:buClr>
                <a:srgbClr val="FF33CC"/>
              </a:buClr>
              <a:buSzPct val="75000"/>
              <a:buFont typeface="Monotype Sorts" pitchFamily="2" charset="2"/>
              <a:buChar char="n"/>
              <a:defRPr/>
            </a:pPr>
            <a:r>
              <a:rPr lang="en-US" sz="2400" b="1" dirty="0" err="1">
                <a:solidFill>
                  <a:schemeClr val="tx2">
                    <a:lumMod val="75000"/>
                  </a:schemeClr>
                </a:solidFill>
                <a:latin typeface="Arial" pitchFamily="34" charset="0"/>
                <a:cs typeface="Arial" pitchFamily="34" charset="0"/>
              </a:rPr>
              <a:t>ConneCT</a:t>
            </a:r>
            <a:r>
              <a:rPr lang="en-US" sz="2400" b="1" dirty="0">
                <a:solidFill>
                  <a:schemeClr val="tx2">
                    <a:lumMod val="75000"/>
                  </a:schemeClr>
                </a:solidFill>
                <a:latin typeface="Arial" pitchFamily="34" charset="0"/>
                <a:cs typeface="Arial" pitchFamily="34" charset="0"/>
              </a:rPr>
              <a:t> Card issued in child’s name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Medicaid notice of eligibility</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Health Plan card issued in child’s name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Utility bill or other document that includes current street address</a:t>
            </a:r>
          </a:p>
          <a:p>
            <a:pPr marL="0" indent="0">
              <a:buClr>
                <a:srgbClr val="FF33CC"/>
              </a:buClr>
              <a:buSzPct val="75000"/>
              <a:buNone/>
              <a:defRPr/>
            </a:pPr>
            <a:endParaRPr lang="en-US" sz="2600" b="1" dirty="0">
              <a:latin typeface="Arial" pitchFamily="34" charset="0"/>
              <a:cs typeface="Arial" pitchFamily="34" charset="0"/>
            </a:endParaRPr>
          </a:p>
          <a:p>
            <a:pPr marL="342900" indent="-342900">
              <a:buClr>
                <a:srgbClr val="FF33CC"/>
              </a:buClr>
              <a:buSzPct val="75000"/>
              <a:buNone/>
              <a:defRPr/>
            </a:pPr>
            <a:endParaRPr lang="en-US" sz="2800" b="1" dirty="0">
              <a:solidFill>
                <a:schemeClr val="bg2">
                  <a:lumMod val="25000"/>
                </a:schemeClr>
              </a:solidFill>
              <a:latin typeface="Arial" pitchFamily="34" charset="0"/>
              <a:cs typeface="Arial" pitchFamily="34"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ChangeArrowheads="1"/>
          </p:cNvSpPr>
          <p:nvPr/>
        </p:nvSpPr>
        <p:spPr bwMode="auto">
          <a:xfrm>
            <a:off x="823913" y="5889625"/>
            <a:ext cx="184150" cy="304800"/>
          </a:xfrm>
          <a:prstGeom prst="rect">
            <a:avLst/>
          </a:prstGeom>
          <a:noFill/>
          <a:ln w="9525">
            <a:noFill/>
            <a:miter lim="800000"/>
            <a:headEnd/>
            <a:tailEnd/>
          </a:ln>
        </p:spPr>
        <p:txBody>
          <a:bodyPr wrap="none" anchor="ctr"/>
          <a:lstStyle/>
          <a:p>
            <a:endParaRPr lang="en-US" dirty="0"/>
          </a:p>
        </p:txBody>
      </p:sp>
      <p:sp>
        <p:nvSpPr>
          <p:cNvPr id="1032" name="Rectangle 8"/>
          <p:cNvSpPr>
            <a:spLocks noChangeArrowheads="1"/>
          </p:cNvSpPr>
          <p:nvPr/>
        </p:nvSpPr>
        <p:spPr bwMode="auto">
          <a:xfrm>
            <a:off x="2286000" y="4114800"/>
            <a:ext cx="1600200" cy="1295400"/>
          </a:xfrm>
          <a:prstGeom prst="rect">
            <a:avLst/>
          </a:prstGeom>
          <a:noFill/>
          <a:ln w="9525">
            <a:noFill/>
            <a:miter lim="800000"/>
            <a:headEnd/>
            <a:tailEnd/>
          </a:ln>
        </p:spPr>
        <p:txBody>
          <a:bodyPr wrap="none" anchor="ctr"/>
          <a:lstStyle/>
          <a:p>
            <a:endParaRPr lang="en-US" dirty="0"/>
          </a:p>
        </p:txBody>
      </p:sp>
      <p:sp>
        <p:nvSpPr>
          <p:cNvPr id="1033" name="Rectangle 9"/>
          <p:cNvSpPr>
            <a:spLocks noChangeArrowheads="1"/>
          </p:cNvSpPr>
          <p:nvPr/>
        </p:nvSpPr>
        <p:spPr bwMode="auto">
          <a:xfrm>
            <a:off x="687516" y="3962400"/>
            <a:ext cx="4038600" cy="1098550"/>
          </a:xfrm>
          <a:prstGeom prst="rect">
            <a:avLst/>
          </a:prstGeom>
          <a:noFill/>
          <a:ln w="9525">
            <a:noFill/>
            <a:miter lim="800000"/>
            <a:headEnd/>
            <a:tailEnd/>
          </a:ln>
        </p:spPr>
        <p:txBody>
          <a:bodyPr lIns="92075" tIns="46038" rIns="92075" bIns="46038">
            <a:spAutoFit/>
          </a:bodyPr>
          <a:lstStyle/>
          <a:p>
            <a:r>
              <a:rPr lang="en-US" sz="6600" dirty="0">
                <a:latin typeface="Britannic Bold" pitchFamily="34" charset="0"/>
              </a:rPr>
              <a:t>    </a:t>
            </a:r>
            <a:endParaRPr lang="en-US" sz="6600" dirty="0">
              <a:solidFill>
                <a:srgbClr val="0000FF"/>
              </a:solidFill>
              <a:latin typeface="Britannic Bold" pitchFamily="34" charset="0"/>
            </a:endParaRPr>
          </a:p>
        </p:txBody>
      </p:sp>
      <p:sp>
        <p:nvSpPr>
          <p:cNvPr id="2" name="Rectangle 1"/>
          <p:cNvSpPr/>
          <p:nvPr/>
        </p:nvSpPr>
        <p:spPr>
          <a:xfrm>
            <a:off x="1295400" y="838874"/>
            <a:ext cx="6611937" cy="1323439"/>
          </a:xfrm>
          <a:prstGeom prst="rect">
            <a:avLst/>
          </a:prstGeom>
        </p:spPr>
        <p:txBody>
          <a:bodyPr wrap="square">
            <a:spAutoFit/>
          </a:bodyPr>
          <a:lstStyle/>
          <a:p>
            <a:pPr algn="ctr">
              <a:defRPr/>
            </a:pPr>
            <a:r>
              <a:rPr lang="en-US" sz="4000" b="1" dirty="0">
                <a:solidFill>
                  <a:schemeClr val="tx2">
                    <a:lumMod val="75000"/>
                  </a:schemeClr>
                </a:solidFill>
                <a:latin typeface="Arial" panose="020B0604020202020204" pitchFamily="34" charset="0"/>
                <a:cs typeface="Arial" panose="020B0604020202020204" pitchFamily="34" charset="0"/>
              </a:rPr>
              <a:t>Eligibility Requirements for Certification</a:t>
            </a:r>
          </a:p>
        </p:txBody>
      </p:sp>
      <p:sp>
        <p:nvSpPr>
          <p:cNvPr id="3" name="Rectangle 2"/>
          <p:cNvSpPr/>
          <p:nvPr/>
        </p:nvSpPr>
        <p:spPr>
          <a:xfrm>
            <a:off x="1676400" y="2900232"/>
            <a:ext cx="6230937" cy="2357568"/>
          </a:xfrm>
          <a:prstGeom prst="rect">
            <a:avLst/>
          </a:prstGeom>
        </p:spPr>
        <p:txBody>
          <a:bodyPr wrap="square">
            <a:spAutoFit/>
          </a:bodyPr>
          <a:lstStyle/>
          <a:p>
            <a:pPr marL="457200" indent="-457200">
              <a:spcBef>
                <a:spcPct val="20000"/>
              </a:spcBef>
              <a:buFont typeface="Arial" panose="020B0604020202020204" pitchFamily="34" charset="0"/>
              <a:buChar char="•"/>
              <a:defRPr/>
            </a:pPr>
            <a:r>
              <a:rPr lang="en-US" sz="3200" b="1" dirty="0">
                <a:solidFill>
                  <a:schemeClr val="tx2">
                    <a:lumMod val="75000"/>
                  </a:schemeClr>
                </a:solidFill>
                <a:latin typeface="Arial" pitchFamily="34" charset="0"/>
                <a:cs typeface="Arial" pitchFamily="34" charset="0"/>
              </a:rPr>
              <a:t>Identity proof</a:t>
            </a:r>
          </a:p>
          <a:p>
            <a:pPr marL="457200" indent="-457200">
              <a:spcBef>
                <a:spcPct val="20000"/>
              </a:spcBef>
              <a:buFont typeface="Arial" panose="020B0604020202020204" pitchFamily="34" charset="0"/>
              <a:buChar char="•"/>
              <a:defRPr/>
            </a:pPr>
            <a:r>
              <a:rPr lang="en-US" sz="3200" b="1" dirty="0">
                <a:solidFill>
                  <a:schemeClr val="tx2">
                    <a:lumMod val="75000"/>
                  </a:schemeClr>
                </a:solidFill>
                <a:latin typeface="Arial" pitchFamily="34" charset="0"/>
                <a:cs typeface="Arial" pitchFamily="34" charset="0"/>
              </a:rPr>
              <a:t>Residency (CT) proof</a:t>
            </a:r>
          </a:p>
          <a:p>
            <a:pPr marL="457200" indent="-457200">
              <a:spcBef>
                <a:spcPct val="20000"/>
              </a:spcBef>
              <a:buFont typeface="Arial" panose="020B0604020202020204" pitchFamily="34" charset="0"/>
              <a:buChar char="•"/>
              <a:defRPr/>
            </a:pPr>
            <a:r>
              <a:rPr lang="en-US" sz="3200" b="1" dirty="0">
                <a:solidFill>
                  <a:schemeClr val="tx2">
                    <a:lumMod val="75000"/>
                  </a:schemeClr>
                </a:solidFill>
                <a:latin typeface="Arial" pitchFamily="34" charset="0"/>
                <a:cs typeface="Arial" pitchFamily="34" charset="0"/>
              </a:rPr>
              <a:t>Income documentation</a:t>
            </a:r>
          </a:p>
          <a:p>
            <a:pPr marL="457200" indent="-457200">
              <a:spcBef>
                <a:spcPct val="20000"/>
              </a:spcBef>
              <a:buFont typeface="Arial" panose="020B0604020202020204" pitchFamily="34" charset="0"/>
              <a:buChar char="•"/>
              <a:defRPr/>
            </a:pPr>
            <a:r>
              <a:rPr lang="en-US" sz="3200" b="1" dirty="0">
                <a:solidFill>
                  <a:schemeClr val="tx2">
                    <a:lumMod val="75000"/>
                  </a:schemeClr>
                </a:solidFill>
                <a:latin typeface="Arial" pitchFamily="34" charset="0"/>
                <a:cs typeface="Arial" pitchFamily="34" charset="0"/>
              </a:rPr>
              <a:t>Nutritional Risks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1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1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300" y="304799"/>
            <a:ext cx="6629400" cy="2057401"/>
          </a:xfrm>
          <a:prstGeom prst="roundRect">
            <a:avLst/>
          </a:prstGeom>
          <a:noFill/>
          <a:ln>
            <a:noFill/>
          </a:ln>
        </p:spPr>
      </p:pic>
      <p:sp>
        <p:nvSpPr>
          <p:cNvPr id="3" name="Rounded Rectangle 2"/>
          <p:cNvSpPr/>
          <p:nvPr/>
        </p:nvSpPr>
        <p:spPr>
          <a:xfrm>
            <a:off x="7010400" y="914400"/>
            <a:ext cx="1219200" cy="228600"/>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781800" y="1143000"/>
            <a:ext cx="1219200" cy="272732"/>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53200" y="1415732"/>
            <a:ext cx="838200" cy="184468"/>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070732" y="1028700"/>
            <a:ext cx="1790700" cy="228600"/>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953000" y="914400"/>
            <a:ext cx="1371600" cy="228600"/>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4988" y="3061341"/>
            <a:ext cx="6591300" cy="1871345"/>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300" y="5029200"/>
            <a:ext cx="6577988" cy="1098550"/>
          </a:xfrm>
          <a:prstGeom prst="rect">
            <a:avLst/>
          </a:prstGeom>
          <a:noFill/>
          <a:ln>
            <a:noFill/>
          </a:ln>
        </p:spPr>
      </p:pic>
      <p:sp>
        <p:nvSpPr>
          <p:cNvPr id="10" name="Rounded Rectangle 9"/>
          <p:cNvSpPr/>
          <p:nvPr/>
        </p:nvSpPr>
        <p:spPr>
          <a:xfrm>
            <a:off x="7010400" y="3378620"/>
            <a:ext cx="990600" cy="152400"/>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81800" y="3636025"/>
            <a:ext cx="990600" cy="430517"/>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438400" y="3241313"/>
            <a:ext cx="1295400" cy="278117"/>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242607" y="3378620"/>
            <a:ext cx="1143000" cy="183191"/>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699382" y="3815889"/>
            <a:ext cx="533400" cy="167304"/>
          </a:xfrm>
          <a:prstGeom prst="round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1254803" y="3470215"/>
            <a:ext cx="978408"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quot;No&quot; Symbol 14"/>
          <p:cNvSpPr/>
          <p:nvPr/>
        </p:nvSpPr>
        <p:spPr>
          <a:xfrm>
            <a:off x="1129668" y="1133360"/>
            <a:ext cx="661032" cy="58832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9353909"/>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72731"/>
            <a:ext cx="8534400" cy="2246769"/>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Household income </a:t>
            </a:r>
            <a:r>
              <a:rPr lang="en-US" b="1" u="sng" dirty="0">
                <a:solidFill>
                  <a:schemeClr val="tx2">
                    <a:lumMod val="75000"/>
                  </a:schemeClr>
                </a:solidFill>
                <a:latin typeface="Arial" panose="020B0604020202020204" pitchFamily="34" charset="0"/>
                <a:cs typeface="Arial" panose="020B0604020202020204" pitchFamily="34" charset="0"/>
              </a:rPr>
              <a:t>must </a:t>
            </a:r>
            <a:r>
              <a:rPr lang="en-US" b="1" dirty="0">
                <a:solidFill>
                  <a:schemeClr val="tx2">
                    <a:lumMod val="75000"/>
                  </a:schemeClr>
                </a:solidFill>
                <a:latin typeface="Arial" panose="020B0604020202020204" pitchFamily="34" charset="0"/>
                <a:cs typeface="Arial" panose="020B0604020202020204" pitchFamily="34" charset="0"/>
              </a:rPr>
              <a:t>be assessed at certification and recertification visits, and </a:t>
            </a:r>
            <a:r>
              <a:rPr lang="en-US" b="1" u="sng" dirty="0">
                <a:solidFill>
                  <a:schemeClr val="tx2">
                    <a:lumMod val="75000"/>
                  </a:schemeClr>
                </a:solidFill>
                <a:latin typeface="Arial" panose="020B0604020202020204" pitchFamily="34" charset="0"/>
                <a:cs typeface="Arial" panose="020B0604020202020204" pitchFamily="34" charset="0"/>
              </a:rPr>
              <a:t>must</a:t>
            </a:r>
            <a:r>
              <a:rPr lang="en-US" b="1" dirty="0">
                <a:solidFill>
                  <a:schemeClr val="tx2">
                    <a:lumMod val="75000"/>
                  </a:schemeClr>
                </a:solidFill>
                <a:latin typeface="Arial" panose="020B0604020202020204" pitchFamily="34" charset="0"/>
                <a:cs typeface="Arial" panose="020B0604020202020204" pitchFamily="34" charset="0"/>
              </a:rPr>
              <a:t> meet the Federal Income Eligibility Guidelines. These guidelines are revised and published annually by USDA.</a:t>
            </a:r>
          </a:p>
        </p:txBody>
      </p:sp>
      <p:pic>
        <p:nvPicPr>
          <p:cNvPr id="4" name="Picture 3"/>
          <p:cNvPicPr>
            <a:picLocks noChangeAspect="1"/>
          </p:cNvPicPr>
          <p:nvPr/>
        </p:nvPicPr>
        <p:blipFill>
          <a:blip r:embed="rId3"/>
          <a:stretch>
            <a:fillRect/>
          </a:stretch>
        </p:blipFill>
        <p:spPr>
          <a:xfrm>
            <a:off x="3276600" y="3619500"/>
            <a:ext cx="5697415" cy="2857500"/>
          </a:xfrm>
          <a:prstGeom prst="rect">
            <a:avLst/>
          </a:prstGeom>
        </p:spPr>
      </p:pic>
      <p:sp>
        <p:nvSpPr>
          <p:cNvPr id="3" name="TextBox 2"/>
          <p:cNvSpPr txBox="1"/>
          <p:nvPr/>
        </p:nvSpPr>
        <p:spPr>
          <a:xfrm>
            <a:off x="1600200" y="381000"/>
            <a:ext cx="5715000" cy="707886"/>
          </a:xfrm>
          <a:prstGeom prst="rect">
            <a:avLst/>
          </a:prstGeom>
          <a:noFill/>
        </p:spPr>
        <p:txBody>
          <a:bodyPr wrap="square" rtlCol="0">
            <a:sp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Let’s talk income …</a:t>
            </a:r>
          </a:p>
        </p:txBody>
      </p:sp>
      <p:sp>
        <p:nvSpPr>
          <p:cNvPr id="5" name="TextBox 4"/>
          <p:cNvSpPr txBox="1"/>
          <p:nvPr/>
        </p:nvSpPr>
        <p:spPr>
          <a:xfrm>
            <a:off x="5172807" y="4038600"/>
            <a:ext cx="2209800" cy="523220"/>
          </a:xfrm>
          <a:prstGeom prst="rect">
            <a:avLst/>
          </a:prstGeom>
          <a:noFill/>
        </p:spPr>
        <p:txBody>
          <a:bodyPr wrap="square" rtlCol="0">
            <a:spAutoFit/>
          </a:bodyPr>
          <a:lstStyle/>
          <a:p>
            <a:pPr algn="ctr"/>
            <a:r>
              <a:rPr lang="en-US" b="1" dirty="0"/>
              <a:t>SAMPLE</a:t>
            </a:r>
          </a:p>
        </p:txBody>
      </p:sp>
    </p:spTree>
    <p:extLst>
      <p:ext uri="{BB962C8B-B14F-4D97-AF65-F5344CB8AC3E}">
        <p14:creationId xmlns:p14="http://schemas.microsoft.com/office/powerpoint/2010/main" val="1960085359"/>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32" y="304800"/>
            <a:ext cx="7055380" cy="1143000"/>
          </a:xfrm>
        </p:spPr>
        <p:txBody>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Income Determination</a:t>
            </a:r>
          </a:p>
        </p:txBody>
      </p:sp>
      <p:sp>
        <p:nvSpPr>
          <p:cNvPr id="3" name="Content Placeholder 2"/>
          <p:cNvSpPr>
            <a:spLocks noGrp="1"/>
          </p:cNvSpPr>
          <p:nvPr>
            <p:ph idx="1"/>
          </p:nvPr>
        </p:nvSpPr>
        <p:spPr>
          <a:xfrm>
            <a:off x="609600" y="1447800"/>
            <a:ext cx="8077200" cy="5181600"/>
          </a:xfrm>
        </p:spPr>
        <p:txBody>
          <a:bodyPr>
            <a:normAutofit/>
          </a:bodyPr>
          <a:lstStyle/>
          <a:p>
            <a:pPr marL="0" indent="0">
              <a:buNone/>
            </a:pPr>
            <a:r>
              <a:rPr lang="en-US" sz="2200" b="1" dirty="0">
                <a:solidFill>
                  <a:schemeClr val="tx2">
                    <a:lumMod val="75000"/>
                  </a:schemeClr>
                </a:solidFill>
                <a:latin typeface="Arial" panose="020B0604020202020204" pitchFamily="34" charset="0"/>
                <a:cs typeface="Arial" panose="020B0604020202020204" pitchFamily="34" charset="0"/>
              </a:rPr>
              <a:t>First determine the household number or </a:t>
            </a:r>
            <a:r>
              <a:rPr lang="en-US" sz="2200" b="1" u="sng" dirty="0">
                <a:solidFill>
                  <a:schemeClr val="tx2">
                    <a:lumMod val="75000"/>
                  </a:schemeClr>
                </a:solidFill>
                <a:latin typeface="Arial" panose="020B0604020202020204" pitchFamily="34" charset="0"/>
                <a:cs typeface="Arial" panose="020B0604020202020204" pitchFamily="34" charset="0"/>
              </a:rPr>
              <a:t>family size</a:t>
            </a:r>
            <a:r>
              <a:rPr lang="en-US" sz="2200" b="1" dirty="0">
                <a:solidFill>
                  <a:schemeClr val="tx2">
                    <a:lumMod val="75000"/>
                  </a:schemeClr>
                </a:solidFill>
                <a:latin typeface="Arial" panose="020B0604020202020204" pitchFamily="34" charset="0"/>
                <a:cs typeface="Arial" panose="020B0604020202020204" pitchFamily="34" charset="0"/>
              </a:rPr>
              <a:t> and if they are considered one or more</a:t>
            </a:r>
            <a:r>
              <a:rPr lang="en-US" sz="2200" b="1" dirty="0">
                <a:latin typeface="Arial" panose="020B0604020202020204" pitchFamily="34" charset="0"/>
                <a:cs typeface="Arial" panose="020B0604020202020204" pitchFamily="34" charset="0"/>
              </a:rPr>
              <a:t> </a:t>
            </a:r>
            <a:r>
              <a:rPr lang="en-US" sz="2200" b="1" u="sng" dirty="0">
                <a:solidFill>
                  <a:schemeClr val="accent1">
                    <a:lumMod val="75000"/>
                  </a:schemeClr>
                </a:solidFill>
                <a:latin typeface="Arial" panose="020B0604020202020204" pitchFamily="34" charset="0"/>
                <a:cs typeface="Arial" panose="020B0604020202020204" pitchFamily="34" charset="0"/>
              </a:rPr>
              <a:t>economic units</a:t>
            </a:r>
            <a:r>
              <a:rPr lang="en-US" sz="2200" b="1" dirty="0">
                <a:solidFill>
                  <a:schemeClr val="accent1">
                    <a:lumMod val="75000"/>
                  </a:schemeClr>
                </a:solidFill>
                <a:latin typeface="Arial" panose="020B0604020202020204" pitchFamily="34" charset="0"/>
                <a:cs typeface="Arial" panose="020B0604020202020204" pitchFamily="34" charset="0"/>
              </a:rPr>
              <a:t> </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Here is an example of a pregnant woman who is living with her sister:</a:t>
            </a:r>
          </a:p>
          <a:p>
            <a:pPr lvl="1">
              <a:buFont typeface="Wingdings" panose="05000000000000000000" pitchFamily="2" charset="2"/>
              <a:buChar char="ü"/>
            </a:pPr>
            <a:endParaRPr lang="en-US" dirty="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Scenario 1 - Both sisters have their own source of income </a:t>
            </a:r>
            <a:r>
              <a:rPr lang="en-US" sz="1800" b="1" dirty="0">
                <a:solidFill>
                  <a:schemeClr val="tx1"/>
                </a:solidFill>
                <a:latin typeface="Arial" panose="020B0604020202020204" pitchFamily="34" charset="0"/>
                <a:cs typeface="Arial" panose="020B0604020202020204" pitchFamily="34" charset="0"/>
              </a:rPr>
              <a:t>but</a:t>
            </a:r>
            <a:r>
              <a:rPr lang="en-US" dirty="0">
                <a:solidFill>
                  <a:schemeClr val="tx1"/>
                </a:solidFill>
                <a:latin typeface="Arial" panose="020B0604020202020204" pitchFamily="34" charset="0"/>
                <a:cs typeface="Arial" panose="020B0604020202020204" pitchFamily="34" charset="0"/>
              </a:rPr>
              <a:t> they share the household expenses. </a:t>
            </a:r>
          </a:p>
          <a:p>
            <a:pPr lvl="1">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Scenario 2 - The applicant has no source of income at this time and when asked states that her sister supports her.</a:t>
            </a:r>
          </a:p>
          <a:p>
            <a:pPr lvl="1">
              <a:buFont typeface="Wingdings" panose="05000000000000000000" pitchFamily="2" charset="2"/>
              <a:buChar char="ü"/>
            </a:pPr>
            <a:endParaRPr lang="en-US" dirty="0">
              <a:solidFill>
                <a:schemeClr val="tx1"/>
              </a:solidFill>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sz="2200" b="1" u="sng" dirty="0">
              <a:latin typeface="Arial" panose="020B0604020202020204" pitchFamily="34" charset="0"/>
              <a:cs typeface="Arial" panose="020B0604020202020204" pitchFamily="34" charset="0"/>
            </a:endParaRPr>
          </a:p>
        </p:txBody>
      </p:sp>
      <p:sp>
        <p:nvSpPr>
          <p:cNvPr id="4" name="TextBox 3"/>
          <p:cNvSpPr txBox="1"/>
          <p:nvPr/>
        </p:nvSpPr>
        <p:spPr>
          <a:xfrm>
            <a:off x="228600" y="5791200"/>
            <a:ext cx="8610600" cy="707886"/>
          </a:xfrm>
          <a:prstGeom prst="rect">
            <a:avLst/>
          </a:prstGeom>
          <a:noFill/>
        </p:spPr>
        <p:txBody>
          <a:bodyPr wrap="square" rtlCol="0">
            <a:spAutoFit/>
          </a:bodyPr>
          <a:lstStyle/>
          <a:p>
            <a:pPr lvl="1"/>
            <a:r>
              <a:rPr lang="en-US" sz="2000" b="1" dirty="0">
                <a:solidFill>
                  <a:srgbClr val="FF0000"/>
                </a:solidFill>
                <a:latin typeface="Marigold"/>
                <a:cs typeface="Arial" panose="020B0604020202020204" pitchFamily="34" charset="0"/>
              </a:rPr>
              <a:t>For further guidance on income determination for Special Situations refer to policy 200-07 Income Eligibility Documentation </a:t>
            </a:r>
          </a:p>
        </p:txBody>
      </p:sp>
    </p:spTree>
    <p:extLst>
      <p:ext uri="{BB962C8B-B14F-4D97-AF65-F5344CB8AC3E}">
        <p14:creationId xmlns:p14="http://schemas.microsoft.com/office/powerpoint/2010/main" val="2919021093"/>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64312" y="1524000"/>
            <a:ext cx="8458200" cy="5355954"/>
          </a:xfrm>
          <a:prstGeom prst="rect">
            <a:avLst/>
          </a:prstGeom>
          <a:noFill/>
          <a:ln w="9525">
            <a:noFill/>
            <a:miter lim="800000"/>
            <a:headEnd/>
            <a:tailEnd/>
          </a:ln>
        </p:spPr>
        <p:txBody>
          <a:bodyPr wrap="square" lIns="92075" tIns="46038" rIns="92075" bIns="46038">
            <a:spAutoFit/>
          </a:bodyPr>
          <a:lstStyle/>
          <a:p>
            <a:pPr marL="342900" indent="-342900">
              <a:spcBef>
                <a:spcPct val="50000"/>
              </a:spcBef>
              <a:buClr>
                <a:srgbClr val="C00000"/>
              </a:buClr>
              <a:buSzPct val="115000"/>
              <a:buFont typeface="Arial" panose="020B0604020202020204" pitchFamily="34" charset="0"/>
              <a:buChar char="•"/>
              <a:defRPr/>
            </a:pPr>
            <a:r>
              <a:rPr lang="en-US" sz="2400" b="1" dirty="0">
                <a:solidFill>
                  <a:schemeClr val="tx2">
                    <a:lumMod val="75000"/>
                  </a:schemeClr>
                </a:solidFill>
                <a:latin typeface="Arial" pitchFamily="34" charset="0"/>
                <a:cs typeface="Arial" pitchFamily="34" charset="0"/>
              </a:rPr>
              <a:t>Pregnant Woman </a:t>
            </a:r>
            <a:r>
              <a:rPr lang="en-US" sz="2400" b="1" dirty="0">
                <a:solidFill>
                  <a:schemeClr val="tx1">
                    <a:lumMod val="75000"/>
                  </a:schemeClr>
                </a:solidFill>
                <a:latin typeface="Arial" pitchFamily="34" charset="0"/>
                <a:cs typeface="Arial" pitchFamily="34" charset="0"/>
              </a:rPr>
              <a:t>– Do NOT count the Unborn Infant, unless if doing so will make the family income eligible</a:t>
            </a:r>
          </a:p>
          <a:p>
            <a:pPr marL="342900" indent="-342900">
              <a:spcBef>
                <a:spcPct val="50000"/>
              </a:spcBef>
              <a:buClr>
                <a:srgbClr val="C00000"/>
              </a:buClr>
              <a:buSzPct val="115000"/>
              <a:buFont typeface="Arial" panose="020B0604020202020204" pitchFamily="34" charset="0"/>
              <a:buChar char="•"/>
              <a:defRPr/>
            </a:pPr>
            <a:r>
              <a:rPr lang="en-US" sz="2400" b="1" dirty="0">
                <a:solidFill>
                  <a:schemeClr val="tx2">
                    <a:lumMod val="75000"/>
                  </a:schemeClr>
                </a:solidFill>
                <a:latin typeface="Arial" pitchFamily="34" charset="0"/>
                <a:cs typeface="Arial" pitchFamily="34" charset="0"/>
              </a:rPr>
              <a:t>Foster Child </a:t>
            </a:r>
            <a:r>
              <a:rPr lang="en-US" sz="2400" b="1" dirty="0">
                <a:solidFill>
                  <a:schemeClr val="tx1">
                    <a:lumMod val="75000"/>
                  </a:schemeClr>
                </a:solidFill>
                <a:latin typeface="Arial" pitchFamily="34" charset="0"/>
                <a:cs typeface="Arial" pitchFamily="34" charset="0"/>
              </a:rPr>
              <a:t>– Count as One</a:t>
            </a:r>
          </a:p>
          <a:p>
            <a:pPr marL="342900" indent="-342900">
              <a:spcBef>
                <a:spcPct val="50000"/>
              </a:spcBef>
              <a:buClr>
                <a:srgbClr val="C00000"/>
              </a:buClr>
              <a:buSzPct val="115000"/>
              <a:buFont typeface="Arial" panose="020B0604020202020204" pitchFamily="34" charset="0"/>
              <a:buChar char="•"/>
              <a:defRPr/>
            </a:pPr>
            <a:r>
              <a:rPr lang="en-US" sz="2400" b="1" dirty="0">
                <a:solidFill>
                  <a:schemeClr val="tx2">
                    <a:lumMod val="75000"/>
                  </a:schemeClr>
                </a:solidFill>
                <a:latin typeface="Arial" pitchFamily="34" charset="0"/>
                <a:cs typeface="Arial" pitchFamily="34" charset="0"/>
              </a:rPr>
              <a:t>Joint Custody </a:t>
            </a:r>
            <a:r>
              <a:rPr lang="en-US" sz="2400" b="1" dirty="0">
                <a:solidFill>
                  <a:schemeClr val="tx1">
                    <a:lumMod val="75000"/>
                  </a:schemeClr>
                </a:solidFill>
                <a:latin typeface="Arial" pitchFamily="34" charset="0"/>
                <a:cs typeface="Arial" pitchFamily="34" charset="0"/>
              </a:rPr>
              <a:t>– Count Child in Family Size of the Applying Parent</a:t>
            </a:r>
          </a:p>
          <a:p>
            <a:pPr marL="342900" indent="-342900">
              <a:spcBef>
                <a:spcPct val="50000"/>
              </a:spcBef>
              <a:buClr>
                <a:srgbClr val="C00000"/>
              </a:buClr>
              <a:buSzPct val="115000"/>
              <a:buFont typeface="Arial" panose="020B0604020202020204" pitchFamily="34" charset="0"/>
              <a:buChar char="•"/>
              <a:defRPr/>
            </a:pPr>
            <a:r>
              <a:rPr lang="en-US" sz="2400" b="1" dirty="0">
                <a:solidFill>
                  <a:schemeClr val="tx2">
                    <a:lumMod val="75000"/>
                  </a:schemeClr>
                </a:solidFill>
                <a:latin typeface="Arial" pitchFamily="34" charset="0"/>
                <a:cs typeface="Arial" pitchFamily="34" charset="0"/>
              </a:rPr>
              <a:t>Two Families Living Together </a:t>
            </a:r>
            <a:r>
              <a:rPr lang="en-US" sz="2400" b="1" dirty="0">
                <a:solidFill>
                  <a:schemeClr val="tx1">
                    <a:lumMod val="75000"/>
                  </a:schemeClr>
                </a:solidFill>
                <a:latin typeface="Arial" pitchFamily="34" charset="0"/>
                <a:cs typeface="Arial" pitchFamily="34" charset="0"/>
              </a:rPr>
              <a:t>– Count All Persons as One Household, if they are all living on Combined Group Income.</a:t>
            </a:r>
          </a:p>
          <a:p>
            <a:pPr marL="342900" indent="-342900">
              <a:spcBef>
                <a:spcPct val="50000"/>
              </a:spcBef>
              <a:buClr>
                <a:srgbClr val="C00000"/>
              </a:buClr>
              <a:buSzPct val="115000"/>
              <a:buFont typeface="Arial" panose="020B0604020202020204" pitchFamily="34" charset="0"/>
              <a:buChar char="•"/>
              <a:defRPr/>
            </a:pPr>
            <a:r>
              <a:rPr lang="en-US" sz="2400" b="1" dirty="0">
                <a:solidFill>
                  <a:schemeClr val="tx2">
                    <a:lumMod val="75000"/>
                  </a:schemeClr>
                </a:solidFill>
                <a:latin typeface="Arial" pitchFamily="34" charset="0"/>
                <a:cs typeface="Arial" pitchFamily="34" charset="0"/>
              </a:rPr>
              <a:t>Minor</a:t>
            </a:r>
            <a:r>
              <a:rPr lang="en-US" sz="2400" b="1" dirty="0">
                <a:solidFill>
                  <a:schemeClr val="tx1">
                    <a:lumMod val="75000"/>
                  </a:schemeClr>
                </a:solidFill>
                <a:latin typeface="Arial" pitchFamily="34" charset="0"/>
                <a:cs typeface="Arial" pitchFamily="34" charset="0"/>
              </a:rPr>
              <a:t>- Count in the Family Size of the Economic Unit in which she is Residing, unless she is Employed or “Emancipated”</a:t>
            </a:r>
          </a:p>
          <a:p>
            <a:pPr>
              <a:spcBef>
                <a:spcPct val="50000"/>
              </a:spcBef>
              <a:defRPr/>
            </a:pPr>
            <a:endParaRPr lang="en-US" sz="2000" b="1" dirty="0">
              <a:solidFill>
                <a:schemeClr val="accent2"/>
              </a:solidFill>
              <a:latin typeface="Verdana" pitchFamily="34" charset="0"/>
            </a:endParaRPr>
          </a:p>
        </p:txBody>
      </p:sp>
      <p:sp>
        <p:nvSpPr>
          <p:cNvPr id="44035" name="Rectangle 3"/>
          <p:cNvSpPr>
            <a:spLocks noChangeArrowheads="1"/>
          </p:cNvSpPr>
          <p:nvPr/>
        </p:nvSpPr>
        <p:spPr bwMode="auto">
          <a:xfrm>
            <a:off x="1278712" y="457200"/>
            <a:ext cx="7179488" cy="708528"/>
          </a:xfrm>
          <a:prstGeom prst="rect">
            <a:avLst/>
          </a:prstGeom>
          <a:noFill/>
          <a:ln w="9525">
            <a:noFill/>
            <a:miter lim="800000"/>
            <a:headEnd/>
            <a:tailEnd/>
          </a:ln>
        </p:spPr>
        <p:txBody>
          <a:bodyPr wrap="square" lIns="92075" tIns="46038" rIns="92075" bIns="46038">
            <a:spAutoFit/>
          </a:bodyPr>
          <a:lstStyle/>
          <a:p>
            <a:pPr algn="ctr">
              <a:spcBef>
                <a:spcPct val="50000"/>
              </a:spcBef>
              <a:defRPr/>
            </a:pPr>
            <a:r>
              <a:rPr lang="en-US" sz="4000" b="1" dirty="0">
                <a:solidFill>
                  <a:schemeClr val="tx2">
                    <a:lumMod val="75000"/>
                  </a:schemeClr>
                </a:solidFill>
                <a:latin typeface="Arial" pitchFamily="34" charset="0"/>
                <a:cs typeface="Arial" pitchFamily="34" charset="0"/>
              </a:rPr>
              <a:t>The Family/Household Size</a:t>
            </a:r>
            <a:endParaRPr lang="en-US" sz="3200"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6628562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50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4250"/>
                                        <p:tgtEl>
                                          <p:spTgt spid="44034">
                                            <p:txEl>
                                              <p:pRg st="0" end="0"/>
                                            </p:txEl>
                                          </p:spTgt>
                                        </p:tgtEl>
                                      </p:cBhvr>
                                    </p:animEffect>
                                    <p:anim calcmode="lin" valueType="num">
                                      <p:cBhvr>
                                        <p:cTn id="8" dur="4250" fill="hold"/>
                                        <p:tgtEl>
                                          <p:spTgt spid="44034">
                                            <p:txEl>
                                              <p:pRg st="0" end="0"/>
                                            </p:txEl>
                                          </p:spTgt>
                                        </p:tgtEl>
                                        <p:attrNameLst>
                                          <p:attrName>ppt_x</p:attrName>
                                        </p:attrNameLst>
                                      </p:cBhvr>
                                      <p:tavLst>
                                        <p:tav tm="0">
                                          <p:val>
                                            <p:strVal val="#ppt_x"/>
                                          </p:val>
                                        </p:tav>
                                        <p:tav tm="100000">
                                          <p:val>
                                            <p:strVal val="#ppt_x"/>
                                          </p:val>
                                        </p:tav>
                                      </p:tavLst>
                                    </p:anim>
                                    <p:anim calcmode="lin" valueType="num">
                                      <p:cBhvr>
                                        <p:cTn id="9" dur="4250" fill="hold"/>
                                        <p:tgtEl>
                                          <p:spTgt spid="440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500"/>
                                  </p:stCondLst>
                                  <p:childTnLst>
                                    <p:set>
                                      <p:cBhvr>
                                        <p:cTn id="13" dur="1" fill="hold">
                                          <p:stCondLst>
                                            <p:cond delay="0"/>
                                          </p:stCondLst>
                                        </p:cTn>
                                        <p:tgtEl>
                                          <p:spTgt spid="44034">
                                            <p:txEl>
                                              <p:pRg st="1" end="1"/>
                                            </p:txEl>
                                          </p:spTgt>
                                        </p:tgtEl>
                                        <p:attrNameLst>
                                          <p:attrName>style.visibility</p:attrName>
                                        </p:attrNameLst>
                                      </p:cBhvr>
                                      <p:to>
                                        <p:strVal val="visible"/>
                                      </p:to>
                                    </p:set>
                                    <p:animEffect transition="in" filter="fade">
                                      <p:cBhvr>
                                        <p:cTn id="14" dur="3000"/>
                                        <p:tgtEl>
                                          <p:spTgt spid="44034">
                                            <p:txEl>
                                              <p:pRg st="1" end="1"/>
                                            </p:txEl>
                                          </p:spTgt>
                                        </p:tgtEl>
                                      </p:cBhvr>
                                    </p:animEffect>
                                    <p:anim calcmode="lin" valueType="num">
                                      <p:cBhvr>
                                        <p:cTn id="15" dur="30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440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2500"/>
                                  </p:stCondLst>
                                  <p:childTnLst>
                                    <p:set>
                                      <p:cBhvr>
                                        <p:cTn id="20" dur="1" fill="hold">
                                          <p:stCondLst>
                                            <p:cond delay="0"/>
                                          </p:stCondLst>
                                        </p:cTn>
                                        <p:tgtEl>
                                          <p:spTgt spid="44034">
                                            <p:txEl>
                                              <p:pRg st="2" end="2"/>
                                            </p:txEl>
                                          </p:spTgt>
                                        </p:tgtEl>
                                        <p:attrNameLst>
                                          <p:attrName>style.visibility</p:attrName>
                                        </p:attrNameLst>
                                      </p:cBhvr>
                                      <p:to>
                                        <p:strVal val="visible"/>
                                      </p:to>
                                    </p:set>
                                    <p:animEffect transition="in" filter="fade">
                                      <p:cBhvr>
                                        <p:cTn id="21" dur="4250"/>
                                        <p:tgtEl>
                                          <p:spTgt spid="44034">
                                            <p:txEl>
                                              <p:pRg st="2" end="2"/>
                                            </p:txEl>
                                          </p:spTgt>
                                        </p:tgtEl>
                                      </p:cBhvr>
                                    </p:animEffect>
                                    <p:anim calcmode="lin" valueType="num">
                                      <p:cBhvr>
                                        <p:cTn id="22" dur="4250" fill="hold"/>
                                        <p:tgtEl>
                                          <p:spTgt spid="44034">
                                            <p:txEl>
                                              <p:pRg st="2" end="2"/>
                                            </p:txEl>
                                          </p:spTgt>
                                        </p:tgtEl>
                                        <p:attrNameLst>
                                          <p:attrName>ppt_x</p:attrName>
                                        </p:attrNameLst>
                                      </p:cBhvr>
                                      <p:tavLst>
                                        <p:tav tm="0">
                                          <p:val>
                                            <p:strVal val="#ppt_x"/>
                                          </p:val>
                                        </p:tav>
                                        <p:tav tm="100000">
                                          <p:val>
                                            <p:strVal val="#ppt_x"/>
                                          </p:val>
                                        </p:tav>
                                      </p:tavLst>
                                    </p:anim>
                                    <p:anim calcmode="lin" valueType="num">
                                      <p:cBhvr>
                                        <p:cTn id="23" dur="4250" fill="hold"/>
                                        <p:tgtEl>
                                          <p:spTgt spid="440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2500"/>
                                  </p:stCondLst>
                                  <p:childTnLst>
                                    <p:set>
                                      <p:cBhvr>
                                        <p:cTn id="27" dur="1" fill="hold">
                                          <p:stCondLst>
                                            <p:cond delay="0"/>
                                          </p:stCondLst>
                                        </p:cTn>
                                        <p:tgtEl>
                                          <p:spTgt spid="44034">
                                            <p:txEl>
                                              <p:pRg st="3" end="3"/>
                                            </p:txEl>
                                          </p:spTgt>
                                        </p:tgtEl>
                                        <p:attrNameLst>
                                          <p:attrName>style.visibility</p:attrName>
                                        </p:attrNameLst>
                                      </p:cBhvr>
                                      <p:to>
                                        <p:strVal val="visible"/>
                                      </p:to>
                                    </p:set>
                                    <p:anim calcmode="lin" valueType="num">
                                      <p:cBhvr additive="base">
                                        <p:cTn id="28" dur="4500" fill="hold"/>
                                        <p:tgtEl>
                                          <p:spTgt spid="44034">
                                            <p:txEl>
                                              <p:pRg st="3" end="3"/>
                                            </p:txEl>
                                          </p:spTgt>
                                        </p:tgtEl>
                                        <p:attrNameLst>
                                          <p:attrName>ppt_x</p:attrName>
                                        </p:attrNameLst>
                                      </p:cBhvr>
                                      <p:tavLst>
                                        <p:tav tm="0">
                                          <p:val>
                                            <p:strVal val="#ppt_x"/>
                                          </p:val>
                                        </p:tav>
                                        <p:tav tm="100000">
                                          <p:val>
                                            <p:strVal val="#ppt_x"/>
                                          </p:val>
                                        </p:tav>
                                      </p:tavLst>
                                    </p:anim>
                                    <p:anim calcmode="lin" valueType="num">
                                      <p:cBhvr additive="base">
                                        <p:cTn id="29" dur="4500" fill="hold"/>
                                        <p:tgtEl>
                                          <p:spTgt spid="440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2500"/>
                                  </p:stCondLst>
                                  <p:childTnLst>
                                    <p:set>
                                      <p:cBhvr>
                                        <p:cTn id="33" dur="1" fill="hold">
                                          <p:stCondLst>
                                            <p:cond delay="0"/>
                                          </p:stCondLst>
                                        </p:cTn>
                                        <p:tgtEl>
                                          <p:spTgt spid="44034">
                                            <p:txEl>
                                              <p:pRg st="4" end="4"/>
                                            </p:txEl>
                                          </p:spTgt>
                                        </p:tgtEl>
                                        <p:attrNameLst>
                                          <p:attrName>style.visibility</p:attrName>
                                        </p:attrNameLst>
                                      </p:cBhvr>
                                      <p:to>
                                        <p:strVal val="visible"/>
                                      </p:to>
                                    </p:set>
                                    <p:animEffect transition="in" filter="fade">
                                      <p:cBhvr>
                                        <p:cTn id="34" dur="4250"/>
                                        <p:tgtEl>
                                          <p:spTgt spid="44034">
                                            <p:txEl>
                                              <p:pRg st="4" end="4"/>
                                            </p:txEl>
                                          </p:spTgt>
                                        </p:tgtEl>
                                      </p:cBhvr>
                                    </p:animEffect>
                                    <p:anim calcmode="lin" valueType="num">
                                      <p:cBhvr>
                                        <p:cTn id="35" dur="4250" fill="hold"/>
                                        <p:tgtEl>
                                          <p:spTgt spid="44034">
                                            <p:txEl>
                                              <p:pRg st="4" end="4"/>
                                            </p:txEl>
                                          </p:spTgt>
                                        </p:tgtEl>
                                        <p:attrNameLst>
                                          <p:attrName>ppt_x</p:attrName>
                                        </p:attrNameLst>
                                      </p:cBhvr>
                                      <p:tavLst>
                                        <p:tav tm="0">
                                          <p:val>
                                            <p:strVal val="#ppt_x"/>
                                          </p:val>
                                        </p:tav>
                                        <p:tav tm="100000">
                                          <p:val>
                                            <p:strVal val="#ppt_x"/>
                                          </p:val>
                                        </p:tav>
                                      </p:tavLst>
                                    </p:anim>
                                    <p:anim calcmode="lin" valueType="num">
                                      <p:cBhvr>
                                        <p:cTn id="36" dur="4250" fill="hold"/>
                                        <p:tgtEl>
                                          <p:spTgt spid="4403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400800" cy="1143000"/>
          </a:xfrm>
        </p:spPr>
        <p:txBody>
          <a:bodyPr>
            <a:normAutofit fontScale="90000"/>
          </a:bodyPr>
          <a:lstStyle/>
          <a:p>
            <a:pPr algn="ctr">
              <a:spcBef>
                <a:spcPts val="0"/>
              </a:spcBef>
              <a:spcAft>
                <a:spcPts val="600"/>
              </a:spcAft>
            </a:pPr>
            <a:r>
              <a:rPr lang="en-US" sz="4000" b="1" dirty="0">
                <a:solidFill>
                  <a:schemeClr val="tx2">
                    <a:lumMod val="75000"/>
                  </a:schemeClr>
                </a:solidFill>
                <a:latin typeface="Arial" panose="020B0604020202020204" pitchFamily="34" charset="0"/>
                <a:cs typeface="Arial" panose="020B0604020202020204" pitchFamily="34" charset="0"/>
              </a:rPr>
              <a:t>Income Eligibility</a:t>
            </a:r>
            <a:br>
              <a:rPr lang="en-US" sz="4000" b="1" dirty="0">
                <a:solidFill>
                  <a:schemeClr val="tx2">
                    <a:lumMod val="75000"/>
                  </a:schemeClr>
                </a:solidFill>
                <a:latin typeface="Arial" panose="020B0604020202020204" pitchFamily="34" charset="0"/>
                <a:cs typeface="Arial" panose="020B0604020202020204" pitchFamily="34" charset="0"/>
              </a:rPr>
            </a:br>
            <a:r>
              <a:rPr lang="en-US" sz="2700" b="1" dirty="0">
                <a:solidFill>
                  <a:schemeClr val="tx1">
                    <a:lumMod val="95000"/>
                  </a:schemeClr>
                </a:solidFill>
                <a:latin typeface="Arial" pitchFamily="34" charset="0"/>
                <a:cs typeface="Arial" pitchFamily="34" charset="0"/>
              </a:rPr>
              <a:t>ADJUNCT ELIGIBILTY</a:t>
            </a:r>
            <a:r>
              <a:rPr lang="en-US" dirty="0">
                <a:solidFill>
                  <a:schemeClr val="tx1">
                    <a:lumMod val="95000"/>
                  </a:schemeClr>
                </a:solidFill>
                <a:latin typeface="Arial" pitchFamily="34" charset="0"/>
                <a:cs typeface="Arial" pitchFamily="34" charset="0"/>
              </a:rPr>
              <a:t/>
            </a:r>
            <a:br>
              <a:rPr lang="en-US" dirty="0">
                <a:solidFill>
                  <a:schemeClr val="tx1">
                    <a:lumMod val="95000"/>
                  </a:schemeClr>
                </a:solidFill>
                <a:latin typeface="Arial" pitchFamily="34" charset="0"/>
                <a:cs typeface="Arial" pitchFamily="34" charset="0"/>
              </a:rPr>
            </a:b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76400"/>
            <a:ext cx="8229600" cy="5029200"/>
          </a:xfrm>
        </p:spPr>
        <p:txBody>
          <a:bodyPr>
            <a:normAutofit lnSpcReduction="10000"/>
          </a:bodyPr>
          <a:lstStyle/>
          <a:p>
            <a:pPr>
              <a:buNone/>
            </a:pPr>
            <a:r>
              <a:rPr lang="en-US" sz="2400" b="1" dirty="0">
                <a:solidFill>
                  <a:schemeClr val="tx2">
                    <a:lumMod val="75000"/>
                  </a:schemeClr>
                </a:solidFill>
                <a:latin typeface="Arial" pitchFamily="34" charset="0"/>
                <a:cs typeface="Arial" pitchFamily="34" charset="0"/>
              </a:rPr>
              <a:t>Recipients of the following programs are </a:t>
            </a:r>
            <a:r>
              <a:rPr lang="en-US" sz="2400" b="1" u="sng" dirty="0">
                <a:solidFill>
                  <a:schemeClr val="tx2">
                    <a:lumMod val="75000"/>
                  </a:schemeClr>
                </a:solidFill>
                <a:latin typeface="Arial" pitchFamily="34" charset="0"/>
                <a:cs typeface="Arial" pitchFamily="34" charset="0"/>
              </a:rPr>
              <a:t>automatically</a:t>
            </a:r>
            <a:r>
              <a:rPr lang="en-US" sz="2400" b="1" dirty="0">
                <a:solidFill>
                  <a:schemeClr val="tx2">
                    <a:lumMod val="75000"/>
                  </a:schemeClr>
                </a:solidFill>
                <a:latin typeface="Arial" pitchFamily="34" charset="0"/>
                <a:cs typeface="Arial" pitchFamily="34" charset="0"/>
              </a:rPr>
              <a:t> income eligible for WIC benefits:</a:t>
            </a:r>
          </a:p>
          <a:p>
            <a:pPr>
              <a:buFont typeface="Arial" panose="020B0604020202020204" pitchFamily="34" charset="0"/>
              <a:buChar char="•"/>
            </a:pPr>
            <a:r>
              <a:rPr lang="en-US" sz="2400" dirty="0">
                <a:solidFill>
                  <a:schemeClr val="tx1"/>
                </a:solidFill>
                <a:latin typeface="Arial" pitchFamily="34" charset="0"/>
                <a:cs typeface="Arial" pitchFamily="34" charset="0"/>
              </a:rPr>
              <a:t>Supplemental Nutrition Assistance Program (SNAP)</a:t>
            </a:r>
          </a:p>
          <a:p>
            <a:pPr>
              <a:buFont typeface="Arial" panose="020B0604020202020204" pitchFamily="34" charset="0"/>
              <a:buChar char="•"/>
            </a:pPr>
            <a:r>
              <a:rPr lang="en-US" sz="2400" dirty="0">
                <a:solidFill>
                  <a:schemeClr val="tx1"/>
                </a:solidFill>
                <a:latin typeface="Arial" pitchFamily="34" charset="0"/>
                <a:cs typeface="Arial" pitchFamily="34" charset="0"/>
              </a:rPr>
              <a:t>Temporary Family Assistance  Program (TFA)</a:t>
            </a:r>
          </a:p>
          <a:p>
            <a:pPr>
              <a:buFont typeface="Arial" panose="020B0604020202020204" pitchFamily="34" charset="0"/>
              <a:buChar char="•"/>
            </a:pPr>
            <a:r>
              <a:rPr lang="en-US" sz="2400" dirty="0">
                <a:solidFill>
                  <a:schemeClr val="tx1"/>
                </a:solidFill>
                <a:latin typeface="Arial" pitchFamily="34" charset="0"/>
                <a:cs typeface="Arial" pitchFamily="34" charset="0"/>
              </a:rPr>
              <a:t>HUSKY A,C,D /Medicaid Program</a:t>
            </a:r>
          </a:p>
          <a:p>
            <a:pPr marL="0" indent="0">
              <a:buNone/>
            </a:pPr>
            <a:endParaRPr lang="en-US" sz="2400" dirty="0">
              <a:solidFill>
                <a:schemeClr val="tx2"/>
              </a:solidFill>
              <a:latin typeface="Arial" pitchFamily="34" charset="0"/>
              <a:cs typeface="Arial" pitchFamily="34" charset="0"/>
            </a:endParaRPr>
          </a:p>
          <a:p>
            <a:pPr marL="0" indent="0">
              <a:buNone/>
              <a:defRPr/>
            </a:pPr>
            <a:r>
              <a:rPr lang="en-US" sz="2400" b="1" dirty="0">
                <a:solidFill>
                  <a:schemeClr val="tx2">
                    <a:lumMod val="75000"/>
                  </a:schemeClr>
                </a:solidFill>
                <a:latin typeface="Arial" pitchFamily="34" charset="0"/>
                <a:cs typeface="Arial" pitchFamily="34" charset="0"/>
              </a:rPr>
              <a:t>Or, if the applicant is a member of a family that contains:</a:t>
            </a:r>
          </a:p>
          <a:p>
            <a:pPr>
              <a:buFont typeface="Arial" panose="020B0604020202020204" pitchFamily="34" charset="0"/>
              <a:buChar char="•"/>
              <a:defRPr/>
            </a:pPr>
            <a:r>
              <a:rPr lang="en-US" sz="2400" dirty="0">
                <a:solidFill>
                  <a:schemeClr val="tx1"/>
                </a:solidFill>
                <a:latin typeface="Arial" pitchFamily="34" charset="0"/>
                <a:cs typeface="Arial" pitchFamily="34" charset="0"/>
              </a:rPr>
              <a:t>A SNAP/TFA Recipient</a:t>
            </a:r>
          </a:p>
          <a:p>
            <a:pPr>
              <a:buFont typeface="Arial" panose="020B0604020202020204" pitchFamily="34" charset="0"/>
              <a:buChar char="•"/>
              <a:defRPr/>
            </a:pPr>
            <a:r>
              <a:rPr lang="en-US" sz="2400" dirty="0">
                <a:solidFill>
                  <a:schemeClr val="tx1"/>
                </a:solidFill>
                <a:latin typeface="Arial" pitchFamily="34" charset="0"/>
                <a:cs typeface="Arial" pitchFamily="34" charset="0"/>
              </a:rPr>
              <a:t>An </a:t>
            </a:r>
            <a:r>
              <a:rPr lang="en-US" sz="2400" b="1" dirty="0">
                <a:solidFill>
                  <a:schemeClr val="tx1"/>
                </a:solidFill>
                <a:latin typeface="Arial" pitchFamily="34" charset="0"/>
                <a:cs typeface="Arial" pitchFamily="34" charset="0"/>
              </a:rPr>
              <a:t>infant</a:t>
            </a:r>
            <a:r>
              <a:rPr lang="en-US" sz="2400" dirty="0">
                <a:solidFill>
                  <a:schemeClr val="tx1"/>
                </a:solidFill>
                <a:latin typeface="Arial" pitchFamily="34" charset="0"/>
                <a:cs typeface="Arial" pitchFamily="34" charset="0"/>
              </a:rPr>
              <a:t> enrolled in HUSKY A/Medicaid</a:t>
            </a:r>
          </a:p>
          <a:p>
            <a:pPr>
              <a:buFont typeface="Arial" panose="020B0604020202020204" pitchFamily="34" charset="0"/>
              <a:buChar char="•"/>
              <a:defRPr/>
            </a:pPr>
            <a:r>
              <a:rPr lang="en-US" sz="2400" dirty="0">
                <a:solidFill>
                  <a:schemeClr val="tx1"/>
                </a:solidFill>
                <a:latin typeface="Arial" pitchFamily="34" charset="0"/>
                <a:cs typeface="Arial" pitchFamily="34" charset="0"/>
              </a:rPr>
              <a:t>A </a:t>
            </a:r>
            <a:r>
              <a:rPr lang="en-US" sz="2400" b="1" dirty="0">
                <a:solidFill>
                  <a:schemeClr val="tx1"/>
                </a:solidFill>
                <a:latin typeface="Arial" pitchFamily="34" charset="0"/>
                <a:cs typeface="Arial" pitchFamily="34" charset="0"/>
              </a:rPr>
              <a:t>pregnant woman</a:t>
            </a:r>
            <a:r>
              <a:rPr lang="en-US" sz="2400" dirty="0">
                <a:solidFill>
                  <a:schemeClr val="tx1"/>
                </a:solidFill>
                <a:latin typeface="Arial" pitchFamily="34" charset="0"/>
                <a:cs typeface="Arial" pitchFamily="34" charset="0"/>
              </a:rPr>
              <a:t> enrolled in Medicaid/Healthy Start </a:t>
            </a:r>
          </a:p>
          <a:p>
            <a:pPr marL="0" indent="0">
              <a:buNone/>
              <a:defRPr/>
            </a:pPr>
            <a:endParaRPr lang="en-US" sz="2400" dirty="0">
              <a:solidFill>
                <a:schemeClr val="tx2"/>
              </a:solidFill>
              <a:latin typeface="Arial" pitchFamily="34" charset="0"/>
              <a:cs typeface="Arial" pitchFamily="34" charset="0"/>
            </a:endParaRPr>
          </a:p>
          <a:p>
            <a:endParaRPr lang="en-US" dirty="0"/>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57200"/>
            <a:ext cx="7924800" cy="1384995"/>
          </a:xfrm>
          <a:prstGeom prst="rect">
            <a:avLst/>
          </a:prstGeom>
        </p:spPr>
        <p:txBody>
          <a:bodyPr wrap="square">
            <a:spAutoFit/>
          </a:bodyPr>
          <a:lstStyle/>
          <a:p>
            <a:pPr algn="ctr">
              <a:defRPr/>
            </a:pPr>
            <a:r>
              <a:rPr lang="en-US" b="1" dirty="0">
                <a:solidFill>
                  <a:schemeClr val="tx2">
                    <a:lumMod val="75000"/>
                  </a:schemeClr>
                </a:solidFill>
                <a:latin typeface="Arial" pitchFamily="34" charset="0"/>
                <a:cs typeface="Arial" pitchFamily="34" charset="0"/>
              </a:rPr>
              <a:t>IF THE APPLICANT IS ADJUNCTIVELY INCOME ELIGIBLE, WHY  DO I HAVE TO    RECORD HOUSEHOLD INCOME?</a:t>
            </a:r>
          </a:p>
        </p:txBody>
      </p:sp>
      <p:sp>
        <p:nvSpPr>
          <p:cNvPr id="4" name="Rectangle 3"/>
          <p:cNvSpPr/>
          <p:nvPr/>
        </p:nvSpPr>
        <p:spPr>
          <a:xfrm>
            <a:off x="1458310" y="2785764"/>
            <a:ext cx="6096000" cy="646331"/>
          </a:xfrm>
          <a:prstGeom prst="rect">
            <a:avLst/>
          </a:prstGeom>
        </p:spPr>
        <p:txBody>
          <a:bodyPr wrap="square">
            <a:spAutoFit/>
          </a:bodyPr>
          <a:lstStyle/>
          <a:p>
            <a:pPr algn="ctr">
              <a:defRPr/>
            </a:pPr>
            <a:r>
              <a:rPr lang="en-US" sz="3600" b="1" dirty="0">
                <a:solidFill>
                  <a:schemeClr val="bg2">
                    <a:lumMod val="25000"/>
                  </a:schemeClr>
                </a:solidFill>
                <a:latin typeface="Arial" charset="0"/>
              </a:rPr>
              <a:t>IT IS REQUIRED BY USDA</a:t>
            </a:r>
          </a:p>
        </p:txBody>
      </p:sp>
      <p:pic>
        <p:nvPicPr>
          <p:cNvPr id="59410" name="Picture 18" descr="C:\Users\botelloa\AppData\Local\Microsoft\Windows\Temporary Internet Files\Content.IE5\4PL5D36M\no_olympics_mone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620" y="3886200"/>
            <a:ext cx="3941379"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37"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667" t="5767" r="2060"/>
          <a:stretch/>
        </p:blipFill>
        <p:spPr bwMode="auto">
          <a:xfrm>
            <a:off x="0" y="0"/>
            <a:ext cx="9144000" cy="689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28800" y="1905000"/>
            <a:ext cx="7010400"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95510"/>
            <a:ext cx="6589199" cy="899890"/>
          </a:xfrm>
        </p:spPr>
        <p:txBody>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Income Sources</a:t>
            </a:r>
          </a:p>
        </p:txBody>
      </p:sp>
      <p:sp>
        <p:nvSpPr>
          <p:cNvPr id="3" name="Content Placeholder 2"/>
          <p:cNvSpPr>
            <a:spLocks noGrp="1"/>
          </p:cNvSpPr>
          <p:nvPr>
            <p:ph idx="1"/>
          </p:nvPr>
        </p:nvSpPr>
        <p:spPr>
          <a:xfrm>
            <a:off x="818495" y="1676400"/>
            <a:ext cx="7753557" cy="4876800"/>
          </a:xfrm>
        </p:spPr>
        <p:txBody>
          <a:bodyPr>
            <a:normAutofit fontScale="92500"/>
          </a:bodyPr>
          <a:lstStyle/>
          <a:p>
            <a:pPr marL="342900" indent="-342900">
              <a:buClr>
                <a:srgbClr val="FF33CC"/>
              </a:buClr>
              <a:buSzPct val="75000"/>
              <a:buFont typeface="Monotype Sorts" pitchFamily="2" charset="2"/>
              <a:buChar char="n"/>
              <a:defRPr/>
            </a:pPr>
            <a:r>
              <a:rPr lang="en-US" sz="2400" b="1" u="sng" dirty="0">
                <a:solidFill>
                  <a:schemeClr val="tx2">
                    <a:lumMod val="75000"/>
                  </a:schemeClr>
                </a:solidFill>
                <a:latin typeface="Arial" pitchFamily="34" charset="0"/>
                <a:cs typeface="Arial" pitchFamily="34" charset="0"/>
              </a:rPr>
              <a:t>Gross</a:t>
            </a:r>
            <a:r>
              <a:rPr lang="en-US" sz="2400" b="1" dirty="0">
                <a:solidFill>
                  <a:schemeClr val="tx2">
                    <a:lumMod val="75000"/>
                  </a:schemeClr>
                </a:solidFill>
                <a:latin typeface="Arial" pitchFamily="34" charset="0"/>
                <a:cs typeface="Arial" pitchFamily="34" charset="0"/>
              </a:rPr>
              <a:t> cash or monetary compensation for services including: wages, salary, commissions, or fees</a:t>
            </a:r>
          </a:p>
          <a:p>
            <a:pPr marL="342900" indent="-342900">
              <a:buClr>
                <a:srgbClr val="FF33CC"/>
              </a:buClr>
              <a:buSzPct val="75000"/>
              <a:buFont typeface="Monotype Sorts" pitchFamily="2" charset="2"/>
              <a:buChar char="n"/>
              <a:defRPr/>
            </a:pPr>
            <a:r>
              <a:rPr lang="en-US" sz="2400" b="1" u="sng" dirty="0">
                <a:solidFill>
                  <a:schemeClr val="tx2">
                    <a:lumMod val="75000"/>
                  </a:schemeClr>
                </a:solidFill>
                <a:latin typeface="Arial" pitchFamily="34" charset="0"/>
                <a:cs typeface="Arial" pitchFamily="34" charset="0"/>
              </a:rPr>
              <a:t>Net</a:t>
            </a:r>
            <a:r>
              <a:rPr lang="en-US" sz="2400" b="1" dirty="0">
                <a:solidFill>
                  <a:schemeClr val="tx2">
                    <a:lumMod val="75000"/>
                  </a:schemeClr>
                </a:solidFill>
                <a:latin typeface="Arial" pitchFamily="34" charset="0"/>
                <a:cs typeface="Arial" pitchFamily="34" charset="0"/>
              </a:rPr>
              <a:t> Income from farm and non-farm self-employment</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Social Security benefits</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Dividends or interest on savings or bonds, income from estates or trusts, or net rental income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Public assistance or welfare payment</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Unemployment compensation</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Government or civilian employee or military retirement or pensions or veterans’ payments</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Income Sources </a:t>
            </a:r>
            <a:r>
              <a:rPr lang="en-US" sz="2400" b="1" dirty="0">
                <a:solidFill>
                  <a:schemeClr val="tx2">
                    <a:lumMod val="75000"/>
                  </a:schemeClr>
                </a:solidFill>
                <a:latin typeface="Arial" panose="020B0604020202020204" pitchFamily="34" charset="0"/>
                <a:cs typeface="Arial" panose="020B0604020202020204" pitchFamily="34" charset="0"/>
              </a:rPr>
              <a:t>(cont’d)</a:t>
            </a:r>
          </a:p>
        </p:txBody>
      </p:sp>
      <p:sp>
        <p:nvSpPr>
          <p:cNvPr id="3" name="Content Placeholder 2"/>
          <p:cNvSpPr>
            <a:spLocks noGrp="1"/>
          </p:cNvSpPr>
          <p:nvPr>
            <p:ph idx="1"/>
          </p:nvPr>
        </p:nvSpPr>
        <p:spPr>
          <a:xfrm>
            <a:off x="457200" y="1524000"/>
            <a:ext cx="8229600" cy="4876801"/>
          </a:xfrm>
        </p:spPr>
        <p:txBody>
          <a:bodyPr>
            <a:normAutofit/>
          </a:bodyPr>
          <a:lstStyle/>
          <a:p>
            <a:pPr marL="342900" indent="-342900">
              <a:buClr>
                <a:srgbClr val="FF33CC"/>
              </a:buClr>
              <a:buSzPct val="75000"/>
              <a:buFont typeface="Monotype Sorts" pitchFamily="2" charset="2"/>
              <a:buChar char="n"/>
              <a:defRPr/>
            </a:pPr>
            <a:r>
              <a:rPr lang="en-US" sz="2200" b="1" dirty="0">
                <a:solidFill>
                  <a:schemeClr val="tx2">
                    <a:lumMod val="75000"/>
                  </a:schemeClr>
                </a:solidFill>
                <a:latin typeface="Arial" pitchFamily="34" charset="0"/>
                <a:cs typeface="Arial" pitchFamily="34" charset="0"/>
              </a:rPr>
              <a:t>Private pensions or annuities</a:t>
            </a:r>
          </a:p>
          <a:p>
            <a:pPr marL="342900" indent="-342900">
              <a:buClr>
                <a:srgbClr val="FF33CC"/>
              </a:buClr>
              <a:buSzPct val="75000"/>
              <a:buFont typeface="Monotype Sorts" pitchFamily="2" charset="2"/>
              <a:buChar char="n"/>
              <a:defRPr/>
            </a:pPr>
            <a:r>
              <a:rPr lang="en-US" sz="2200" b="1" dirty="0">
                <a:solidFill>
                  <a:schemeClr val="tx2">
                    <a:lumMod val="75000"/>
                  </a:schemeClr>
                </a:solidFill>
                <a:latin typeface="Arial" pitchFamily="34" charset="0"/>
                <a:cs typeface="Arial" pitchFamily="34" charset="0"/>
              </a:rPr>
              <a:t>Alimony or child support payments</a:t>
            </a:r>
          </a:p>
          <a:p>
            <a:pPr marL="342900" indent="-342900">
              <a:buClr>
                <a:srgbClr val="FF33CC"/>
              </a:buClr>
              <a:buSzPct val="75000"/>
              <a:buFont typeface="Monotype Sorts" pitchFamily="2" charset="2"/>
              <a:buChar char="n"/>
              <a:defRPr/>
            </a:pPr>
            <a:r>
              <a:rPr lang="en-US" sz="2200" b="1" dirty="0">
                <a:solidFill>
                  <a:schemeClr val="tx2">
                    <a:lumMod val="75000"/>
                  </a:schemeClr>
                </a:solidFill>
                <a:latin typeface="Arial" pitchFamily="34" charset="0"/>
                <a:cs typeface="Arial" pitchFamily="34" charset="0"/>
              </a:rPr>
              <a:t>Regular contributions from persons not living in the household</a:t>
            </a:r>
          </a:p>
          <a:p>
            <a:pPr marL="342900" indent="-342900">
              <a:buClr>
                <a:srgbClr val="FF33CC"/>
              </a:buClr>
              <a:buSzPct val="75000"/>
              <a:buFont typeface="Monotype Sorts" pitchFamily="2" charset="2"/>
              <a:buChar char="n"/>
              <a:defRPr/>
            </a:pPr>
            <a:r>
              <a:rPr lang="en-US" sz="2200" b="1" dirty="0">
                <a:solidFill>
                  <a:schemeClr val="tx2">
                    <a:lumMod val="75000"/>
                  </a:schemeClr>
                </a:solidFill>
                <a:latin typeface="Arial" pitchFamily="34" charset="0"/>
                <a:cs typeface="Arial" pitchFamily="34" charset="0"/>
              </a:rPr>
              <a:t>Net Royalties</a:t>
            </a:r>
          </a:p>
          <a:p>
            <a:pPr marL="342900" indent="-342900">
              <a:buClr>
                <a:srgbClr val="FF33CC"/>
              </a:buClr>
              <a:buSzPct val="75000"/>
              <a:buFont typeface="Monotype Sorts" pitchFamily="2" charset="2"/>
              <a:buChar char="n"/>
              <a:defRPr/>
            </a:pPr>
            <a:r>
              <a:rPr lang="en-US" sz="2200" b="1" dirty="0">
                <a:solidFill>
                  <a:schemeClr val="tx2">
                    <a:lumMod val="75000"/>
                  </a:schemeClr>
                </a:solidFill>
                <a:latin typeface="Arial" pitchFamily="34" charset="0"/>
                <a:cs typeface="Arial" pitchFamily="34" charset="0"/>
              </a:rPr>
              <a:t>Other cash income, to include but not limited to cash amounts received or withdrawn from any other source including savings, investment trust accounts and other resources which are readily available to the family.</a:t>
            </a:r>
          </a:p>
          <a:p>
            <a:pPr>
              <a:buClr>
                <a:srgbClr val="FF33CC"/>
              </a:buClr>
              <a:buSzPct val="75000"/>
              <a:buFont typeface="Monotype Sorts" pitchFamily="2" charset="2"/>
              <a:buChar char="n"/>
              <a:defRPr/>
            </a:pPr>
            <a:r>
              <a:rPr lang="en-US" sz="2200" b="1" dirty="0">
                <a:solidFill>
                  <a:schemeClr val="tx2">
                    <a:lumMod val="75000"/>
                  </a:schemeClr>
                </a:solidFill>
                <a:latin typeface="Arial" pitchFamily="34" charset="0"/>
                <a:cs typeface="Arial" pitchFamily="34" charset="0"/>
              </a:rPr>
              <a:t>Nutrition Assistance document</a:t>
            </a:r>
          </a:p>
          <a:p>
            <a:pPr marL="342900" indent="-342900">
              <a:buClr>
                <a:srgbClr val="FF33CC"/>
              </a:buClr>
              <a:buSzPct val="75000"/>
              <a:buFont typeface="Monotype Sorts" pitchFamily="2" charset="2"/>
              <a:buChar char="n"/>
              <a:defRPr/>
            </a:pPr>
            <a:endParaRPr lang="en-US" sz="2200" b="1" dirty="0">
              <a:solidFill>
                <a:schemeClr val="tx2"/>
              </a:solidFill>
              <a:latin typeface="Arial" pitchFamily="34" charset="0"/>
              <a:cs typeface="Arial" pitchFamily="34" charset="0"/>
            </a:endParaRPr>
          </a:p>
          <a:p>
            <a:endParaRPr lang="en-US" dirty="0"/>
          </a:p>
        </p:txBody>
      </p:sp>
      <p:sp>
        <p:nvSpPr>
          <p:cNvPr id="4" name="Rectangle 3"/>
          <p:cNvSpPr/>
          <p:nvPr/>
        </p:nvSpPr>
        <p:spPr>
          <a:xfrm>
            <a:off x="838200" y="5754470"/>
            <a:ext cx="8019360" cy="646331"/>
          </a:xfrm>
          <a:prstGeom prst="rect">
            <a:avLst/>
          </a:prstGeom>
        </p:spPr>
        <p:txBody>
          <a:bodyPr wrap="square">
            <a:spAutoFit/>
          </a:bodyPr>
          <a:lstStyle/>
          <a:p>
            <a:r>
              <a:rPr lang="en-US" sz="1800" b="1" dirty="0">
                <a:solidFill>
                  <a:srgbClr val="0066FF"/>
                </a:solidFill>
              </a:rPr>
              <a:t>ANY INCOME THAT WAS NOT VERIFIED MUST BE DOCUMENTED AS “Participant Reported” </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823690"/>
          </a:xfrm>
        </p:spPr>
        <p:txBody>
          <a:bodyPr>
            <a:noAutofit/>
          </a:bodyPr>
          <a:lstStyle/>
          <a:p>
            <a:r>
              <a:rPr lang="en-US" sz="4000" b="1" dirty="0">
                <a:solidFill>
                  <a:schemeClr val="tx2">
                    <a:lumMod val="75000"/>
                  </a:schemeClr>
                </a:solidFill>
                <a:latin typeface="Arial" panose="020B0604020202020204" pitchFamily="34" charset="0"/>
                <a:cs typeface="Arial" panose="020B0604020202020204" pitchFamily="34" charset="0"/>
              </a:rPr>
              <a:t>Acceptable Proofs of Income</a:t>
            </a:r>
          </a:p>
        </p:txBody>
      </p:sp>
      <p:sp>
        <p:nvSpPr>
          <p:cNvPr id="3" name="Rectangle 2"/>
          <p:cNvSpPr/>
          <p:nvPr/>
        </p:nvSpPr>
        <p:spPr>
          <a:xfrm>
            <a:off x="609600" y="1239198"/>
            <a:ext cx="8229600" cy="5216813"/>
          </a:xfrm>
          <a:prstGeom prst="rect">
            <a:avLst/>
          </a:prstGeom>
        </p:spPr>
        <p:txBody>
          <a:bodyPr wrap="square">
            <a:spAutoFit/>
          </a:bodyPr>
          <a:lstStyle/>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Pay stubs </a:t>
            </a:r>
            <a:r>
              <a:rPr lang="en-US" sz="2100" b="1" dirty="0">
                <a:solidFill>
                  <a:schemeClr val="tx1"/>
                </a:solidFill>
                <a:latin typeface="Arial" pitchFamily="34" charset="0"/>
                <a:cs typeface="Arial" pitchFamily="34" charset="0"/>
              </a:rPr>
              <a:t>(30 days worth) </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Current W-2 form </a:t>
            </a:r>
            <a:r>
              <a:rPr lang="en-US" sz="1800" dirty="0">
                <a:solidFill>
                  <a:schemeClr val="tx1"/>
                </a:solidFill>
                <a:latin typeface="Arial" pitchFamily="34" charset="0"/>
                <a:cs typeface="Arial" pitchFamily="34" charset="0"/>
              </a:rPr>
              <a:t>(wages, tips &amp; other compensation figure)</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1040 Tax Return Form </a:t>
            </a:r>
            <a:r>
              <a:rPr lang="en-US" sz="2100" b="1" dirty="0">
                <a:solidFill>
                  <a:schemeClr val="tx1"/>
                </a:solidFill>
                <a:latin typeface="Arial" pitchFamily="34" charset="0"/>
                <a:cs typeface="Arial" pitchFamily="34" charset="0"/>
              </a:rPr>
              <a:t>(with Schedule C for self-employed) </a:t>
            </a:r>
            <a:r>
              <a:rPr lang="en-US" sz="1800" dirty="0">
                <a:solidFill>
                  <a:schemeClr val="tx1"/>
                </a:solidFill>
                <a:latin typeface="Arial" pitchFamily="34" charset="0"/>
                <a:cs typeface="Arial" pitchFamily="34" charset="0"/>
              </a:rPr>
              <a:t>(Gross Income line)</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Letter from employer on letterhead stating gross income and frequency</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Unemployment benefit notification letter</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Unemployment check</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Tuition assistance document </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Social Security </a:t>
            </a:r>
            <a:r>
              <a:rPr lang="en-US" sz="2100" b="1" dirty="0">
                <a:solidFill>
                  <a:schemeClr val="tx1"/>
                </a:solidFill>
                <a:latin typeface="Arial" pitchFamily="34" charset="0"/>
                <a:cs typeface="Arial" pitchFamily="34" charset="0"/>
              </a:rPr>
              <a:t>(retirement or disability) </a:t>
            </a:r>
            <a:r>
              <a:rPr lang="en-US" sz="2100" b="1" dirty="0">
                <a:solidFill>
                  <a:schemeClr val="tx2">
                    <a:lumMod val="75000"/>
                  </a:schemeClr>
                </a:solidFill>
                <a:latin typeface="Arial" pitchFamily="34" charset="0"/>
                <a:cs typeface="Arial" pitchFamily="34" charset="0"/>
              </a:rPr>
              <a:t>benefit letter</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Alimony payments - </a:t>
            </a:r>
            <a:r>
              <a:rPr lang="en-US" sz="2100" b="1" dirty="0">
                <a:solidFill>
                  <a:schemeClr val="tx1"/>
                </a:solidFill>
                <a:latin typeface="Arial" pitchFamily="34" charset="0"/>
                <a:cs typeface="Arial" pitchFamily="34" charset="0"/>
              </a:rPr>
              <a:t>Court Decree or copies of check</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Child support payments - </a:t>
            </a:r>
            <a:r>
              <a:rPr lang="en-US" sz="2100" b="1" dirty="0">
                <a:solidFill>
                  <a:schemeClr val="tx1"/>
                </a:solidFill>
                <a:latin typeface="Arial" pitchFamily="34" charset="0"/>
                <a:cs typeface="Arial" pitchFamily="34" charset="0"/>
              </a:rPr>
              <a:t>Court Decree or copies of checks</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VOC card </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Military Earnings </a:t>
            </a:r>
          </a:p>
          <a:p>
            <a:pPr marL="342900" indent="-342900">
              <a:buClr>
                <a:srgbClr val="FF00FF"/>
              </a:buClr>
              <a:buSzPct val="110000"/>
              <a:buFont typeface="Wingdings" panose="05000000000000000000" pitchFamily="2" charset="2"/>
              <a:buChar char="§"/>
              <a:defRPr/>
            </a:pPr>
            <a:r>
              <a:rPr lang="en-US" sz="2100" b="1" dirty="0">
                <a:solidFill>
                  <a:schemeClr val="tx2">
                    <a:lumMod val="75000"/>
                  </a:schemeClr>
                </a:solidFill>
                <a:latin typeface="Arial" pitchFamily="34" charset="0"/>
                <a:cs typeface="Arial" pitchFamily="34" charset="0"/>
              </a:rPr>
              <a:t>Supplemental Insurance award notification </a:t>
            </a:r>
            <a:r>
              <a:rPr lang="en-US" sz="2100" b="1" dirty="0">
                <a:solidFill>
                  <a:schemeClr val="tx1"/>
                </a:solidFill>
                <a:latin typeface="Arial" pitchFamily="34" charset="0"/>
                <a:cs typeface="Arial" pitchFamily="34" charset="0"/>
              </a:rPr>
              <a:t>(Long &amp; Short term disability)</a:t>
            </a:r>
            <a:endParaRPr lang="en-US" sz="2200" b="1" dirty="0">
              <a:solidFill>
                <a:schemeClr val="tx1"/>
              </a:solidFill>
              <a:latin typeface="Arial" pitchFamily="34" charset="0"/>
              <a:cs typeface="Arial" pitchFamily="34" charset="0"/>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7543800" cy="707886"/>
          </a:xfrm>
          <a:prstGeom prst="rect">
            <a:avLst/>
          </a:prstGeom>
        </p:spPr>
        <p:txBody>
          <a:bodyPr wrap="square">
            <a:spAutoFit/>
          </a:bodyPr>
          <a:lstStyle/>
          <a:p>
            <a:pPr algn="ctr"/>
            <a:r>
              <a:rPr lang="en-US" sz="4000" b="1" dirty="0">
                <a:solidFill>
                  <a:schemeClr val="tx2">
                    <a:lumMod val="75000"/>
                  </a:schemeClr>
                </a:solidFill>
                <a:latin typeface="Arial" pitchFamily="34" charset="0"/>
                <a:cs typeface="Arial" pitchFamily="34" charset="0"/>
              </a:rPr>
              <a:t>Categorical Eligibility</a:t>
            </a:r>
            <a:endParaRPr lang="en-US" sz="4000" dirty="0">
              <a:solidFill>
                <a:schemeClr val="tx2">
                  <a:lumMod val="75000"/>
                </a:schemeClr>
              </a:solidFill>
            </a:endParaRPr>
          </a:p>
        </p:txBody>
      </p:sp>
      <p:sp>
        <p:nvSpPr>
          <p:cNvPr id="3" name="Content Placeholder 2"/>
          <p:cNvSpPr>
            <a:spLocks noGrp="1"/>
          </p:cNvSpPr>
          <p:nvPr>
            <p:ph idx="1"/>
          </p:nvPr>
        </p:nvSpPr>
        <p:spPr>
          <a:xfrm>
            <a:off x="990600" y="1524001"/>
            <a:ext cx="7125112" cy="3429000"/>
          </a:xfrm>
        </p:spPr>
        <p:txBody>
          <a:bodyPr>
            <a:normAutofit/>
          </a:bodyPr>
          <a:lstStyle/>
          <a:p>
            <a:pPr marL="742950" indent="-742950">
              <a:spcAft>
                <a:spcPts val="0"/>
              </a:spcAft>
              <a:buClr>
                <a:schemeClr val="accent3"/>
              </a:buClr>
              <a:buFont typeface="+mj-lt"/>
              <a:buAutoNum type="arabicPeriod"/>
              <a:defRPr/>
            </a:pPr>
            <a:r>
              <a:rPr lang="en-US" sz="3200" b="1" dirty="0">
                <a:solidFill>
                  <a:schemeClr val="tx2">
                    <a:lumMod val="75000"/>
                  </a:schemeClr>
                </a:solidFill>
                <a:latin typeface="Arial" pitchFamily="34" charset="0"/>
                <a:cs typeface="Arial" pitchFamily="34" charset="0"/>
              </a:rPr>
              <a:t>Pregnant Women</a:t>
            </a:r>
          </a:p>
          <a:p>
            <a:pPr marL="742950" indent="-742950">
              <a:spcAft>
                <a:spcPts val="0"/>
              </a:spcAft>
              <a:buClr>
                <a:schemeClr val="accent3"/>
              </a:buClr>
              <a:buFont typeface="+mj-lt"/>
              <a:buAutoNum type="arabicPeriod"/>
              <a:defRPr/>
            </a:pPr>
            <a:r>
              <a:rPr lang="en-US" sz="3200" b="1" dirty="0">
                <a:solidFill>
                  <a:schemeClr val="tx2">
                    <a:lumMod val="75000"/>
                  </a:schemeClr>
                </a:solidFill>
                <a:latin typeface="Arial" pitchFamily="34" charset="0"/>
                <a:cs typeface="Arial" pitchFamily="34" charset="0"/>
              </a:rPr>
              <a:t>Postpartum Women</a:t>
            </a:r>
          </a:p>
          <a:p>
            <a:pPr marL="742950" indent="-742950">
              <a:spcAft>
                <a:spcPts val="0"/>
              </a:spcAft>
              <a:buClr>
                <a:schemeClr val="accent3"/>
              </a:buClr>
              <a:buFont typeface="+mj-lt"/>
              <a:buAutoNum type="arabicPeriod"/>
              <a:defRPr/>
            </a:pPr>
            <a:r>
              <a:rPr lang="en-US" sz="3200" b="1" dirty="0">
                <a:solidFill>
                  <a:schemeClr val="tx2">
                    <a:lumMod val="75000"/>
                  </a:schemeClr>
                </a:solidFill>
                <a:latin typeface="Arial" pitchFamily="34" charset="0"/>
                <a:cs typeface="Arial" pitchFamily="34" charset="0"/>
              </a:rPr>
              <a:t>Breastfeeding Women</a:t>
            </a:r>
          </a:p>
          <a:p>
            <a:pPr marL="742950" indent="-742950">
              <a:spcAft>
                <a:spcPts val="0"/>
              </a:spcAft>
              <a:buClr>
                <a:schemeClr val="accent3"/>
              </a:buClr>
              <a:buFont typeface="+mj-lt"/>
              <a:buAutoNum type="arabicPeriod"/>
              <a:defRPr/>
            </a:pPr>
            <a:r>
              <a:rPr lang="en-US" sz="3200" b="1" dirty="0">
                <a:solidFill>
                  <a:schemeClr val="tx2">
                    <a:lumMod val="75000"/>
                  </a:schemeClr>
                </a:solidFill>
                <a:latin typeface="Arial" pitchFamily="34" charset="0"/>
                <a:cs typeface="Arial" pitchFamily="34" charset="0"/>
              </a:rPr>
              <a:t>Infants (to their first birthday)</a:t>
            </a:r>
          </a:p>
          <a:p>
            <a:pPr marL="742950" indent="-742950">
              <a:spcAft>
                <a:spcPts val="0"/>
              </a:spcAft>
              <a:buClr>
                <a:schemeClr val="accent3"/>
              </a:buClr>
              <a:buFont typeface="+mj-lt"/>
              <a:buAutoNum type="arabicPeriod"/>
              <a:defRPr/>
            </a:pPr>
            <a:r>
              <a:rPr lang="en-US" sz="3200" b="1" dirty="0">
                <a:solidFill>
                  <a:schemeClr val="tx2">
                    <a:lumMod val="75000"/>
                  </a:schemeClr>
                </a:solidFill>
                <a:latin typeface="Arial" pitchFamily="34" charset="0"/>
                <a:cs typeface="Arial" pitchFamily="34" charset="0"/>
              </a:rPr>
              <a:t>Children (to their fifth birthday)</a:t>
            </a:r>
          </a:p>
          <a:p>
            <a:endParaRPr lang="en-US" dirty="0">
              <a:solidFill>
                <a:schemeClr val="tx2">
                  <a:lumMod val="75000"/>
                </a:schemeClr>
              </a:solidFill>
            </a:endParaRPr>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5029200"/>
            <a:ext cx="196596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029201"/>
            <a:ext cx="2057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5029200"/>
            <a:ext cx="150842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7940" y="5029200"/>
            <a:ext cx="176866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4568" r="4976"/>
          <a:stretch/>
        </p:blipFill>
        <p:spPr bwMode="auto">
          <a:xfrm>
            <a:off x="3489627" y="5029200"/>
            <a:ext cx="182831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1" y="304801"/>
            <a:ext cx="7620000" cy="685800"/>
          </a:xfrm>
        </p:spPr>
        <p:txBody>
          <a:bodyPr>
            <a:normAutofit fontScale="90000"/>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Income Documentation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0647719"/>
              </p:ext>
            </p:extLst>
          </p:nvPr>
        </p:nvGraphicFramePr>
        <p:xfrm>
          <a:off x="593501" y="838200"/>
          <a:ext cx="8382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296048"/>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8670925" y="6453188"/>
            <a:ext cx="184150" cy="366712"/>
          </a:xfrm>
          <a:prstGeom prst="rect">
            <a:avLst/>
          </a:prstGeom>
          <a:noFill/>
          <a:ln w="9525">
            <a:noFill/>
            <a:miter lim="800000"/>
            <a:headEnd/>
            <a:tailEnd/>
          </a:ln>
        </p:spPr>
        <p:txBody>
          <a:bodyPr wrap="none" lIns="92075" tIns="46038" rIns="92075" bIns="46038">
            <a:spAutoFit/>
          </a:bodyPr>
          <a:lstStyle/>
          <a:p>
            <a:endParaRPr lang="en-US" sz="1800" dirty="0">
              <a:solidFill>
                <a:schemeClr val="tx1"/>
              </a:solidFill>
              <a:latin typeface="Garamond" pitchFamily="18" charset="0"/>
            </a:endParaRPr>
          </a:p>
        </p:txBody>
      </p:sp>
      <p:sp>
        <p:nvSpPr>
          <p:cNvPr id="2" name="Rectangle 1"/>
          <p:cNvSpPr/>
          <p:nvPr/>
        </p:nvSpPr>
        <p:spPr>
          <a:xfrm>
            <a:off x="914400" y="325331"/>
            <a:ext cx="7467600" cy="5570756"/>
          </a:xfrm>
          <a:prstGeom prst="rect">
            <a:avLst/>
          </a:prstGeom>
        </p:spPr>
        <p:txBody>
          <a:bodyPr wrap="square">
            <a:spAutoFit/>
          </a:bodyPr>
          <a:lstStyle/>
          <a:p>
            <a:pPr algn="ctr">
              <a:defRPr/>
            </a:pPr>
            <a:r>
              <a:rPr lang="en-US" sz="4000" dirty="0">
                <a:solidFill>
                  <a:schemeClr val="tx2">
                    <a:lumMod val="75000"/>
                  </a:schemeClr>
                </a:solidFill>
                <a:latin typeface="Arial" pitchFamily="34" charset="0"/>
                <a:cs typeface="Arial" pitchFamily="34" charset="0"/>
              </a:rPr>
              <a:t>If an applicant has</a:t>
            </a:r>
            <a:r>
              <a:rPr lang="en-US" sz="4000" b="1" dirty="0">
                <a:solidFill>
                  <a:schemeClr val="tx2">
                    <a:lumMod val="75000"/>
                  </a:schemeClr>
                </a:solidFill>
                <a:latin typeface="Arial" pitchFamily="34" charset="0"/>
                <a:cs typeface="Arial" pitchFamily="34" charset="0"/>
              </a:rPr>
              <a:t> </a:t>
            </a:r>
          </a:p>
          <a:p>
            <a:pPr algn="ctr">
              <a:defRPr/>
            </a:pPr>
            <a:r>
              <a:rPr lang="en-US" sz="4000" b="1" dirty="0">
                <a:solidFill>
                  <a:schemeClr val="tx2">
                    <a:lumMod val="75000"/>
                  </a:schemeClr>
                </a:solidFill>
                <a:latin typeface="Arial" pitchFamily="34" charset="0"/>
                <a:cs typeface="Arial" pitchFamily="34" charset="0"/>
              </a:rPr>
              <a:t>No </a:t>
            </a:r>
            <a:r>
              <a:rPr lang="en-US" sz="4000" dirty="0">
                <a:solidFill>
                  <a:schemeClr val="tx2">
                    <a:lumMod val="75000"/>
                  </a:schemeClr>
                </a:solidFill>
                <a:latin typeface="Arial" pitchFamily="34" charset="0"/>
                <a:cs typeface="Arial" pitchFamily="34" charset="0"/>
              </a:rPr>
              <a:t> </a:t>
            </a:r>
            <a:r>
              <a:rPr lang="en-US" sz="4000" b="1" dirty="0">
                <a:solidFill>
                  <a:schemeClr val="tx2">
                    <a:lumMod val="75000"/>
                  </a:schemeClr>
                </a:solidFill>
                <a:latin typeface="Arial" pitchFamily="34" charset="0"/>
                <a:cs typeface="Arial" pitchFamily="34" charset="0"/>
              </a:rPr>
              <a:t>Proof OF:</a:t>
            </a:r>
          </a:p>
          <a:p>
            <a:pPr algn="ctr">
              <a:defRPr/>
            </a:pPr>
            <a:endParaRPr lang="en-US" sz="4000" b="1" dirty="0">
              <a:solidFill>
                <a:schemeClr val="tx2">
                  <a:lumMod val="75000"/>
                </a:schemeClr>
              </a:solidFill>
              <a:latin typeface="Arial" pitchFamily="34" charset="0"/>
              <a:cs typeface="Arial" pitchFamily="34" charset="0"/>
            </a:endParaRPr>
          </a:p>
          <a:p>
            <a:pPr algn="ctr">
              <a:defRPr/>
            </a:pPr>
            <a:r>
              <a:rPr lang="en-US" sz="4000" dirty="0">
                <a:solidFill>
                  <a:schemeClr val="tx2">
                    <a:lumMod val="75000"/>
                  </a:schemeClr>
                </a:solidFill>
                <a:latin typeface="Arial" pitchFamily="34" charset="0"/>
                <a:cs typeface="Arial" pitchFamily="34" charset="0"/>
              </a:rPr>
              <a:t>- Identity * </a:t>
            </a:r>
          </a:p>
          <a:p>
            <a:pPr marL="571500" indent="-571500" algn="ctr">
              <a:buFontTx/>
              <a:buChar char="-"/>
              <a:defRPr/>
            </a:pPr>
            <a:r>
              <a:rPr lang="en-US" sz="4000" dirty="0">
                <a:solidFill>
                  <a:schemeClr val="tx2">
                    <a:lumMod val="75000"/>
                  </a:schemeClr>
                </a:solidFill>
                <a:latin typeface="Arial" pitchFamily="34" charset="0"/>
                <a:cs typeface="Arial" pitchFamily="34" charset="0"/>
              </a:rPr>
              <a:t>Residency</a:t>
            </a:r>
          </a:p>
          <a:p>
            <a:pPr marL="571500" indent="-571500" algn="ctr">
              <a:buFontTx/>
              <a:buChar char="-"/>
              <a:defRPr/>
            </a:pPr>
            <a:r>
              <a:rPr lang="en-US" sz="4000" dirty="0">
                <a:solidFill>
                  <a:schemeClr val="tx2">
                    <a:lumMod val="75000"/>
                  </a:schemeClr>
                </a:solidFill>
                <a:latin typeface="Arial" pitchFamily="34" charset="0"/>
                <a:cs typeface="Arial" pitchFamily="34" charset="0"/>
              </a:rPr>
              <a:t>Income </a:t>
            </a:r>
          </a:p>
          <a:p>
            <a:pPr marL="571500" indent="-571500" algn="ctr">
              <a:buFontTx/>
              <a:buChar char="-"/>
              <a:defRPr/>
            </a:pPr>
            <a:endParaRPr lang="en-US" sz="4000" dirty="0">
              <a:solidFill>
                <a:schemeClr val="tx2">
                  <a:lumMod val="75000"/>
                </a:schemeClr>
              </a:solidFill>
              <a:latin typeface="Arial" pitchFamily="34" charset="0"/>
              <a:cs typeface="Arial" pitchFamily="34" charset="0"/>
            </a:endParaRPr>
          </a:p>
          <a:p>
            <a:pPr>
              <a:defRPr/>
            </a:pPr>
            <a:r>
              <a:rPr lang="en-US" sz="3200" dirty="0">
                <a:solidFill>
                  <a:schemeClr val="tx2">
                    <a:lumMod val="75000"/>
                  </a:schemeClr>
                </a:solidFill>
                <a:latin typeface="Arial" pitchFamily="34" charset="0"/>
                <a:cs typeface="Arial" pitchFamily="34" charset="0"/>
              </a:rPr>
              <a:t>During the first visit…..Use the </a:t>
            </a:r>
          </a:p>
          <a:p>
            <a:pPr algn="ctr">
              <a:defRPr/>
            </a:pPr>
            <a:r>
              <a:rPr lang="en-US" sz="4400" b="1" dirty="0">
                <a:solidFill>
                  <a:schemeClr val="tx2">
                    <a:lumMod val="75000"/>
                  </a:schemeClr>
                </a:solidFill>
                <a:latin typeface="Arial" pitchFamily="34" charset="0"/>
                <a:cs typeface="Arial" pitchFamily="34" charset="0"/>
              </a:rPr>
              <a:t>Self Declaration Form</a:t>
            </a:r>
          </a:p>
        </p:txBody>
      </p:sp>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752600" y="152400"/>
            <a:ext cx="6096000" cy="6477000"/>
          </a:xfrm>
          <a:prstGeom prst="rect">
            <a:avLst/>
          </a:prstGeom>
        </p:spPr>
      </p:pic>
    </p:spTree>
    <p:extLst>
      <p:ext uri="{BB962C8B-B14F-4D97-AF65-F5344CB8AC3E}">
        <p14:creationId xmlns:p14="http://schemas.microsoft.com/office/powerpoint/2010/main" val="644102637"/>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04800"/>
            <a:ext cx="7848600" cy="1938992"/>
          </a:xfrm>
          <a:prstGeom prst="rect">
            <a:avLst/>
          </a:prstGeom>
        </p:spPr>
        <p:txBody>
          <a:bodyPr wrap="square">
            <a:spAutoFit/>
          </a:bodyPr>
          <a:lstStyle/>
          <a:p>
            <a:pPr algn="ctr">
              <a:defRPr/>
            </a:pPr>
            <a:r>
              <a:rPr lang="en-US" sz="4000" b="1" dirty="0">
                <a:solidFill>
                  <a:schemeClr val="tx2">
                    <a:lumMod val="75000"/>
                  </a:schemeClr>
                </a:solidFill>
                <a:latin typeface="Arial" pitchFamily="34" charset="0"/>
                <a:cs typeface="Arial" pitchFamily="34" charset="0"/>
              </a:rPr>
              <a:t>If Applicable</a:t>
            </a:r>
          </a:p>
          <a:p>
            <a:pPr algn="ctr">
              <a:defRPr/>
            </a:pPr>
            <a:r>
              <a:rPr lang="en-US" sz="4000" b="1" dirty="0">
                <a:solidFill>
                  <a:schemeClr val="tx2">
                    <a:lumMod val="75000"/>
                  </a:schemeClr>
                </a:solidFill>
                <a:latin typeface="Arial" pitchFamily="34" charset="0"/>
                <a:cs typeface="Arial" pitchFamily="34" charset="0"/>
              </a:rPr>
              <a:t>Documentation Is Available, but not Present ….. </a:t>
            </a:r>
          </a:p>
        </p:txBody>
      </p:sp>
      <p:sp>
        <p:nvSpPr>
          <p:cNvPr id="3" name="Rectangle 2"/>
          <p:cNvSpPr/>
          <p:nvPr/>
        </p:nvSpPr>
        <p:spPr>
          <a:xfrm>
            <a:off x="838200" y="2395240"/>
            <a:ext cx="7734300" cy="4462760"/>
          </a:xfrm>
          <a:prstGeom prst="rect">
            <a:avLst/>
          </a:prstGeom>
        </p:spPr>
        <p:txBody>
          <a:bodyPr wrap="square">
            <a:spAutoFit/>
          </a:bodyPr>
          <a:lstStyle/>
          <a:p>
            <a:pPr marL="457200" indent="-457200">
              <a:lnSpc>
                <a:spcPct val="150000"/>
              </a:lnSpc>
              <a:buFontTx/>
              <a:buAutoNum type="arabicPeriod"/>
              <a:defRPr/>
            </a:pPr>
            <a:r>
              <a:rPr lang="en-US" dirty="0">
                <a:solidFill>
                  <a:schemeClr val="tx2">
                    <a:lumMod val="75000"/>
                  </a:schemeClr>
                </a:solidFill>
                <a:latin typeface="Arial" pitchFamily="34" charset="0"/>
                <a:cs typeface="Arial" pitchFamily="34" charset="0"/>
              </a:rPr>
              <a:t>Fill Out </a:t>
            </a:r>
            <a:r>
              <a:rPr lang="en-US" u="sng" dirty="0">
                <a:solidFill>
                  <a:schemeClr val="tx2">
                    <a:lumMod val="75000"/>
                  </a:schemeClr>
                </a:solidFill>
                <a:latin typeface="Arial" pitchFamily="34" charset="0"/>
                <a:cs typeface="Arial" pitchFamily="34" charset="0"/>
              </a:rPr>
              <a:t>Self-Declaration</a:t>
            </a:r>
            <a:r>
              <a:rPr lang="en-US" dirty="0">
                <a:solidFill>
                  <a:schemeClr val="tx2">
                    <a:lumMod val="75000"/>
                  </a:schemeClr>
                </a:solidFill>
                <a:latin typeface="Arial" pitchFamily="34" charset="0"/>
                <a:cs typeface="Arial" pitchFamily="34" charset="0"/>
              </a:rPr>
              <a:t> Form </a:t>
            </a:r>
          </a:p>
          <a:p>
            <a:pPr marL="457200" indent="-457200">
              <a:buFontTx/>
              <a:buAutoNum type="arabicPeriod"/>
              <a:defRPr/>
            </a:pPr>
            <a:endParaRPr lang="en-US" dirty="0">
              <a:solidFill>
                <a:schemeClr val="tx2">
                  <a:lumMod val="75000"/>
                </a:schemeClr>
              </a:solidFill>
              <a:latin typeface="Arial" pitchFamily="34" charset="0"/>
              <a:cs typeface="Arial" pitchFamily="34" charset="0"/>
            </a:endParaRPr>
          </a:p>
          <a:p>
            <a:pPr marL="457200" indent="-457200">
              <a:buFontTx/>
              <a:buAutoNum type="arabicPeriod"/>
              <a:defRPr/>
            </a:pPr>
            <a:r>
              <a:rPr lang="en-US" dirty="0">
                <a:solidFill>
                  <a:schemeClr val="tx2">
                    <a:lumMod val="75000"/>
                  </a:schemeClr>
                </a:solidFill>
                <a:latin typeface="Arial" pitchFamily="34" charset="0"/>
                <a:cs typeface="Arial" pitchFamily="34" charset="0"/>
              </a:rPr>
              <a:t>Ask the applicant to bring required documentation next month </a:t>
            </a:r>
          </a:p>
          <a:p>
            <a:pPr marL="457200" indent="-457200">
              <a:lnSpc>
                <a:spcPct val="150000"/>
              </a:lnSpc>
              <a:buFontTx/>
              <a:buAutoNum type="arabicPeriod"/>
              <a:defRPr/>
            </a:pPr>
            <a:r>
              <a:rPr lang="en-US" b="1" dirty="0">
                <a:solidFill>
                  <a:schemeClr val="tx1"/>
                </a:solidFill>
                <a:latin typeface="Arial" pitchFamily="34" charset="0"/>
                <a:cs typeface="Arial" pitchFamily="34" charset="0"/>
              </a:rPr>
              <a:t>Issue One Month of benefits</a:t>
            </a:r>
          </a:p>
          <a:p>
            <a:pPr marL="457200" indent="-457200">
              <a:buFontTx/>
              <a:buAutoNum type="arabicPeriod"/>
              <a:defRPr/>
            </a:pPr>
            <a:endParaRPr lang="en-US" dirty="0">
              <a:solidFill>
                <a:schemeClr val="tx2"/>
              </a:solidFill>
              <a:latin typeface="Arial" pitchFamily="34" charset="0"/>
              <a:cs typeface="Arial" pitchFamily="34" charset="0"/>
            </a:endParaRPr>
          </a:p>
          <a:p>
            <a:pPr marL="457200" indent="-457200">
              <a:buFontTx/>
              <a:buAutoNum type="arabicPeriod"/>
              <a:defRPr/>
            </a:pPr>
            <a:r>
              <a:rPr lang="en-US" dirty="0">
                <a:solidFill>
                  <a:schemeClr val="tx1"/>
                </a:solidFill>
                <a:latin typeface="Arial" pitchFamily="34" charset="0"/>
                <a:cs typeface="Arial" pitchFamily="34" charset="0"/>
              </a:rPr>
              <a:t>Schedule a </a:t>
            </a:r>
            <a:r>
              <a:rPr lang="en-US" b="1" dirty="0">
                <a:solidFill>
                  <a:schemeClr val="tx1"/>
                </a:solidFill>
                <a:latin typeface="Arial" pitchFamily="34" charset="0"/>
                <a:cs typeface="Arial" pitchFamily="34" charset="0"/>
              </a:rPr>
              <a:t>PROOF</a:t>
            </a:r>
            <a:r>
              <a:rPr lang="en-US" dirty="0">
                <a:solidFill>
                  <a:schemeClr val="tx1"/>
                </a:solidFill>
                <a:latin typeface="Arial" pitchFamily="34" charset="0"/>
                <a:cs typeface="Arial" pitchFamily="34" charset="0"/>
              </a:rPr>
              <a:t> appointment within 30 days </a:t>
            </a:r>
            <a:r>
              <a:rPr lang="en-US" sz="3200" dirty="0">
                <a:solidFill>
                  <a:schemeClr val="tx1"/>
                </a:solidFill>
                <a:latin typeface="Arial" pitchFamily="34" charset="0"/>
                <a:cs typeface="Arial" pitchFamily="34" charset="0"/>
              </a:rPr>
              <a:t>or </a:t>
            </a:r>
            <a:r>
              <a:rPr lang="en-US" sz="3200" b="1" dirty="0">
                <a:solidFill>
                  <a:schemeClr val="tx1"/>
                </a:solidFill>
                <a:latin typeface="Arial" pitchFamily="34" charset="0"/>
                <a:cs typeface="Arial" pitchFamily="34" charset="0"/>
              </a:rPr>
              <a:t>15 days for income/short-cert</a:t>
            </a:r>
          </a:p>
          <a:p>
            <a:pPr>
              <a:defRPr/>
            </a:pPr>
            <a:endParaRPr lang="en-US" b="1" dirty="0">
              <a:solidFill>
                <a:schemeClr val="tx2"/>
              </a:solidFill>
              <a:latin typeface="Arial" pitchFamily="34" charset="0"/>
              <a:cs typeface="Arial" pitchFamily="34" charset="0"/>
            </a:endParaRP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219200" y="175472"/>
            <a:ext cx="7772400" cy="1324081"/>
          </a:xfrm>
          <a:prstGeom prst="rect">
            <a:avLst/>
          </a:prstGeom>
          <a:noFill/>
          <a:ln w="9525">
            <a:noFill/>
            <a:miter lim="800000"/>
            <a:headEnd/>
            <a:tailEnd/>
          </a:ln>
        </p:spPr>
        <p:txBody>
          <a:bodyPr wrap="square" lIns="92075" tIns="46038" rIns="92075" bIns="46038">
            <a:spAutoFit/>
          </a:bodyPr>
          <a:lstStyle/>
          <a:p>
            <a:pPr>
              <a:defRPr/>
            </a:pPr>
            <a:r>
              <a:rPr lang="en-US" sz="4000" b="1" dirty="0">
                <a:solidFill>
                  <a:schemeClr val="tx2">
                    <a:lumMod val="75000"/>
                  </a:schemeClr>
                </a:solidFill>
                <a:latin typeface="Arial" pitchFamily="34" charset="0"/>
                <a:cs typeface="Arial" pitchFamily="34" charset="0"/>
              </a:rPr>
              <a:t>If Applicable Documentation is Not Available….</a:t>
            </a:r>
          </a:p>
        </p:txBody>
      </p:sp>
      <p:sp>
        <p:nvSpPr>
          <p:cNvPr id="28675" name="Text Box 11"/>
          <p:cNvSpPr txBox="1">
            <a:spLocks noChangeArrowheads="1"/>
          </p:cNvSpPr>
          <p:nvPr/>
        </p:nvSpPr>
        <p:spPr bwMode="auto">
          <a:xfrm flipH="1">
            <a:off x="8153399" y="1905000"/>
            <a:ext cx="45719" cy="579438"/>
          </a:xfrm>
          <a:prstGeom prst="rect">
            <a:avLst/>
          </a:prstGeom>
          <a:noFill/>
          <a:ln w="12700">
            <a:noFill/>
            <a:miter lim="800000"/>
            <a:headEnd type="none" w="sm" len="sm"/>
            <a:tailEnd type="none" w="sm" len="sm"/>
          </a:ln>
        </p:spPr>
        <p:txBody>
          <a:bodyPr wrap="square">
            <a:spAutoFit/>
          </a:bodyPr>
          <a:lstStyle/>
          <a:p>
            <a:endParaRPr lang="en-US" sz="3200" b="1" u="sng" dirty="0">
              <a:solidFill>
                <a:schemeClr val="accent1"/>
              </a:solidFill>
              <a:latin typeface="Times New Roman" pitchFamily="18" charset="0"/>
            </a:endParaRPr>
          </a:p>
        </p:txBody>
      </p:sp>
      <p:sp>
        <p:nvSpPr>
          <p:cNvPr id="2" name="Rectangle 1"/>
          <p:cNvSpPr/>
          <p:nvPr/>
        </p:nvSpPr>
        <p:spPr>
          <a:xfrm>
            <a:off x="609600" y="1499553"/>
            <a:ext cx="7315200" cy="3970318"/>
          </a:xfrm>
          <a:prstGeom prst="rect">
            <a:avLst/>
          </a:prstGeom>
        </p:spPr>
        <p:txBody>
          <a:bodyPr wrap="square">
            <a:spAutoFit/>
          </a:bodyPr>
          <a:lstStyle/>
          <a:p>
            <a:pPr>
              <a:defRPr/>
            </a:pPr>
            <a:r>
              <a:rPr lang="en-US" b="1" u="sng" dirty="0">
                <a:solidFill>
                  <a:schemeClr val="tx2">
                    <a:lumMod val="75000"/>
                  </a:schemeClr>
                </a:solidFill>
                <a:latin typeface="Arial" pitchFamily="34" charset="0"/>
                <a:cs typeface="Arial" pitchFamily="34" charset="0"/>
              </a:rPr>
              <a:t>and</a:t>
            </a:r>
            <a:r>
              <a:rPr lang="en-US" b="1" dirty="0">
                <a:solidFill>
                  <a:schemeClr val="tx2">
                    <a:lumMod val="75000"/>
                  </a:schemeClr>
                </a:solidFill>
                <a:latin typeface="Arial" pitchFamily="34" charset="0"/>
                <a:cs typeface="Arial" pitchFamily="34" charset="0"/>
              </a:rPr>
              <a:t> </a:t>
            </a:r>
            <a:r>
              <a:rPr lang="en-US" dirty="0">
                <a:solidFill>
                  <a:schemeClr val="tx2">
                    <a:lumMod val="75000"/>
                  </a:schemeClr>
                </a:solidFill>
                <a:latin typeface="Arial" pitchFamily="34" charset="0"/>
                <a:cs typeface="Arial" pitchFamily="34" charset="0"/>
              </a:rPr>
              <a:t>the applicant is a:</a:t>
            </a:r>
          </a:p>
          <a:p>
            <a:pPr>
              <a:defRPr/>
            </a:pPr>
            <a:endParaRPr lang="en-US" dirty="0">
              <a:solidFill>
                <a:schemeClr val="tx2">
                  <a:lumMod val="75000"/>
                </a:schemeClr>
              </a:solidFill>
              <a:latin typeface="Arial" pitchFamily="34" charset="0"/>
              <a:cs typeface="Arial" pitchFamily="34" charset="0"/>
            </a:endParaRPr>
          </a:p>
          <a:p>
            <a:pPr marL="457200" indent="-457200">
              <a:buFont typeface="Arial" pitchFamily="34" charset="0"/>
              <a:buChar char="•"/>
              <a:defRPr/>
            </a:pPr>
            <a:r>
              <a:rPr lang="en-US" b="1" dirty="0">
                <a:solidFill>
                  <a:schemeClr val="tx1">
                    <a:lumMod val="75000"/>
                  </a:schemeClr>
                </a:solidFill>
                <a:latin typeface="Arial" pitchFamily="34" charset="0"/>
                <a:cs typeface="Arial" pitchFamily="34" charset="0"/>
              </a:rPr>
              <a:t>Victim of Theft, Loss or Disaster</a:t>
            </a:r>
          </a:p>
          <a:p>
            <a:pPr marL="457200" indent="-457200">
              <a:buFont typeface="Arial" pitchFamily="34" charset="0"/>
              <a:buChar char="•"/>
              <a:defRPr/>
            </a:pPr>
            <a:endParaRPr lang="en-US" b="1" dirty="0">
              <a:solidFill>
                <a:schemeClr val="tx1">
                  <a:lumMod val="75000"/>
                </a:schemeClr>
              </a:solidFill>
              <a:latin typeface="Arial" pitchFamily="34" charset="0"/>
              <a:cs typeface="Arial" pitchFamily="34" charset="0"/>
            </a:endParaRPr>
          </a:p>
          <a:p>
            <a:pPr marL="457200" indent="-457200">
              <a:buFont typeface="Arial" pitchFamily="34" charset="0"/>
              <a:buChar char="•"/>
              <a:defRPr/>
            </a:pPr>
            <a:r>
              <a:rPr lang="en-US" b="1" dirty="0">
                <a:solidFill>
                  <a:schemeClr val="tx1">
                    <a:lumMod val="75000"/>
                  </a:schemeClr>
                </a:solidFill>
                <a:latin typeface="Arial" pitchFamily="34" charset="0"/>
                <a:cs typeface="Arial" pitchFamily="34" charset="0"/>
              </a:rPr>
              <a:t>Homeless</a:t>
            </a:r>
          </a:p>
          <a:p>
            <a:pPr marL="457200" indent="-457200">
              <a:buFont typeface="Arial" pitchFamily="34" charset="0"/>
              <a:buChar char="•"/>
              <a:defRPr/>
            </a:pPr>
            <a:endParaRPr lang="en-US" b="1" dirty="0">
              <a:solidFill>
                <a:schemeClr val="tx1">
                  <a:lumMod val="75000"/>
                </a:schemeClr>
              </a:solidFill>
              <a:latin typeface="Arial" pitchFamily="34" charset="0"/>
              <a:cs typeface="Arial" pitchFamily="34" charset="0"/>
            </a:endParaRPr>
          </a:p>
          <a:p>
            <a:pPr marL="457200" indent="-457200">
              <a:buFont typeface="Arial" pitchFamily="34" charset="0"/>
              <a:buChar char="•"/>
              <a:defRPr/>
            </a:pPr>
            <a:r>
              <a:rPr lang="en-US" b="1" dirty="0">
                <a:solidFill>
                  <a:schemeClr val="tx1">
                    <a:lumMod val="75000"/>
                  </a:schemeClr>
                </a:solidFill>
                <a:latin typeface="Arial" pitchFamily="34" charset="0"/>
                <a:cs typeface="Arial" pitchFamily="34" charset="0"/>
              </a:rPr>
              <a:t>Migrant</a:t>
            </a:r>
          </a:p>
          <a:p>
            <a:pPr>
              <a:defRPr/>
            </a:pPr>
            <a:endParaRPr lang="en-US" b="1" dirty="0">
              <a:solidFill>
                <a:schemeClr val="tx1">
                  <a:lumMod val="75000"/>
                </a:schemeClr>
              </a:solidFill>
              <a:latin typeface="Arial" pitchFamily="34" charset="0"/>
              <a:cs typeface="Arial" pitchFamily="34" charset="0"/>
            </a:endParaRPr>
          </a:p>
          <a:p>
            <a:pPr marL="457200" indent="-457200">
              <a:buFont typeface="Arial" pitchFamily="34" charset="0"/>
              <a:buChar char="•"/>
              <a:defRPr/>
            </a:pPr>
            <a:r>
              <a:rPr lang="en-US" b="1" dirty="0">
                <a:solidFill>
                  <a:schemeClr val="tx1">
                    <a:lumMod val="75000"/>
                  </a:schemeClr>
                </a:solidFill>
                <a:latin typeface="Arial" pitchFamily="34" charset="0"/>
                <a:cs typeface="Arial" pitchFamily="34" charset="0"/>
              </a:rPr>
              <a:t>VOC Holder</a:t>
            </a:r>
          </a:p>
        </p:txBody>
      </p:sp>
      <p:sp>
        <p:nvSpPr>
          <p:cNvPr id="3" name="TextBox 2"/>
          <p:cNvSpPr txBox="1"/>
          <p:nvPr/>
        </p:nvSpPr>
        <p:spPr>
          <a:xfrm>
            <a:off x="990600" y="5791200"/>
            <a:ext cx="4267200" cy="707886"/>
          </a:xfrm>
          <a:prstGeom prst="rect">
            <a:avLst/>
          </a:prstGeom>
          <a:noFill/>
        </p:spPr>
        <p:txBody>
          <a:bodyPr wrap="square" rtlCol="0">
            <a:spAutoFit/>
          </a:bodyPr>
          <a:lstStyle/>
          <a:p>
            <a:r>
              <a:rPr lang="en-US" sz="4000" b="1" dirty="0">
                <a:solidFill>
                  <a:schemeClr val="tx2">
                    <a:lumMod val="75000"/>
                  </a:schemeClr>
                </a:solidFill>
                <a:latin typeface="Arial" panose="020B0604020202020204" pitchFamily="34" charset="0"/>
                <a:cs typeface="Arial" panose="020B0604020202020204" pitchFamily="34" charset="0"/>
              </a:rPr>
              <a:t>Then</a:t>
            </a:r>
            <a:r>
              <a:rPr lang="en-US" sz="2400" b="1" dirty="0">
                <a:solidFill>
                  <a:schemeClr val="tx2">
                    <a:lumMod val="75000"/>
                  </a:schemeClr>
                </a:solidFill>
                <a:latin typeface="Arial" panose="020B0604020202020204" pitchFamily="34" charset="0"/>
                <a:cs typeface="Arial" panose="020B0604020202020204" pitchFamily="34" charset="0"/>
              </a:rPr>
              <a:t>….(next slide)</a:t>
            </a:r>
          </a:p>
        </p:txBody>
      </p:sp>
    </p:spTree>
  </p:cSld>
  <p:clrMapOvr>
    <a:masterClrMapping/>
  </p:clrMapOvr>
  <p:transition>
    <p:split orient="vert"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184597" y="142517"/>
            <a:ext cx="8956675" cy="3847849"/>
          </a:xfrm>
          <a:prstGeom prst="rect">
            <a:avLst/>
          </a:prstGeom>
          <a:noFill/>
          <a:ln w="9525">
            <a:solidFill>
              <a:schemeClr val="bg2">
                <a:lumMod val="90000"/>
              </a:schemeClr>
            </a:solidFill>
            <a:miter lim="800000"/>
            <a:headEnd/>
            <a:tailEnd/>
          </a:ln>
        </p:spPr>
        <p:txBody>
          <a:bodyPr wrap="square" lIns="92075" tIns="46038" rIns="92075" bIns="46038">
            <a:spAutoFit/>
          </a:bodyPr>
          <a:lstStyle/>
          <a:p>
            <a:pPr algn="ctr">
              <a:defRPr/>
            </a:pPr>
            <a:endParaRPr lang="en-US" sz="2400" b="1" dirty="0">
              <a:solidFill>
                <a:schemeClr val="tx1">
                  <a:lumMod val="65000"/>
                </a:schemeClr>
              </a:solidFill>
              <a:latin typeface="Arial" pitchFamily="34" charset="0"/>
              <a:cs typeface="Arial" pitchFamily="34" charset="0"/>
            </a:endParaRPr>
          </a:p>
          <a:p>
            <a:pPr algn="ctr">
              <a:defRPr/>
            </a:pPr>
            <a:r>
              <a:rPr lang="en-US" sz="2400" b="1" dirty="0">
                <a:solidFill>
                  <a:schemeClr val="tx2"/>
                </a:solidFill>
                <a:latin typeface="Arial" pitchFamily="34" charset="0"/>
                <a:cs typeface="Arial" pitchFamily="34" charset="0"/>
              </a:rPr>
              <a:t>       </a:t>
            </a:r>
            <a:r>
              <a:rPr lang="en-US" sz="2400" b="1" dirty="0">
                <a:solidFill>
                  <a:schemeClr val="tx2">
                    <a:lumMod val="75000"/>
                  </a:schemeClr>
                </a:solidFill>
                <a:latin typeface="Arial" pitchFamily="34" charset="0"/>
                <a:cs typeface="Arial" pitchFamily="34" charset="0"/>
              </a:rPr>
              <a:t>A </a:t>
            </a:r>
            <a:r>
              <a:rPr lang="en-US" sz="4000" b="1" dirty="0">
                <a:solidFill>
                  <a:schemeClr val="tx2">
                    <a:lumMod val="75000"/>
                  </a:schemeClr>
                </a:solidFill>
                <a:latin typeface="Arial" pitchFamily="34" charset="0"/>
                <a:cs typeface="Arial" pitchFamily="34" charset="0"/>
              </a:rPr>
              <a:t>Reliable Third Party </a:t>
            </a:r>
            <a:r>
              <a:rPr lang="en-US" sz="2400" b="1" dirty="0">
                <a:solidFill>
                  <a:schemeClr val="tx2">
                    <a:lumMod val="75000"/>
                  </a:schemeClr>
                </a:solidFill>
                <a:latin typeface="Arial" pitchFamily="34" charset="0"/>
                <a:cs typeface="Arial" pitchFamily="34" charset="0"/>
              </a:rPr>
              <a:t>Can Confirm </a:t>
            </a:r>
          </a:p>
          <a:p>
            <a:pPr algn="ctr">
              <a:defRPr/>
            </a:pPr>
            <a:r>
              <a:rPr lang="en-US" sz="3200" b="1" dirty="0">
                <a:solidFill>
                  <a:schemeClr val="tx2">
                    <a:lumMod val="75000"/>
                  </a:schemeClr>
                </a:solidFill>
                <a:latin typeface="Arial" pitchFamily="34" charset="0"/>
                <a:cs typeface="Arial" pitchFamily="34" charset="0"/>
              </a:rPr>
              <a:t>Identity, Residency &amp; Income</a:t>
            </a:r>
          </a:p>
          <a:p>
            <a:pPr>
              <a:defRPr/>
            </a:pPr>
            <a:endParaRPr lang="en-US" sz="3600" dirty="0">
              <a:solidFill>
                <a:schemeClr val="tx2">
                  <a:lumMod val="75000"/>
                </a:schemeClr>
              </a:solidFill>
              <a:latin typeface="Arial Rounded MT Bold" pitchFamily="34" charset="0"/>
            </a:endParaRPr>
          </a:p>
          <a:p>
            <a:pPr>
              <a:defRPr/>
            </a:pPr>
            <a:endParaRPr lang="en-US" dirty="0">
              <a:solidFill>
                <a:srgbClr val="CC2201"/>
              </a:solidFill>
              <a:latin typeface="Arial Rounded MT Bold" pitchFamily="34" charset="0"/>
            </a:endParaRPr>
          </a:p>
          <a:p>
            <a:pPr>
              <a:defRPr/>
            </a:pPr>
            <a:endParaRPr lang="en-US" dirty="0">
              <a:solidFill>
                <a:srgbClr val="CC2201"/>
              </a:solidFill>
              <a:latin typeface="Arial Rounded MT Bold" pitchFamily="34" charset="0"/>
            </a:endParaRPr>
          </a:p>
          <a:p>
            <a:pPr>
              <a:defRPr/>
            </a:pPr>
            <a:endParaRPr lang="en-US" dirty="0">
              <a:solidFill>
                <a:srgbClr val="CC2201"/>
              </a:solidFill>
              <a:latin typeface="Arial Rounded MT Bold" pitchFamily="34" charset="0"/>
            </a:endParaRPr>
          </a:p>
          <a:p>
            <a:pPr>
              <a:defRPr/>
            </a:pPr>
            <a:endParaRPr lang="en-US" dirty="0">
              <a:solidFill>
                <a:srgbClr val="CC2201"/>
              </a:solidFill>
              <a:latin typeface="Arial Rounded MT Bold" pitchFamily="34" charset="0"/>
            </a:endParaRPr>
          </a:p>
        </p:txBody>
      </p:sp>
      <p:sp>
        <p:nvSpPr>
          <p:cNvPr id="5126" name="Rectangle 6"/>
          <p:cNvSpPr>
            <a:spLocks noChangeArrowheads="1"/>
          </p:cNvSpPr>
          <p:nvPr/>
        </p:nvSpPr>
        <p:spPr bwMode="auto">
          <a:xfrm>
            <a:off x="685800" y="1738563"/>
            <a:ext cx="7772400" cy="1200971"/>
          </a:xfrm>
          <a:prstGeom prst="rect">
            <a:avLst/>
          </a:prstGeom>
          <a:noFill/>
          <a:ln w="50800">
            <a:noFill/>
            <a:miter lim="800000"/>
            <a:headEnd/>
            <a:tailEnd/>
          </a:ln>
        </p:spPr>
        <p:txBody>
          <a:bodyPr wrap="square" lIns="92075" tIns="46038" rIns="92075" bIns="46038">
            <a:spAutoFit/>
          </a:bodyPr>
          <a:lstStyle/>
          <a:p>
            <a:pPr algn="ctr">
              <a:defRPr/>
            </a:pPr>
            <a:r>
              <a:rPr lang="en-US" sz="2400" b="1" dirty="0">
                <a:solidFill>
                  <a:schemeClr val="tx1">
                    <a:lumMod val="75000"/>
                  </a:schemeClr>
                </a:solidFill>
                <a:latin typeface="Arial" pitchFamily="34" charset="0"/>
                <a:cs typeface="Arial" pitchFamily="34" charset="0"/>
              </a:rPr>
              <a:t>Staff of a social service agency, church, legal aid society, relief organization, school counselor, or an employer</a:t>
            </a:r>
          </a:p>
        </p:txBody>
      </p:sp>
      <p:sp>
        <p:nvSpPr>
          <p:cNvPr id="5127" name="Rectangle 7"/>
          <p:cNvSpPr>
            <a:spLocks noChangeArrowheads="1"/>
          </p:cNvSpPr>
          <p:nvPr/>
        </p:nvSpPr>
        <p:spPr bwMode="auto">
          <a:xfrm>
            <a:off x="381000" y="5181600"/>
            <a:ext cx="8382000" cy="1385888"/>
          </a:xfrm>
          <a:prstGeom prst="rect">
            <a:avLst/>
          </a:prstGeom>
          <a:noFill/>
          <a:ln w="127000">
            <a:solidFill>
              <a:schemeClr val="bg2">
                <a:lumMod val="90000"/>
              </a:schemeClr>
            </a:solidFill>
            <a:miter lim="800000"/>
            <a:headEnd/>
            <a:tailEnd/>
          </a:ln>
        </p:spPr>
        <p:txBody>
          <a:bodyPr lIns="92075" tIns="46038" rIns="92075" bIns="46038">
            <a:spAutoFit/>
          </a:bodyPr>
          <a:lstStyle/>
          <a:p>
            <a:pPr algn="ctr">
              <a:defRPr/>
            </a:pPr>
            <a:r>
              <a:rPr lang="en-US" sz="4000" b="1" dirty="0">
                <a:solidFill>
                  <a:schemeClr val="tx1"/>
                </a:solidFill>
                <a:latin typeface="Arial" pitchFamily="34" charset="0"/>
                <a:cs typeface="Arial" pitchFamily="34" charset="0"/>
              </a:rPr>
              <a:t>If </a:t>
            </a:r>
            <a:r>
              <a:rPr lang="en-US" sz="4400" b="1" dirty="0">
                <a:solidFill>
                  <a:schemeClr val="tx1"/>
                </a:solidFill>
                <a:latin typeface="Arial" pitchFamily="34" charset="0"/>
                <a:cs typeface="Arial" pitchFamily="34" charset="0"/>
              </a:rPr>
              <a:t>so</a:t>
            </a:r>
            <a:r>
              <a:rPr lang="en-US" sz="4000" b="1" dirty="0">
                <a:solidFill>
                  <a:schemeClr val="tx1"/>
                </a:solidFill>
                <a:latin typeface="Arial" pitchFamily="34" charset="0"/>
                <a:cs typeface="Arial" pitchFamily="34" charset="0"/>
              </a:rPr>
              <a:t>, Use</a:t>
            </a:r>
          </a:p>
          <a:p>
            <a:pPr algn="ctr">
              <a:defRPr/>
            </a:pPr>
            <a:r>
              <a:rPr lang="en-US" sz="4000" b="1" dirty="0">
                <a:solidFill>
                  <a:schemeClr val="tx1"/>
                </a:solidFill>
                <a:latin typeface="Arial" pitchFamily="34" charset="0"/>
                <a:cs typeface="Arial" pitchFamily="34" charset="0"/>
              </a:rPr>
              <a:t> Verification Form</a:t>
            </a:r>
            <a:endParaRPr lang="en-US" sz="4000" b="1" u="sng" dirty="0">
              <a:solidFill>
                <a:schemeClr val="tx1"/>
              </a:solidFill>
              <a:latin typeface="Arial" pitchFamily="34" charset="0"/>
              <a:cs typeface="Arial" pitchFamily="34" charset="0"/>
            </a:endParaRPr>
          </a:p>
        </p:txBody>
      </p:sp>
      <p:pic>
        <p:nvPicPr>
          <p:cNvPr id="11" name="Picture 19" descr="C:\Users\botelloa\AppData\Local\Microsoft\Windows\Temporary Internet Files\Content.IE5\2HJG0SK7\pastor-marcos-pereir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925" y="3242815"/>
            <a:ext cx="1579275"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9" descr="Image result for community action agency in hartford connecticu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8"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3462785"/>
            <a:ext cx="2590801" cy="156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2" descr="Image result for school counselo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11" name="Picture 63"/>
          <p:cNvPicPr>
            <a:picLocks noChangeAspect="1" noChangeArrowheads="1"/>
          </p:cNvPicPr>
          <p:nvPr/>
        </p:nvPicPr>
        <p:blipFill rotWithShape="1">
          <a:blip r:embed="rId5">
            <a:extLst>
              <a:ext uri="{28A0092B-C50C-407E-A947-70E740481C1C}">
                <a14:useLocalDpi xmlns:a14="http://schemas.microsoft.com/office/drawing/2010/main" val="0"/>
              </a:ext>
            </a:extLst>
          </a:blip>
          <a:srcRect l="2833" r="5053"/>
          <a:stretch/>
        </p:blipFill>
        <p:spPr bwMode="auto">
          <a:xfrm>
            <a:off x="5709684" y="3676650"/>
            <a:ext cx="3053316"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2413" cy="6856413"/>
          </a:xfrm>
          <a:prstGeom prst="rect">
            <a:avLst/>
          </a:prstGeom>
          <a:solidFill>
            <a:schemeClr val="bg1"/>
          </a:solidFill>
          <a:ln w="9525">
            <a:solidFill>
              <a:schemeClr val="bg2"/>
            </a:solidFill>
            <a:miter lim="800000"/>
            <a:headEnd/>
            <a:tailEnd/>
          </a:ln>
        </p:spPr>
        <p:txBody>
          <a:bodyPr wrap="none" anchor="ctr"/>
          <a:lstStyle/>
          <a:p>
            <a:endParaRPr lang="en-US" dirty="0"/>
          </a:p>
        </p:txBody>
      </p:sp>
      <p:sp>
        <p:nvSpPr>
          <p:cNvPr id="7172" name="Rectangle 3"/>
          <p:cNvSpPr>
            <a:spLocks noChangeArrowheads="1"/>
          </p:cNvSpPr>
          <p:nvPr/>
        </p:nvSpPr>
        <p:spPr bwMode="auto">
          <a:xfrm>
            <a:off x="0" y="0"/>
            <a:ext cx="9142413" cy="1625600"/>
          </a:xfrm>
          <a:prstGeom prst="rect">
            <a:avLst/>
          </a:prstGeom>
          <a:solidFill>
            <a:schemeClr val="bg2"/>
          </a:solidFill>
          <a:ln w="9525">
            <a:solidFill>
              <a:schemeClr val="bg2"/>
            </a:solidFill>
            <a:miter lim="800000"/>
            <a:headEnd/>
            <a:tailEnd/>
          </a:ln>
        </p:spPr>
        <p:txBody>
          <a:bodyPr lIns="92075" tIns="46038" rIns="92075" bIns="46038">
            <a:spAutoFit/>
          </a:bodyPr>
          <a:lstStyle/>
          <a:p>
            <a:pPr algn="ctr">
              <a:defRPr/>
            </a:pPr>
            <a:r>
              <a:rPr lang="en-US" sz="3600" dirty="0">
                <a:solidFill>
                  <a:schemeClr val="tx2">
                    <a:lumMod val="75000"/>
                  </a:schemeClr>
                </a:solidFill>
                <a:latin typeface="Arial Rounded MT Bold" pitchFamily="34" charset="0"/>
              </a:rPr>
              <a:t> </a:t>
            </a:r>
            <a:r>
              <a:rPr lang="en-US" sz="3600" dirty="0">
                <a:solidFill>
                  <a:schemeClr val="tx2">
                    <a:lumMod val="75000"/>
                  </a:schemeClr>
                </a:solidFill>
                <a:latin typeface="Arial" pitchFamily="34" charset="0"/>
                <a:cs typeface="Arial" pitchFamily="34" charset="0"/>
              </a:rPr>
              <a:t>If There is  </a:t>
            </a:r>
            <a:r>
              <a:rPr lang="en-US" sz="4000" b="1" dirty="0">
                <a:solidFill>
                  <a:schemeClr val="tx2">
                    <a:lumMod val="75000"/>
                  </a:schemeClr>
                </a:solidFill>
                <a:latin typeface="Arial" pitchFamily="34" charset="0"/>
                <a:cs typeface="Arial" pitchFamily="34" charset="0"/>
              </a:rPr>
              <a:t>NO</a:t>
            </a:r>
            <a:r>
              <a:rPr lang="en-US" sz="4000" dirty="0">
                <a:solidFill>
                  <a:schemeClr val="tx2">
                    <a:lumMod val="75000"/>
                  </a:schemeClr>
                </a:solidFill>
                <a:latin typeface="Arial" pitchFamily="34" charset="0"/>
                <a:cs typeface="Arial" pitchFamily="34" charset="0"/>
              </a:rPr>
              <a:t> </a:t>
            </a:r>
            <a:r>
              <a:rPr lang="en-US" sz="3600" dirty="0">
                <a:solidFill>
                  <a:schemeClr val="tx2">
                    <a:lumMod val="75000"/>
                  </a:schemeClr>
                </a:solidFill>
                <a:latin typeface="Arial" pitchFamily="34" charset="0"/>
                <a:cs typeface="Arial" pitchFamily="34" charset="0"/>
              </a:rPr>
              <a:t>Reliable Third Party </a:t>
            </a:r>
          </a:p>
          <a:p>
            <a:pPr>
              <a:defRPr/>
            </a:pPr>
            <a:endParaRPr lang="en-US" sz="3600" dirty="0">
              <a:solidFill>
                <a:schemeClr val="tx2">
                  <a:lumMod val="75000"/>
                </a:schemeClr>
              </a:solidFill>
              <a:latin typeface="Arial" pitchFamily="34" charset="0"/>
              <a:cs typeface="Arial" pitchFamily="34" charset="0"/>
            </a:endParaRPr>
          </a:p>
          <a:p>
            <a:pPr>
              <a:defRPr/>
            </a:pPr>
            <a:r>
              <a:rPr lang="en-US" sz="2400" dirty="0">
                <a:solidFill>
                  <a:schemeClr val="tx2">
                    <a:lumMod val="75000"/>
                  </a:schemeClr>
                </a:solidFill>
                <a:latin typeface="Arial" pitchFamily="34" charset="0"/>
                <a:cs typeface="Arial" pitchFamily="34" charset="0"/>
              </a:rPr>
              <a:t>  </a:t>
            </a:r>
          </a:p>
        </p:txBody>
      </p:sp>
      <p:sp>
        <p:nvSpPr>
          <p:cNvPr id="3077" name="Rectangle 4"/>
          <p:cNvSpPr>
            <a:spLocks noChangeArrowheads="1"/>
          </p:cNvSpPr>
          <p:nvPr/>
        </p:nvSpPr>
        <p:spPr bwMode="auto">
          <a:xfrm>
            <a:off x="4403725" y="1774825"/>
            <a:ext cx="184150" cy="304800"/>
          </a:xfrm>
          <a:prstGeom prst="rect">
            <a:avLst/>
          </a:prstGeom>
          <a:noFill/>
          <a:ln w="9525">
            <a:noFill/>
            <a:miter lim="800000"/>
            <a:headEnd/>
            <a:tailEnd/>
          </a:ln>
        </p:spPr>
        <p:txBody>
          <a:bodyPr wrap="none" lIns="92075" tIns="46038" rIns="92075" bIns="46038">
            <a:spAutoFit/>
          </a:bodyPr>
          <a:lstStyle/>
          <a:p>
            <a:endParaRPr lang="en-US" sz="2400" dirty="0">
              <a:solidFill>
                <a:schemeClr val="tx1"/>
              </a:solidFill>
              <a:latin typeface="Times New Roman" pitchFamily="18" charset="0"/>
            </a:endParaRPr>
          </a:p>
        </p:txBody>
      </p:sp>
      <p:sp>
        <p:nvSpPr>
          <p:cNvPr id="3078" name="Rectangle 5"/>
          <p:cNvSpPr>
            <a:spLocks noChangeArrowheads="1"/>
          </p:cNvSpPr>
          <p:nvPr/>
        </p:nvSpPr>
        <p:spPr bwMode="auto">
          <a:xfrm>
            <a:off x="5410200" y="1905000"/>
            <a:ext cx="3732213" cy="946150"/>
          </a:xfrm>
          <a:prstGeom prst="rect">
            <a:avLst/>
          </a:prstGeom>
          <a:noFill/>
          <a:ln w="9525">
            <a:noFill/>
            <a:miter lim="800000"/>
            <a:headEnd/>
            <a:tailEnd/>
          </a:ln>
        </p:spPr>
        <p:txBody>
          <a:bodyPr lIns="92075" tIns="46038" rIns="92075" bIns="46038">
            <a:spAutoFit/>
          </a:bodyPr>
          <a:lstStyle/>
          <a:p>
            <a:endParaRPr lang="en-US" sz="3600" b="1" dirty="0">
              <a:solidFill>
                <a:srgbClr val="D60093"/>
              </a:solidFill>
              <a:latin typeface="Arial Rounded MT Bold" pitchFamily="34" charset="0"/>
            </a:endParaRPr>
          </a:p>
          <a:p>
            <a:endParaRPr lang="en-US" sz="3600" b="1" dirty="0">
              <a:solidFill>
                <a:srgbClr val="D60093"/>
              </a:solidFill>
              <a:latin typeface="Arial Rounded MT Bold" pitchFamily="34" charset="0"/>
            </a:endParaRPr>
          </a:p>
        </p:txBody>
      </p:sp>
      <p:sp>
        <p:nvSpPr>
          <p:cNvPr id="7175" name="Rectangle 7"/>
          <p:cNvSpPr>
            <a:spLocks noChangeArrowheads="1"/>
          </p:cNvSpPr>
          <p:nvPr/>
        </p:nvSpPr>
        <p:spPr bwMode="auto">
          <a:xfrm>
            <a:off x="366713" y="990600"/>
            <a:ext cx="8472487" cy="2370522"/>
          </a:xfrm>
          <a:prstGeom prst="rect">
            <a:avLst/>
          </a:prstGeom>
          <a:noFill/>
          <a:ln w="9525">
            <a:noFill/>
            <a:miter lim="800000"/>
            <a:headEnd/>
            <a:tailEnd/>
          </a:ln>
        </p:spPr>
        <p:txBody>
          <a:bodyPr wrap="square" lIns="92075" tIns="46038" rIns="92075" bIns="46038">
            <a:spAutoFit/>
          </a:bodyPr>
          <a:lstStyle/>
          <a:p>
            <a:pPr>
              <a:defRPr/>
            </a:pPr>
            <a:r>
              <a:rPr lang="en-US" sz="3600" b="1" dirty="0">
                <a:solidFill>
                  <a:schemeClr val="tx2">
                    <a:lumMod val="75000"/>
                  </a:schemeClr>
                </a:solidFill>
                <a:latin typeface="Arial Rounded MT Bold" pitchFamily="34" charset="0"/>
              </a:rPr>
              <a:t>                      </a:t>
            </a:r>
            <a:r>
              <a:rPr lang="en-US" sz="3200" b="1" dirty="0">
                <a:solidFill>
                  <a:schemeClr val="tx2">
                    <a:lumMod val="75000"/>
                  </a:schemeClr>
                </a:solidFill>
                <a:latin typeface="Arial" pitchFamily="34" charset="0"/>
                <a:cs typeface="Arial" pitchFamily="34" charset="0"/>
              </a:rPr>
              <a:t>Refer Applicant To…</a:t>
            </a:r>
            <a:r>
              <a:rPr lang="en-US" sz="3200" b="1" dirty="0">
                <a:solidFill>
                  <a:schemeClr val="tx2"/>
                </a:solidFill>
                <a:latin typeface="Arial" pitchFamily="34" charset="0"/>
                <a:cs typeface="Arial" pitchFamily="34" charset="0"/>
              </a:rPr>
              <a:t> </a:t>
            </a:r>
            <a:r>
              <a:rPr lang="en-US" sz="3200" b="1" dirty="0">
                <a:solidFill>
                  <a:schemeClr val="bg2">
                    <a:lumMod val="25000"/>
                  </a:schemeClr>
                </a:solidFill>
                <a:latin typeface="Arial" pitchFamily="34" charset="0"/>
                <a:cs typeface="Arial" pitchFamily="34" charset="0"/>
              </a:rPr>
              <a:t> </a:t>
            </a:r>
          </a:p>
          <a:p>
            <a:pPr algn="ctr">
              <a:defRPr/>
            </a:pPr>
            <a:r>
              <a:rPr lang="en-US" sz="3600" b="1" dirty="0">
                <a:solidFill>
                  <a:srgbClr val="D60093"/>
                </a:solidFill>
                <a:latin typeface="Arial" pitchFamily="34" charset="0"/>
                <a:cs typeface="Arial" pitchFamily="34" charset="0"/>
              </a:rPr>
              <a:t>  </a:t>
            </a:r>
            <a:r>
              <a:rPr lang="en-US" sz="3600" b="1" dirty="0">
                <a:solidFill>
                  <a:schemeClr val="tx1"/>
                </a:solidFill>
                <a:latin typeface="Arial" pitchFamily="34" charset="0"/>
                <a:cs typeface="Arial" pitchFamily="34" charset="0"/>
              </a:rPr>
              <a:t>Your Local agency Coordinator or Designee for further assistance  </a:t>
            </a:r>
          </a:p>
          <a:p>
            <a:pPr>
              <a:defRPr/>
            </a:pPr>
            <a:r>
              <a:rPr lang="en-US" sz="4000" b="1" dirty="0">
                <a:solidFill>
                  <a:srgbClr val="D60093"/>
                </a:solidFill>
                <a:latin typeface="Arial Rounded MT Bold" pitchFamily="34" charset="0"/>
              </a:rPr>
              <a:t> </a:t>
            </a:r>
          </a:p>
        </p:txBody>
      </p:sp>
      <p:sp>
        <p:nvSpPr>
          <p:cNvPr id="3080" name="Rectangle 8"/>
          <p:cNvSpPr>
            <a:spLocks noChangeArrowheads="1"/>
          </p:cNvSpPr>
          <p:nvPr/>
        </p:nvSpPr>
        <p:spPr bwMode="auto">
          <a:xfrm>
            <a:off x="60325" y="5889625"/>
            <a:ext cx="184150" cy="304800"/>
          </a:xfrm>
          <a:prstGeom prst="rect">
            <a:avLst/>
          </a:prstGeom>
          <a:noFill/>
          <a:ln w="9525">
            <a:noFill/>
            <a:miter lim="800000"/>
            <a:headEnd/>
            <a:tailEnd/>
          </a:ln>
        </p:spPr>
        <p:txBody>
          <a:bodyPr wrap="none" lIns="92075" tIns="46038" rIns="92075" bIns="46038">
            <a:spAutoFit/>
          </a:bodyPr>
          <a:lstStyle/>
          <a:p>
            <a:endParaRPr lang="en-US" sz="2400" dirty="0">
              <a:solidFill>
                <a:schemeClr val="tx1"/>
              </a:solidFill>
              <a:latin typeface="Times New Roman" pitchFamily="18" charset="0"/>
            </a:endParaRPr>
          </a:p>
        </p:txBody>
      </p:sp>
      <p:sp>
        <p:nvSpPr>
          <p:cNvPr id="7179" name="Rectangle 11"/>
          <p:cNvSpPr>
            <a:spLocks noChangeArrowheads="1"/>
          </p:cNvSpPr>
          <p:nvPr/>
        </p:nvSpPr>
        <p:spPr bwMode="auto">
          <a:xfrm>
            <a:off x="457200" y="3657600"/>
            <a:ext cx="6553200" cy="1201738"/>
          </a:xfrm>
          <a:prstGeom prst="rect">
            <a:avLst/>
          </a:prstGeom>
          <a:noFill/>
          <a:ln w="9525">
            <a:solidFill>
              <a:schemeClr val="bg1"/>
            </a:solidFill>
            <a:miter lim="800000"/>
            <a:headEnd/>
            <a:tailEnd/>
          </a:ln>
        </p:spPr>
        <p:txBody>
          <a:bodyPr lIns="92075" tIns="46038" rIns="92075" bIns="46038">
            <a:spAutoFit/>
          </a:bodyPr>
          <a:lstStyle/>
          <a:p>
            <a:pPr lvl="4">
              <a:defRPr/>
            </a:pPr>
            <a:r>
              <a:rPr lang="en-US" sz="3600" b="1" dirty="0">
                <a:solidFill>
                  <a:srgbClr val="D60093"/>
                </a:solidFill>
                <a:latin typeface="Arial" pitchFamily="34" charset="0"/>
                <a:cs typeface="Arial" pitchFamily="34" charset="0"/>
              </a:rPr>
              <a:t>         </a:t>
            </a:r>
            <a:r>
              <a:rPr lang="en-US" sz="3600" b="1" dirty="0">
                <a:solidFill>
                  <a:schemeClr val="bg2">
                    <a:lumMod val="25000"/>
                  </a:schemeClr>
                </a:solidFill>
                <a:latin typeface="Arial" pitchFamily="34" charset="0"/>
                <a:cs typeface="Arial" pitchFamily="34" charset="0"/>
              </a:rPr>
              <a:t>Program </a:t>
            </a:r>
          </a:p>
          <a:p>
            <a:pPr lvl="4">
              <a:defRPr/>
            </a:pPr>
            <a:r>
              <a:rPr lang="en-US" sz="3600" b="1" dirty="0">
                <a:solidFill>
                  <a:schemeClr val="bg2">
                    <a:lumMod val="25000"/>
                  </a:schemeClr>
                </a:solidFill>
                <a:latin typeface="Arial" pitchFamily="34" charset="0"/>
                <a:cs typeface="Arial" pitchFamily="34" charset="0"/>
              </a:rPr>
              <a:t>      Coordinator</a:t>
            </a:r>
          </a:p>
        </p:txBody>
      </p:sp>
      <p:pic>
        <p:nvPicPr>
          <p:cNvPr id="309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806" y="2952750"/>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131" y="1371600"/>
            <a:ext cx="4114800" cy="529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8195" y="228600"/>
            <a:ext cx="7125113" cy="924475"/>
          </a:xfrm>
        </p:spPr>
        <p:txBody>
          <a:bodyPr>
            <a:norm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Notice of Participant Action</a:t>
            </a:r>
          </a:p>
        </p:txBody>
      </p:sp>
      <p:sp>
        <p:nvSpPr>
          <p:cNvPr id="6" name="Rectangle 5"/>
          <p:cNvSpPr/>
          <p:nvPr/>
        </p:nvSpPr>
        <p:spPr>
          <a:xfrm>
            <a:off x="304801" y="1477713"/>
            <a:ext cx="4538330" cy="5244513"/>
          </a:xfrm>
          <a:prstGeom prst="rect">
            <a:avLst/>
          </a:prstGeom>
        </p:spPr>
        <p:txBody>
          <a:bodyPr wrap="square">
            <a:spAutoFit/>
          </a:bodyPr>
          <a:lstStyle/>
          <a:p>
            <a:pPr marL="342900" indent="-342900">
              <a:lnSpc>
                <a:spcPct val="90000"/>
              </a:lnSpc>
              <a:buClr>
                <a:schemeClr val="accent1"/>
              </a:buClr>
              <a:buFont typeface="Wingdings" panose="05000000000000000000" pitchFamily="2" charset="2"/>
              <a:buChar char="q"/>
              <a:defRPr/>
            </a:pPr>
            <a:r>
              <a:rPr lang="en-US" sz="2000" b="1" dirty="0">
                <a:solidFill>
                  <a:schemeClr val="tx2">
                    <a:lumMod val="75000"/>
                  </a:schemeClr>
                </a:solidFill>
                <a:latin typeface="Arial" pitchFamily="34" charset="0"/>
                <a:cs typeface="Arial" pitchFamily="34" charset="0"/>
              </a:rPr>
              <a:t>If </a:t>
            </a:r>
            <a:r>
              <a:rPr lang="en-US" sz="2000" b="1" i="1" dirty="0">
                <a:solidFill>
                  <a:schemeClr val="tx2">
                    <a:lumMod val="75000"/>
                  </a:schemeClr>
                </a:solidFill>
                <a:latin typeface="Arial" pitchFamily="34" charset="0"/>
                <a:cs typeface="Arial" pitchFamily="34" charset="0"/>
              </a:rPr>
              <a:t>ineligibility</a:t>
            </a:r>
            <a:r>
              <a:rPr lang="en-US" sz="2000" b="1" dirty="0">
                <a:solidFill>
                  <a:schemeClr val="tx2">
                    <a:lumMod val="75000"/>
                  </a:schemeClr>
                </a:solidFill>
                <a:latin typeface="Arial" pitchFamily="34" charset="0"/>
                <a:cs typeface="Arial" pitchFamily="34" charset="0"/>
              </a:rPr>
              <a:t> was determined </a:t>
            </a:r>
            <a:r>
              <a:rPr lang="en-US" sz="2000" b="1" u="sng" dirty="0">
                <a:solidFill>
                  <a:schemeClr val="tx2">
                    <a:lumMod val="75000"/>
                  </a:schemeClr>
                </a:solidFill>
                <a:latin typeface="Arial" pitchFamily="34" charset="0"/>
                <a:cs typeface="Arial" pitchFamily="34" charset="0"/>
              </a:rPr>
              <a:t>during an appointment</a:t>
            </a:r>
            <a:r>
              <a:rPr lang="en-US" sz="2000" b="1" dirty="0">
                <a:solidFill>
                  <a:schemeClr val="tx2">
                    <a:lumMod val="75000"/>
                  </a:schemeClr>
                </a:solidFill>
                <a:latin typeface="Arial" pitchFamily="34" charset="0"/>
                <a:cs typeface="Arial" pitchFamily="34" charset="0"/>
              </a:rPr>
              <a:t>, complete and issue a Notice of Participant Action form (NOPA). </a:t>
            </a:r>
            <a:r>
              <a:rPr lang="en-US" sz="2400" b="1" dirty="0">
                <a:solidFill>
                  <a:schemeClr val="tx2">
                    <a:lumMod val="75000"/>
                  </a:schemeClr>
                </a:solidFill>
                <a:latin typeface="Arial" pitchFamily="34" charset="0"/>
                <a:cs typeface="Arial" pitchFamily="34" charset="0"/>
              </a:rPr>
              <a:t>*</a:t>
            </a:r>
          </a:p>
          <a:p>
            <a:pPr marL="342900" indent="-342900">
              <a:lnSpc>
                <a:spcPct val="90000"/>
              </a:lnSpc>
              <a:buClr>
                <a:schemeClr val="accent1"/>
              </a:buClr>
              <a:buFont typeface="Wingdings" panose="05000000000000000000" pitchFamily="2" charset="2"/>
              <a:buChar char="q"/>
              <a:defRPr/>
            </a:pPr>
            <a:endParaRPr lang="en-US" sz="2000" b="1" dirty="0">
              <a:solidFill>
                <a:schemeClr val="tx2">
                  <a:lumMod val="75000"/>
                </a:schemeClr>
              </a:solidFill>
              <a:latin typeface="Arial" pitchFamily="34" charset="0"/>
              <a:cs typeface="Arial" pitchFamily="34" charset="0"/>
            </a:endParaRPr>
          </a:p>
          <a:p>
            <a:pPr marL="342900" indent="-342900">
              <a:lnSpc>
                <a:spcPct val="90000"/>
              </a:lnSpc>
              <a:buClr>
                <a:schemeClr val="accent1"/>
              </a:buClr>
              <a:buFont typeface="Wingdings" panose="05000000000000000000" pitchFamily="2" charset="2"/>
              <a:buChar char="q"/>
              <a:defRPr/>
            </a:pPr>
            <a:r>
              <a:rPr lang="en-US" sz="2000" b="1" dirty="0">
                <a:solidFill>
                  <a:schemeClr val="tx2">
                    <a:lumMod val="75000"/>
                  </a:schemeClr>
                </a:solidFill>
                <a:latin typeface="Arial" pitchFamily="34" charset="0"/>
                <a:cs typeface="Arial" pitchFamily="34" charset="0"/>
              </a:rPr>
              <a:t>Give a copy to the participant, review  the Fair Hearing Section and keep a copy of the form in the ineligible applicant document file.</a:t>
            </a:r>
          </a:p>
          <a:p>
            <a:pPr marL="342900" indent="-342900">
              <a:lnSpc>
                <a:spcPct val="90000"/>
              </a:lnSpc>
              <a:buClr>
                <a:schemeClr val="accent1"/>
              </a:buClr>
              <a:buFont typeface="Wingdings" panose="05000000000000000000" pitchFamily="2" charset="2"/>
              <a:buChar char="q"/>
              <a:defRPr/>
            </a:pPr>
            <a:endParaRPr lang="en-US" sz="2000" b="1" dirty="0">
              <a:solidFill>
                <a:schemeClr val="tx2">
                  <a:lumMod val="75000"/>
                </a:schemeClr>
              </a:solidFill>
              <a:latin typeface="Arial" pitchFamily="34" charset="0"/>
              <a:cs typeface="Arial" pitchFamily="34" charset="0"/>
            </a:endParaRPr>
          </a:p>
          <a:p>
            <a:pPr marL="342900" indent="-342900">
              <a:lnSpc>
                <a:spcPct val="90000"/>
              </a:lnSpc>
              <a:buClr>
                <a:schemeClr val="accent1"/>
              </a:buClr>
              <a:buFont typeface="Wingdings" panose="05000000000000000000" pitchFamily="2" charset="2"/>
              <a:buChar char="q"/>
              <a:defRPr/>
            </a:pPr>
            <a:r>
              <a:rPr lang="en-US" sz="2000" b="1" dirty="0">
                <a:solidFill>
                  <a:schemeClr val="tx2">
                    <a:lumMod val="75000"/>
                  </a:schemeClr>
                </a:solidFill>
                <a:latin typeface="Arial" pitchFamily="34" charset="0"/>
                <a:cs typeface="Arial" pitchFamily="34" charset="0"/>
              </a:rPr>
              <a:t>Issue a NOPA to participants who will be termed for categorical reasons. Must be provided at least 15 days prior to the termination date. </a:t>
            </a:r>
          </a:p>
          <a:p>
            <a:pPr>
              <a:lnSpc>
                <a:spcPct val="90000"/>
              </a:lnSpc>
              <a:buClr>
                <a:schemeClr val="accent1"/>
              </a:buClr>
              <a:defRPr/>
            </a:pPr>
            <a:endParaRPr lang="en-US" sz="2000" b="1" dirty="0">
              <a:solidFill>
                <a:schemeClr val="tx1">
                  <a:lumMod val="75000"/>
                </a:schemeClr>
              </a:solidFill>
              <a:latin typeface="Arial" pitchFamily="34" charset="0"/>
              <a:cs typeface="Arial" pitchFamily="34" charset="0"/>
            </a:endParaRPr>
          </a:p>
          <a:p>
            <a:pPr marL="342900" indent="-342900">
              <a:lnSpc>
                <a:spcPct val="90000"/>
              </a:lnSpc>
              <a:defRPr/>
            </a:pPr>
            <a:endParaRPr lang="en-US" b="1" dirty="0">
              <a:solidFill>
                <a:schemeClr val="accent2"/>
              </a:solidFill>
              <a:latin typeface="Tahoma" pitchFamily="34" charset="0"/>
            </a:endParaRPr>
          </a:p>
        </p:txBody>
      </p:sp>
      <p:sp>
        <p:nvSpPr>
          <p:cNvPr id="7" name="Oval 6"/>
          <p:cNvSpPr/>
          <p:nvPr/>
        </p:nvSpPr>
        <p:spPr>
          <a:xfrm>
            <a:off x="4843131" y="4099968"/>
            <a:ext cx="3862925" cy="131023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81000"/>
            <a:ext cx="7125113" cy="897581"/>
          </a:xfrm>
        </p:spPr>
        <p:txBody>
          <a:bodyPr>
            <a:no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Rights &amp; Responsibilities</a:t>
            </a:r>
            <a:r>
              <a:rPr lang="en-US" sz="4000" b="1" dirty="0">
                <a:solidFill>
                  <a:schemeClr val="tx2"/>
                </a:solidFill>
                <a:latin typeface="Arial" panose="020B0604020202020204" pitchFamily="34" charset="0"/>
                <a:cs typeface="Arial" panose="020B0604020202020204" pitchFamily="34" charset="0"/>
              </a:rPr>
              <a:t/>
            </a:r>
            <a:br>
              <a:rPr lang="en-US" sz="4000" b="1" dirty="0">
                <a:solidFill>
                  <a:schemeClr val="tx2"/>
                </a:solidFill>
                <a:latin typeface="Arial" panose="020B0604020202020204" pitchFamily="34" charset="0"/>
                <a:cs typeface="Arial" panose="020B0604020202020204" pitchFamily="34" charset="0"/>
              </a:rPr>
            </a:br>
            <a:endParaRPr lang="en-US" sz="40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78581"/>
            <a:ext cx="8458200" cy="5198419"/>
          </a:xfrm>
        </p:spPr>
        <p:txBody>
          <a:bodyPr>
            <a:noAutofit/>
          </a:bodyPr>
          <a:lstStyle/>
          <a:p>
            <a:pPr>
              <a:buFont typeface="Wingdings" panose="05000000000000000000" pitchFamily="2" charset="2"/>
              <a:buChar char="q"/>
            </a:pPr>
            <a:r>
              <a:rPr lang="en-US" sz="2200" b="1" dirty="0">
                <a:solidFill>
                  <a:schemeClr val="tx1">
                    <a:lumMod val="75000"/>
                  </a:schemeClr>
                </a:solidFill>
                <a:latin typeface="Arial" panose="020B0604020202020204" pitchFamily="34" charset="0"/>
                <a:cs typeface="Arial" panose="020B0604020202020204" pitchFamily="34" charset="0"/>
              </a:rPr>
              <a:t>A review of the Participant’s Rights &amp; Responsibilities is required at Certification and Recertification.  </a:t>
            </a:r>
          </a:p>
          <a:p>
            <a:pPr marL="0" indent="0">
              <a:buNone/>
            </a:pPr>
            <a:r>
              <a:rPr lang="en-US" sz="2200" b="1" dirty="0">
                <a:solidFill>
                  <a:schemeClr val="tx1">
                    <a:lumMod val="75000"/>
                  </a:schemeClr>
                </a:solidFill>
                <a:latin typeface="Arial" panose="020B0604020202020204" pitchFamily="34" charset="0"/>
                <a:cs typeface="Arial" panose="020B0604020202020204" pitchFamily="34" charset="0"/>
              </a:rPr>
              <a:t>		Not required at mid-certification. </a:t>
            </a:r>
          </a:p>
          <a:p>
            <a:pPr>
              <a:buFont typeface="Arial" panose="020B0604020202020204" pitchFamily="34" charset="0"/>
              <a:buChar char="•"/>
            </a:pPr>
            <a:endParaRPr lang="en-US" sz="1000" b="1" dirty="0">
              <a:solidFill>
                <a:schemeClr val="tx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sz="2200" b="1" dirty="0">
                <a:solidFill>
                  <a:schemeClr val="tx1">
                    <a:lumMod val="75000"/>
                  </a:schemeClr>
                </a:solidFill>
                <a:latin typeface="Arial" panose="020B0604020202020204" pitchFamily="34" charset="0"/>
                <a:cs typeface="Arial" panose="020B0604020202020204" pitchFamily="34" charset="0"/>
              </a:rPr>
              <a:t>Participants must be aware:</a:t>
            </a:r>
          </a:p>
          <a:p>
            <a:pPr lvl="1">
              <a:buFont typeface="Arial" panose="020B0604020202020204" pitchFamily="34" charset="0"/>
              <a:buChar char="•"/>
            </a:pPr>
            <a:r>
              <a:rPr lang="en-US" sz="2200" b="1" dirty="0">
                <a:solidFill>
                  <a:schemeClr val="tx1">
                    <a:lumMod val="75000"/>
                  </a:schemeClr>
                </a:solidFill>
                <a:latin typeface="Arial" panose="020B0604020202020204" pitchFamily="34" charset="0"/>
                <a:cs typeface="Arial" panose="020B0604020202020204" pitchFamily="34" charset="0"/>
              </a:rPr>
              <a:t>WIC does not discriminate, however if they do feel discriminated against, Civil Rights complaint information is available </a:t>
            </a:r>
          </a:p>
          <a:p>
            <a:pPr lvl="1">
              <a:buFont typeface="Arial" panose="020B0604020202020204" pitchFamily="34" charset="0"/>
              <a:buChar char="•"/>
            </a:pPr>
            <a:r>
              <a:rPr lang="en-US" sz="2200" b="1" dirty="0">
                <a:solidFill>
                  <a:schemeClr val="tx1">
                    <a:lumMod val="75000"/>
                  </a:schemeClr>
                </a:solidFill>
                <a:latin typeface="Arial" panose="020B0604020202020204" pitchFamily="34" charset="0"/>
                <a:cs typeface="Arial" panose="020B0604020202020204" pitchFamily="34" charset="0"/>
              </a:rPr>
              <a:t>If they fail to receive  benefits for 2 consecutive months they will be terminated from the program and may have to reapply to continue to receive benefits</a:t>
            </a:r>
          </a:p>
          <a:p>
            <a:pPr lvl="1">
              <a:buFont typeface="Arial" panose="020B0604020202020204" pitchFamily="34" charset="0"/>
              <a:buChar char="•"/>
            </a:pPr>
            <a:r>
              <a:rPr lang="en-US" sz="2200" b="1" dirty="0">
                <a:solidFill>
                  <a:schemeClr val="tx1">
                    <a:lumMod val="75000"/>
                  </a:schemeClr>
                </a:solidFill>
                <a:latin typeface="Arial" panose="020B0604020202020204" pitchFamily="34" charset="0"/>
                <a:cs typeface="Arial" panose="020B0604020202020204" pitchFamily="34" charset="0"/>
              </a:rPr>
              <a:t>WIC policy on fraud and abuse-maintain receipts </a:t>
            </a:r>
          </a:p>
        </p:txBody>
      </p:sp>
    </p:spTree>
    <p:extLst>
      <p:ext uri="{BB962C8B-B14F-4D97-AF65-F5344CB8AC3E}">
        <p14:creationId xmlns:p14="http://schemas.microsoft.com/office/powerpoint/2010/main" val="143207763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40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400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400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243"/>
            <a:ext cx="6589199" cy="1280890"/>
          </a:xfrm>
        </p:spPr>
        <p:txBody>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Participant Authorization</a:t>
            </a:r>
          </a:p>
        </p:txBody>
      </p:sp>
      <p:sp>
        <p:nvSpPr>
          <p:cNvPr id="3" name="Content Placeholder 2"/>
          <p:cNvSpPr>
            <a:spLocks noGrp="1"/>
          </p:cNvSpPr>
          <p:nvPr>
            <p:ph idx="1"/>
          </p:nvPr>
        </p:nvSpPr>
        <p:spPr>
          <a:xfrm>
            <a:off x="1029164" y="1566133"/>
            <a:ext cx="7125112" cy="4669639"/>
          </a:xfrm>
        </p:spPr>
        <p:txBody>
          <a:bodyPr>
            <a:normAutofit/>
          </a:bodyPr>
          <a:lstStyle/>
          <a:p>
            <a:pPr>
              <a:buFont typeface="Arial" panose="020B0604020202020204" pitchFamily="34" charset="0"/>
              <a:buChar char="•"/>
            </a:pPr>
            <a:r>
              <a:rPr lang="en-US" sz="2200" b="1" dirty="0">
                <a:solidFill>
                  <a:schemeClr val="tx1">
                    <a:lumMod val="75000"/>
                  </a:schemeClr>
                </a:solidFill>
                <a:latin typeface="Arial" panose="020B0604020202020204" pitchFamily="34" charset="0"/>
                <a:cs typeface="Arial" panose="020B0604020202020204" pitchFamily="34" charset="0"/>
              </a:rPr>
              <a:t>Must be updated at certification and recertification. Can also be updated as needed </a:t>
            </a:r>
            <a:r>
              <a:rPr lang="en-US" sz="2200" dirty="0" err="1">
                <a:solidFill>
                  <a:schemeClr val="tx1">
                    <a:lumMod val="75000"/>
                  </a:schemeClr>
                </a:solidFill>
                <a:latin typeface="Arial" panose="020B0604020202020204" pitchFamily="34" charset="0"/>
                <a:cs typeface="Arial" panose="020B0604020202020204" pitchFamily="34" charset="0"/>
              </a:rPr>
              <a:t>e.g</a:t>
            </a:r>
            <a:r>
              <a:rPr lang="en-US" sz="2200" dirty="0">
                <a:solidFill>
                  <a:schemeClr val="tx1">
                    <a:lumMod val="75000"/>
                  </a:schemeClr>
                </a:solidFill>
                <a:latin typeface="Arial" panose="020B0604020202020204" pitchFamily="34" charset="0"/>
                <a:cs typeface="Arial" panose="020B0604020202020204" pitchFamily="34" charset="0"/>
              </a:rPr>
              <a:t> if there’s a change Provider information during the certification period</a:t>
            </a:r>
          </a:p>
          <a:p>
            <a:endParaRPr lang="en-US" sz="2200" b="1" dirty="0">
              <a:solidFill>
                <a:schemeClr val="tx1">
                  <a:lumMod val="7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b="1" dirty="0">
                <a:solidFill>
                  <a:schemeClr val="tx1">
                    <a:lumMod val="75000"/>
                  </a:schemeClr>
                </a:solidFill>
                <a:latin typeface="Arial" panose="020B0604020202020204" pitchFamily="34" charset="0"/>
                <a:cs typeface="Arial" panose="020B0604020202020204" pitchFamily="34" charset="0"/>
              </a:rPr>
              <a:t>Should be clearly </a:t>
            </a:r>
            <a:r>
              <a:rPr lang="en-US" sz="2200" b="1" u="sng" dirty="0">
                <a:solidFill>
                  <a:schemeClr val="tx1">
                    <a:lumMod val="75000"/>
                  </a:schemeClr>
                </a:solidFill>
                <a:latin typeface="Arial" panose="020B0604020202020204" pitchFamily="34" charset="0"/>
                <a:cs typeface="Arial" panose="020B0604020202020204" pitchFamily="34" charset="0"/>
              </a:rPr>
              <a:t>completed</a:t>
            </a:r>
            <a:r>
              <a:rPr lang="en-US" sz="2200" b="1" dirty="0">
                <a:solidFill>
                  <a:schemeClr val="tx1">
                    <a:lumMod val="75000"/>
                  </a:schemeClr>
                </a:solidFill>
                <a:latin typeface="Arial" panose="020B0604020202020204" pitchFamily="34" charset="0"/>
                <a:cs typeface="Arial" panose="020B0604020202020204" pitchFamily="34" charset="0"/>
              </a:rPr>
              <a:t> and signed by the participant/Authorized person/Authorized Caretaker</a:t>
            </a:r>
          </a:p>
          <a:p>
            <a:pPr>
              <a:buFont typeface="Arial" panose="020B0604020202020204" pitchFamily="34" charset="0"/>
              <a:buChar char="•"/>
            </a:pPr>
            <a:endParaRPr lang="en-US" sz="2200" b="1" dirty="0">
              <a:solidFill>
                <a:schemeClr val="tx1">
                  <a:lumMod val="7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b="1" dirty="0">
                <a:solidFill>
                  <a:schemeClr val="tx1">
                    <a:lumMod val="75000"/>
                  </a:schemeClr>
                </a:solidFill>
                <a:latin typeface="Arial" panose="020B0604020202020204" pitchFamily="34" charset="0"/>
                <a:cs typeface="Arial" panose="020B0604020202020204" pitchFamily="34" charset="0"/>
              </a:rPr>
              <a:t>Participants should know that the HCP will only be contacted for WIC purposes</a:t>
            </a:r>
          </a:p>
        </p:txBody>
      </p:sp>
    </p:spTree>
    <p:extLst>
      <p:ext uri="{BB962C8B-B14F-4D97-AF65-F5344CB8AC3E}">
        <p14:creationId xmlns:p14="http://schemas.microsoft.com/office/powerpoint/2010/main" val="3789767424"/>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90600"/>
          </a:xfrm>
        </p:spPr>
        <p:txBody>
          <a:bodyPr>
            <a:normAutofit fontScale="90000"/>
          </a:bodyPr>
          <a:lstStyle/>
          <a:p>
            <a:pPr marL="457200" lvl="1" indent="0" algn="ctr">
              <a:buNone/>
            </a:pPr>
            <a:r>
              <a:rPr lang="en-US" sz="4000" b="1" dirty="0">
                <a:solidFill>
                  <a:schemeClr val="tx2">
                    <a:lumMod val="75000"/>
                  </a:schemeClr>
                </a:solidFill>
                <a:latin typeface="Arial" pitchFamily="34" charset="0"/>
                <a:cs typeface="Arial" pitchFamily="34" charset="0"/>
              </a:rPr>
              <a:t>Other Certification Requirements</a:t>
            </a:r>
          </a:p>
        </p:txBody>
      </p:sp>
      <p:sp>
        <p:nvSpPr>
          <p:cNvPr id="3" name="Content Placeholder 2"/>
          <p:cNvSpPr>
            <a:spLocks noGrp="1"/>
          </p:cNvSpPr>
          <p:nvPr>
            <p:ph idx="1"/>
          </p:nvPr>
        </p:nvSpPr>
        <p:spPr>
          <a:xfrm>
            <a:off x="237067" y="1295400"/>
            <a:ext cx="8763000" cy="5334000"/>
          </a:xfrm>
        </p:spPr>
        <p:txBody>
          <a:bodyPr>
            <a:normAutofit fontScale="77500" lnSpcReduction="20000"/>
          </a:bodyPr>
          <a:lstStyle/>
          <a:p>
            <a:pPr>
              <a:buFont typeface="Courier New" panose="02070309020205020404" pitchFamily="49" charset="0"/>
              <a:buChar char="o"/>
            </a:pPr>
            <a:r>
              <a:rPr lang="en-US" sz="3100" b="1" dirty="0">
                <a:solidFill>
                  <a:schemeClr val="tx2">
                    <a:lumMod val="75000"/>
                  </a:schemeClr>
                </a:solidFill>
                <a:latin typeface="Arial" pitchFamily="34" charset="0"/>
                <a:cs typeface="Arial" pitchFamily="34" charset="0"/>
              </a:rPr>
              <a:t>Physical Presence is required</a:t>
            </a:r>
            <a:r>
              <a:rPr lang="en-US" sz="2400" b="1" dirty="0">
                <a:solidFill>
                  <a:schemeClr val="tx2">
                    <a:lumMod val="75000"/>
                  </a:schemeClr>
                </a:solidFill>
                <a:latin typeface="Arial" pitchFamily="34" charset="0"/>
                <a:cs typeface="Arial" pitchFamily="34" charset="0"/>
              </a:rPr>
              <a:t>, unless the applicant meets an exemption criterion</a:t>
            </a:r>
            <a:r>
              <a:rPr lang="en-US" sz="2400" b="1" dirty="0">
                <a:solidFill>
                  <a:schemeClr val="tx2"/>
                </a:solidFill>
                <a:latin typeface="Arial" pitchFamily="34" charset="0"/>
                <a:cs typeface="Arial" pitchFamily="34" charset="0"/>
              </a:rPr>
              <a:t>   </a:t>
            </a:r>
            <a:r>
              <a:rPr lang="en-US" sz="2100" b="1" dirty="0">
                <a:solidFill>
                  <a:srgbClr val="FF0000"/>
                </a:solidFill>
                <a:latin typeface="Arial" panose="020B0604020202020204" pitchFamily="34" charset="0"/>
                <a:cs typeface="Arial" pitchFamily="34" charset="0"/>
              </a:rPr>
              <a:t>(See Policy 200-02, Physical Presence Requirement)</a:t>
            </a:r>
          </a:p>
          <a:p>
            <a:pPr lvl="1">
              <a:buFont typeface="Courier New" panose="02070309020205020404" pitchFamily="49" charset="0"/>
              <a:buChar char="o"/>
            </a:pPr>
            <a:r>
              <a:rPr lang="en-US" sz="2200" b="1" dirty="0">
                <a:solidFill>
                  <a:schemeClr val="tx2">
                    <a:lumMod val="75000"/>
                  </a:schemeClr>
                </a:solidFill>
                <a:latin typeface="Arial" pitchFamily="34" charset="0"/>
                <a:cs typeface="Arial" pitchFamily="34" charset="0"/>
              </a:rPr>
              <a:t>OHC-ongoing health care</a:t>
            </a:r>
          </a:p>
          <a:p>
            <a:pPr lvl="1">
              <a:buFont typeface="Courier New" panose="02070309020205020404" pitchFamily="49" charset="0"/>
              <a:buChar char="o"/>
            </a:pPr>
            <a:r>
              <a:rPr lang="en-US" sz="2200" b="1" dirty="0">
                <a:solidFill>
                  <a:schemeClr val="tx2">
                    <a:lumMod val="75000"/>
                  </a:schemeClr>
                </a:solidFill>
                <a:latin typeface="Arial" pitchFamily="34" charset="0"/>
                <a:cs typeface="Arial" pitchFamily="34" charset="0"/>
              </a:rPr>
              <a:t>MC-medical condition</a:t>
            </a:r>
          </a:p>
          <a:p>
            <a:pPr lvl="1">
              <a:buFont typeface="Courier New" panose="02070309020205020404" pitchFamily="49" charset="0"/>
              <a:buChar char="o"/>
            </a:pPr>
            <a:r>
              <a:rPr lang="en-US" sz="2200" b="1" dirty="0">
                <a:solidFill>
                  <a:schemeClr val="tx2">
                    <a:lumMod val="75000"/>
                  </a:schemeClr>
                </a:solidFill>
                <a:highlight>
                  <a:srgbClr val="FFFF00"/>
                </a:highlight>
                <a:latin typeface="Arial" pitchFamily="34" charset="0"/>
                <a:cs typeface="Arial" pitchFamily="34" charset="0"/>
              </a:rPr>
              <a:t>ND-natural disaster</a:t>
            </a:r>
          </a:p>
          <a:p>
            <a:pPr lvl="1">
              <a:buFont typeface="Courier New" panose="02070309020205020404" pitchFamily="49" charset="0"/>
              <a:buChar char="o"/>
            </a:pPr>
            <a:r>
              <a:rPr lang="en-US" sz="2200" b="1" dirty="0">
                <a:solidFill>
                  <a:schemeClr val="tx2">
                    <a:lumMod val="75000"/>
                  </a:schemeClr>
                </a:solidFill>
                <a:latin typeface="Arial" pitchFamily="34" charset="0"/>
                <a:cs typeface="Arial" pitchFamily="34" charset="0"/>
              </a:rPr>
              <a:t>WPC-working parents or caretakers</a:t>
            </a:r>
          </a:p>
          <a:p>
            <a:pPr lvl="1">
              <a:buFont typeface="Courier New" panose="02070309020205020404" pitchFamily="49" charset="0"/>
              <a:buChar char="o"/>
            </a:pPr>
            <a:r>
              <a:rPr lang="en-US" sz="2200" b="1" dirty="0">
                <a:solidFill>
                  <a:schemeClr val="tx2">
                    <a:lumMod val="75000"/>
                  </a:schemeClr>
                </a:solidFill>
                <a:latin typeface="Arial" pitchFamily="34" charset="0"/>
                <a:cs typeface="Arial" pitchFamily="34" charset="0"/>
              </a:rPr>
              <a:t>Out of State Transfer</a:t>
            </a:r>
          </a:p>
          <a:p>
            <a:pPr lvl="1">
              <a:buFont typeface="Courier New" panose="02070309020205020404" pitchFamily="49" charset="0"/>
              <a:buChar char="o"/>
            </a:pPr>
            <a:r>
              <a:rPr lang="en-US" sz="2200" b="1" dirty="0">
                <a:solidFill>
                  <a:schemeClr val="tx2">
                    <a:lumMod val="75000"/>
                  </a:schemeClr>
                </a:solidFill>
                <a:latin typeface="Arial" pitchFamily="34" charset="0"/>
                <a:cs typeface="Arial" pitchFamily="34" charset="0"/>
              </a:rPr>
              <a:t>Infant under 8 weeks of age</a:t>
            </a:r>
          </a:p>
          <a:p>
            <a:pPr marL="457200" lvl="1" indent="0">
              <a:spcBef>
                <a:spcPts val="600"/>
              </a:spcBef>
              <a:buNone/>
            </a:pPr>
            <a:endParaRPr lang="en-US" sz="2200" b="1" i="1" dirty="0">
              <a:solidFill>
                <a:schemeClr val="tx2"/>
              </a:solidFill>
              <a:latin typeface="Arial" pitchFamily="34" charset="0"/>
              <a:cs typeface="Arial" pitchFamily="34" charset="0"/>
            </a:endParaRPr>
          </a:p>
          <a:p>
            <a:pPr>
              <a:lnSpc>
                <a:spcPct val="120000"/>
              </a:lnSpc>
              <a:spcBef>
                <a:spcPts val="600"/>
              </a:spcBef>
              <a:buFont typeface="Courier New" panose="02070309020205020404" pitchFamily="49" charset="0"/>
              <a:buChar char="o"/>
            </a:pPr>
            <a:r>
              <a:rPr lang="en-US" sz="2800" b="1" dirty="0">
                <a:solidFill>
                  <a:schemeClr val="tx2">
                    <a:lumMod val="75000"/>
                  </a:schemeClr>
                </a:solidFill>
                <a:latin typeface="Arial" pitchFamily="34" charset="0"/>
                <a:cs typeface="Arial" pitchFamily="34" charset="0"/>
              </a:rPr>
              <a:t>Certification shall be performed at no cost to the participant.</a:t>
            </a:r>
          </a:p>
          <a:p>
            <a:pPr>
              <a:lnSpc>
                <a:spcPct val="120000"/>
              </a:lnSpc>
              <a:spcBef>
                <a:spcPts val="600"/>
              </a:spcBef>
              <a:buFont typeface="Courier New" panose="02070309020205020404" pitchFamily="49" charset="0"/>
              <a:buChar char="o"/>
            </a:pPr>
            <a:r>
              <a:rPr lang="en-US" sz="2800" b="1" dirty="0">
                <a:solidFill>
                  <a:schemeClr val="tx2">
                    <a:lumMod val="75000"/>
                  </a:schemeClr>
                </a:solidFill>
                <a:latin typeface="Arial" pitchFamily="34" charset="0"/>
                <a:cs typeface="Arial" pitchFamily="34" charset="0"/>
              </a:rPr>
              <a:t>WIC allows program participation by foreign citizens, including foreign students residing </a:t>
            </a:r>
            <a:r>
              <a:rPr lang="en-US" sz="2400" b="1" dirty="0">
                <a:solidFill>
                  <a:schemeClr val="tx2">
                    <a:lumMod val="75000"/>
                  </a:schemeClr>
                </a:solidFill>
                <a:latin typeface="Arial" pitchFamily="34" charset="0"/>
                <a:cs typeface="Arial" pitchFamily="34" charset="0"/>
              </a:rPr>
              <a:t>in the U.S. </a:t>
            </a:r>
          </a:p>
          <a:p>
            <a:pPr marL="0" indent="0" algn="ctr">
              <a:lnSpc>
                <a:spcPct val="120000"/>
              </a:lnSpc>
              <a:spcBef>
                <a:spcPts val="600"/>
              </a:spcBef>
              <a:buNone/>
            </a:pPr>
            <a:r>
              <a:rPr lang="en-US" sz="2400" b="1" i="1" dirty="0">
                <a:solidFill>
                  <a:schemeClr val="tx1">
                    <a:lumMod val="65000"/>
                  </a:schemeClr>
                </a:solidFill>
                <a:latin typeface="Arial" pitchFamily="34" charset="0"/>
                <a:cs typeface="Arial" pitchFamily="34" charset="0"/>
              </a:rPr>
              <a:t>Citizenship status cannot be a factor in eligibility determinations.</a:t>
            </a:r>
          </a:p>
          <a:p>
            <a:pPr>
              <a:lnSpc>
                <a:spcPct val="120000"/>
              </a:lnSpc>
              <a:spcBef>
                <a:spcPts val="600"/>
              </a:spcBef>
              <a:buFont typeface="Courier New" panose="02070309020205020404" pitchFamily="49" charset="0"/>
              <a:buChar char="o"/>
            </a:pPr>
            <a:r>
              <a:rPr lang="en-US" sz="2800" b="1" dirty="0">
                <a:solidFill>
                  <a:schemeClr val="tx2">
                    <a:lumMod val="75000"/>
                  </a:schemeClr>
                </a:solidFill>
                <a:latin typeface="Arial" pitchFamily="34" charset="0"/>
                <a:cs typeface="Arial" pitchFamily="34" charset="0"/>
              </a:rPr>
              <a:t>Nondiscrimination statement /Rights &amp; Responsibilities.</a:t>
            </a: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026"/>
          <p:cNvSpPr txBox="1">
            <a:spLocks noChangeArrowheads="1"/>
          </p:cNvSpPr>
          <p:nvPr/>
        </p:nvSpPr>
        <p:spPr bwMode="auto">
          <a:xfrm>
            <a:off x="0" y="1981200"/>
            <a:ext cx="322263" cy="822325"/>
          </a:xfrm>
          <a:prstGeom prst="rect">
            <a:avLst/>
          </a:prstGeom>
          <a:noFill/>
          <a:ln w="9525">
            <a:noFill/>
            <a:miter lim="800000"/>
            <a:headEnd/>
            <a:tailEnd/>
          </a:ln>
        </p:spPr>
        <p:txBody>
          <a:bodyPr wrap="none">
            <a:spAutoFit/>
          </a:bodyPr>
          <a:lstStyle/>
          <a:p>
            <a:pPr eaLnBrk="1" hangingPunct="1">
              <a:buFontTx/>
              <a:buChar char="•"/>
            </a:pPr>
            <a:endParaRPr lang="en-US" sz="2400" b="1" dirty="0">
              <a:solidFill>
                <a:schemeClr val="accent2"/>
              </a:solidFill>
              <a:latin typeface="Tahoma" pitchFamily="34" charset="0"/>
            </a:endParaRPr>
          </a:p>
          <a:p>
            <a:pPr eaLnBrk="1" hangingPunct="1"/>
            <a:endParaRPr lang="en-US" sz="2400" b="1" dirty="0">
              <a:solidFill>
                <a:schemeClr val="accent2"/>
              </a:solidFill>
              <a:latin typeface="Tahoma" pitchFamily="34" charset="0"/>
            </a:endParaRPr>
          </a:p>
        </p:txBody>
      </p:sp>
      <p:sp>
        <p:nvSpPr>
          <p:cNvPr id="51203" name="Rectangle 1027"/>
          <p:cNvSpPr>
            <a:spLocks noChangeArrowheads="1"/>
          </p:cNvSpPr>
          <p:nvPr/>
        </p:nvSpPr>
        <p:spPr bwMode="auto">
          <a:xfrm>
            <a:off x="1066800" y="228600"/>
            <a:ext cx="7772400" cy="838200"/>
          </a:xfrm>
          <a:prstGeom prst="rect">
            <a:avLst/>
          </a:prstGeom>
          <a:noFill/>
          <a:ln w="9525">
            <a:noFill/>
            <a:miter lim="800000"/>
            <a:headEnd/>
            <a:tailEnd/>
          </a:ln>
        </p:spPr>
        <p:txBody>
          <a:bodyPr anchor="ctr"/>
          <a:lstStyle/>
          <a:p>
            <a:pPr algn="ctr">
              <a:defRPr/>
            </a:pPr>
            <a:r>
              <a:rPr lang="en-US" sz="3600" b="1" dirty="0">
                <a:solidFill>
                  <a:schemeClr val="tx2">
                    <a:lumMod val="75000"/>
                  </a:schemeClr>
                </a:solidFill>
                <a:latin typeface="Arial" panose="020B0604020202020204" pitchFamily="34" charset="0"/>
                <a:cs typeface="Arial" panose="020B0604020202020204" pitchFamily="34" charset="0"/>
              </a:rPr>
              <a:t>Race / Ethnicity Data Collection</a:t>
            </a:r>
          </a:p>
        </p:txBody>
      </p:sp>
      <p:sp>
        <p:nvSpPr>
          <p:cNvPr id="2" name="Rectangle 1"/>
          <p:cNvSpPr/>
          <p:nvPr/>
        </p:nvSpPr>
        <p:spPr>
          <a:xfrm>
            <a:off x="609600" y="907092"/>
            <a:ext cx="8001000" cy="4662815"/>
          </a:xfrm>
          <a:prstGeom prst="rect">
            <a:avLst/>
          </a:prstGeom>
        </p:spPr>
        <p:txBody>
          <a:bodyPr wrap="square">
            <a:spAutoFit/>
          </a:bodyPr>
          <a:lstStyle/>
          <a:p>
            <a:pPr marL="342900" indent="-342900">
              <a:lnSpc>
                <a:spcPct val="90000"/>
              </a:lnSpc>
              <a:defRPr/>
            </a:pPr>
            <a:endParaRPr lang="en-US" sz="2400" b="1" dirty="0">
              <a:solidFill>
                <a:schemeClr val="tx1">
                  <a:lumMod val="75000"/>
                </a:schemeClr>
              </a:solidFill>
              <a:latin typeface="Arial" pitchFamily="34" charset="0"/>
              <a:cs typeface="Arial" pitchFamily="34" charset="0"/>
            </a:endParaRPr>
          </a:p>
          <a:p>
            <a:pPr marL="342900" indent="-342900">
              <a:lnSpc>
                <a:spcPct val="90000"/>
              </a:lnSpc>
              <a:defRPr/>
            </a:pPr>
            <a:r>
              <a:rPr lang="en-US" sz="2400" b="1" dirty="0">
                <a:solidFill>
                  <a:schemeClr val="tx1">
                    <a:lumMod val="75000"/>
                  </a:schemeClr>
                </a:solidFill>
                <a:latin typeface="Arial" pitchFamily="34" charset="0"/>
                <a:cs typeface="Arial" pitchFamily="34" charset="0"/>
              </a:rPr>
              <a:t>Collection of Ethnic/Racial Data </a:t>
            </a:r>
            <a:r>
              <a:rPr lang="en-US" sz="2400" b="1" u="sng" dirty="0">
                <a:solidFill>
                  <a:schemeClr val="tx1">
                    <a:lumMod val="75000"/>
                  </a:schemeClr>
                </a:solidFill>
                <a:latin typeface="Arial" pitchFamily="34" charset="0"/>
                <a:cs typeface="Arial" pitchFamily="34" charset="0"/>
              </a:rPr>
              <a:t>MUST</a:t>
            </a:r>
            <a:r>
              <a:rPr lang="en-US" sz="2400" b="1" dirty="0">
                <a:solidFill>
                  <a:schemeClr val="tx1">
                    <a:lumMod val="75000"/>
                  </a:schemeClr>
                </a:solidFill>
                <a:latin typeface="Arial" pitchFamily="34" charset="0"/>
                <a:cs typeface="Arial" pitchFamily="34" charset="0"/>
              </a:rPr>
              <a:t> be followed according to OMB Standards.</a:t>
            </a:r>
          </a:p>
          <a:p>
            <a:pPr marL="342900" indent="-342900">
              <a:lnSpc>
                <a:spcPct val="90000"/>
              </a:lnSpc>
              <a:defRPr/>
            </a:pPr>
            <a:r>
              <a:rPr lang="en-US" sz="2400" b="1" dirty="0">
                <a:solidFill>
                  <a:schemeClr val="tx1">
                    <a:lumMod val="75000"/>
                  </a:schemeClr>
                </a:solidFill>
                <a:latin typeface="Arial" pitchFamily="34" charset="0"/>
                <a:cs typeface="Arial" pitchFamily="34" charset="0"/>
              </a:rPr>
              <a:t>   </a:t>
            </a:r>
          </a:p>
          <a:p>
            <a:pPr marL="342900" indent="-342900">
              <a:lnSpc>
                <a:spcPct val="90000"/>
              </a:lnSpc>
              <a:defRPr/>
            </a:pPr>
            <a:r>
              <a:rPr lang="en-US" sz="2400" b="1" dirty="0">
                <a:solidFill>
                  <a:schemeClr val="tx1">
                    <a:lumMod val="75000"/>
                  </a:schemeClr>
                </a:solidFill>
                <a:latin typeface="Arial" pitchFamily="34" charset="0"/>
                <a:cs typeface="Arial" pitchFamily="34" charset="0"/>
              </a:rPr>
              <a:t> </a:t>
            </a:r>
            <a:r>
              <a:rPr lang="en-US" sz="2400" b="1" u="sng" dirty="0">
                <a:solidFill>
                  <a:schemeClr val="tx1">
                    <a:lumMod val="75000"/>
                  </a:schemeClr>
                </a:solidFill>
                <a:latin typeface="Arial" pitchFamily="34" charset="0"/>
                <a:cs typeface="Arial" pitchFamily="34" charset="0"/>
              </a:rPr>
              <a:t>Data Collection Procedure</a:t>
            </a:r>
            <a:r>
              <a:rPr lang="en-US" sz="2400" b="1" dirty="0">
                <a:solidFill>
                  <a:schemeClr val="tx1">
                    <a:lumMod val="75000"/>
                  </a:schemeClr>
                </a:solidFill>
                <a:latin typeface="Arial" pitchFamily="34" charset="0"/>
                <a:cs typeface="Arial" pitchFamily="34" charset="0"/>
              </a:rPr>
              <a:t>:</a:t>
            </a:r>
          </a:p>
          <a:p>
            <a:pPr marL="342900" indent="-342900">
              <a:lnSpc>
                <a:spcPct val="90000"/>
              </a:lnSpc>
              <a:defRPr/>
            </a:pPr>
            <a:endParaRPr lang="en-US" sz="2400" b="1" dirty="0">
              <a:solidFill>
                <a:schemeClr val="tx1">
                  <a:lumMod val="75000"/>
                </a:schemeClr>
              </a:solidFill>
              <a:latin typeface="Arial" pitchFamily="34" charset="0"/>
              <a:cs typeface="Arial" pitchFamily="34" charset="0"/>
            </a:endParaRPr>
          </a:p>
          <a:p>
            <a:pPr marL="342900" indent="-342900">
              <a:lnSpc>
                <a:spcPct val="90000"/>
              </a:lnSpc>
              <a:buFontTx/>
              <a:buChar char="•"/>
              <a:defRPr/>
            </a:pPr>
            <a:r>
              <a:rPr lang="en-US" sz="2400" b="1" dirty="0">
                <a:solidFill>
                  <a:schemeClr val="tx1">
                    <a:lumMod val="75000"/>
                  </a:schemeClr>
                </a:solidFill>
                <a:latin typeface="Arial" pitchFamily="34" charset="0"/>
                <a:cs typeface="Arial" pitchFamily="34" charset="0"/>
              </a:rPr>
              <a:t>Clients must self-identify verbally </a:t>
            </a:r>
            <a:r>
              <a:rPr lang="en-US" sz="1800" b="1" dirty="0">
                <a:solidFill>
                  <a:schemeClr val="tx1"/>
                </a:solidFill>
                <a:latin typeface="Arial" pitchFamily="34" charset="0"/>
                <a:cs typeface="Arial" pitchFamily="34" charset="0"/>
              </a:rPr>
              <a:t>(Parent/Guardian must “self identify” for the infant/child) </a:t>
            </a:r>
          </a:p>
          <a:p>
            <a:pPr marL="342900" indent="-342900">
              <a:lnSpc>
                <a:spcPct val="90000"/>
              </a:lnSpc>
              <a:defRPr/>
            </a:pPr>
            <a:endParaRPr lang="en-US" sz="2400" b="1" dirty="0">
              <a:solidFill>
                <a:schemeClr val="tx1">
                  <a:lumMod val="75000"/>
                </a:schemeClr>
              </a:solidFill>
              <a:latin typeface="Arial" pitchFamily="34" charset="0"/>
              <a:cs typeface="Arial" pitchFamily="34" charset="0"/>
            </a:endParaRPr>
          </a:p>
          <a:p>
            <a:pPr marL="342900" indent="-342900">
              <a:lnSpc>
                <a:spcPct val="90000"/>
              </a:lnSpc>
              <a:buFontTx/>
              <a:buChar char="•"/>
              <a:defRPr/>
            </a:pPr>
            <a:r>
              <a:rPr lang="en-US" sz="2400" b="1" dirty="0">
                <a:solidFill>
                  <a:schemeClr val="tx1">
                    <a:lumMod val="75000"/>
                  </a:schemeClr>
                </a:solidFill>
                <a:latin typeface="Arial" pitchFamily="34" charset="0"/>
                <a:cs typeface="Arial" pitchFamily="34" charset="0"/>
              </a:rPr>
              <a:t>If unwilling to self identify, WIC staff may visually identify</a:t>
            </a:r>
          </a:p>
          <a:p>
            <a:pPr marL="342900" indent="-342900">
              <a:lnSpc>
                <a:spcPct val="90000"/>
              </a:lnSpc>
              <a:defRPr/>
            </a:pPr>
            <a:endParaRPr lang="en-US" sz="2400" b="1" dirty="0">
              <a:solidFill>
                <a:schemeClr val="tx1">
                  <a:lumMod val="75000"/>
                </a:schemeClr>
              </a:solidFill>
              <a:latin typeface="Arial" pitchFamily="34" charset="0"/>
              <a:cs typeface="Arial" pitchFamily="34" charset="0"/>
            </a:endParaRPr>
          </a:p>
          <a:p>
            <a:pPr marL="342900" indent="-342900">
              <a:lnSpc>
                <a:spcPct val="90000"/>
              </a:lnSpc>
              <a:buFontTx/>
              <a:buChar char="•"/>
              <a:defRPr/>
            </a:pPr>
            <a:r>
              <a:rPr lang="en-US" sz="2400" b="1" dirty="0">
                <a:solidFill>
                  <a:schemeClr val="tx1">
                    <a:lumMod val="75000"/>
                  </a:schemeClr>
                </a:solidFill>
                <a:latin typeface="Arial" pitchFamily="34" charset="0"/>
                <a:cs typeface="Arial" pitchFamily="34" charset="0"/>
              </a:rPr>
              <a:t>Document appropriately in CT-WIC </a:t>
            </a:r>
          </a:p>
          <a:p>
            <a:pPr>
              <a:lnSpc>
                <a:spcPct val="90000"/>
              </a:lnSpc>
              <a:defRPr/>
            </a:pPr>
            <a:r>
              <a:rPr lang="en-US" sz="2400" b="1" dirty="0">
                <a:solidFill>
                  <a:schemeClr val="tx1">
                    <a:lumMod val="75000"/>
                  </a:schemeClr>
                </a:solidFill>
                <a:latin typeface="Arial" pitchFamily="34" charset="0"/>
                <a:cs typeface="Arial" pitchFamily="34" charset="0"/>
              </a:rPr>
              <a:t>    Participant Information screen. </a:t>
            </a:r>
          </a:p>
        </p:txBody>
      </p:sp>
      <p:pic>
        <p:nvPicPr>
          <p:cNvPr id="3" name="Picture 2"/>
          <p:cNvPicPr>
            <a:picLocks noChangeAspect="1"/>
          </p:cNvPicPr>
          <p:nvPr/>
        </p:nvPicPr>
        <p:blipFill>
          <a:blip r:embed="rId3"/>
          <a:stretch>
            <a:fillRect/>
          </a:stretch>
        </p:blipFill>
        <p:spPr>
          <a:xfrm>
            <a:off x="5701229" y="5181600"/>
            <a:ext cx="3429000" cy="1600200"/>
          </a:xfrm>
          <a:prstGeom prst="rect">
            <a:avLst/>
          </a:prstGeom>
        </p:spPr>
      </p:pic>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304800"/>
            <a:ext cx="5612539" cy="707886"/>
          </a:xfrm>
          <a:prstGeom prst="rect">
            <a:avLst/>
          </a:prstGeom>
        </p:spPr>
        <p:txBody>
          <a:bodyPr wrap="square">
            <a:spAutoFit/>
          </a:bodyPr>
          <a:lstStyle/>
          <a:p>
            <a:pPr algn="ctr" eaLnBrk="1" hangingPunct="1">
              <a:defRPr/>
            </a:pPr>
            <a:r>
              <a:rPr lang="en-US" sz="4000" b="1" dirty="0">
                <a:solidFill>
                  <a:schemeClr val="tx2">
                    <a:lumMod val="75000"/>
                  </a:schemeClr>
                </a:solidFill>
                <a:latin typeface="Arial" pitchFamily="34" charset="0"/>
                <a:cs typeface="Arial" pitchFamily="34" charset="0"/>
              </a:rPr>
              <a:t>Voter Registration</a:t>
            </a:r>
          </a:p>
        </p:txBody>
      </p:sp>
      <p:sp>
        <p:nvSpPr>
          <p:cNvPr id="4" name="Rectangle 3"/>
          <p:cNvSpPr/>
          <p:nvPr/>
        </p:nvSpPr>
        <p:spPr>
          <a:xfrm>
            <a:off x="457200" y="1371600"/>
            <a:ext cx="6324600" cy="4093428"/>
          </a:xfrm>
          <a:prstGeom prst="rect">
            <a:avLst/>
          </a:prstGeom>
        </p:spPr>
        <p:txBody>
          <a:bodyPr wrap="square">
            <a:spAutoFit/>
          </a:bodyPr>
          <a:lstStyle/>
          <a:p>
            <a:pPr marL="457200" indent="-457200" eaLnBrk="1" hangingPunct="1">
              <a:buFontTx/>
              <a:buChar char="•"/>
              <a:defRPr/>
            </a:pPr>
            <a:r>
              <a:rPr lang="en-US" sz="2000" b="1" dirty="0">
                <a:solidFill>
                  <a:schemeClr val="tx1">
                    <a:lumMod val="75000"/>
                  </a:schemeClr>
                </a:solidFill>
                <a:latin typeface="Arial" pitchFamily="34" charset="0"/>
                <a:cs typeface="Arial" pitchFamily="34" charset="0"/>
              </a:rPr>
              <a:t>Offer Voter Registration Option as is required by National Voter Registration Act of 1993</a:t>
            </a:r>
          </a:p>
          <a:p>
            <a:pPr marL="457200" indent="-457200" eaLnBrk="1" hangingPunct="1">
              <a:defRPr/>
            </a:pPr>
            <a:endParaRPr lang="en-US" sz="2000" b="1" dirty="0">
              <a:solidFill>
                <a:schemeClr val="tx1">
                  <a:lumMod val="75000"/>
                </a:schemeClr>
              </a:solidFill>
              <a:latin typeface="Arial" pitchFamily="34" charset="0"/>
              <a:cs typeface="Arial" pitchFamily="34" charset="0"/>
            </a:endParaRPr>
          </a:p>
          <a:p>
            <a:pPr marL="457200" indent="-457200" eaLnBrk="1" hangingPunct="1">
              <a:buFontTx/>
              <a:buChar char="•"/>
              <a:defRPr/>
            </a:pPr>
            <a:r>
              <a:rPr lang="en-US" sz="2000" b="1" dirty="0">
                <a:solidFill>
                  <a:schemeClr val="tx1">
                    <a:lumMod val="75000"/>
                  </a:schemeClr>
                </a:solidFill>
                <a:latin typeface="Arial" pitchFamily="34" charset="0"/>
                <a:cs typeface="Arial" pitchFamily="34" charset="0"/>
              </a:rPr>
              <a:t>The opportunity to register should be offered at initial certification, recertification (women categories) or time of reported address change</a:t>
            </a:r>
          </a:p>
          <a:p>
            <a:pPr marL="457200" indent="-457200" eaLnBrk="1" hangingPunct="1">
              <a:buFontTx/>
              <a:buChar char="•"/>
              <a:defRPr/>
            </a:pPr>
            <a:endParaRPr lang="en-US" sz="2000" b="1" dirty="0">
              <a:solidFill>
                <a:schemeClr val="tx1">
                  <a:lumMod val="75000"/>
                </a:schemeClr>
              </a:solidFill>
              <a:latin typeface="Arial" pitchFamily="34" charset="0"/>
              <a:cs typeface="Arial" pitchFamily="34" charset="0"/>
            </a:endParaRPr>
          </a:p>
          <a:p>
            <a:pPr marL="457200" indent="-457200" eaLnBrk="1" hangingPunct="1">
              <a:buFontTx/>
              <a:buChar char="•"/>
              <a:defRPr/>
            </a:pPr>
            <a:r>
              <a:rPr lang="en-US" sz="2000" b="1" dirty="0">
                <a:solidFill>
                  <a:schemeClr val="tx1">
                    <a:lumMod val="75000"/>
                  </a:schemeClr>
                </a:solidFill>
                <a:latin typeface="Arial" pitchFamily="34" charset="0"/>
                <a:cs typeface="Arial" pitchFamily="34" charset="0"/>
              </a:rPr>
              <a:t>Document on Opportunity to Register to Vote in CT-WIC</a:t>
            </a:r>
          </a:p>
          <a:p>
            <a:pPr marL="914400" lvl="1" indent="-457200" eaLnBrk="1" hangingPunct="1">
              <a:buFontTx/>
              <a:buChar char="•"/>
              <a:defRPr/>
            </a:pPr>
            <a:r>
              <a:rPr lang="en-US" sz="1600" dirty="0">
                <a:solidFill>
                  <a:schemeClr val="tx1">
                    <a:lumMod val="75000"/>
                  </a:schemeClr>
                </a:solidFill>
              </a:rPr>
              <a:t>Yes, Voter Registration Form Given </a:t>
            </a:r>
          </a:p>
          <a:p>
            <a:pPr marL="914400" lvl="1" indent="-457200" eaLnBrk="1" hangingPunct="1">
              <a:buFontTx/>
              <a:buChar char="•"/>
              <a:defRPr/>
            </a:pPr>
            <a:r>
              <a:rPr lang="en-US" sz="1600" dirty="0">
                <a:solidFill>
                  <a:schemeClr val="tx1">
                    <a:lumMod val="75000"/>
                  </a:schemeClr>
                </a:solidFill>
              </a:rPr>
              <a:t>Yes, Voter Registration Form Completed and mailed </a:t>
            </a:r>
          </a:p>
          <a:p>
            <a:pPr marL="914400" lvl="1" indent="-457200" eaLnBrk="1" hangingPunct="1">
              <a:buFontTx/>
              <a:buChar char="•"/>
              <a:defRPr/>
            </a:pPr>
            <a:r>
              <a:rPr lang="en-US" sz="1600" dirty="0">
                <a:solidFill>
                  <a:schemeClr val="tx1">
                    <a:lumMod val="75000"/>
                  </a:schemeClr>
                </a:solidFill>
              </a:rPr>
              <a:t>No, Already Registered at Current Address </a:t>
            </a:r>
          </a:p>
          <a:p>
            <a:pPr marL="914400" lvl="1" indent="-457200" eaLnBrk="1" hangingPunct="1">
              <a:buFontTx/>
              <a:buChar char="•"/>
              <a:defRPr/>
            </a:pPr>
            <a:r>
              <a:rPr lang="en-US" sz="1600" dirty="0">
                <a:solidFill>
                  <a:schemeClr val="tx1">
                    <a:lumMod val="75000"/>
                  </a:schemeClr>
                </a:solidFill>
              </a:rPr>
              <a:t>No, Not Interested, Information Sheet Given,</a:t>
            </a:r>
          </a:p>
          <a:p>
            <a:pPr marL="914400" lvl="1" indent="-457200" eaLnBrk="1" hangingPunct="1">
              <a:buFontTx/>
              <a:buChar char="•"/>
              <a:defRPr/>
            </a:pPr>
            <a:r>
              <a:rPr lang="en-US" sz="1600" dirty="0">
                <a:solidFill>
                  <a:schemeClr val="tx1">
                    <a:lumMod val="75000"/>
                  </a:schemeClr>
                </a:solidFill>
              </a:rPr>
              <a:t>No, Not Eligible </a:t>
            </a:r>
            <a:endParaRPr lang="en-US" b="1" dirty="0">
              <a:solidFill>
                <a:schemeClr val="tx1">
                  <a:lumMod val="75000"/>
                </a:schemeClr>
              </a:solidFill>
              <a:latin typeface="Arial" pitchFamily="34" charset="0"/>
              <a:cs typeface="Arial" pitchFamily="34" charset="0"/>
            </a:endParaRPr>
          </a:p>
        </p:txBody>
      </p:sp>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599" y="3581400"/>
            <a:ext cx="2433021" cy="317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16102"/>
            <a:ext cx="6589199" cy="979298"/>
          </a:xfrm>
        </p:spPr>
        <p:txBody>
          <a:bodyPr/>
          <a:lstStyle/>
          <a:p>
            <a:pPr algn="ctr"/>
            <a:r>
              <a:rPr lang="en-US" sz="4000" b="1" dirty="0">
                <a:solidFill>
                  <a:schemeClr val="tx2">
                    <a:lumMod val="75000"/>
                  </a:schemeClr>
                </a:solidFill>
                <a:latin typeface="Arial" pitchFamily="34" charset="0"/>
                <a:cs typeface="Arial" pitchFamily="34" charset="0"/>
              </a:rPr>
              <a:t>Request for Caretaker</a:t>
            </a:r>
          </a:p>
        </p:txBody>
      </p:sp>
      <p:sp>
        <p:nvSpPr>
          <p:cNvPr id="3" name="Content Placeholder 2"/>
          <p:cNvSpPr>
            <a:spLocks noGrp="1"/>
          </p:cNvSpPr>
          <p:nvPr>
            <p:ph idx="1"/>
          </p:nvPr>
        </p:nvSpPr>
        <p:spPr>
          <a:xfrm>
            <a:off x="609600" y="1981200"/>
            <a:ext cx="7848600" cy="3594237"/>
          </a:xfrm>
        </p:spPr>
        <p:txBody>
          <a:bodyPr>
            <a:normAutofit/>
          </a:bodyPr>
          <a:lstStyle/>
          <a:p>
            <a:pPr marL="0" indent="0" algn="ctr" eaLnBrk="1" fontAlgn="auto" hangingPunct="1">
              <a:spcAft>
                <a:spcPts val="0"/>
              </a:spcAft>
              <a:buClr>
                <a:schemeClr val="accent3"/>
              </a:buClr>
              <a:buNone/>
              <a:defRPr/>
            </a:pPr>
            <a:r>
              <a:rPr lang="en-US" sz="2800" b="1" dirty="0">
                <a:solidFill>
                  <a:schemeClr val="tx1"/>
                </a:solidFill>
                <a:latin typeface="Arial" pitchFamily="34" charset="0"/>
                <a:cs typeface="Arial" pitchFamily="34" charset="0"/>
              </a:rPr>
              <a:t>An Authorized Person may request in writing, the designation of a Caretaker to attend to WIC appointments</a:t>
            </a:r>
            <a:endParaRPr lang="en-US" sz="2800" dirty="0">
              <a:solidFill>
                <a:schemeClr val="tx1"/>
              </a:solidFill>
            </a:endParaRPr>
          </a:p>
        </p:txBody>
      </p:sp>
      <p:sp>
        <p:nvSpPr>
          <p:cNvPr id="4" name="Rectangle 3"/>
          <p:cNvSpPr/>
          <p:nvPr/>
        </p:nvSpPr>
        <p:spPr>
          <a:xfrm>
            <a:off x="723900" y="4953000"/>
            <a:ext cx="7620000" cy="523220"/>
          </a:xfrm>
          <a:prstGeom prst="rect">
            <a:avLst/>
          </a:prstGeom>
        </p:spPr>
        <p:txBody>
          <a:bodyPr wrap="square">
            <a:spAutoFit/>
          </a:bodyPr>
          <a:lstStyle/>
          <a:p>
            <a:pPr algn="ctr"/>
            <a:r>
              <a:rPr lang="en-US" b="1" dirty="0"/>
              <a:t>See Policy 200-23</a:t>
            </a:r>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447800"/>
            <a:ext cx="7620000" cy="4876799"/>
          </a:xfrm>
        </p:spPr>
        <p:txBody>
          <a:bodyPr>
            <a:normAutofit fontScale="92500" lnSpcReduction="20000"/>
          </a:bodyPr>
          <a:lstStyle/>
          <a:p>
            <a:pPr marL="514350" indent="-514350">
              <a:spcAft>
                <a:spcPts val="0"/>
              </a:spcAft>
              <a:buClr>
                <a:schemeClr val="accent3"/>
              </a:buClr>
              <a:buNone/>
              <a:defRPr/>
            </a:pPr>
            <a:r>
              <a:rPr lang="en-US" sz="2000" b="1" dirty="0">
                <a:solidFill>
                  <a:schemeClr val="tx2">
                    <a:lumMod val="75000"/>
                  </a:schemeClr>
                </a:solidFill>
                <a:latin typeface="Arial" pitchFamily="34" charset="0"/>
                <a:cs typeface="Arial" pitchFamily="34" charset="0"/>
              </a:rPr>
              <a:t>The Caretaker is defined as any person who is authorized by the participant or parent/guardian to: </a:t>
            </a:r>
          </a:p>
          <a:p>
            <a:pPr marL="514350" indent="-514350">
              <a:spcAft>
                <a:spcPts val="0"/>
              </a:spcAft>
              <a:buClr>
                <a:schemeClr val="accent3"/>
              </a:buClr>
              <a:buNone/>
              <a:defRPr/>
            </a:pPr>
            <a:endParaRPr lang="en-US" sz="2000" b="1" dirty="0">
              <a:solidFill>
                <a:schemeClr val="tx1">
                  <a:lumMod val="75000"/>
                </a:schemeClr>
              </a:solidFill>
              <a:latin typeface="Arial" pitchFamily="34" charset="0"/>
              <a:cs typeface="Arial" pitchFamily="34" charset="0"/>
            </a:endParaRPr>
          </a:p>
          <a:p>
            <a:pPr>
              <a:spcAft>
                <a:spcPts val="0"/>
              </a:spcAft>
              <a:buClr>
                <a:schemeClr val="tx1">
                  <a:lumMod val="75000"/>
                </a:schemeClr>
              </a:buClr>
              <a:buFont typeface="Arial" panose="020B0604020202020204" pitchFamily="34" charset="0"/>
              <a:buChar char="•"/>
              <a:defRPr/>
            </a:pPr>
            <a:r>
              <a:rPr lang="en-US" sz="2000" b="1" dirty="0">
                <a:solidFill>
                  <a:schemeClr val="tx1">
                    <a:lumMod val="75000"/>
                  </a:schemeClr>
                </a:solidFill>
                <a:latin typeface="Arial" pitchFamily="34" charset="0"/>
                <a:cs typeface="Arial" pitchFamily="34" charset="0"/>
              </a:rPr>
              <a:t>Participate in recertification, mid-certification and nutrition education sessions</a:t>
            </a:r>
          </a:p>
          <a:p>
            <a:pPr>
              <a:spcAft>
                <a:spcPts val="0"/>
              </a:spcAft>
              <a:buClr>
                <a:schemeClr val="tx1">
                  <a:lumMod val="75000"/>
                </a:schemeClr>
              </a:buClr>
              <a:buFont typeface="Arial" panose="020B0604020202020204" pitchFamily="34" charset="0"/>
              <a:buChar char="•"/>
              <a:defRPr/>
            </a:pPr>
            <a:r>
              <a:rPr lang="en-US" sz="2000" b="1" dirty="0">
                <a:solidFill>
                  <a:schemeClr val="tx1">
                    <a:lumMod val="75000"/>
                  </a:schemeClr>
                </a:solidFill>
                <a:latin typeface="Arial" pitchFamily="34" charset="0"/>
                <a:cs typeface="Arial" pitchFamily="34" charset="0"/>
              </a:rPr>
              <a:t>Sign all required forms</a:t>
            </a:r>
          </a:p>
          <a:p>
            <a:pPr>
              <a:spcAft>
                <a:spcPts val="0"/>
              </a:spcAft>
              <a:buClr>
                <a:schemeClr val="tx1">
                  <a:lumMod val="75000"/>
                </a:schemeClr>
              </a:buClr>
              <a:buFont typeface="Arial" panose="020B0604020202020204" pitchFamily="34" charset="0"/>
              <a:buChar char="•"/>
              <a:defRPr/>
            </a:pPr>
            <a:r>
              <a:rPr lang="en-US" sz="2000" b="1" dirty="0">
                <a:solidFill>
                  <a:schemeClr val="tx1">
                    <a:lumMod val="75000"/>
                  </a:schemeClr>
                </a:solidFill>
                <a:latin typeface="Arial" pitchFamily="34" charset="0"/>
                <a:cs typeface="Arial" pitchFamily="34" charset="0"/>
              </a:rPr>
              <a:t>Shop for WIC foods</a:t>
            </a:r>
          </a:p>
          <a:p>
            <a:pPr marL="0" indent="0">
              <a:spcAft>
                <a:spcPts val="0"/>
              </a:spcAft>
              <a:buClr>
                <a:schemeClr val="tx1">
                  <a:lumMod val="75000"/>
                </a:schemeClr>
              </a:buClr>
              <a:buNone/>
              <a:defRPr/>
            </a:pPr>
            <a:endParaRPr lang="en-US" sz="2000" b="1" dirty="0">
              <a:solidFill>
                <a:schemeClr val="tx1">
                  <a:lumMod val="75000"/>
                </a:schemeClr>
              </a:solidFill>
              <a:latin typeface="Arial" pitchFamily="34" charset="0"/>
              <a:cs typeface="Arial" pitchFamily="34" charset="0"/>
            </a:endParaRPr>
          </a:p>
          <a:p>
            <a:pPr>
              <a:spcAft>
                <a:spcPts val="0"/>
              </a:spcAft>
              <a:buClr>
                <a:schemeClr val="tx1">
                  <a:lumMod val="75000"/>
                </a:schemeClr>
              </a:buClr>
              <a:buFont typeface="Arial" panose="020B0604020202020204" pitchFamily="34" charset="0"/>
              <a:buChar char="•"/>
              <a:defRPr/>
            </a:pPr>
            <a:r>
              <a:rPr lang="en-US" sz="2000" b="1" dirty="0">
                <a:solidFill>
                  <a:schemeClr val="tx1">
                    <a:lumMod val="75000"/>
                  </a:schemeClr>
                </a:solidFill>
                <a:latin typeface="Arial" pitchFamily="34" charset="0"/>
                <a:cs typeface="Arial" pitchFamily="34" charset="0"/>
              </a:rPr>
              <a:t>The caretaker </a:t>
            </a:r>
            <a:r>
              <a:rPr lang="en-US" sz="2000" b="1" u="sng" dirty="0">
                <a:solidFill>
                  <a:schemeClr val="tx1">
                    <a:lumMod val="75000"/>
                  </a:schemeClr>
                </a:solidFill>
                <a:latin typeface="Arial" pitchFamily="34" charset="0"/>
                <a:cs typeface="Arial" pitchFamily="34" charset="0"/>
              </a:rPr>
              <a:t>must</a:t>
            </a:r>
            <a:r>
              <a:rPr lang="en-US" sz="2000" b="1" dirty="0">
                <a:solidFill>
                  <a:schemeClr val="tx1">
                    <a:lumMod val="75000"/>
                  </a:schemeClr>
                </a:solidFill>
                <a:latin typeface="Arial" pitchFamily="34" charset="0"/>
                <a:cs typeface="Arial" pitchFamily="34" charset="0"/>
              </a:rPr>
              <a:t> be someone responsible for  the primary care and well-being of the participant and must be able to provide information on the eating habits and medical conditions of the client or child (</a:t>
            </a:r>
            <a:r>
              <a:rPr lang="en-US" sz="2000" b="1" dirty="0" err="1">
                <a:solidFill>
                  <a:schemeClr val="tx1">
                    <a:lumMod val="75000"/>
                  </a:schemeClr>
                </a:solidFill>
                <a:latin typeface="Arial" pitchFamily="34" charset="0"/>
                <a:cs typeface="Arial" pitchFamily="34" charset="0"/>
              </a:rPr>
              <a:t>i.e</a:t>
            </a:r>
            <a:r>
              <a:rPr lang="en-US" sz="2000" b="1" dirty="0">
                <a:solidFill>
                  <a:schemeClr val="tx1">
                    <a:lumMod val="75000"/>
                  </a:schemeClr>
                </a:solidFill>
                <a:latin typeface="Arial" pitchFamily="34" charset="0"/>
                <a:cs typeface="Arial" pitchFamily="34" charset="0"/>
              </a:rPr>
              <a:t> parent -father or grandmother)</a:t>
            </a:r>
          </a:p>
          <a:p>
            <a:pPr marL="0" indent="0">
              <a:spcAft>
                <a:spcPts val="0"/>
              </a:spcAft>
              <a:buClr>
                <a:schemeClr val="tx1">
                  <a:lumMod val="75000"/>
                </a:schemeClr>
              </a:buClr>
              <a:buNone/>
              <a:defRPr/>
            </a:pPr>
            <a:endParaRPr lang="en-US" sz="2000" b="1" dirty="0">
              <a:solidFill>
                <a:schemeClr val="tx1">
                  <a:lumMod val="75000"/>
                </a:schemeClr>
              </a:solidFill>
              <a:latin typeface="Arial" pitchFamily="34" charset="0"/>
              <a:cs typeface="Arial" pitchFamily="34" charset="0"/>
            </a:endParaRPr>
          </a:p>
          <a:p>
            <a:pPr marL="514350" indent="-514350">
              <a:spcAft>
                <a:spcPts val="0"/>
              </a:spcAft>
              <a:buClr>
                <a:schemeClr val="accent3"/>
              </a:buClr>
              <a:buNone/>
              <a:defRPr/>
            </a:pPr>
            <a:r>
              <a:rPr lang="en-US" sz="2200" b="1" dirty="0">
                <a:solidFill>
                  <a:schemeClr val="tx1"/>
                </a:solidFill>
                <a:latin typeface="Arial" pitchFamily="34" charset="0"/>
                <a:cs typeface="Arial" pitchFamily="34" charset="0"/>
              </a:rPr>
              <a:t>      </a:t>
            </a:r>
            <a:endParaRPr lang="en-US" dirty="0"/>
          </a:p>
        </p:txBody>
      </p:sp>
      <p:sp>
        <p:nvSpPr>
          <p:cNvPr id="4" name="Rectangle 3"/>
          <p:cNvSpPr/>
          <p:nvPr/>
        </p:nvSpPr>
        <p:spPr>
          <a:xfrm>
            <a:off x="1142999" y="457200"/>
            <a:ext cx="6991555" cy="707886"/>
          </a:xfrm>
          <a:prstGeom prst="rect">
            <a:avLst/>
          </a:prstGeom>
        </p:spPr>
        <p:txBody>
          <a:bodyPr wrap="square">
            <a:spAutoFit/>
          </a:bodyPr>
          <a:lstStyle/>
          <a:p>
            <a:pPr algn="ctr"/>
            <a:r>
              <a:rPr lang="en-US" sz="4000" b="1" dirty="0">
                <a:solidFill>
                  <a:schemeClr val="tx2">
                    <a:lumMod val="75000"/>
                  </a:schemeClr>
                </a:solidFill>
                <a:latin typeface="Arial" charset="0"/>
                <a:cs typeface="Arial" charset="0"/>
              </a:rPr>
              <a:t>Caretaker Responsibilities</a:t>
            </a:r>
            <a:endParaRPr lang="en-US" sz="4000" dirty="0">
              <a:solidFill>
                <a:schemeClr val="tx2">
                  <a:lumMod val="75000"/>
                </a:schemeClr>
              </a:solidFill>
            </a:endParaRP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124700" cy="1323439"/>
          </a:xfrm>
          <a:prstGeom prst="rect">
            <a:avLst/>
          </a:prstGeom>
        </p:spPr>
        <p:txBody>
          <a:bodyPr wrap="square">
            <a:spAutoFit/>
          </a:bodyPr>
          <a:lstStyle/>
          <a:p>
            <a:pPr algn="ctr"/>
            <a:r>
              <a:rPr lang="en-US" sz="4000" b="1" dirty="0">
                <a:solidFill>
                  <a:schemeClr val="tx2">
                    <a:lumMod val="75000"/>
                  </a:schemeClr>
                </a:solidFill>
                <a:latin typeface="Arial" pitchFamily="34" charset="0"/>
                <a:cs typeface="Arial" pitchFamily="34" charset="0"/>
              </a:rPr>
              <a:t>Documentation of the Caretaker Requests</a:t>
            </a:r>
            <a:endParaRPr lang="en-US" sz="4000" dirty="0">
              <a:solidFill>
                <a:schemeClr val="tx2">
                  <a:lumMod val="75000"/>
                </a:schemeClr>
              </a:solidFill>
            </a:endParaRPr>
          </a:p>
        </p:txBody>
      </p:sp>
      <p:sp>
        <p:nvSpPr>
          <p:cNvPr id="3" name="Rectangle 2"/>
          <p:cNvSpPr/>
          <p:nvPr/>
        </p:nvSpPr>
        <p:spPr>
          <a:xfrm>
            <a:off x="838200" y="1981200"/>
            <a:ext cx="7848600" cy="4154984"/>
          </a:xfrm>
          <a:prstGeom prst="rect">
            <a:avLst/>
          </a:prstGeom>
        </p:spPr>
        <p:txBody>
          <a:bodyPr wrap="square">
            <a:spAutoFit/>
          </a:bodyPr>
          <a:lstStyle/>
          <a:p>
            <a:pPr marL="457200" indent="-457200" eaLnBrk="1" fontAlgn="auto" hangingPunct="1">
              <a:spcAft>
                <a:spcPts val="0"/>
              </a:spcAft>
              <a:buClr>
                <a:schemeClr val="tx1">
                  <a:lumMod val="75000"/>
                </a:schemeClr>
              </a:buClr>
              <a:buFont typeface="+mj-lt"/>
              <a:buAutoNum type="arabicPeriod"/>
              <a:defRPr/>
            </a:pPr>
            <a:r>
              <a:rPr lang="en-US" sz="2400" b="1" dirty="0">
                <a:solidFill>
                  <a:schemeClr val="tx1">
                    <a:lumMod val="75000"/>
                  </a:schemeClr>
                </a:solidFill>
                <a:latin typeface="Arial" pitchFamily="34" charset="0"/>
                <a:cs typeface="Arial" pitchFamily="34" charset="0"/>
              </a:rPr>
              <a:t>The selection of an caretaker must be documented on the Request for Caretaker form. </a:t>
            </a:r>
          </a:p>
          <a:p>
            <a:pPr marL="457200" indent="-457200" eaLnBrk="1" fontAlgn="auto" hangingPunct="1">
              <a:spcAft>
                <a:spcPts val="0"/>
              </a:spcAft>
              <a:buClr>
                <a:schemeClr val="tx1">
                  <a:lumMod val="75000"/>
                </a:schemeClr>
              </a:buClr>
              <a:buFont typeface="+mj-lt"/>
              <a:buAutoNum type="arabicPeriod"/>
              <a:defRPr/>
            </a:pPr>
            <a:endParaRPr lang="en-US" sz="2400" b="1" dirty="0">
              <a:solidFill>
                <a:schemeClr val="tx1">
                  <a:lumMod val="75000"/>
                </a:schemeClr>
              </a:solidFill>
              <a:latin typeface="Arial" pitchFamily="34" charset="0"/>
              <a:cs typeface="Arial" pitchFamily="34" charset="0"/>
            </a:endParaRPr>
          </a:p>
          <a:p>
            <a:pPr marL="457200" indent="-457200" eaLnBrk="1" fontAlgn="auto" hangingPunct="1">
              <a:spcAft>
                <a:spcPts val="0"/>
              </a:spcAft>
              <a:buClr>
                <a:schemeClr val="tx1">
                  <a:lumMod val="75000"/>
                </a:schemeClr>
              </a:buClr>
              <a:buFont typeface="+mj-lt"/>
              <a:buAutoNum type="arabicPeriod"/>
              <a:defRPr/>
            </a:pPr>
            <a:r>
              <a:rPr lang="en-US" sz="2400" b="1" dirty="0">
                <a:solidFill>
                  <a:schemeClr val="tx1">
                    <a:lumMod val="75000"/>
                  </a:schemeClr>
                </a:solidFill>
                <a:latin typeface="Arial" pitchFamily="34" charset="0"/>
                <a:cs typeface="Arial" pitchFamily="34" charset="0"/>
              </a:rPr>
              <a:t>Sign and scan the completed Request for Caretaker form into CT-WIC Images</a:t>
            </a:r>
          </a:p>
          <a:p>
            <a:pPr marL="457200" indent="-457200" eaLnBrk="1" fontAlgn="auto" hangingPunct="1">
              <a:spcAft>
                <a:spcPts val="0"/>
              </a:spcAft>
              <a:buClr>
                <a:schemeClr val="tx1">
                  <a:lumMod val="75000"/>
                </a:schemeClr>
              </a:buClr>
              <a:buFont typeface="+mj-lt"/>
              <a:buAutoNum type="arabicPeriod"/>
              <a:defRPr/>
            </a:pPr>
            <a:endParaRPr lang="en-US" sz="2400" b="1" dirty="0">
              <a:solidFill>
                <a:schemeClr val="tx1">
                  <a:lumMod val="75000"/>
                </a:schemeClr>
              </a:solidFill>
              <a:latin typeface="Arial" pitchFamily="34" charset="0"/>
              <a:cs typeface="Arial" pitchFamily="34" charset="0"/>
            </a:endParaRPr>
          </a:p>
          <a:p>
            <a:pPr marL="457200" indent="-457200" eaLnBrk="1" fontAlgn="auto" hangingPunct="1">
              <a:spcAft>
                <a:spcPts val="0"/>
              </a:spcAft>
              <a:buClr>
                <a:schemeClr val="tx1">
                  <a:lumMod val="75000"/>
                </a:schemeClr>
              </a:buClr>
              <a:buFont typeface="+mj-lt"/>
              <a:buAutoNum type="arabicPeriod"/>
              <a:defRPr/>
            </a:pPr>
            <a:r>
              <a:rPr lang="en-US" sz="2400" b="1" dirty="0">
                <a:solidFill>
                  <a:schemeClr val="tx1">
                    <a:lumMod val="75000"/>
                  </a:schemeClr>
                </a:solidFill>
                <a:latin typeface="Arial" pitchFamily="34" charset="0"/>
                <a:cs typeface="Arial" pitchFamily="34" charset="0"/>
              </a:rPr>
              <a:t>Complete the appropriate information in the Family Information screen in CT-WIC</a:t>
            </a:r>
          </a:p>
          <a:p>
            <a:pPr eaLnBrk="1" fontAlgn="auto" hangingPunct="1">
              <a:spcAft>
                <a:spcPts val="0"/>
              </a:spcAft>
              <a:buClr>
                <a:schemeClr val="tx1">
                  <a:lumMod val="75000"/>
                </a:schemeClr>
              </a:buClr>
              <a:defRPr/>
            </a:pPr>
            <a:endParaRPr lang="en-US" sz="2400" b="1" dirty="0">
              <a:solidFill>
                <a:schemeClr val="tx1">
                  <a:lumMod val="75000"/>
                </a:schemeClr>
              </a:solidFill>
              <a:latin typeface="Arial" pitchFamily="34" charset="0"/>
              <a:cs typeface="Arial" pitchFamily="34" charset="0"/>
            </a:endParaRPr>
          </a:p>
          <a:p>
            <a:pPr eaLnBrk="1" fontAlgn="auto" hangingPunct="1">
              <a:spcAft>
                <a:spcPts val="0"/>
              </a:spcAft>
              <a:buClr>
                <a:schemeClr val="tx1">
                  <a:lumMod val="75000"/>
                </a:schemeClr>
              </a:buClr>
              <a:defRPr/>
            </a:pPr>
            <a:endParaRPr lang="en-US" sz="2400" b="1" dirty="0">
              <a:solidFill>
                <a:schemeClr val="tx1">
                  <a:lumMod val="75000"/>
                </a:schemeClr>
              </a:solidFill>
              <a:latin typeface="Arial" pitchFamily="34" charset="0"/>
              <a:cs typeface="Arial" pitchFamily="34" charset="0"/>
            </a:endParaRPr>
          </a:p>
          <a:p>
            <a:pPr eaLnBrk="1" fontAlgn="auto" hangingPunct="1">
              <a:spcAft>
                <a:spcPts val="0"/>
              </a:spcAft>
              <a:buClr>
                <a:schemeClr val="tx1">
                  <a:lumMod val="75000"/>
                </a:schemeClr>
              </a:buClr>
              <a:defRPr/>
            </a:pPr>
            <a:endParaRPr lang="en-US" sz="2400" b="1" dirty="0">
              <a:solidFill>
                <a:schemeClr val="tx1">
                  <a:lumMod val="75000"/>
                </a:schemeClr>
              </a:solidFill>
              <a:latin typeface="Arial" pitchFamily="34" charset="0"/>
              <a:cs typeface="Arial" pitchFamily="34" charset="0"/>
            </a:endParaRPr>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077200" cy="838200"/>
          </a:xfrm>
        </p:spPr>
        <p:txBody>
          <a:bodyPr>
            <a:normAutofit fontScale="90000"/>
          </a:bodyPr>
          <a:lstStyle/>
          <a:p>
            <a:pPr algn="ctr"/>
            <a:r>
              <a:rPr lang="en-US" b="1" dirty="0">
                <a:solidFill>
                  <a:schemeClr val="tx2">
                    <a:lumMod val="75000"/>
                  </a:schemeClr>
                </a:solidFill>
                <a:latin typeface="Arial" panose="020B0604020202020204" pitchFamily="34" charset="0"/>
                <a:cs typeface="Arial" panose="020B0604020202020204" pitchFamily="34" charset="0"/>
              </a:rPr>
              <a:t>Caretaker Request &amp; Authorization form</a:t>
            </a:r>
            <a:br>
              <a:rPr lang="en-US" b="1" dirty="0">
                <a:solidFill>
                  <a:schemeClr val="tx2">
                    <a:lumMod val="75000"/>
                  </a:schemeClr>
                </a:solidFill>
                <a:latin typeface="Arial" panose="020B0604020202020204" pitchFamily="34" charset="0"/>
                <a:cs typeface="Arial" panose="020B0604020202020204" pitchFamily="34" charset="0"/>
              </a:rPr>
            </a:br>
            <a:endParaRPr lang="en-US" dirty="0">
              <a:solidFill>
                <a:schemeClr val="tx2">
                  <a:lumMod val="75000"/>
                </a:schemeClr>
              </a:solidFill>
            </a:endParaRPr>
          </a:p>
        </p:txBody>
      </p:sp>
      <p:pic>
        <p:nvPicPr>
          <p:cNvPr id="4" name="Content Placeholder 3"/>
          <p:cNvPicPr>
            <a:picLocks noGrp="1" noChangeAspect="1"/>
          </p:cNvPicPr>
          <p:nvPr>
            <p:ph idx="1"/>
          </p:nvPr>
        </p:nvPicPr>
        <p:blipFill>
          <a:blip r:embed="rId3"/>
          <a:stretch>
            <a:fillRect/>
          </a:stretch>
        </p:blipFill>
        <p:spPr>
          <a:xfrm>
            <a:off x="2057400" y="914400"/>
            <a:ext cx="4724400" cy="5562600"/>
          </a:xfrm>
          <a:prstGeom prst="rect">
            <a:avLst/>
          </a:prstGeom>
        </p:spPr>
      </p:pic>
    </p:spTree>
    <p:extLst>
      <p:ext uri="{BB962C8B-B14F-4D97-AF65-F5344CB8AC3E}">
        <p14:creationId xmlns:p14="http://schemas.microsoft.com/office/powerpoint/2010/main" val="2704560398"/>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47800" y="2286000"/>
            <a:ext cx="6591985" cy="3777622"/>
          </a:xfrm>
        </p:spPr>
        <p:txBody>
          <a:bodyPr/>
          <a:lstStyle/>
          <a:p>
            <a:endParaRPr lang="en-US" dirty="0"/>
          </a:p>
          <a:p>
            <a:pPr marL="0" indent="0" algn="ctr">
              <a:buNone/>
            </a:pPr>
            <a:r>
              <a:rPr lang="en-US" sz="4800" b="1" dirty="0">
                <a:latin typeface="Baskerville Old Face" panose="02020602080505020303" pitchFamily="18" charset="0"/>
                <a:cs typeface="Arial" panose="020B0604020202020204" pitchFamily="34" charset="0"/>
              </a:rPr>
              <a:t>THANK YOU</a:t>
            </a:r>
          </a:p>
        </p:txBody>
      </p:sp>
    </p:spTree>
    <p:extLst>
      <p:ext uri="{BB962C8B-B14F-4D97-AF65-F5344CB8AC3E}">
        <p14:creationId xmlns:p14="http://schemas.microsoft.com/office/powerpoint/2010/main" val="2938591233"/>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C282-DF4D-4B3E-B61C-CF4EF91944BB}"/>
              </a:ext>
            </a:extLst>
          </p:cNvPr>
          <p:cNvSpPr>
            <a:spLocks noGrp="1"/>
          </p:cNvSpPr>
          <p:nvPr>
            <p:ph type="title"/>
          </p:nvPr>
        </p:nvSpPr>
        <p:spPr>
          <a:xfrm>
            <a:off x="1945201" y="624110"/>
            <a:ext cx="6589199" cy="747490"/>
          </a:xfrm>
        </p:spPr>
        <p:txBody>
          <a:bodyPr/>
          <a:lstStyle/>
          <a:p>
            <a:pPr algn="ctr"/>
            <a:r>
              <a:rPr lang="en-US" dirty="0">
                <a:latin typeface="Arial" panose="020B0604020202020204" pitchFamily="34" charset="0"/>
                <a:cs typeface="Arial" panose="020B0604020202020204" pitchFamily="34" charset="0"/>
                <a:hlinkClick r:id="rId2" tooltip=" "/>
              </a:rPr>
              <a:t>www.ct.gov/dph/wic</a:t>
            </a:r>
            <a:endParaRPr lang="en-US" dirty="0"/>
          </a:p>
        </p:txBody>
      </p:sp>
      <p:pic>
        <p:nvPicPr>
          <p:cNvPr id="4" name="Content Placeholder 3">
            <a:extLst>
              <a:ext uri="{FF2B5EF4-FFF2-40B4-BE49-F238E27FC236}">
                <a16:creationId xmlns:a16="http://schemas.microsoft.com/office/drawing/2014/main" id="{016D4F51-55F8-40DC-832D-BC30BA34D96A}"/>
              </a:ext>
            </a:extLst>
          </p:cNvPr>
          <p:cNvPicPr>
            <a:picLocks noGrp="1" noChangeAspect="1"/>
          </p:cNvPicPr>
          <p:nvPr>
            <p:ph idx="1"/>
          </p:nvPr>
        </p:nvPicPr>
        <p:blipFill>
          <a:blip r:embed="rId3"/>
          <a:stretch>
            <a:fillRect/>
          </a:stretch>
        </p:blipFill>
        <p:spPr>
          <a:xfrm>
            <a:off x="1447800" y="1371600"/>
            <a:ext cx="7239000" cy="5105400"/>
          </a:xfrm>
          <a:prstGeom prst="rect">
            <a:avLst/>
          </a:prstGeom>
        </p:spPr>
      </p:pic>
    </p:spTree>
    <p:extLst>
      <p:ext uri="{BB962C8B-B14F-4D97-AF65-F5344CB8AC3E}">
        <p14:creationId xmlns:p14="http://schemas.microsoft.com/office/powerpoint/2010/main" val="3974579572"/>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3987"/>
            <a:ext cx="7125113" cy="772076"/>
          </a:xfrm>
        </p:spPr>
        <p:txBody>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Processing Standards</a:t>
            </a:r>
          </a:p>
        </p:txBody>
      </p:sp>
      <p:sp>
        <p:nvSpPr>
          <p:cNvPr id="3" name="Content Placeholder 2"/>
          <p:cNvSpPr>
            <a:spLocks noGrp="1"/>
          </p:cNvSpPr>
          <p:nvPr>
            <p:ph idx="1"/>
          </p:nvPr>
        </p:nvSpPr>
        <p:spPr>
          <a:xfrm>
            <a:off x="546100" y="2209800"/>
            <a:ext cx="8140700" cy="4419600"/>
          </a:xfrm>
        </p:spPr>
        <p:txBody>
          <a:bodyPr>
            <a:normAutofit fontScale="85000" lnSpcReduction="20000"/>
          </a:bodyPr>
          <a:lstStyle/>
          <a:p>
            <a:pPr lvl="1">
              <a:buFont typeface="Arial" panose="020B0604020202020204" pitchFamily="34" charset="0"/>
              <a:buChar char="•"/>
            </a:pPr>
            <a:r>
              <a:rPr lang="en-US" sz="2800" b="1" dirty="0">
                <a:solidFill>
                  <a:schemeClr val="tx2">
                    <a:lumMod val="75000"/>
                  </a:schemeClr>
                </a:solidFill>
                <a:latin typeface="Arial" pitchFamily="34" charset="0"/>
                <a:cs typeface="Arial" pitchFamily="34" charset="0"/>
              </a:rPr>
              <a:t> </a:t>
            </a:r>
            <a:r>
              <a:rPr lang="en-US" sz="2400" b="1" u="sng" dirty="0">
                <a:solidFill>
                  <a:schemeClr val="tx2">
                    <a:lumMod val="75000"/>
                  </a:schemeClr>
                </a:solidFill>
                <a:latin typeface="Arial" pitchFamily="34" charset="0"/>
                <a:cs typeface="Arial" pitchFamily="34" charset="0"/>
              </a:rPr>
              <a:t>20 calendar days </a:t>
            </a:r>
            <a:r>
              <a:rPr lang="en-US" sz="2400" b="1" dirty="0">
                <a:solidFill>
                  <a:schemeClr val="tx2">
                    <a:lumMod val="75000"/>
                  </a:schemeClr>
                </a:solidFill>
                <a:latin typeface="Arial" pitchFamily="34" charset="0"/>
                <a:cs typeface="Arial" pitchFamily="34" charset="0"/>
              </a:rPr>
              <a:t>from the date of application </a:t>
            </a:r>
          </a:p>
          <a:p>
            <a:pPr marL="457200" lvl="1" indent="0">
              <a:buNone/>
            </a:pPr>
            <a:r>
              <a:rPr lang="en-US" sz="1900" b="1" dirty="0">
                <a:solidFill>
                  <a:schemeClr val="tx2">
                    <a:lumMod val="75000"/>
                  </a:schemeClr>
                </a:solidFill>
                <a:latin typeface="Arial" pitchFamily="34" charset="0"/>
                <a:cs typeface="Arial" pitchFamily="34" charset="0"/>
              </a:rPr>
              <a:t>	(includes weekends and holidays)</a:t>
            </a:r>
          </a:p>
          <a:p>
            <a:pPr marL="457200" lvl="1" indent="0">
              <a:buNone/>
            </a:pPr>
            <a:endParaRPr lang="en-US" sz="2400" b="1" u="sng" dirty="0">
              <a:solidFill>
                <a:schemeClr val="tx2">
                  <a:lumMod val="75000"/>
                </a:schemeClr>
              </a:solidFill>
              <a:latin typeface="Arial" pitchFamily="34" charset="0"/>
              <a:cs typeface="Arial" pitchFamily="34" charset="0"/>
            </a:endParaRPr>
          </a:p>
          <a:p>
            <a:pPr lvl="1">
              <a:buFont typeface="Arial" panose="020B0604020202020204" pitchFamily="34" charset="0"/>
              <a:buChar char="•"/>
            </a:pPr>
            <a:r>
              <a:rPr lang="en-US" sz="2400" b="1" u="sng" dirty="0">
                <a:solidFill>
                  <a:schemeClr val="tx2">
                    <a:lumMod val="75000"/>
                  </a:schemeClr>
                </a:solidFill>
                <a:latin typeface="Arial" pitchFamily="34" charset="0"/>
                <a:cs typeface="Arial" pitchFamily="34" charset="0"/>
              </a:rPr>
              <a:t>10 calendar days </a:t>
            </a:r>
            <a:r>
              <a:rPr lang="en-US" sz="2400" b="1" dirty="0">
                <a:solidFill>
                  <a:schemeClr val="tx2">
                    <a:lumMod val="75000"/>
                  </a:schemeClr>
                </a:solidFill>
                <a:latin typeface="Arial" pitchFamily="34" charset="0"/>
                <a:cs typeface="Arial" pitchFamily="34" charset="0"/>
              </a:rPr>
              <a:t>from the date of application</a:t>
            </a:r>
          </a:p>
          <a:p>
            <a:pPr marL="457200" lvl="1" indent="0">
              <a:buNone/>
            </a:pPr>
            <a:r>
              <a:rPr lang="en-US" sz="2400" b="1" dirty="0">
                <a:solidFill>
                  <a:schemeClr val="tx2">
                    <a:lumMod val="75000"/>
                  </a:schemeClr>
                </a:solidFill>
                <a:latin typeface="Arial" pitchFamily="34" charset="0"/>
                <a:cs typeface="Arial" pitchFamily="34" charset="0"/>
              </a:rPr>
              <a:t>	</a:t>
            </a:r>
            <a:r>
              <a:rPr lang="en-US" sz="2100" b="1" dirty="0">
                <a:solidFill>
                  <a:schemeClr val="tx2">
                    <a:lumMod val="75000"/>
                  </a:schemeClr>
                </a:solidFill>
                <a:latin typeface="Arial" pitchFamily="34" charset="0"/>
                <a:cs typeface="Arial" pitchFamily="34" charset="0"/>
              </a:rPr>
              <a:t>(includes weekends and holidays)</a:t>
            </a:r>
          </a:p>
          <a:p>
            <a:pPr lvl="2">
              <a:buFont typeface="Wingdings" panose="05000000000000000000" pitchFamily="2" charset="2"/>
              <a:buChar char="Ø"/>
            </a:pPr>
            <a:r>
              <a:rPr lang="en-US" sz="2000" b="1" dirty="0">
                <a:solidFill>
                  <a:schemeClr val="tx2">
                    <a:lumMod val="75000"/>
                  </a:schemeClr>
                </a:solidFill>
                <a:latin typeface="Arial" pitchFamily="34" charset="0"/>
                <a:cs typeface="Arial" pitchFamily="34" charset="0"/>
              </a:rPr>
              <a:t>women who would become priority 1 participants</a:t>
            </a:r>
          </a:p>
          <a:p>
            <a:pPr lvl="2">
              <a:buFont typeface="Wingdings" panose="05000000000000000000" pitchFamily="2" charset="2"/>
              <a:buChar char="Ø"/>
            </a:pPr>
            <a:r>
              <a:rPr lang="en-US" sz="2000" b="1" dirty="0">
                <a:solidFill>
                  <a:schemeClr val="tx2">
                    <a:lumMod val="75000"/>
                  </a:schemeClr>
                </a:solidFill>
                <a:latin typeface="Arial" pitchFamily="34" charset="0"/>
                <a:cs typeface="Arial" pitchFamily="34" charset="0"/>
              </a:rPr>
              <a:t>Infants</a:t>
            </a:r>
          </a:p>
          <a:p>
            <a:pPr lvl="2">
              <a:buFont typeface="Wingdings" panose="05000000000000000000" pitchFamily="2" charset="2"/>
              <a:buChar char="Ø"/>
            </a:pPr>
            <a:r>
              <a:rPr lang="en-US" sz="2000" b="1" dirty="0">
                <a:solidFill>
                  <a:schemeClr val="tx2">
                    <a:lumMod val="75000"/>
                  </a:schemeClr>
                </a:solidFill>
                <a:latin typeface="Arial" pitchFamily="34" charset="0"/>
                <a:cs typeface="Arial" pitchFamily="34" charset="0"/>
              </a:rPr>
              <a:t>migrant farm workers and their families</a:t>
            </a:r>
          </a:p>
          <a:p>
            <a:pPr lvl="2">
              <a:buFont typeface="Wingdings" panose="05000000000000000000" pitchFamily="2" charset="2"/>
              <a:buChar char="Ø"/>
            </a:pPr>
            <a:r>
              <a:rPr lang="en-US" sz="2000" b="1" dirty="0">
                <a:solidFill>
                  <a:schemeClr val="tx2">
                    <a:lumMod val="75000"/>
                  </a:schemeClr>
                </a:solidFill>
                <a:latin typeface="Arial" pitchFamily="34" charset="0"/>
                <a:cs typeface="Arial" pitchFamily="34" charset="0"/>
              </a:rPr>
              <a:t>Homeless applicants</a:t>
            </a:r>
          </a:p>
          <a:p>
            <a:pPr lvl="1">
              <a:buFont typeface="Arial" panose="020B0604020202020204" pitchFamily="34" charset="0"/>
              <a:buChar char="•"/>
            </a:pPr>
            <a:endParaRPr lang="en-US" sz="2400" b="1" dirty="0">
              <a:solidFill>
                <a:schemeClr val="tx2"/>
              </a:solidFill>
              <a:latin typeface="Arial" pitchFamily="34" charset="0"/>
              <a:cs typeface="Arial" pitchFamily="34" charset="0"/>
            </a:endParaRPr>
          </a:p>
          <a:p>
            <a:pPr marL="457200" lvl="1" indent="0">
              <a:buNone/>
            </a:pPr>
            <a:r>
              <a:rPr lang="en-US" sz="2800" b="1" dirty="0">
                <a:solidFill>
                  <a:schemeClr val="tx1"/>
                </a:solidFill>
                <a:latin typeface="Arial" pitchFamily="34" charset="0"/>
                <a:cs typeface="Arial" pitchFamily="34" charset="0"/>
              </a:rPr>
              <a:t>Processing standards are based on </a:t>
            </a:r>
            <a:r>
              <a:rPr lang="en-US" sz="2800" b="1" u="sng" dirty="0">
                <a:solidFill>
                  <a:schemeClr val="tx1"/>
                </a:solidFill>
                <a:latin typeface="Arial" pitchFamily="34" charset="0"/>
                <a:cs typeface="Arial" pitchFamily="34" charset="0"/>
              </a:rPr>
              <a:t>calendar days</a:t>
            </a:r>
            <a:r>
              <a:rPr lang="en-US" sz="2800" b="1" dirty="0">
                <a:solidFill>
                  <a:schemeClr val="tx1"/>
                </a:solidFill>
                <a:latin typeface="Arial" pitchFamily="34" charset="0"/>
                <a:cs typeface="Arial" pitchFamily="34" charset="0"/>
              </a:rPr>
              <a:t>, not business days. </a:t>
            </a:r>
          </a:p>
          <a:p>
            <a:endParaRPr lang="en-US" dirty="0"/>
          </a:p>
        </p:txBody>
      </p:sp>
      <p:pic>
        <p:nvPicPr>
          <p:cNvPr id="63490" name="Picture 2" descr="C:\Users\botelloa\AppData\Local\Microsoft\Windows\Temporary Internet Files\Content.IE5\2HJG0SK7\calend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962400"/>
            <a:ext cx="167640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100" y="1176063"/>
            <a:ext cx="8445500" cy="707886"/>
          </a:xfrm>
          <a:prstGeom prst="rect">
            <a:avLst/>
          </a:prstGeom>
          <a:noFill/>
        </p:spPr>
        <p:txBody>
          <a:bodyPr wrap="square" rtlCol="0">
            <a:spAutoFit/>
          </a:bodyPr>
          <a:lstStyle/>
          <a:p>
            <a:pPr>
              <a:buNone/>
            </a:pPr>
            <a:r>
              <a:rPr lang="en-US" sz="2000" b="1" dirty="0">
                <a:solidFill>
                  <a:schemeClr val="tx2">
                    <a:lumMod val="75000"/>
                  </a:schemeClr>
                </a:solidFill>
                <a:latin typeface="Arial" pitchFamily="34" charset="0"/>
                <a:cs typeface="Arial" pitchFamily="34" charset="0"/>
              </a:rPr>
              <a:t>Local agency staff shall develop a system to certify applicants for WIC benefits using the processing standards/timeframes:</a:t>
            </a: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89199" cy="914400"/>
          </a:xfrm>
        </p:spPr>
        <p:txBody>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Processing Standards</a:t>
            </a:r>
          </a:p>
        </p:txBody>
      </p:sp>
      <p:sp>
        <p:nvSpPr>
          <p:cNvPr id="3" name="Content Placeholder 2"/>
          <p:cNvSpPr>
            <a:spLocks noGrp="1"/>
          </p:cNvSpPr>
          <p:nvPr>
            <p:ph idx="1"/>
          </p:nvPr>
        </p:nvSpPr>
        <p:spPr>
          <a:xfrm>
            <a:off x="762000" y="1600200"/>
            <a:ext cx="7772400" cy="4343400"/>
          </a:xfrm>
        </p:spPr>
        <p:txBody>
          <a:bodyPr>
            <a:normAutofit/>
          </a:bodyPr>
          <a:lstStyle/>
          <a:p>
            <a:pPr marL="0" indent="0">
              <a:buNone/>
            </a:pPr>
            <a:r>
              <a:rPr lang="en-US" sz="2400" b="1" dirty="0">
                <a:latin typeface="Calibri" pitchFamily="34" charset="0"/>
                <a:cs typeface="Times New Roman" pitchFamily="18" charset="0"/>
              </a:rPr>
              <a:t>So……..</a:t>
            </a:r>
          </a:p>
          <a:p>
            <a:pPr marL="0" indent="0">
              <a:buNone/>
            </a:pPr>
            <a:r>
              <a:rPr lang="en-US" sz="2400" dirty="0">
                <a:solidFill>
                  <a:schemeClr val="tx2">
                    <a:lumMod val="75000"/>
                  </a:schemeClr>
                </a:solidFill>
                <a:latin typeface="Calibri" pitchFamily="34" charset="0"/>
                <a:cs typeface="Times New Roman" pitchFamily="18" charset="0"/>
              </a:rPr>
              <a:t>1.   If a woman calls to apply to WIC for her pregnancy on November 1</a:t>
            </a:r>
            <a:r>
              <a:rPr lang="en-US" sz="2400" baseline="30000" dirty="0">
                <a:solidFill>
                  <a:schemeClr val="tx2">
                    <a:lumMod val="75000"/>
                  </a:schemeClr>
                </a:solidFill>
                <a:latin typeface="Calibri" pitchFamily="34" charset="0"/>
                <a:cs typeface="Times New Roman" pitchFamily="18" charset="0"/>
              </a:rPr>
              <a:t>st</a:t>
            </a:r>
            <a:r>
              <a:rPr lang="en-US" sz="2400" dirty="0">
                <a:solidFill>
                  <a:schemeClr val="tx2">
                    <a:lumMod val="75000"/>
                  </a:schemeClr>
                </a:solidFill>
                <a:latin typeface="Calibri" pitchFamily="34" charset="0"/>
                <a:cs typeface="Times New Roman" pitchFamily="18" charset="0"/>
              </a:rPr>
              <a:t> when would be the last day to schedule her within the standard processing time frame?  </a:t>
            </a:r>
          </a:p>
          <a:p>
            <a:pPr marL="0" indent="0">
              <a:buNone/>
            </a:pPr>
            <a:endParaRPr lang="en-US" sz="2400" dirty="0">
              <a:solidFill>
                <a:schemeClr val="tx2">
                  <a:lumMod val="75000"/>
                </a:schemeClr>
              </a:solidFill>
              <a:latin typeface="Calibri" pitchFamily="34" charset="0"/>
              <a:cs typeface="Times New Roman" pitchFamily="18" charset="0"/>
            </a:endParaRPr>
          </a:p>
          <a:p>
            <a:pPr marL="0" indent="0">
              <a:buNone/>
            </a:pPr>
            <a:r>
              <a:rPr lang="en-US" sz="2400" dirty="0">
                <a:solidFill>
                  <a:schemeClr val="tx2">
                    <a:lumMod val="75000"/>
                  </a:schemeClr>
                </a:solidFill>
                <a:latin typeface="Calibri" pitchFamily="34" charset="0"/>
                <a:cs typeface="Times New Roman" pitchFamily="18" charset="0"/>
              </a:rPr>
              <a:t>2.    Let’s say that a woman comes to her appointment on November 7</a:t>
            </a:r>
            <a:r>
              <a:rPr lang="en-US" sz="2400" baseline="30000" dirty="0">
                <a:solidFill>
                  <a:schemeClr val="tx2">
                    <a:lumMod val="75000"/>
                  </a:schemeClr>
                </a:solidFill>
                <a:latin typeface="Calibri" pitchFamily="34" charset="0"/>
                <a:cs typeface="Times New Roman" pitchFamily="18" charset="0"/>
              </a:rPr>
              <a:t>th</a:t>
            </a:r>
            <a:r>
              <a:rPr lang="en-US" sz="2400" dirty="0">
                <a:solidFill>
                  <a:schemeClr val="tx2">
                    <a:lumMod val="75000"/>
                  </a:schemeClr>
                </a:solidFill>
                <a:latin typeface="Calibri" pitchFamily="34" charset="0"/>
                <a:cs typeface="Times New Roman" pitchFamily="18" charset="0"/>
              </a:rPr>
              <a:t> and you learn she has a 3 year old.  What would be your next step? When should that child be scheduled for a certification appointment?</a:t>
            </a:r>
          </a:p>
        </p:txBody>
      </p:sp>
    </p:spTree>
    <p:extLst>
      <p:ext uri="{BB962C8B-B14F-4D97-AF65-F5344CB8AC3E}">
        <p14:creationId xmlns:p14="http://schemas.microsoft.com/office/powerpoint/2010/main" val="110869236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7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1752600"/>
            <a:ext cx="7924800" cy="3785652"/>
          </a:xfrm>
          <a:prstGeom prst="rect">
            <a:avLst/>
          </a:prstGeom>
          <a:noFill/>
        </p:spPr>
        <p:txBody>
          <a:bodyPr wrap="square" rtlCol="0">
            <a:spAutoFit/>
          </a:bodyPr>
          <a:lstStyle/>
          <a:p>
            <a:endParaRPr lang="en-US" dirty="0"/>
          </a:p>
          <a:p>
            <a:pPr algn="ctr"/>
            <a:r>
              <a:rPr lang="en-US" sz="2400" b="1" dirty="0">
                <a:solidFill>
                  <a:schemeClr val="tx2">
                    <a:lumMod val="75000"/>
                  </a:schemeClr>
                </a:solidFill>
                <a:latin typeface="Arial" panose="020B0604020202020204" pitchFamily="34" charset="0"/>
                <a:cs typeface="Arial" panose="020B0604020202020204" pitchFamily="34" charset="0"/>
              </a:rPr>
              <a:t>Individuals who are being certified must be present and provide documentation of their identity at the time of certification</a:t>
            </a:r>
          </a:p>
          <a:p>
            <a:endParaRPr lang="en-US" dirty="0">
              <a:solidFill>
                <a:schemeClr val="tx1"/>
              </a:solidFill>
            </a:endParaRPr>
          </a:p>
          <a:p>
            <a:endParaRPr lang="en-US" dirty="0">
              <a:solidFill>
                <a:schemeClr val="tx1"/>
              </a:solidFill>
            </a:endParaRPr>
          </a:p>
          <a:p>
            <a:pPr algn="ctr"/>
            <a:r>
              <a:rPr lang="en-US" b="1" dirty="0"/>
              <a:t>See Policy 200-03, Identity Requirement</a:t>
            </a:r>
          </a:p>
          <a:p>
            <a:endParaRPr lang="en-US" dirty="0"/>
          </a:p>
          <a:p>
            <a:endParaRPr lang="en-US" dirty="0"/>
          </a:p>
        </p:txBody>
      </p:sp>
      <p:sp>
        <p:nvSpPr>
          <p:cNvPr id="3" name="TextBox 2"/>
          <p:cNvSpPr txBox="1"/>
          <p:nvPr/>
        </p:nvSpPr>
        <p:spPr>
          <a:xfrm>
            <a:off x="1371600" y="457200"/>
            <a:ext cx="6629400" cy="707886"/>
          </a:xfrm>
          <a:prstGeom prst="rect">
            <a:avLst/>
          </a:prstGeom>
          <a:noFill/>
        </p:spPr>
        <p:txBody>
          <a:bodyPr wrap="square" rtlCol="0">
            <a:sp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Identity Requirement</a:t>
            </a:r>
          </a:p>
        </p:txBody>
      </p:sp>
    </p:spTree>
    <p:extLst>
      <p:ext uri="{BB962C8B-B14F-4D97-AF65-F5344CB8AC3E}">
        <p14:creationId xmlns:p14="http://schemas.microsoft.com/office/powerpoint/2010/main" val="87216822"/>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28600"/>
            <a:ext cx="7125113" cy="555938"/>
          </a:xfrm>
        </p:spPr>
        <p:txBody>
          <a:bodyPr>
            <a:normAutofit fontScale="90000"/>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No Identity Proof Protocol</a:t>
            </a:r>
            <a:r>
              <a:rPr lang="en-US" sz="4000" b="1" dirty="0">
                <a:solidFill>
                  <a:schemeClr val="tx2"/>
                </a:solidFill>
                <a:latin typeface="Arial" panose="020B0604020202020204" pitchFamily="34" charset="0"/>
                <a:cs typeface="Arial" panose="020B0604020202020204" pitchFamily="34" charset="0"/>
              </a:rPr>
              <a:t/>
            </a:r>
            <a:br>
              <a:rPr lang="en-US" sz="4000" b="1" dirty="0">
                <a:solidFill>
                  <a:schemeClr val="tx2"/>
                </a:solidFill>
                <a:latin typeface="Arial" panose="020B0604020202020204" pitchFamily="34" charset="0"/>
                <a:cs typeface="Arial" panose="020B0604020202020204" pitchFamily="34" charset="0"/>
              </a:rPr>
            </a:br>
            <a:endParaRPr lang="en-US" sz="4000" b="1" dirty="0">
              <a:solidFill>
                <a:schemeClr val="tx2"/>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7159703"/>
              </p:ext>
            </p:extLst>
          </p:nvPr>
        </p:nvGraphicFramePr>
        <p:xfrm>
          <a:off x="324054" y="914400"/>
          <a:ext cx="8667545"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1280890"/>
          </a:xfrm>
        </p:spPr>
        <p:txBody>
          <a:bodyPr>
            <a:noAutofit/>
          </a:bodyPr>
          <a:lstStyle/>
          <a:p>
            <a:pPr algn="ctr"/>
            <a:r>
              <a:rPr lang="en-US" sz="4000" b="1" dirty="0">
                <a:solidFill>
                  <a:schemeClr val="tx2">
                    <a:lumMod val="75000"/>
                  </a:schemeClr>
                </a:solidFill>
                <a:latin typeface="Arial" panose="020B0604020202020204" pitchFamily="34" charset="0"/>
                <a:cs typeface="Arial" panose="020B0604020202020204" pitchFamily="34" charset="0"/>
              </a:rPr>
              <a:t>Acceptable Proofs of </a:t>
            </a:r>
            <a:br>
              <a:rPr lang="en-US" sz="4000" b="1" dirty="0">
                <a:solidFill>
                  <a:schemeClr val="tx2">
                    <a:lumMod val="75000"/>
                  </a:schemeClr>
                </a:solidFill>
                <a:latin typeface="Arial" panose="020B0604020202020204" pitchFamily="34" charset="0"/>
                <a:cs typeface="Arial" panose="020B0604020202020204" pitchFamily="34" charset="0"/>
              </a:rPr>
            </a:br>
            <a:r>
              <a:rPr lang="en-US" sz="4000" b="1" u="sng" dirty="0">
                <a:solidFill>
                  <a:schemeClr val="tx2">
                    <a:lumMod val="75000"/>
                  </a:schemeClr>
                </a:solidFill>
                <a:latin typeface="Arial" panose="020B0604020202020204" pitchFamily="34" charset="0"/>
                <a:cs typeface="Arial" panose="020B0604020202020204" pitchFamily="34" charset="0"/>
              </a:rPr>
              <a:t>Identity</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u="sng" dirty="0">
                <a:solidFill>
                  <a:schemeClr val="tx2">
                    <a:lumMod val="75000"/>
                  </a:schemeClr>
                </a:solidFill>
                <a:latin typeface="Arial" panose="020B0604020202020204" pitchFamily="34" charset="0"/>
                <a:cs typeface="Arial" panose="020B0604020202020204" pitchFamily="34" charset="0"/>
              </a:rPr>
              <a:t>for Women</a:t>
            </a:r>
            <a:br>
              <a:rPr lang="en-US" sz="4000" b="1" u="sng" dirty="0">
                <a:solidFill>
                  <a:schemeClr val="tx2">
                    <a:lumMod val="75000"/>
                  </a:schemeClr>
                </a:solidFill>
                <a:latin typeface="Arial" panose="020B0604020202020204" pitchFamily="34" charset="0"/>
                <a:cs typeface="Arial" panose="020B0604020202020204" pitchFamily="34" charset="0"/>
              </a:rPr>
            </a:br>
            <a:endParaRPr lang="en-US" sz="4000" b="1" u="sng"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1853248"/>
            <a:ext cx="7315200" cy="4776152"/>
          </a:xfrm>
        </p:spPr>
        <p:txBody>
          <a:bodyPr>
            <a:normAutofit fontScale="92500"/>
          </a:bodyPr>
          <a:lstStyle/>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WIC Cert Form – signed by Health Care provider</a:t>
            </a:r>
          </a:p>
          <a:p>
            <a:pPr marL="342900" indent="-342900">
              <a:buClr>
                <a:srgbClr val="FF33CC"/>
              </a:buClr>
              <a:buSzPct val="75000"/>
              <a:buFont typeface="Monotype Sorts" pitchFamily="2" charset="2"/>
              <a:buChar char="n"/>
              <a:defRPr/>
            </a:pPr>
            <a:r>
              <a:rPr lang="en-US" sz="2400" b="1" dirty="0" err="1">
                <a:solidFill>
                  <a:schemeClr val="tx2">
                    <a:lumMod val="75000"/>
                  </a:schemeClr>
                </a:solidFill>
                <a:latin typeface="Arial" pitchFamily="34" charset="0"/>
                <a:cs typeface="Arial" pitchFamily="34" charset="0"/>
              </a:rPr>
              <a:t>ConneCT</a:t>
            </a:r>
            <a:r>
              <a:rPr lang="en-US" sz="2400" b="1" dirty="0">
                <a:solidFill>
                  <a:schemeClr val="tx2">
                    <a:lumMod val="75000"/>
                  </a:schemeClr>
                </a:solidFill>
                <a:latin typeface="Arial" pitchFamily="34" charset="0"/>
                <a:cs typeface="Arial" pitchFamily="34" charset="0"/>
              </a:rPr>
              <a:t> card issued in the woman's name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TFA, SNAP, Medicaid/Healthy Start notice of eligibility </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Health Plan Card in the woman's name</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Pay stub with applicant’s name (no &gt; 60 days old)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CT DMV issued: Driver’s License, Learner’s Permit, Non-Driver Photo ID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Employee, School, Patient or Military ID</a:t>
            </a:r>
          </a:p>
          <a:p>
            <a:pPr marL="342900" indent="-342900">
              <a:buClr>
                <a:srgbClr val="FF33CC"/>
              </a:buClr>
              <a:buSzPct val="75000"/>
              <a:buFont typeface="Monotype Sorts" pitchFamily="2" charset="2"/>
              <a:buChar char="n"/>
              <a:defRPr/>
            </a:pPr>
            <a:r>
              <a:rPr lang="en-US" sz="2400" b="1" dirty="0">
                <a:solidFill>
                  <a:schemeClr val="tx2">
                    <a:lumMod val="75000"/>
                  </a:schemeClr>
                </a:solidFill>
                <a:latin typeface="Arial" pitchFamily="34" charset="0"/>
                <a:cs typeface="Arial" pitchFamily="34" charset="0"/>
              </a:rPr>
              <a:t>Connecticut </a:t>
            </a:r>
            <a:r>
              <a:rPr lang="en-US" sz="2400" b="1" dirty="0" err="1">
                <a:solidFill>
                  <a:schemeClr val="tx2">
                    <a:lumMod val="75000"/>
                  </a:schemeClr>
                </a:solidFill>
                <a:latin typeface="Arial" pitchFamily="34" charset="0"/>
                <a:cs typeface="Arial" pitchFamily="34" charset="0"/>
              </a:rPr>
              <a:t>eWIC</a:t>
            </a:r>
            <a:r>
              <a:rPr lang="en-US" sz="2400" b="1" dirty="0">
                <a:solidFill>
                  <a:schemeClr val="tx2">
                    <a:lumMod val="75000"/>
                  </a:schemeClr>
                </a:solidFill>
                <a:latin typeface="Arial" pitchFamily="34" charset="0"/>
                <a:cs typeface="Arial" pitchFamily="34" charset="0"/>
              </a:rPr>
              <a:t> card (not for initial certification)</a:t>
            </a:r>
          </a:p>
          <a:p>
            <a:pPr marL="0" indent="0">
              <a:buClr>
                <a:srgbClr val="FF33CC"/>
              </a:buClr>
              <a:buSzPct val="75000"/>
              <a:buNone/>
              <a:defRPr/>
            </a:pPr>
            <a:endParaRPr lang="en-US" sz="2400" b="1" dirty="0">
              <a:solidFill>
                <a:schemeClr val="tx2"/>
              </a:solidFill>
              <a:latin typeface="Arial" pitchFamily="34" charset="0"/>
              <a:cs typeface="Arial" pitchFamily="34" charset="0"/>
            </a:endParaRPr>
          </a:p>
          <a:p>
            <a:pPr marL="0" indent="0">
              <a:buClr>
                <a:srgbClr val="FF33CC"/>
              </a:buClr>
              <a:buSzPct val="75000"/>
              <a:buNone/>
              <a:defRPr/>
            </a:pPr>
            <a:endParaRPr lang="en-US" sz="2400" b="1" dirty="0">
              <a:solidFill>
                <a:schemeClr val="bg2">
                  <a:lumMod val="25000"/>
                </a:schemeClr>
              </a:solidFill>
              <a:latin typeface="Arial" pitchFamily="34" charset="0"/>
              <a:cs typeface="Arial" pitchFamily="34" charset="0"/>
            </a:endParaRPr>
          </a:p>
          <a:p>
            <a:endParaRPr lang="en-US" dirty="0"/>
          </a:p>
        </p:txBody>
      </p:sp>
    </p:spTree>
  </p:cSld>
  <p:clrMapOvr>
    <a:masterClrMapping/>
  </p:clrMapOvr>
  <p:transition>
    <p:cut/>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17451</TotalTime>
  <Words>5006</Words>
  <Application>Microsoft Office PowerPoint</Application>
  <PresentationFormat>On-screen Show (4:3)</PresentationFormat>
  <Paragraphs>510</Paragraphs>
  <Slides>47</Slides>
  <Notes>46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47</vt:i4>
      </vt:variant>
    </vt:vector>
  </HeadingPairs>
  <TitlesOfParts>
    <vt:vector size="65" baseType="lpstr">
      <vt:lpstr>Arial</vt:lpstr>
      <vt:lpstr>Arial Black</vt:lpstr>
      <vt:lpstr>Arial Rounded MT Bold</vt:lpstr>
      <vt:lpstr>Baskerville Old Face</vt:lpstr>
      <vt:lpstr>Britannic Bold</vt:lpstr>
      <vt:lpstr>Calibri</vt:lpstr>
      <vt:lpstr>Century Gothic</vt:lpstr>
      <vt:lpstr>Courier New</vt:lpstr>
      <vt:lpstr>Garamond</vt:lpstr>
      <vt:lpstr>Marigold</vt:lpstr>
      <vt:lpstr>Monotype Sorts</vt:lpstr>
      <vt:lpstr>Tahoma</vt:lpstr>
      <vt:lpstr>Times New Roman</vt:lpstr>
      <vt:lpstr>Univers Condensed</vt:lpstr>
      <vt:lpstr>Verdana</vt:lpstr>
      <vt:lpstr>Wingdings</vt:lpstr>
      <vt:lpstr>Wingdings 3</vt:lpstr>
      <vt:lpstr>Wisp</vt:lpstr>
      <vt:lpstr>PowerPoint Presentation</vt:lpstr>
      <vt:lpstr>PowerPoint Presentation</vt:lpstr>
      <vt:lpstr>PowerPoint Presentation</vt:lpstr>
      <vt:lpstr>Other Certification Requirements</vt:lpstr>
      <vt:lpstr>Processing Standards</vt:lpstr>
      <vt:lpstr>Processing Standards</vt:lpstr>
      <vt:lpstr>PowerPoint Presentation</vt:lpstr>
      <vt:lpstr>No Identity Proof Protocol </vt:lpstr>
      <vt:lpstr>Acceptable Proofs of  Identity for Women </vt:lpstr>
      <vt:lpstr>Acceptable Proofs of  Identity for Women  (cont’d) </vt:lpstr>
      <vt:lpstr>Acceptable Proofs of  Identity for Women  (cont’d) </vt:lpstr>
      <vt:lpstr>Acceptable Proofs of  Identity for Infants and Children</vt:lpstr>
      <vt:lpstr>Acceptable Proofs of  Identity for Infants and Children (cont’d)</vt:lpstr>
      <vt:lpstr>PowerPoint Presentation</vt:lpstr>
      <vt:lpstr>PowerPoint Presentation</vt:lpstr>
      <vt:lpstr>Proof of Residency</vt:lpstr>
      <vt:lpstr>Acceptable Proofs of  Residency for Women</vt:lpstr>
      <vt:lpstr>Acceptable Proofs of  Residency for Women (cont’d)</vt:lpstr>
      <vt:lpstr>Acceptable Proofs of  Residency for Infants and Children</vt:lpstr>
      <vt:lpstr>PowerPoint Presentation</vt:lpstr>
      <vt:lpstr>PowerPoint Presentation</vt:lpstr>
      <vt:lpstr>Income Determination</vt:lpstr>
      <vt:lpstr>PowerPoint Presentation</vt:lpstr>
      <vt:lpstr>Income Eligibility ADJUNCT ELIGIBILTY </vt:lpstr>
      <vt:lpstr>PowerPoint Presentation</vt:lpstr>
      <vt:lpstr>PowerPoint Presentation</vt:lpstr>
      <vt:lpstr>Income Sources</vt:lpstr>
      <vt:lpstr>Income Sources (cont’d)</vt:lpstr>
      <vt:lpstr>Acceptable Proofs of Income</vt:lpstr>
      <vt:lpstr>Income Documentation</vt:lpstr>
      <vt:lpstr>PowerPoint Presentation</vt:lpstr>
      <vt:lpstr>PowerPoint Presentation</vt:lpstr>
      <vt:lpstr>PowerPoint Presentation</vt:lpstr>
      <vt:lpstr>PowerPoint Presentation</vt:lpstr>
      <vt:lpstr>PowerPoint Presentation</vt:lpstr>
      <vt:lpstr>PowerPoint Presentation</vt:lpstr>
      <vt:lpstr>Notice of Participant Action</vt:lpstr>
      <vt:lpstr>Rights &amp; Responsibilities </vt:lpstr>
      <vt:lpstr>Participant Authorization</vt:lpstr>
      <vt:lpstr>PowerPoint Presentation</vt:lpstr>
      <vt:lpstr>PowerPoint Presentation</vt:lpstr>
      <vt:lpstr>Request for Caretaker</vt:lpstr>
      <vt:lpstr>PowerPoint Presentation</vt:lpstr>
      <vt:lpstr>PowerPoint Presentation</vt:lpstr>
      <vt:lpstr>Caretaker Request &amp; Authorization form </vt:lpstr>
      <vt:lpstr>PowerPoint Presentation</vt:lpstr>
      <vt:lpstr>www.ct.gov/dph/wic</vt:lpstr>
    </vt:vector>
  </TitlesOfParts>
  <Company>WIC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 of CT DPH;Amanda Moore</dc:creator>
  <cp:lastModifiedBy>McPherson-Milling, Mellessa</cp:lastModifiedBy>
  <cp:revision>1220</cp:revision>
  <cp:lastPrinted>2018-05-03T12:47:21Z</cp:lastPrinted>
  <dcterms:created xsi:type="dcterms:W3CDTF">1999-10-29T17:41:00Z</dcterms:created>
  <dcterms:modified xsi:type="dcterms:W3CDTF">2021-05-05T13:14:36Z</dcterms:modified>
</cp:coreProperties>
</file>