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  <p:sldMasterId id="2147483668" r:id="rId3"/>
    <p:sldMasterId id="2147483682" r:id="rId4"/>
  </p:sldMasterIdLst>
  <p:notesMasterIdLst>
    <p:notesMasterId r:id="rId55"/>
  </p:notesMasterIdLst>
  <p:sldIdLst>
    <p:sldId id="322" r:id="rId5"/>
    <p:sldId id="336" r:id="rId6"/>
    <p:sldId id="337" r:id="rId7"/>
    <p:sldId id="338" r:id="rId8"/>
    <p:sldId id="339" r:id="rId9"/>
    <p:sldId id="260" r:id="rId10"/>
    <p:sldId id="297" r:id="rId11"/>
    <p:sldId id="298" r:id="rId12"/>
    <p:sldId id="295" r:id="rId13"/>
    <p:sldId id="340" r:id="rId14"/>
    <p:sldId id="301" r:id="rId15"/>
    <p:sldId id="320" r:id="rId16"/>
    <p:sldId id="303" r:id="rId17"/>
    <p:sldId id="302" r:id="rId18"/>
    <p:sldId id="266" r:id="rId19"/>
    <p:sldId id="261" r:id="rId20"/>
    <p:sldId id="294" r:id="rId21"/>
    <p:sldId id="263" r:id="rId22"/>
    <p:sldId id="264" r:id="rId23"/>
    <p:sldId id="267" r:id="rId24"/>
    <p:sldId id="278" r:id="rId25"/>
    <p:sldId id="279" r:id="rId26"/>
    <p:sldId id="280" r:id="rId27"/>
    <p:sldId id="281" r:id="rId28"/>
    <p:sldId id="284" r:id="rId29"/>
    <p:sldId id="314" r:id="rId30"/>
    <p:sldId id="335" r:id="rId31"/>
    <p:sldId id="331" r:id="rId32"/>
    <p:sldId id="334" r:id="rId33"/>
    <p:sldId id="332" r:id="rId34"/>
    <p:sldId id="333" r:id="rId35"/>
    <p:sldId id="286" r:id="rId36"/>
    <p:sldId id="287" r:id="rId37"/>
    <p:sldId id="289" r:id="rId38"/>
    <p:sldId id="315" r:id="rId39"/>
    <p:sldId id="316" r:id="rId40"/>
    <p:sldId id="277" r:id="rId41"/>
    <p:sldId id="268" r:id="rId42"/>
    <p:sldId id="313" r:id="rId43"/>
    <p:sldId id="309" r:id="rId44"/>
    <p:sldId id="312" r:id="rId45"/>
    <p:sldId id="306" r:id="rId46"/>
    <p:sldId id="311" r:id="rId47"/>
    <p:sldId id="270" r:id="rId48"/>
    <p:sldId id="307" r:id="rId49"/>
    <p:sldId id="308" r:id="rId50"/>
    <p:sldId id="310" r:id="rId51"/>
    <p:sldId id="265" r:id="rId52"/>
    <p:sldId id="323" r:id="rId53"/>
    <p:sldId id="324" r:id="rId54"/>
  </p:sldIdLst>
  <p:sldSz cx="9144000" cy="5143500" type="screen16x9"/>
  <p:notesSz cx="7010400" cy="9296400"/>
  <p:embeddedFontLst>
    <p:embeddedFont>
      <p:font typeface="Times" panose="02020603050405020304" pitchFamily="18" charset="0"/>
      <p:regular r:id="rId56"/>
      <p:bold r:id="rId57"/>
      <p:italic r:id="rId58"/>
      <p:boldItalic r:id="rId59"/>
    </p:embeddedFont>
    <p:embeddedFont>
      <p:font typeface="Helvetica Neue" panose="020B0604020202020204" charset="0"/>
      <p:regular r:id="rId60"/>
      <p:bold r:id="rId61"/>
      <p:italic r:id="rId62"/>
      <p:boldItalic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Nunito" panose="020B0604020202020204" charset="0"/>
      <p:regular r:id="rId68"/>
      <p:bold r:id="rId69"/>
      <p:italic r:id="rId70"/>
      <p:boldItalic r:id="rId71"/>
    </p:embeddedFont>
    <p:embeddedFont>
      <p:font typeface="Arial Narrow" panose="020B0606020202030204" pitchFamily="34" charset="0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1F41475E-D0D1-4475-927D-19057A9678D7}">
          <p14:sldIdLst>
            <p14:sldId id="322"/>
            <p14:sldId id="336"/>
            <p14:sldId id="337"/>
            <p14:sldId id="338"/>
            <p14:sldId id="339"/>
            <p14:sldId id="260"/>
            <p14:sldId id="297"/>
            <p14:sldId id="298"/>
            <p14:sldId id="295"/>
            <p14:sldId id="340"/>
            <p14:sldId id="301"/>
            <p14:sldId id="320"/>
            <p14:sldId id="303"/>
            <p14:sldId id="302"/>
            <p14:sldId id="266"/>
            <p14:sldId id="261"/>
            <p14:sldId id="294"/>
            <p14:sldId id="263"/>
            <p14:sldId id="264"/>
            <p14:sldId id="267"/>
            <p14:sldId id="278"/>
            <p14:sldId id="279"/>
            <p14:sldId id="280"/>
            <p14:sldId id="281"/>
            <p14:sldId id="284"/>
            <p14:sldId id="314"/>
            <p14:sldId id="335"/>
            <p14:sldId id="331"/>
            <p14:sldId id="334"/>
            <p14:sldId id="332"/>
            <p14:sldId id="333"/>
          </p14:sldIdLst>
        </p14:section>
        <p14:section name="What's coming?" id="{6A6F9ABA-12C2-484B-95BE-1E05A1A65EB4}">
          <p14:sldIdLst>
            <p14:sldId id="286"/>
            <p14:sldId id="287"/>
            <p14:sldId id="289"/>
          </p14:sldIdLst>
        </p14:section>
        <p14:section name="Dec 23rd Event" id="{8CC9331C-5BB8-407A-A6B5-34E295B5D88E}">
          <p14:sldIdLst>
            <p14:sldId id="315"/>
            <p14:sldId id="316"/>
            <p14:sldId id="277"/>
            <p14:sldId id="268"/>
            <p14:sldId id="313"/>
            <p14:sldId id="309"/>
            <p14:sldId id="312"/>
            <p14:sldId id="306"/>
            <p14:sldId id="311"/>
            <p14:sldId id="270"/>
            <p14:sldId id="307"/>
            <p14:sldId id="308"/>
            <p14:sldId id="310"/>
          </p14:sldIdLst>
        </p14:section>
        <p14:section name="Additional Slides" id="{CEB3A960-17F7-4F77-8833-2FE7E24D46D3}">
          <p14:sldIdLst>
            <p14:sldId id="265"/>
            <p14:sldId id="323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pos="2861">
          <p15:clr>
            <a:srgbClr val="A4A3A4"/>
          </p15:clr>
        </p15:guide>
        <p15:guide id="2" orient="horz" pos="2808">
          <p15:clr>
            <a:srgbClr val="9AA0A6"/>
          </p15:clr>
        </p15:guide>
        <p15:guide id="3" orient="horz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000000"/>
          </p15:clr>
        </p15:guide>
        <p15:guide id="2" pos="2208">
          <p15:clr>
            <a:srgbClr val="000000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6" roundtripDataSignature="AMtx7mh95AA2rGEZoTWc2AwzO4X7M1Mo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FF"/>
    <a:srgbClr val="F6B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126" y="114"/>
      </p:cViewPr>
      <p:guideLst>
        <p:guide pos="2861"/>
        <p:guide orient="horz" pos="2808"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6" Type="http://customschemas.google.com/relationships/presentationmetadata" Target="metadata"/><Relationship Id="rId7" Type="http://schemas.openxmlformats.org/officeDocument/2006/relationships/slide" Target="slides/slide3.xml"/><Relationship Id="rId71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font" Target="fonts/font19.fntdata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7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619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37e514c3c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37e514c3c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Hazardous Weather Event Briefing Template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6755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37e514c3c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37e514c3c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6953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37e514c3c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37e514c3c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7955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37e514c3c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37e514c3c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9513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37e514c3c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37e514c3c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392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45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37e514c3c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37e514c3c_0_1032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3160" tIns="93160" rIns="93160" bIns="9316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3316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2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13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465875" lvl="0" indent="-381759" algn="l" rtl="0">
              <a:lnSpc>
                <a:spcPct val="100000"/>
              </a:lnSpc>
              <a:spcBef>
                <a:spcPts val="1019"/>
              </a:spcBef>
              <a:spcAft>
                <a:spcPts val="0"/>
              </a:spcAft>
              <a:buSzPts val="2300"/>
              <a:buChar char="●"/>
            </a:pPr>
            <a:r>
              <a:rPr lang="en"/>
              <a:t>Using still water assumption (no waves/wave setup)</a:t>
            </a:r>
            <a:endParaRPr/>
          </a:p>
          <a:p>
            <a:pPr marL="931752" lvl="0" indent="0" algn="l" rtl="0">
              <a:lnSpc>
                <a:spcPct val="100000"/>
              </a:lnSpc>
              <a:spcBef>
                <a:spcPts val="1019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65875" lvl="0" indent="-362348" algn="l" rtl="0">
              <a:lnSpc>
                <a:spcPct val="100000"/>
              </a:lnSpc>
              <a:spcBef>
                <a:spcPts val="1019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>
                <a:solidFill>
                  <a:schemeClr val="dk1"/>
                </a:solidFill>
              </a:rPr>
              <a:t>The layers do not account for the effects of wind, rainfall, wave action, erosion, subsidence, or future construction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372ea6613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2372ea66137_0_20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8636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5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26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p27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8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p29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p52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p52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69861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6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93727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6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0621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6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67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372ea661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2372ea66137_0_0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15646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18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6389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18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6290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2" name="Google Shape;672;p33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1" name="Google Shape;691;p34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e16db8ec1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0" name="Google Shape;720;g1e16db8ec1d_0_5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Hazardous Weather Event Briefing Template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p52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8992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p52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5962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p25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6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6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299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372ea6613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2372ea66137_0_37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8974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18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66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18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0172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6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14472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18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4004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18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6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42297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18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8404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18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0866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4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372ea6613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2372ea66137_0_37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511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8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37e514c3c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37e514c3c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0620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37e514c3c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37e514c3c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Hazardous Weather Event Briefing Template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5407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37e514c3c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37e514c3c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Hazardous Weather Event Briefing Template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9647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900"/>
              <a:buFont typeface="Arial"/>
              <a:buNone/>
              <a:defRPr sz="3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41" name="Google Shape;41;p4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41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" name="Google Shape;88;p5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9" name="Google Shape;89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2" name="Google Shape;92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5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6" name="Google Shape;96;p5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4" name="Google Shape;104;p6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2"/>
          <p:cNvSpPr txBox="1">
            <a:spLocks noGrp="1"/>
          </p:cNvSpPr>
          <p:nvPr>
            <p:ph type="title"/>
          </p:nvPr>
        </p:nvSpPr>
        <p:spPr>
          <a:xfrm>
            <a:off x="710550" y="2059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2"/>
          <p:cNvSpPr txBox="1">
            <a:spLocks noGrp="1"/>
          </p:cNvSpPr>
          <p:nvPr>
            <p:ph type="body" idx="1"/>
          </p:nvPr>
        </p:nvSpPr>
        <p:spPr>
          <a:xfrm>
            <a:off x="710550" y="971550"/>
            <a:ext cx="80652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06A32-BA58-4547-B87E-938703FAA291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4FC7-0DC4-4B3C-B8C6-C7E124510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5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399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 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2"/>
          <p:cNvSpPr/>
          <p:nvPr/>
        </p:nvSpPr>
        <p:spPr>
          <a:xfrm>
            <a:off x="0" y="0"/>
            <a:ext cx="9144000" cy="4800600"/>
          </a:xfrm>
          <a:prstGeom prst="rect">
            <a:avLst/>
          </a:prstGeom>
          <a:solidFill>
            <a:srgbClr val="0733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2"/>
          <p:cNvSpPr txBox="1">
            <a:spLocks noGrp="1"/>
          </p:cNvSpPr>
          <p:nvPr>
            <p:ph type="body" idx="1"/>
          </p:nvPr>
        </p:nvSpPr>
        <p:spPr>
          <a:xfrm>
            <a:off x="457200" y="1162050"/>
            <a:ext cx="8229600" cy="3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3937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 b="0" i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3003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520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8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7621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335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048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96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5275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0550" y="2059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0550" y="971550"/>
            <a:ext cx="80652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3373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>
            <a:spLocks noGrp="1"/>
          </p:cNvSpPr>
          <p:nvPr>
            <p:ph type="title"/>
          </p:nvPr>
        </p:nvSpPr>
        <p:spPr>
          <a:xfrm>
            <a:off x="2466022" y="148684"/>
            <a:ext cx="4211955" cy="52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3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345377" y="1356169"/>
            <a:ext cx="845324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3031332" y="4832931"/>
            <a:ext cx="3022282" cy="23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8778240" y="4951094"/>
            <a:ext cx="173831" cy="14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8575" marR="0" lvl="0" indent="0" algn="l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" marR="0" lvl="1" indent="0" algn="l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8575" marR="0" lvl="2" indent="0" algn="l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8575" marR="0" lvl="3" indent="0" algn="l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8575" marR="0" lvl="4" indent="0" algn="l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8575" marR="0" lvl="5" indent="0" algn="l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575" marR="0" lvl="6" indent="0" algn="l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5" marR="0" lvl="7" indent="0" algn="l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575" marR="0" lvl="8" indent="0" algn="l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4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1_Dk Blue 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3"/>
          <p:cNvSpPr/>
          <p:nvPr/>
        </p:nvSpPr>
        <p:spPr>
          <a:xfrm>
            <a:off x="0" y="0"/>
            <a:ext cx="9144000" cy="4800600"/>
          </a:xfrm>
          <a:prstGeom prst="rect">
            <a:avLst/>
          </a:prstGeom>
          <a:solidFill>
            <a:srgbClr val="0733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3"/>
          <p:cNvSpPr txBox="1">
            <a:spLocks noGrp="1"/>
          </p:cNvSpPr>
          <p:nvPr>
            <p:ph type="title"/>
          </p:nvPr>
        </p:nvSpPr>
        <p:spPr>
          <a:xfrm>
            <a:off x="457200" y="1932750"/>
            <a:ext cx="82296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ftr" idx="11"/>
          </p:nvPr>
        </p:nvSpPr>
        <p:spPr>
          <a:xfrm>
            <a:off x="3031332" y="4832931"/>
            <a:ext cx="3022282" cy="23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sldNum" idx="12"/>
          </p:nvPr>
        </p:nvSpPr>
        <p:spPr>
          <a:xfrm>
            <a:off x="8778240" y="4951094"/>
            <a:ext cx="173831" cy="14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8575" marR="0" lvl="0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" marR="0" lvl="1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8575" marR="0" lvl="2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8575" marR="0" lvl="3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8575" marR="0" lvl="4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8575" marR="0" lvl="5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575" marR="0" lvl="6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5" marR="0" lvl="7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575" marR="0" lvl="8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9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 txBox="1">
            <a:spLocks noGrp="1"/>
          </p:cNvSpPr>
          <p:nvPr>
            <p:ph type="ctrTitle"/>
          </p:nvPr>
        </p:nvSpPr>
        <p:spPr>
          <a:xfrm>
            <a:off x="685800" y="1594485"/>
            <a:ext cx="77724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ftr" idx="11"/>
          </p:nvPr>
        </p:nvSpPr>
        <p:spPr>
          <a:xfrm>
            <a:off x="3031332" y="4832931"/>
            <a:ext cx="3022282" cy="23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sldNum" idx="12"/>
          </p:nvPr>
        </p:nvSpPr>
        <p:spPr>
          <a:xfrm>
            <a:off x="8778240" y="4951094"/>
            <a:ext cx="173831" cy="14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8575" marR="0" lvl="0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" marR="0" lvl="1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8575" marR="0" lvl="2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8575" marR="0" lvl="3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8575" marR="0" lvl="4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8575" marR="0" lvl="5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575" marR="0" lvl="6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5" marR="0" lvl="7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575" marR="0" lvl="8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09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 txBox="1">
            <a:spLocks noGrp="1"/>
          </p:cNvSpPr>
          <p:nvPr>
            <p:ph type="title"/>
          </p:nvPr>
        </p:nvSpPr>
        <p:spPr>
          <a:xfrm>
            <a:off x="2466022" y="148684"/>
            <a:ext cx="4211955" cy="52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3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6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6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ftr" idx="11"/>
          </p:nvPr>
        </p:nvSpPr>
        <p:spPr>
          <a:xfrm>
            <a:off x="3031332" y="4832931"/>
            <a:ext cx="3022282" cy="23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sldNum" idx="12"/>
          </p:nvPr>
        </p:nvSpPr>
        <p:spPr>
          <a:xfrm>
            <a:off x="8778240" y="4951094"/>
            <a:ext cx="173831" cy="14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8575" marR="0" lvl="0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" marR="0" lvl="1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8575" marR="0" lvl="2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8575" marR="0" lvl="3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8575" marR="0" lvl="4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8575" marR="0" lvl="5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575" marR="0" lvl="6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5" marR="0" lvl="7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575" marR="0" lvl="8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50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>
            <a:spLocks noGrp="1"/>
          </p:cNvSpPr>
          <p:nvPr>
            <p:ph type="title"/>
          </p:nvPr>
        </p:nvSpPr>
        <p:spPr>
          <a:xfrm>
            <a:off x="2466022" y="148684"/>
            <a:ext cx="4211955" cy="52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3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31332" y="4832931"/>
            <a:ext cx="3022282" cy="23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sldNum" idx="12"/>
          </p:nvPr>
        </p:nvSpPr>
        <p:spPr>
          <a:xfrm>
            <a:off x="8778240" y="4951094"/>
            <a:ext cx="173831" cy="14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8575" marR="0" lvl="0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" marR="0" lvl="1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8575" marR="0" lvl="2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8575" marR="0" lvl="3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8575" marR="0" lvl="4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8575" marR="0" lvl="5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575" marR="0" lvl="6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5" marR="0" lvl="7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575" marR="0" lvl="8" indent="0" algn="l">
              <a:lnSpc>
                <a:spcPct val="103333"/>
              </a:lnSpc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51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algn="r"/>
            <a:fld id="{00000000-1234-1234-1234-123412341234}" type="slidenum">
              <a:rPr lang="en" smtClean="0"/>
              <a:pPr marL="0"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033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6"/>
          <p:cNvSpPr/>
          <p:nvPr/>
        </p:nvSpPr>
        <p:spPr>
          <a:xfrm>
            <a:off x="0" y="0"/>
            <a:ext cx="91440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46"/>
          <p:cNvSpPr>
            <a:spLocks noGrp="1"/>
          </p:cNvSpPr>
          <p:nvPr>
            <p:ph type="pic" idx="2"/>
          </p:nvPr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46"/>
          <p:cNvSpPr txBox="1">
            <a:spLocks noGrp="1"/>
          </p:cNvSpPr>
          <p:nvPr>
            <p:ph type="body" idx="1"/>
          </p:nvPr>
        </p:nvSpPr>
        <p:spPr>
          <a:xfrm>
            <a:off x="2249134" y="457209"/>
            <a:ext cx="64377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46"/>
          <p:cNvSpPr txBox="1">
            <a:spLocks noGrp="1"/>
          </p:cNvSpPr>
          <p:nvPr>
            <p:ph type="body" idx="3"/>
          </p:nvPr>
        </p:nvSpPr>
        <p:spPr>
          <a:xfrm>
            <a:off x="2249146" y="1628103"/>
            <a:ext cx="64338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5" name="Google Shape;55;p46"/>
          <p:cNvCxnSpPr/>
          <p:nvPr/>
        </p:nvCxnSpPr>
        <p:spPr>
          <a:xfrm>
            <a:off x="1908402" y="457200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6" name="Google Shape;56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8621" y="573025"/>
            <a:ext cx="1109048" cy="110904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46"/>
          <p:cNvSpPr txBox="1"/>
          <p:nvPr/>
        </p:nvSpPr>
        <p:spPr>
          <a:xfrm>
            <a:off x="425363" y="1682075"/>
            <a:ext cx="11757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1425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NATIONALWEATHER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sz="1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body" idx="1"/>
          </p:nvPr>
        </p:nvSpPr>
        <p:spPr>
          <a:xfrm>
            <a:off x="457200" y="1280160"/>
            <a:ext cx="39318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2"/>
          </p:nvPr>
        </p:nvSpPr>
        <p:spPr>
          <a:xfrm>
            <a:off x="4754880" y="1280160"/>
            <a:ext cx="39318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body" idx="1"/>
          </p:nvPr>
        </p:nvSpPr>
        <p:spPr>
          <a:xfrm>
            <a:off x="457200" y="1280160"/>
            <a:ext cx="24690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body" idx="2"/>
          </p:nvPr>
        </p:nvSpPr>
        <p:spPr>
          <a:xfrm>
            <a:off x="3337560" y="1280160"/>
            <a:ext cx="24690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body" idx="3"/>
          </p:nvPr>
        </p:nvSpPr>
        <p:spPr>
          <a:xfrm>
            <a:off x="6217920" y="1280160"/>
            <a:ext cx="24690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9"/>
          <p:cNvSpPr/>
          <p:nvPr/>
        </p:nvSpPr>
        <p:spPr>
          <a:xfrm>
            <a:off x="0" y="0"/>
            <a:ext cx="9144000" cy="4800600"/>
          </a:xfrm>
          <a:prstGeom prst="rect">
            <a:avLst/>
          </a:prstGeom>
          <a:solidFill>
            <a:srgbClr val="0733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 1">
  <p:cSld name="Dk Blue 1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1"/>
          <p:cNvSpPr/>
          <p:nvPr/>
        </p:nvSpPr>
        <p:spPr>
          <a:xfrm>
            <a:off x="0" y="0"/>
            <a:ext cx="9144000" cy="4800600"/>
          </a:xfrm>
          <a:prstGeom prst="rect">
            <a:avLst/>
          </a:prstGeom>
          <a:solidFill>
            <a:srgbClr val="0733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1"/>
          <p:cNvSpPr txBox="1">
            <a:spLocks noGrp="1"/>
          </p:cNvSpPr>
          <p:nvPr>
            <p:ph type="body" idx="1"/>
          </p:nvPr>
        </p:nvSpPr>
        <p:spPr>
          <a:xfrm>
            <a:off x="457200" y="1162050"/>
            <a:ext cx="8229600" cy="3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3937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 b="0" i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commerce.gov/" TargetMode="Externa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4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6"/>
          <p:cNvSpPr txBox="1">
            <a:spLocks noGrp="1"/>
          </p:cNvSpPr>
          <p:nvPr>
            <p:ph type="body" idx="1"/>
          </p:nvPr>
        </p:nvSpPr>
        <p:spPr>
          <a:xfrm>
            <a:off x="457200" y="1162051"/>
            <a:ext cx="82296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6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36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4928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36"/>
          <p:cNvSpPr txBox="1"/>
          <p:nvPr/>
        </p:nvSpPr>
        <p:spPr>
          <a:xfrm>
            <a:off x="1078312" y="4772975"/>
            <a:ext cx="36417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NATIONAL WEATHER SERVICE</a:t>
            </a:r>
            <a:endParaRPr sz="1400" b="1" i="0" u="none" strike="noStrike" cap="non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3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8496" y="4830313"/>
            <a:ext cx="283465" cy="28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6"/>
          <p:cNvSpPr txBox="1"/>
          <p:nvPr/>
        </p:nvSpPr>
        <p:spPr>
          <a:xfrm>
            <a:off x="1461448" y="491378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820">
          <p15:clr>
            <a:srgbClr val="F26B43"/>
          </p15:clr>
        </p15:guide>
        <p15:guide id="4" orient="horz" pos="252">
          <p15:clr>
            <a:srgbClr val="F26B43"/>
          </p15:clr>
        </p15:guide>
        <p15:guide id="5" pos="5472">
          <p15:clr>
            <a:srgbClr val="F26B43"/>
          </p15:clr>
        </p15:guide>
        <p15:guide id="6" pos="288">
          <p15:clr>
            <a:srgbClr val="F26B43"/>
          </p15:clr>
        </p15:guide>
        <p15:guide id="7" orient="horz" pos="7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8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79560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" y="0"/>
            <a:ext cx="9143999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" y="0"/>
            <a:ext cx="9143999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4785742"/>
            <a:ext cx="9142286" cy="35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26513" y="4818883"/>
            <a:ext cx="1108139" cy="32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21508" y="4767453"/>
            <a:ext cx="1975675" cy="376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45151" y="4767453"/>
            <a:ext cx="316049" cy="376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09160" y="4767453"/>
            <a:ext cx="1467040" cy="3760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5"/>
          <p:cNvSpPr txBox="1">
            <a:spLocks noGrp="1"/>
          </p:cNvSpPr>
          <p:nvPr>
            <p:ph type="title"/>
          </p:nvPr>
        </p:nvSpPr>
        <p:spPr>
          <a:xfrm>
            <a:off x="2466022" y="148684"/>
            <a:ext cx="4211955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body" idx="1"/>
          </p:nvPr>
        </p:nvSpPr>
        <p:spPr>
          <a:xfrm>
            <a:off x="345377" y="1356169"/>
            <a:ext cx="84532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3031332" y="4832931"/>
            <a:ext cx="3022282" cy="23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ldNum" idx="12"/>
          </p:nvPr>
        </p:nvSpPr>
        <p:spPr>
          <a:xfrm>
            <a:off x="8778240" y="4951094"/>
            <a:ext cx="173831" cy="14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8575" marR="0" lvl="0" indent="0" algn="l" rtl="0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" marR="0" lvl="1" indent="0" algn="l" rtl="0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8575" marR="0" lvl="2" indent="0" algn="l" rtl="0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8575" marR="0" lvl="3" indent="0" algn="l" rtl="0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8575" marR="0" lvl="4" indent="0" algn="l" rtl="0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8575" marR="0" lvl="5" indent="0" algn="l" rtl="0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8575" marR="0" lvl="6" indent="0" algn="l" rtl="0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575" marR="0" lvl="7" indent="0" algn="l" rtl="0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8575" marR="0" lvl="8" indent="0" algn="l" rtl="0">
              <a:lnSpc>
                <a:spcPct val="103333"/>
              </a:lnSpc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351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ws.noaa.gov/com/weatherreadynatio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forecast.weather.gov/product.php?site=NWS&amp;issuedby=OKX&amp;product=CFW&amp;format=CI&amp;version=1&amp;glossary=1&amp;highlight=off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forecast.weather.gov/product.php?site=NWS&amp;issuedby=OKX&amp;product=CFW&amp;format=CI&amp;version=1&amp;glossary=1&amp;highlight=off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hyperlink" Target="https://www.weather.gov/erh/coastalflood?wfo=ok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11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weather.gov/erh/coastalflood?wfo=okx" TargetMode="Externa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4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6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1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6" Type="http://schemas.openxmlformats.org/officeDocument/2006/relationships/hyperlink" Target="mailto:william.goodman@noaa.gov" TargetMode="External"/><Relationship Id="rId5" Type="http://schemas.openxmlformats.org/officeDocument/2006/relationships/hyperlink" Target="mailto:nelson.vaz@noaa.gov" TargetMode="Externa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2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3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1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6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8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3031331" y="4814849"/>
            <a:ext cx="3022283" cy="24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9525" defTabSz="685800">
              <a:buClr>
                <a:srgbClr val="FFFFFF"/>
              </a:buClr>
              <a:buSzPts val="2000"/>
            </a:pPr>
            <a:r>
              <a:rPr lang="en-US" sz="1500" b="1" i="1">
                <a:solidFill>
                  <a:srgbClr val="FFFFFF"/>
                </a:solidFill>
              </a:rPr>
              <a:t>Building a Weather-Ready Nation</a:t>
            </a:r>
            <a:endParaRPr sz="1500"/>
          </a:p>
        </p:txBody>
      </p:sp>
      <p:sp>
        <p:nvSpPr>
          <p:cNvPr id="55" name="Google Shape;55;p1"/>
          <p:cNvSpPr txBox="1">
            <a:spLocks noGrp="1"/>
          </p:cNvSpPr>
          <p:nvPr>
            <p:ph type="title"/>
          </p:nvPr>
        </p:nvSpPr>
        <p:spPr>
          <a:xfrm>
            <a:off x="721280" y="2494060"/>
            <a:ext cx="7667625" cy="159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994" rIns="0" bIns="0" anchor="t" anchorCtr="0">
            <a:spAutoFit/>
          </a:bodyPr>
          <a:lstStyle/>
          <a:p>
            <a:pPr marL="476" algn="ctr">
              <a:spcBef>
                <a:spcPts val="64"/>
              </a:spcBef>
            </a:pPr>
            <a:r>
              <a:rPr lang="en-US" sz="2400" dirty="0">
                <a:solidFill>
                  <a:srgbClr val="000000"/>
                </a:solidFill>
              </a:rPr>
              <a:t>NWS New York NY </a:t>
            </a:r>
            <a:r>
              <a:rPr lang="en-US" sz="2400" dirty="0" smtClean="0">
                <a:solidFill>
                  <a:srgbClr val="000000"/>
                </a:solidFill>
              </a:rPr>
              <a:t>Coastal Services </a:t>
            </a:r>
            <a:r>
              <a:rPr lang="en-US" sz="2400" dirty="0">
                <a:solidFill>
                  <a:srgbClr val="000000"/>
                </a:solidFill>
              </a:rPr>
              <a:t/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/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CT DEMHS/Silver Jackets Flood Awareness Workshop – </a:t>
            </a:r>
            <a:r>
              <a:rPr lang="en-US" sz="1800" dirty="0" smtClean="0">
                <a:solidFill>
                  <a:srgbClr val="000000"/>
                </a:solidFill>
              </a:rPr>
              <a:t>Region2</a:t>
            </a:r>
            <a:r>
              <a:rPr lang="en-US" sz="1800" dirty="0">
                <a:solidFill>
                  <a:srgbClr val="000000"/>
                </a:solidFill>
              </a:rPr>
              <a:t/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United Illuminating</a:t>
            </a:r>
            <a:r>
              <a:rPr lang="en-US" sz="1800" dirty="0">
                <a:solidFill>
                  <a:srgbClr val="000000"/>
                </a:solidFill>
              </a:rPr>
              <a:t/>
            </a:r>
            <a:br>
              <a:rPr lang="en-US" sz="1800" dirty="0">
                <a:solidFill>
                  <a:srgbClr val="000000"/>
                </a:solidFill>
              </a:rPr>
            </a:br>
            <a:endParaRPr sz="1800" dirty="0"/>
          </a:p>
        </p:txBody>
      </p:sp>
      <p:sp>
        <p:nvSpPr>
          <p:cNvPr id="56" name="Google Shape;56;p1"/>
          <p:cNvSpPr txBox="1">
            <a:spLocks noGrp="1"/>
          </p:cNvSpPr>
          <p:nvPr>
            <p:ph type="body" idx="1"/>
          </p:nvPr>
        </p:nvSpPr>
        <p:spPr>
          <a:xfrm>
            <a:off x="388240" y="3054008"/>
            <a:ext cx="8453246" cy="1311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24875" rIns="0" bIns="0" anchor="t" anchorCtr="0">
            <a:spAutoFit/>
          </a:bodyPr>
          <a:lstStyle/>
          <a:p>
            <a:pPr marL="0" indent="0" algn="ctr"/>
            <a:r>
              <a:rPr lang="en-US" sz="1800" dirty="0"/>
              <a:t>Nelson Vaz – Warning Coordination Meteorologist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1300069" y="285750"/>
            <a:ext cx="65453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>
                <a:srgbClr val="FFFF00"/>
              </a:buClr>
              <a:buSzPts val="2100"/>
            </a:pPr>
            <a:r>
              <a:rPr lang="en-US" sz="30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National Weather Service New York, NY</a:t>
            </a:r>
            <a:endParaRPr lang="en-US" sz="30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653;p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6625" y="1026398"/>
            <a:ext cx="2136935" cy="14676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16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500" b="1" noProof="0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are you interested in…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NWS New York Coastal Flood Products and Services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11700" y="789268"/>
            <a:ext cx="8520600" cy="3416400"/>
          </a:xfrm>
          <a:ln>
            <a:solidFill>
              <a:schemeClr val="bg1"/>
            </a:solidFill>
          </a:ln>
        </p:spPr>
        <p:txBody>
          <a:bodyPr/>
          <a:lstStyle/>
          <a:p>
            <a:pPr marL="11430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Inundation</a:t>
            </a:r>
            <a:r>
              <a:rPr lang="en-US" dirty="0" smtClean="0"/>
              <a:t> </a:t>
            </a:r>
            <a:r>
              <a:rPr lang="en-US" dirty="0"/>
              <a:t>- Water covering normally dry land. </a:t>
            </a:r>
            <a:endParaRPr lang="en-US" dirty="0" smtClean="0"/>
          </a:p>
          <a:p>
            <a:r>
              <a:rPr lang="en-US" sz="1600" dirty="0" smtClean="0"/>
              <a:t>Inundation </a:t>
            </a:r>
            <a:r>
              <a:rPr lang="en-US" sz="1600" dirty="0"/>
              <a:t>events are among the </a:t>
            </a:r>
            <a:r>
              <a:rPr lang="en-US" sz="1600" dirty="0" smtClean="0"/>
              <a:t>most </a:t>
            </a:r>
            <a:r>
              <a:rPr lang="en-US" sz="1600" dirty="0"/>
              <a:t>frequent, costly, and deadly coastal hazards that can impact coastal communities in the U.S. </a:t>
            </a:r>
          </a:p>
          <a:p>
            <a:endParaRPr lang="en-US" sz="1600" dirty="0" smtClean="0"/>
          </a:p>
          <a:p>
            <a:r>
              <a:rPr lang="en-US" sz="1600" dirty="0" smtClean="0"/>
              <a:t>How </a:t>
            </a:r>
            <a:r>
              <a:rPr lang="en-US" sz="1600" dirty="0"/>
              <a:t>can we better provide you inundation info and communicate the impacts?</a:t>
            </a:r>
            <a:endParaRPr lang="en-US" sz="1600" dirty="0"/>
          </a:p>
        </p:txBody>
      </p:sp>
      <p:pic>
        <p:nvPicPr>
          <p:cNvPr id="1026" name="Picture 2" descr="Damaged/destroyed houses on Cosey Beach Ave. in East Haven, CT #cthurrica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66" y="2466150"/>
            <a:ext cx="3475246" cy="260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2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783900" y="409675"/>
            <a:ext cx="7714641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defRPr/>
            </a:pPr>
            <a:r>
              <a:rPr lang="en" sz="1500" b="1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Communicating Coastal Impacts – Coastal </a:t>
            </a:r>
            <a:r>
              <a:rPr kumimoji="0" lang="en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Flood W/W/A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defRPr/>
            </a:pPr>
            <a:r>
              <a:rPr lang="en-US" sz="2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 Coastal Flood Products and Services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34650" y="948368"/>
            <a:ext cx="8520600" cy="3416400"/>
          </a:xfrm>
        </p:spPr>
        <p:txBody>
          <a:bodyPr/>
          <a:lstStyle/>
          <a:p>
            <a:r>
              <a:rPr lang="en-US" b="1" dirty="0"/>
              <a:t>Coastal Flood Outlook</a:t>
            </a:r>
            <a:r>
              <a:rPr lang="en-US" dirty="0"/>
              <a:t> (Hazardous Weather Outlook (HWO)) issued 2 to 7 days in advance...when there is 30% or greater confidence that expected coastal hazards will pose a serious threat to property and potentially life. 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1"/>
                </a:solidFill>
              </a:rPr>
              <a:t>A Coastal Flood Watch</a:t>
            </a:r>
            <a:r>
              <a:rPr lang="en-US" dirty="0">
                <a:solidFill>
                  <a:schemeClr val="tx1"/>
                </a:solidFill>
              </a:rPr>
              <a:t> is issued when tidal flooding or storm induced flooding, posing a serious threat to property and potentially life, along coastal areas is possible within the next 12 to 48 hours.  (50 percent or higher confidence).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5157" y="4008269"/>
            <a:ext cx="8933685" cy="26161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5"/>
              </a:rPr>
              <a:t>https://forecast.weather.gov/product.php?site=NWS&amp;issuedby=OKX&amp;product=CFW&amp;format=CI&amp;version=1&amp;glossary=1&amp;highlight=off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55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783900" y="409675"/>
            <a:ext cx="7714641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defRPr/>
            </a:pPr>
            <a:r>
              <a:rPr lang="en" sz="1500" b="1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Communicating Coastal Impacts – Coastal </a:t>
            </a:r>
            <a:r>
              <a:rPr kumimoji="0" lang="en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Flood W/W/A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defRPr/>
            </a:pPr>
            <a:r>
              <a:rPr lang="en-US" sz="2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 Coastal Flood Products and Services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34650" y="948368"/>
            <a:ext cx="8520600" cy="3416400"/>
          </a:xfrm>
        </p:spPr>
        <p:txBody>
          <a:bodyPr>
            <a:normAutofit lnSpcReduction="10000"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A Coastal Flood Warning </a:t>
            </a:r>
            <a:r>
              <a:rPr lang="en-US" sz="1500" dirty="0">
                <a:solidFill>
                  <a:schemeClr val="tx1"/>
                </a:solidFill>
              </a:rPr>
              <a:t>is issued when tidal flooding or storm induced flooding, posing a serious threat to property and potentially life, is imminent or is</a:t>
            </a:r>
            <a:r>
              <a:rPr lang="en-US" sz="1500" u="sng" dirty="0">
                <a:solidFill>
                  <a:schemeClr val="tx1"/>
                </a:solidFill>
              </a:rPr>
              <a:t> </a:t>
            </a:r>
            <a:r>
              <a:rPr lang="en-US" sz="1500" dirty="0">
                <a:solidFill>
                  <a:schemeClr val="tx1"/>
                </a:solidFill>
              </a:rPr>
              <a:t>expected along the coastal areas within the next 24-36 hours. (80% or higher confidence)</a:t>
            </a:r>
          </a:p>
          <a:p>
            <a:endParaRPr lang="en-US" sz="1500" dirty="0"/>
          </a:p>
          <a:p>
            <a:pPr marL="685800" lvl="2" indent="0">
              <a:buNone/>
            </a:pPr>
            <a:endParaRPr lang="en-US" sz="900" b="1" dirty="0"/>
          </a:p>
          <a:p>
            <a:r>
              <a:rPr lang="en-US" sz="1500" b="1" dirty="0"/>
              <a:t>A Coastal Flood Advisory </a:t>
            </a:r>
            <a:r>
              <a:rPr lang="en-US" sz="1500" dirty="0"/>
              <a:t>is issued when minor tidal flooding or storm induced flooding is occurring or expected within the next 24-36 hours. The minor flooding is more than just localized or marginal.</a:t>
            </a:r>
          </a:p>
          <a:p>
            <a:endParaRPr lang="en-US" sz="1500" dirty="0"/>
          </a:p>
          <a:p>
            <a:pPr lvl="2"/>
            <a:endParaRPr lang="en-US" sz="1500" dirty="0"/>
          </a:p>
          <a:p>
            <a:r>
              <a:rPr lang="en-US" sz="1500" b="1" dirty="0"/>
              <a:t>Coastal Flood Statement </a:t>
            </a:r>
            <a:r>
              <a:rPr lang="en-US" sz="1500" dirty="0"/>
              <a:t>issued in cases where minor coastal flooding is expected to be localized, with tidal benchmarks expected to be reached but not exceeded within the next 12-24 hours.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10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899" y="721249"/>
            <a:ext cx="3080013" cy="4025631"/>
          </a:xfrm>
          <a:prstGeom prst="rect">
            <a:avLst/>
          </a:prstGeom>
        </p:spPr>
      </p:pic>
      <p:sp>
        <p:nvSpPr>
          <p:cNvPr id="111" name="Google Shape;111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783900" y="409675"/>
            <a:ext cx="8360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Communicating Coastal Impacts – Coastal Flood W/W/A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defRPr/>
            </a:pPr>
            <a:r>
              <a:rPr lang="en-US" sz="2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 Coastal Flood Products and Services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28107" y="4507877"/>
            <a:ext cx="8933685" cy="26161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6"/>
              </a:rPr>
              <a:t>https://forecast.weather.gov/product.php?site=NWS&amp;issuedby=OKX&amp;product=CFW&amp;format=CI&amp;version=1&amp;glossary=1&amp;highlight=off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85149" y="748713"/>
            <a:ext cx="2990815" cy="13581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85148" y="2224902"/>
            <a:ext cx="2990815" cy="815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85148" y="3112660"/>
            <a:ext cx="2990815" cy="733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" y="727074"/>
            <a:ext cx="2814435" cy="24757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4716" y="733675"/>
            <a:ext cx="2910770" cy="374241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964542" y="727074"/>
            <a:ext cx="2910944" cy="37677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536" y="678776"/>
            <a:ext cx="3448874" cy="4434266"/>
          </a:xfrm>
          <a:prstGeom prst="rect">
            <a:avLst/>
          </a:prstGeom>
        </p:spPr>
      </p:pic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6739125" y="4662050"/>
            <a:ext cx="24051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 dirty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 dirty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Translating the Tidal Table and Benefits of MHHW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NWS New York Winter Weather Products and Services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17781" y="3485306"/>
            <a:ext cx="442687" cy="47979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307950"/>
            <a:ext cx="5207759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2E60B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Translation: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Forecast is for storm tide to reach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3.4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 </a:t>
            </a:r>
            <a:r>
              <a:rPr lang="en-US" sz="1200" dirty="0" smtClean="0"/>
              <a:t>3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.9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ft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above MHHW (high tide line) at 10am on the 23</a:t>
            </a:r>
            <a:r>
              <a:rPr lang="en-US" sz="1200" baseline="30000" dirty="0" err="1" smtClean="0"/>
              <a:t>rd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That is due to a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2.7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  <a:r>
              <a:rPr lang="en-US" sz="1200" dirty="0" smtClean="0"/>
              <a:t>.2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ft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storm surge on top of the astronomical tides. 3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to 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ft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landward directed wave action is expected,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which will cause moderate to local major flood impacts.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008" y="692380"/>
            <a:ext cx="3802353" cy="35217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749287" y="1086678"/>
            <a:ext cx="609600" cy="1921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5" idx="3"/>
            <a:endCxn id="18" idx="1"/>
          </p:cNvCxnSpPr>
          <p:nvPr/>
        </p:nvCxnSpPr>
        <p:spPr>
          <a:xfrm flipV="1">
            <a:off x="5207759" y="4233462"/>
            <a:ext cx="138117" cy="48998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346652" y="685975"/>
            <a:ext cx="3454758" cy="44270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345876" y="4170324"/>
            <a:ext cx="3448874" cy="12627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126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5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9" name="Google Shape;299;p45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00" name="Google Shape;30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5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02" name="Google Shape;302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5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4" name="Google Shape;304;p45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5" name="Google Shape;305;p45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6" name="Google Shape;306;p45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Regional WFO Coastal Flood Web Pages</a:t>
            </a:r>
            <a:endParaRPr/>
          </a:p>
        </p:txBody>
      </p:sp>
      <p:pic>
        <p:nvPicPr>
          <p:cNvPr id="307" name="Google Shape;307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9026" y="0"/>
            <a:ext cx="681462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7826" y="711733"/>
            <a:ext cx="6166175" cy="370844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9" name="Google Shape;199;p1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0" name="Google Shape;20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2" name="Google Shape;20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10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5" name="Google Shape;205;p10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Coastal Flood Threat Display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6" name="Google Shape;206;p10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pic>
        <p:nvPicPr>
          <p:cNvPr id="207" name="Google Shape;207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25" y="693199"/>
            <a:ext cx="2971391" cy="44511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8" name="Google Shape;208;p10"/>
          <p:cNvCxnSpPr>
            <a:stCxn id="209" idx="7"/>
          </p:cNvCxnSpPr>
          <p:nvPr/>
        </p:nvCxnSpPr>
        <p:spPr>
          <a:xfrm rot="10800000" flipH="1">
            <a:off x="1942291" y="2375803"/>
            <a:ext cx="2199300" cy="2334900"/>
          </a:xfrm>
          <a:prstGeom prst="straightConnector1">
            <a:avLst/>
          </a:prstGeom>
          <a:noFill/>
          <a:ln w="28575" cap="flat" cmpd="sng">
            <a:solidFill>
              <a:srgbClr val="0097D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09" name="Google Shape;209;p10"/>
          <p:cNvSpPr/>
          <p:nvPr/>
        </p:nvSpPr>
        <p:spPr>
          <a:xfrm>
            <a:off x="1454485" y="4635067"/>
            <a:ext cx="571500" cy="516475"/>
          </a:xfrm>
          <a:prstGeom prst="ellipse">
            <a:avLst/>
          </a:prstGeom>
          <a:noFill/>
          <a:ln w="25400" cap="flat" cmpd="sng">
            <a:solidFill>
              <a:srgbClr val="006F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0"/>
          <p:cNvSpPr/>
          <p:nvPr/>
        </p:nvSpPr>
        <p:spPr>
          <a:xfrm>
            <a:off x="3955950" y="4427054"/>
            <a:ext cx="4209900" cy="307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https://www.weather.gov/erh/coastalflood?wfo=okx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" y="690282"/>
            <a:ext cx="9160424" cy="4049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5" y="679613"/>
            <a:ext cx="9144000" cy="4148820"/>
          </a:xfrm>
          <a:prstGeom prst="rect">
            <a:avLst/>
          </a:prstGeom>
          <a:solidFill>
            <a:srgbClr val="F6B52C"/>
          </a:solidFill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1" name="Google Shape;111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500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Coastal Flood Forecasts</a:t>
            </a:r>
            <a:endParaRPr lang="en-US" sz="1500" b="1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2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</a:p>
        </p:txBody>
      </p:sp>
      <p:sp>
        <p:nvSpPr>
          <p:cNvPr id="7" name="Oval 6"/>
          <p:cNvSpPr/>
          <p:nvPr/>
        </p:nvSpPr>
        <p:spPr>
          <a:xfrm>
            <a:off x="4081023" y="2050270"/>
            <a:ext cx="181303" cy="1261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162086" y="1175824"/>
            <a:ext cx="502286" cy="1861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98520" y="1015314"/>
            <a:ext cx="633665" cy="940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0" y="1128649"/>
            <a:ext cx="2073166" cy="21434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7866681" y="2801073"/>
            <a:ext cx="874060" cy="1305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6240" y="464045"/>
            <a:ext cx="2971319" cy="436363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2" name="Rounded Rectangle 21"/>
          <p:cNvSpPr/>
          <p:nvPr/>
        </p:nvSpPr>
        <p:spPr>
          <a:xfrm>
            <a:off x="5151664" y="4516121"/>
            <a:ext cx="2715017" cy="892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109012" y="1452282"/>
            <a:ext cx="198471" cy="180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>
            <a:stCxn id="7" idx="5"/>
          </p:cNvCxnSpPr>
          <p:nvPr/>
        </p:nvCxnSpPr>
        <p:spPr>
          <a:xfrm>
            <a:off x="4214117" y="2177205"/>
            <a:ext cx="872123" cy="9873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rot="2700000">
            <a:off x="3415553" y="3478306"/>
            <a:ext cx="45719" cy="45719"/>
          </a:xfrm>
          <a:prstGeom prst="rect">
            <a:avLst/>
          </a:prstGeom>
          <a:solidFill>
            <a:srgbClr val="F6B52C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2700000">
            <a:off x="3383225" y="3365181"/>
            <a:ext cx="45719" cy="45719"/>
          </a:xfrm>
          <a:prstGeom prst="rect">
            <a:avLst/>
          </a:prstGeom>
          <a:solidFill>
            <a:srgbClr val="F6B52C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2700000">
            <a:off x="3479969" y="2405221"/>
            <a:ext cx="45719" cy="45719"/>
          </a:xfrm>
          <a:prstGeom prst="rect">
            <a:avLst/>
          </a:prstGeom>
          <a:solidFill>
            <a:srgbClr val="F6B52C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2700000">
            <a:off x="3112732" y="3478305"/>
            <a:ext cx="45719" cy="45719"/>
          </a:xfrm>
          <a:prstGeom prst="rect">
            <a:avLst/>
          </a:prstGeom>
          <a:solidFill>
            <a:srgbClr val="F6B52C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4130687" y="2078690"/>
            <a:ext cx="68252" cy="68252"/>
          </a:xfrm>
          <a:prstGeom prst="rect">
            <a:avLst/>
          </a:prstGeom>
          <a:solidFill>
            <a:srgbClr val="F6B52C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1" grpId="0" animBg="1"/>
      <p:bldP spid="23" grpId="0" animBg="1"/>
      <p:bldP spid="35" grpId="0" animBg="1"/>
      <p:bldP spid="22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45" name="Google Shape;24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2"/>
          <p:cNvSpPr txBox="1"/>
          <p:nvPr/>
        </p:nvSpPr>
        <p:spPr>
          <a:xfrm>
            <a:off x="6738900" y="464412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8" name="Google Shape;248;p12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50" name="Google Shape;25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0140" y="1645727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2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2" name="Google Shape;252;p12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Coastal Flood Forecasts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12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261" name="Google Shape;261;p12"/>
          <p:cNvSpPr/>
          <p:nvPr/>
        </p:nvSpPr>
        <p:spPr>
          <a:xfrm>
            <a:off x="7969817" y="1483717"/>
            <a:ext cx="258206" cy="210611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6758"/>
            <a:ext cx="8673359" cy="4438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529" y="685975"/>
            <a:ext cx="2772788" cy="25537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615" y="3247724"/>
            <a:ext cx="2761702" cy="1478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2" name="Google Shape;262;p12"/>
          <p:cNvSpPr/>
          <p:nvPr/>
        </p:nvSpPr>
        <p:spPr>
          <a:xfrm>
            <a:off x="6340615" y="4162306"/>
            <a:ext cx="2773317" cy="10489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7307" y="1062895"/>
            <a:ext cx="399626" cy="58707"/>
          </a:xfrm>
          <a:prstGeom prst="rect">
            <a:avLst/>
          </a:prstGeom>
          <a:solidFill>
            <a:srgbClr val="CC33FF"/>
          </a:solidFill>
          <a:ln>
            <a:solidFill>
              <a:srgbClr val="CC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4482" y="3657600"/>
            <a:ext cx="1284518" cy="1048474"/>
          </a:xfrm>
          <a:prstGeom prst="rect">
            <a:avLst/>
          </a:prstGeom>
          <a:solidFill>
            <a:srgbClr val="CC33FF"/>
          </a:solidFill>
          <a:ln>
            <a:solidFill>
              <a:srgbClr val="CC33FF"/>
            </a:solidFill>
          </a:ln>
        </p:spPr>
      </p:pic>
      <p:sp>
        <p:nvSpPr>
          <p:cNvPr id="37" name="Google Shape;262;p12"/>
          <p:cNvSpPr/>
          <p:nvPr/>
        </p:nvSpPr>
        <p:spPr>
          <a:xfrm>
            <a:off x="2666083" y="1069669"/>
            <a:ext cx="646078" cy="23758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262;p12"/>
          <p:cNvSpPr/>
          <p:nvPr/>
        </p:nvSpPr>
        <p:spPr>
          <a:xfrm>
            <a:off x="44036" y="1016355"/>
            <a:ext cx="2516283" cy="26380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62773" y="3388047"/>
            <a:ext cx="81280" cy="95625"/>
          </a:xfrm>
          <a:prstGeom prst="rect">
            <a:avLst/>
          </a:prstGeom>
          <a:solidFill>
            <a:srgbClr val="CC33FF"/>
          </a:solidFill>
          <a:ln>
            <a:solidFill>
              <a:srgbClr val="CC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410373" y="3297316"/>
            <a:ext cx="386080" cy="315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9" idx="6"/>
          </p:cNvCxnSpPr>
          <p:nvPr/>
        </p:nvCxnSpPr>
        <p:spPr>
          <a:xfrm flipV="1">
            <a:off x="3796453" y="2695049"/>
            <a:ext cx="2544162" cy="7597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3" y="678986"/>
            <a:ext cx="8789855" cy="446340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870767" y="1053272"/>
            <a:ext cx="399626" cy="58707"/>
          </a:xfrm>
          <a:prstGeom prst="rect">
            <a:avLst/>
          </a:prstGeom>
          <a:solidFill>
            <a:srgbClr val="CC33FF"/>
          </a:solidFill>
          <a:ln>
            <a:solidFill>
              <a:srgbClr val="CC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516326" y="3367186"/>
            <a:ext cx="81280" cy="95625"/>
          </a:xfrm>
          <a:prstGeom prst="rect">
            <a:avLst/>
          </a:prstGeom>
          <a:solidFill>
            <a:srgbClr val="CC33FF"/>
          </a:solidFill>
          <a:ln>
            <a:solidFill>
              <a:srgbClr val="CC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641" y="3694399"/>
            <a:ext cx="1284518" cy="1048474"/>
          </a:xfrm>
          <a:prstGeom prst="rect">
            <a:avLst/>
          </a:prstGeom>
          <a:solidFill>
            <a:srgbClr val="CC33FF"/>
          </a:solidFill>
          <a:ln>
            <a:solidFill>
              <a:srgbClr val="CC33FF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912" y="422782"/>
            <a:ext cx="8789956" cy="471960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815283" y="3738002"/>
            <a:ext cx="144047" cy="114085"/>
          </a:xfrm>
          <a:prstGeom prst="rect">
            <a:avLst/>
          </a:prstGeom>
          <a:solidFill>
            <a:srgbClr val="CC33FF"/>
          </a:solidFill>
          <a:ln>
            <a:solidFill>
              <a:srgbClr val="CC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82289" y="1030369"/>
            <a:ext cx="399626" cy="58707"/>
          </a:xfrm>
          <a:prstGeom prst="rect">
            <a:avLst/>
          </a:prstGeom>
          <a:solidFill>
            <a:srgbClr val="CC33FF"/>
          </a:solidFill>
          <a:ln>
            <a:solidFill>
              <a:srgbClr val="CC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6643" y="3549227"/>
            <a:ext cx="1433702" cy="1170244"/>
          </a:xfrm>
          <a:prstGeom prst="rect">
            <a:avLst/>
          </a:prstGeom>
          <a:solidFill>
            <a:srgbClr val="CC33FF"/>
          </a:solidFill>
          <a:ln>
            <a:solidFill>
              <a:srgbClr val="CC33FF"/>
            </a:solidFill>
          </a:ln>
        </p:spPr>
      </p:pic>
      <p:sp>
        <p:nvSpPr>
          <p:cNvPr id="24" name="Rounded Rectangle 23"/>
          <p:cNvSpPr/>
          <p:nvPr/>
        </p:nvSpPr>
        <p:spPr>
          <a:xfrm>
            <a:off x="83555" y="4741718"/>
            <a:ext cx="6838445" cy="3934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3048" y="422830"/>
            <a:ext cx="2761702" cy="1478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1" name="Google Shape;262;p12"/>
          <p:cNvSpPr/>
          <p:nvPr/>
        </p:nvSpPr>
        <p:spPr>
          <a:xfrm>
            <a:off x="6370683" y="1333893"/>
            <a:ext cx="2773317" cy="10489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24" y="442270"/>
            <a:ext cx="6278556" cy="373009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292" y="645981"/>
            <a:ext cx="6091335" cy="356203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623" y="759210"/>
            <a:ext cx="6475729" cy="352073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8912" y="1560889"/>
            <a:ext cx="5733620" cy="338920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628" y="829447"/>
            <a:ext cx="3229698" cy="119520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  <p:bldP spid="37" grpId="0" animBg="1"/>
      <p:bldP spid="38" grpId="0" animBg="1"/>
      <p:bldP spid="19" grpId="0" animBg="1"/>
      <p:bldP spid="43" grpId="0" animBg="1"/>
      <p:bldP spid="44" grpId="0" animBg="1"/>
      <p:bldP spid="45" grpId="0" animBg="1"/>
      <p:bldP spid="46" grpId="0" animBg="1"/>
      <p:bldP spid="46" grpId="1" animBg="1"/>
      <p:bldP spid="24" grpId="0" animBg="1"/>
      <p:bldP spid="51" grpId="0" animBg="1"/>
      <p:bldP spid="5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9" name="Google Shape;269;p13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70" name="Google Shape;27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3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72" name="Google Shape;27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3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4" name="Google Shape;274;p13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5" name="Google Shape;275;p13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Coastal Flood Extent Layers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6" name="Google Shape;276;p13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body" idx="1"/>
          </p:nvPr>
        </p:nvSpPr>
        <p:spPr>
          <a:xfrm>
            <a:off x="311700" y="789268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78" name="Google Shape;27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161" y="753660"/>
            <a:ext cx="8593139" cy="383655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/>
          <p:nvPr/>
        </p:nvSpPr>
        <p:spPr>
          <a:xfrm>
            <a:off x="91440" y="1676720"/>
            <a:ext cx="2297036" cy="289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Maps indicate wet or dry areas at threshold level of flooding.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Yellow areas indicate low lying areas where rain/fresh water can be trapped and salt water can reach through storm drains.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Maps do not provide depth.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372ea66137_0_2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" name="Google Shape;120;g2372ea66137_0_2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1" name="Google Shape;121;g2372ea66137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2372ea66137_0_2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3" name="Google Shape;123;g2372ea66137_0_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2372ea66137_0_2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" name="Google Shape;125;g2372ea66137_0_20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" name="Google Shape;126;g2372ea66137_0_20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NOAA’s Hurricane Sandy Service Assessment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" name="Google Shape;127;g2372ea66137_0_20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8" name="Google Shape;128;g2372ea66137_0_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9983" y="1005031"/>
            <a:ext cx="4749260" cy="336785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9" name="Google Shape;129;g2372ea66137_0_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238" y="685975"/>
            <a:ext cx="2516612" cy="44404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0" name="Google Shape;130;g2372ea66137_0_20"/>
          <p:cNvSpPr/>
          <p:nvPr/>
        </p:nvSpPr>
        <p:spPr>
          <a:xfrm>
            <a:off x="777250" y="1762000"/>
            <a:ext cx="2516700" cy="402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g2372ea66137_0_20"/>
          <p:cNvSpPr/>
          <p:nvPr/>
        </p:nvSpPr>
        <p:spPr>
          <a:xfrm>
            <a:off x="777250" y="3681150"/>
            <a:ext cx="2516700" cy="402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g2372ea66137_0_20"/>
          <p:cNvSpPr/>
          <p:nvPr/>
        </p:nvSpPr>
        <p:spPr>
          <a:xfrm>
            <a:off x="777250" y="4457700"/>
            <a:ext cx="2516700" cy="685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915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5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3" name="Google Shape;313;p15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14" name="Google Shape;31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5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16" name="Google Shape;31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5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8" name="Google Shape;318;p15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9" name="Google Shape;319;p15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Coastal Flood Extent Layers Purpose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0" name="Google Shape;320;p15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321" name="Google Shape;321;p15"/>
          <p:cNvSpPr/>
          <p:nvPr/>
        </p:nvSpPr>
        <p:spPr>
          <a:xfrm>
            <a:off x="2490046" y="4760089"/>
            <a:ext cx="420980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https://www.weather.gov/erh/coastalflood?wfo=okx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5"/>
          <p:cNvSpPr txBox="1"/>
          <p:nvPr/>
        </p:nvSpPr>
        <p:spPr>
          <a:xfrm>
            <a:off x="480149" y="813343"/>
            <a:ext cx="8229600" cy="3557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" sz="1600" b="1" dirty="0" smtClean="0">
                <a:solidFill>
                  <a:schemeClr val="accent2"/>
                </a:solidFill>
              </a:rPr>
              <a:t>Benefits-</a:t>
            </a:r>
            <a:endParaRPr lang="en" sz="1600" b="1" i="0" u="none" strike="noStrike" cap="none" dirty="0" smtClean="0">
              <a:solidFill>
                <a:schemeClr val="accent2"/>
              </a:solidFill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1600" b="1" i="0" u="none" strike="noStrike" cap="none" dirty="0" smtClean="0">
                <a:solidFill>
                  <a:schemeClr val="accent2"/>
                </a:solidFill>
                <a:sym typeface="Arial"/>
              </a:rPr>
              <a:t>Meets FEMA flood mapping standards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" sz="1600" b="1" i="0" u="none" strike="noStrike" cap="none" dirty="0" smtClean="0">
              <a:solidFill>
                <a:schemeClr val="accent2"/>
              </a:solidFill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1600" b="1" i="0" u="none" strike="noStrike" cap="none" dirty="0" smtClean="0">
                <a:solidFill>
                  <a:schemeClr val="accent2"/>
                </a:solidFill>
                <a:sym typeface="Arial"/>
              </a:rPr>
              <a:t>Provide </a:t>
            </a:r>
            <a:r>
              <a:rPr lang="en" sz="1600" b="1" i="0" u="none" strike="noStrike" cap="none" dirty="0">
                <a:solidFill>
                  <a:schemeClr val="accent2"/>
                </a:solidFill>
                <a:sym typeface="Arial"/>
              </a:rPr>
              <a:t>partners/stakeholders with experimental/prototype potential coastal flood extent information from an authoritative source</a:t>
            </a:r>
            <a:endParaRPr sz="1600" b="1" i="0" u="none" strike="noStrike" cap="none" dirty="0">
              <a:solidFill>
                <a:schemeClr val="accent2"/>
              </a:solidFill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1600" b="1" i="0" u="none" strike="noStrike" cap="none" dirty="0">
                <a:solidFill>
                  <a:schemeClr val="accent2"/>
                </a:solidFill>
                <a:sym typeface="Arial"/>
              </a:rPr>
              <a:t>Based on NOAA’s Digital Coast elevation information and the NWS coastal flood thresholds at coastal gauge </a:t>
            </a:r>
            <a:r>
              <a:rPr lang="en" sz="1600" b="1" i="0" u="none" strike="noStrike" cap="none" dirty="0" smtClean="0">
                <a:solidFill>
                  <a:schemeClr val="accent2"/>
                </a:solidFill>
                <a:sym typeface="Arial"/>
              </a:rPr>
              <a:t>locations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endParaRPr sz="1200"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600" b="1" i="0" strike="noStrike" cap="none" dirty="0" smtClean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What it isn’t-</a:t>
            </a:r>
            <a:endParaRPr sz="1600" b="1" i="0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16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Does not provide depth and is not a forecast.</a:t>
            </a:r>
            <a:endParaRPr sz="1200" dirty="0"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16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Using still water assumption (no waves/wave setup)</a:t>
            </a:r>
            <a:endParaRPr sz="1200" dirty="0"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layers do not account for the effects of wind, rainfall, wave action, erosion, subsidence, or future construction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8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1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1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6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0" name="Google Shape;550;p26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51" name="Google Shape;55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26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53" name="Google Shape;55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26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5" name="Google Shape;555;p26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Water Level Quicklook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558" name="Google Shape;558;p26"/>
          <p:cNvSpPr txBox="1">
            <a:spLocks noGrp="1"/>
          </p:cNvSpPr>
          <p:nvPr>
            <p:ph type="body" idx="1"/>
          </p:nvPr>
        </p:nvSpPr>
        <p:spPr>
          <a:xfrm>
            <a:off x="311700" y="789268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559" name="Google Shape;55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271" y="733675"/>
            <a:ext cx="8321065" cy="3970106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26"/>
          <p:cNvSpPr/>
          <p:nvPr/>
        </p:nvSpPr>
        <p:spPr>
          <a:xfrm>
            <a:off x="2892972" y="1166648"/>
            <a:ext cx="536028" cy="102476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718950" y="1812325"/>
            <a:ext cx="838800" cy="224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7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7" name="Google Shape;567;p27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68" name="Google Shape;56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7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70" name="Google Shape;57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27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2" name="Google Shape;572;p27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73" name="Google Shape;573;p27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Inundation and Impact Resources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4" name="Google Shape;574;p27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575" name="Google Shape;575;p27"/>
          <p:cNvSpPr txBox="1">
            <a:spLocks noGrp="1"/>
          </p:cNvSpPr>
          <p:nvPr>
            <p:ph type="body" idx="1"/>
          </p:nvPr>
        </p:nvSpPr>
        <p:spPr>
          <a:xfrm>
            <a:off x="311700" y="789268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576" name="Google Shape;576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488" y="716006"/>
            <a:ext cx="7896924" cy="407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42761" y="363044"/>
            <a:ext cx="3624327" cy="28408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8" name="Google Shape;578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000" y="3272456"/>
            <a:ext cx="4587098" cy="18437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4" name="Google Shape;584;p2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85" name="Google Shape;58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2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87" name="Google Shape;58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2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9" name="Google Shape;589;p2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0" name="Google Shape;590;p28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Local Resources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1" name="Google Shape;591;p2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592" name="Google Shape;592;p28"/>
          <p:cNvSpPr txBox="1">
            <a:spLocks noGrp="1"/>
          </p:cNvSpPr>
          <p:nvPr>
            <p:ph type="body" idx="1"/>
          </p:nvPr>
        </p:nvSpPr>
        <p:spPr>
          <a:xfrm>
            <a:off x="311700" y="789268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593" name="Google Shape;593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700" y="733675"/>
            <a:ext cx="8399044" cy="3999269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28"/>
          <p:cNvSpPr/>
          <p:nvPr/>
        </p:nvSpPr>
        <p:spPr>
          <a:xfrm>
            <a:off x="4388327" y="1397032"/>
            <a:ext cx="2026464" cy="144592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9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1" name="Google Shape;601;p29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02" name="Google Shape;60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9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04" name="Google Shape;60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29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6" name="Google Shape;606;p29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7" name="Google Shape;607;p29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Visualizing Coastal Impacts – Impacts Catalog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8" name="Google Shape;608;p29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16" y="1072430"/>
            <a:ext cx="3692261" cy="34622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348" y="740350"/>
            <a:ext cx="3753719" cy="42778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2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7" name="Google Shape;647;p52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48" name="Google Shape;64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52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50" name="Google Shape;65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52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2" name="Google Shape;652;p52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53" name="Google Shape;653;p52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 23</a:t>
            </a:r>
            <a:r>
              <a:rPr lang="en" sz="1500" b="1" i="0" u="none" strike="noStrike" cap="none" baseline="300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rd</a:t>
            </a: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IDSS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4" name="Google Shape;654;p52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Regional WFO Coastal Flood Web Pages</a:t>
            </a:r>
            <a:endParaRPr/>
          </a:p>
        </p:txBody>
      </p:sp>
      <p:pic>
        <p:nvPicPr>
          <p:cNvPr id="655" name="Google Shape;655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6573" y="-15600"/>
            <a:ext cx="6867427" cy="514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2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7" name="Google Shape;647;p52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48" name="Google Shape;64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52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50" name="Google Shape;65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52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2" name="Google Shape;652;p52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53" name="Google Shape;653;p52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 23</a:t>
            </a:r>
            <a:r>
              <a:rPr lang="en" sz="1500" b="1" i="0" u="none" strike="noStrike" cap="none" baseline="300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rd</a:t>
            </a: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IDSS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4" name="Google Shape;654;p52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Regional WFO Coastal Flood Web Pages</a:t>
            </a: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874" y="22294"/>
            <a:ext cx="6810115" cy="512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0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10" y="1142450"/>
            <a:ext cx="4445830" cy="3445518"/>
          </a:xfrm>
          <a:prstGeom prst="rect">
            <a:avLst/>
          </a:prstGeom>
        </p:spPr>
      </p:pic>
      <p:sp>
        <p:nvSpPr>
          <p:cNvPr id="329" name="Google Shape;329;p16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0" name="Google Shape;330;p16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1" name="Google Shape;33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6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3" name="Google Shape;33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6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5" name="Google Shape;335;p16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6" name="Google Shape;336;p16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December 23rd 2022 Major Flood Event – Forecast and Observation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7" name="Google Shape;337;p16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338" name="Google Shape;338;p16"/>
          <p:cNvSpPr/>
          <p:nvPr/>
        </p:nvSpPr>
        <p:spPr>
          <a:xfrm>
            <a:off x="5930245" y="2127102"/>
            <a:ext cx="468086" cy="17975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6"/>
          <p:cNvSpPr txBox="1"/>
          <p:nvPr/>
        </p:nvSpPr>
        <p:spPr>
          <a:xfrm>
            <a:off x="6164288" y="710243"/>
            <a:ext cx="1149674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6"/>
          <p:cNvSpPr txBox="1"/>
          <p:nvPr/>
        </p:nvSpPr>
        <p:spPr>
          <a:xfrm>
            <a:off x="3081227" y="1343827"/>
            <a:ext cx="880369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Forecast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5" y="741535"/>
            <a:ext cx="4333875" cy="17629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4" y="2526926"/>
            <a:ext cx="4333875" cy="2571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9" name="Google Shape;339;p16"/>
          <p:cNvSpPr/>
          <p:nvPr/>
        </p:nvSpPr>
        <p:spPr>
          <a:xfrm>
            <a:off x="106128" y="4071456"/>
            <a:ext cx="4156060" cy="195943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31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257" y="1070964"/>
            <a:ext cx="4501736" cy="34888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9" name="Google Shape;329;p16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0" name="Google Shape;330;p16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1" name="Google Shape;33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6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3" name="Google Shape;33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6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5" name="Google Shape;335;p16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6" name="Google Shape;336;p16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December 23rd 2022 Major Flood Event – Forecast and Observation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7" name="Google Shape;337;p16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6"/>
          <p:cNvSpPr/>
          <p:nvPr/>
        </p:nvSpPr>
        <p:spPr>
          <a:xfrm>
            <a:off x="5930245" y="2127102"/>
            <a:ext cx="468086" cy="17975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6"/>
          <p:cNvSpPr txBox="1"/>
          <p:nvPr/>
        </p:nvSpPr>
        <p:spPr>
          <a:xfrm>
            <a:off x="6164288" y="710243"/>
            <a:ext cx="1149674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Observation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59" y="2422246"/>
            <a:ext cx="4306873" cy="2305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9" name="Google Shape;339;p16"/>
          <p:cNvSpPr/>
          <p:nvPr/>
        </p:nvSpPr>
        <p:spPr>
          <a:xfrm>
            <a:off x="91440" y="3845859"/>
            <a:ext cx="4156060" cy="13590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0" y="771082"/>
            <a:ext cx="4306873" cy="1658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2" name="Google Shape;342;p16"/>
          <p:cNvSpPr txBox="1"/>
          <p:nvPr/>
        </p:nvSpPr>
        <p:spPr>
          <a:xfrm>
            <a:off x="3081227" y="1343827"/>
            <a:ext cx="880369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Forecast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37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960" y="1109001"/>
            <a:ext cx="4161835" cy="3225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5" y="1122237"/>
            <a:ext cx="4316398" cy="12608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5" y="2408018"/>
            <a:ext cx="4316398" cy="22618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9" name="Google Shape;329;p16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0" name="Google Shape;330;p16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1" name="Google Shape;33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6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3" name="Google Shape;33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6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5" name="Google Shape;335;p16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6" name="Google Shape;336;p16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December 23rd 2022 Major Flood Event – Forecast and Observation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7" name="Google Shape;337;p16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338" name="Google Shape;338;p16"/>
          <p:cNvSpPr/>
          <p:nvPr/>
        </p:nvSpPr>
        <p:spPr>
          <a:xfrm>
            <a:off x="5930245" y="2339389"/>
            <a:ext cx="468086" cy="17975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6"/>
          <p:cNvSpPr txBox="1"/>
          <p:nvPr/>
        </p:nvSpPr>
        <p:spPr>
          <a:xfrm>
            <a:off x="6164288" y="710243"/>
            <a:ext cx="1149674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6"/>
          <p:cNvSpPr/>
          <p:nvPr/>
        </p:nvSpPr>
        <p:spPr>
          <a:xfrm>
            <a:off x="91440" y="3845859"/>
            <a:ext cx="4156060" cy="13590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6"/>
          <p:cNvSpPr txBox="1"/>
          <p:nvPr/>
        </p:nvSpPr>
        <p:spPr>
          <a:xfrm>
            <a:off x="3251556" y="1395823"/>
            <a:ext cx="880369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Forecast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599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372ea66137_0_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g2372ea66137_0_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9" name="Google Shape;139;g2372ea6613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2372ea66137_0_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1" name="Google Shape;141;g2372ea66137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2372ea66137_0_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g2372ea66137_0_0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" name="Google Shape;144;g2372ea66137_0_0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NHC Tropical Inundation Visualizations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" name="Google Shape;145;g2372ea66137_0_0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6" name="Google Shape;146;g2372ea66137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438" y="758213"/>
            <a:ext cx="5740437" cy="370324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2372ea66137_0_0"/>
          <p:cNvSpPr txBox="1"/>
          <p:nvPr/>
        </p:nvSpPr>
        <p:spPr>
          <a:xfrm>
            <a:off x="6416325" y="940875"/>
            <a:ext cx="23319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Issued when tropical watches are in effect.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Based on 100s of storm surge simulations of the official forecast track and historical track, intensity and size errors.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Subtracting topography from a composite of reasonable worst case water levels at a point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18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2305"/>
            <a:ext cx="4732504" cy="3254562"/>
          </a:xfrm>
          <a:prstGeom prst="rect">
            <a:avLst/>
          </a:prstGeom>
        </p:spPr>
      </p:pic>
      <p:sp>
        <p:nvSpPr>
          <p:cNvPr id="375" name="Google Shape;375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7" name="Google Shape;37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8" name="Google Shape;37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9" name="Google Shape;37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2" name="Google Shape;38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3" name="Google Shape;383;p18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 dirty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December 23rd 2022 </a:t>
            </a:r>
            <a:r>
              <a:rPr kumimoji="0" lang="en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Major </a:t>
            </a:r>
            <a:r>
              <a:rPr kumimoji="0" lang="en" sz="1500" b="1" i="0" u="none" strike="noStrike" kern="0" cap="none" spc="0" normalizeH="0" baseline="0" noProof="0" dirty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Flood Event - Verification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4" name="Google Shape;384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" name="Google Shape;392;p18"/>
          <p:cNvSpPr/>
          <p:nvPr/>
        </p:nvSpPr>
        <p:spPr>
          <a:xfrm>
            <a:off x="2611395" y="2162342"/>
            <a:ext cx="45719" cy="4571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dk2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4" name="Google Shape;394;p18"/>
          <p:cNvCxnSpPr/>
          <p:nvPr/>
        </p:nvCxnSpPr>
        <p:spPr>
          <a:xfrm flipH="1" flipV="1">
            <a:off x="2657114" y="2208061"/>
            <a:ext cx="2004534" cy="790063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7062" y="488400"/>
            <a:ext cx="3101788" cy="1660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962" y="2628065"/>
            <a:ext cx="4586870" cy="24754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0515" y="488401"/>
            <a:ext cx="2797759" cy="1660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Google Shape;339;p16"/>
          <p:cNvSpPr/>
          <p:nvPr/>
        </p:nvSpPr>
        <p:spPr>
          <a:xfrm>
            <a:off x="3132356" y="1517723"/>
            <a:ext cx="2658844" cy="107877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39;p16"/>
          <p:cNvSpPr/>
          <p:nvPr/>
        </p:nvSpPr>
        <p:spPr>
          <a:xfrm>
            <a:off x="6016171" y="1522849"/>
            <a:ext cx="2942618" cy="102751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40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5" y="1349720"/>
            <a:ext cx="4331291" cy="2976881"/>
          </a:xfrm>
          <a:prstGeom prst="rect">
            <a:avLst/>
          </a:prstGeom>
        </p:spPr>
      </p:pic>
      <p:sp>
        <p:nvSpPr>
          <p:cNvPr id="375" name="Google Shape;375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7" name="Google Shape;37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8" name="Google Shape;37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9" name="Google Shape;37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2" name="Google Shape;38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3" name="Google Shape;383;p18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 dirty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December 23rd 2022 Moderate Flood Event - Verification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4" name="Google Shape;384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" name="Google Shape;392;p18"/>
          <p:cNvSpPr/>
          <p:nvPr/>
        </p:nvSpPr>
        <p:spPr>
          <a:xfrm>
            <a:off x="2564791" y="3007050"/>
            <a:ext cx="45719" cy="4571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dk2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4" name="Google Shape;394;p18"/>
          <p:cNvCxnSpPr>
            <a:endCxn id="392" idx="4"/>
          </p:cNvCxnSpPr>
          <p:nvPr/>
        </p:nvCxnSpPr>
        <p:spPr>
          <a:xfrm flipH="1">
            <a:off x="2610510" y="2998124"/>
            <a:ext cx="2051137" cy="2638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917" y="407350"/>
            <a:ext cx="3101788" cy="1660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19" y="2103511"/>
            <a:ext cx="5481486" cy="3004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9185" y="405364"/>
            <a:ext cx="3204262" cy="16790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Google Shape;339;p16"/>
          <p:cNvSpPr/>
          <p:nvPr/>
        </p:nvSpPr>
        <p:spPr>
          <a:xfrm>
            <a:off x="2827555" y="1484401"/>
            <a:ext cx="2956387" cy="96188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39;p16"/>
          <p:cNvSpPr/>
          <p:nvPr/>
        </p:nvSpPr>
        <p:spPr>
          <a:xfrm>
            <a:off x="5992917" y="1443564"/>
            <a:ext cx="2956387" cy="96188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61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3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75" name="Google Shape;675;p33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76" name="Google Shape;67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3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78" name="Google Shape;67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33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0" name="Google Shape;680;p33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81" name="Google Shape;681;p33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Reaching Historically Underserved and Socially Vulnerable Communities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2" name="Google Shape;682;p33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 Coastal Flood Products and Services</a:t>
            </a:r>
            <a:endParaRPr sz="20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3" name="Google Shape;683;p33"/>
          <p:cNvSpPr txBox="1"/>
          <p:nvPr/>
        </p:nvSpPr>
        <p:spPr>
          <a:xfrm>
            <a:off x="1161409" y="1050351"/>
            <a:ext cx="8803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33"/>
          <p:cNvSpPr txBox="1"/>
          <p:nvPr/>
        </p:nvSpPr>
        <p:spPr>
          <a:xfrm>
            <a:off x="4131013" y="1050351"/>
            <a:ext cx="9300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Spanish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33"/>
          <p:cNvSpPr txBox="1"/>
          <p:nvPr/>
        </p:nvSpPr>
        <p:spPr>
          <a:xfrm>
            <a:off x="6626290" y="1061816"/>
            <a:ext cx="18934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Chinese (Mandarin)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6" name="Google Shape;686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92466" y="1358128"/>
            <a:ext cx="2874300" cy="308326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7" name="Google Shape;687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55834" y="1342753"/>
            <a:ext cx="2810106" cy="309052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8" name="Google Shape;688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500" y="1358129"/>
            <a:ext cx="3032064" cy="308154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4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94" name="Google Shape;694;p34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95" name="Google Shape;69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34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97" name="Google Shape;69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34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9" name="Google Shape;699;p34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00" name="Google Shape;700;p34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Coupling Riverine and Storm Surge Impacts – National Water Model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1" name="Google Shape;701;p34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 Coastal Flood Products and Services</a:t>
            </a:r>
            <a:endParaRPr sz="20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02" name="Google Shape;70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588" y="765644"/>
            <a:ext cx="7942912" cy="4377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e16db8ec1d_0_5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3" name="Google Shape;723;g1e16db8ec1d_0_5"/>
          <p:cNvSpPr txBox="1"/>
          <p:nvPr/>
        </p:nvSpPr>
        <p:spPr>
          <a:xfrm>
            <a:off x="0" y="466246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E4E79"/>
                </a:solidFill>
                <a:latin typeface="Nunito"/>
                <a:ea typeface="Nunito"/>
                <a:cs typeface="Nunito"/>
                <a:sym typeface="Nunito"/>
              </a:rPr>
              <a:t>Contact Info</a:t>
            </a:r>
            <a:endParaRPr sz="16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24" name="Google Shape;724;g1e16db8ec1d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g1e16db8ec1d_0_5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26" name="Google Shape;726;g1e16db8ec1d_0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g1e16db8ec1d_0_5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8" name="Google Shape;728;g1e16db8ec1d_0_5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9" name="Google Shape;729;g1e16db8ec1d_0_5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0" name="Google Shape;730;g1e16db8ec1d_0_5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731" name="Google Shape;731;g1e16db8ec1d_0_5"/>
          <p:cNvSpPr/>
          <p:nvPr/>
        </p:nvSpPr>
        <p:spPr>
          <a:xfrm>
            <a:off x="344899" y="1399600"/>
            <a:ext cx="8222700" cy="24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Nelson Vaz, NWS NY Warning Coordination Meteorologist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nelson.vaz@noaa.gov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William Goodman, Coastal Services Team Leader, Meteorologist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william.goodman@noaa.gov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2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7" name="Google Shape;647;p52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48" name="Google Shape;64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52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50" name="Google Shape;65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52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2" name="Google Shape;652;p52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53" name="Google Shape;653;p52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 23</a:t>
            </a:r>
            <a:r>
              <a:rPr lang="en" sz="1500" b="1" i="0" u="none" strike="noStrike" cap="none" baseline="300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rd</a:t>
            </a: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IDSS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4" name="Google Shape;654;p52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Regional WFO Coastal Flood Web Pages</a:t>
            </a: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2895" y="1979"/>
            <a:ext cx="6831106" cy="514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7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2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7" name="Google Shape;647;p52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48" name="Google Shape;64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52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50" name="Google Shape;65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52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2" name="Google Shape;652;p52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53" name="Google Shape;653;p52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 23</a:t>
            </a:r>
            <a:r>
              <a:rPr lang="en" sz="1500" b="1" i="0" u="none" strike="noStrike" cap="none" baseline="300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rd</a:t>
            </a: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IDSS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4" name="Google Shape;654;p52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Regional WFO Coastal Flood Web Pages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2894" y="6581"/>
            <a:ext cx="6831106" cy="514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4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5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32" name="Google Shape;532;p25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33" name="Google Shape;53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25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35" name="Google Shape;53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5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7" name="Google Shape;537;p25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December 23rd 2022 Major Flood Event – Social Media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9" name="Google Shape;539;p25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pic>
        <p:nvPicPr>
          <p:cNvPr id="540" name="Google Shape;54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685975"/>
            <a:ext cx="2919562" cy="446209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1" name="Google Shape;541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4318" y="397933"/>
            <a:ext cx="3124093" cy="4748071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2" name="Google Shape;54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73190" y="786477"/>
            <a:ext cx="2614740" cy="2246259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3" name="Google Shape;543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77615" y="2326272"/>
            <a:ext cx="2403396" cy="281722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4" name="Google Shape;544;p25"/>
          <p:cNvSpPr txBox="1"/>
          <p:nvPr/>
        </p:nvSpPr>
        <p:spPr>
          <a:xfrm>
            <a:off x="3969250" y="3127948"/>
            <a:ext cx="1796829" cy="13849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Hamilton / Howard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Beach community group amplifies our briefings to these highly vulnerable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11" y="1266121"/>
            <a:ext cx="4234427" cy="3281681"/>
          </a:xfrm>
          <a:prstGeom prst="rect">
            <a:avLst/>
          </a:prstGeom>
        </p:spPr>
      </p:pic>
      <p:sp>
        <p:nvSpPr>
          <p:cNvPr id="329" name="Google Shape;329;p16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0" name="Google Shape;330;p16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1" name="Google Shape;33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6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3" name="Google Shape;33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6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5" name="Google Shape;335;p16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6" name="Google Shape;336;p16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December 23rd 2022 Major Flood Event – Forecast and Observation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7" name="Google Shape;337;p16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338" name="Google Shape;338;p16"/>
          <p:cNvSpPr/>
          <p:nvPr/>
        </p:nvSpPr>
        <p:spPr>
          <a:xfrm>
            <a:off x="6240714" y="2046419"/>
            <a:ext cx="468086" cy="17975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6"/>
          <p:cNvSpPr txBox="1"/>
          <p:nvPr/>
        </p:nvSpPr>
        <p:spPr>
          <a:xfrm>
            <a:off x="6164288" y="710243"/>
            <a:ext cx="1149674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6"/>
          <p:cNvSpPr txBox="1"/>
          <p:nvPr/>
        </p:nvSpPr>
        <p:spPr>
          <a:xfrm>
            <a:off x="3081227" y="1343827"/>
            <a:ext cx="880369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Forecast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5" y="741535"/>
            <a:ext cx="4333875" cy="17629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4" y="2506236"/>
            <a:ext cx="4333876" cy="2257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9" name="Google Shape;339;p16"/>
          <p:cNvSpPr/>
          <p:nvPr/>
        </p:nvSpPr>
        <p:spPr>
          <a:xfrm>
            <a:off x="91440" y="3944469"/>
            <a:ext cx="4156060" cy="161365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10" y="1142450"/>
            <a:ext cx="4445830" cy="3445518"/>
          </a:xfrm>
          <a:prstGeom prst="rect">
            <a:avLst/>
          </a:prstGeom>
        </p:spPr>
      </p:pic>
      <p:sp>
        <p:nvSpPr>
          <p:cNvPr id="329" name="Google Shape;329;p16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0" name="Google Shape;330;p16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1" name="Google Shape;33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6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3" name="Google Shape;33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6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5" name="Google Shape;335;p16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6" name="Google Shape;336;p16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December 23rd 2022 Major Flood Event – Forecast and Observation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7" name="Google Shape;337;p16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338" name="Google Shape;338;p16"/>
          <p:cNvSpPr/>
          <p:nvPr/>
        </p:nvSpPr>
        <p:spPr>
          <a:xfrm>
            <a:off x="5930245" y="2127102"/>
            <a:ext cx="468086" cy="17975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6"/>
          <p:cNvSpPr txBox="1"/>
          <p:nvPr/>
        </p:nvSpPr>
        <p:spPr>
          <a:xfrm>
            <a:off x="6164288" y="710243"/>
            <a:ext cx="1149674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6"/>
          <p:cNvSpPr txBox="1"/>
          <p:nvPr/>
        </p:nvSpPr>
        <p:spPr>
          <a:xfrm>
            <a:off x="3081227" y="1343827"/>
            <a:ext cx="880369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Forecast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5" y="741535"/>
            <a:ext cx="4333875" cy="17629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4" y="2526926"/>
            <a:ext cx="4333875" cy="2571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9" name="Google Shape;339;p16"/>
          <p:cNvSpPr/>
          <p:nvPr/>
        </p:nvSpPr>
        <p:spPr>
          <a:xfrm>
            <a:off x="106128" y="4071456"/>
            <a:ext cx="4156060" cy="195943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322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372ea66137_0_37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" name="Google Shape;153;g2372ea66137_0_37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4" name="Google Shape;154;g2372ea66137_0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2372ea66137_0_37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6" name="Google Shape;156;g2372ea66137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2372ea66137_0_37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" name="Google Shape;158;g2372ea66137_0_37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" name="Google Shape;159;g2372ea66137_0_37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 dirty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Why do we need </a:t>
            </a:r>
            <a:r>
              <a:rPr lang="en" sz="1500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flood visualizations</a:t>
            </a:r>
            <a:r>
              <a:rPr kumimoji="0" lang="en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" sz="1500" b="1" i="0" u="none" strike="noStrike" kern="0" cap="none" spc="0" normalizeH="0" baseline="0" noProof="0" dirty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 extra-tropical storm </a:t>
            </a:r>
            <a:r>
              <a:rPr kumimoji="0" lang="en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surge?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0" name="Google Shape;160;g2372ea66137_0_37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39" y="765076"/>
            <a:ext cx="8224433" cy="393534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3524111" y="2851573"/>
            <a:ext cx="810822" cy="14765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748707" y="2469547"/>
            <a:ext cx="313699" cy="5673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8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2" y="1014070"/>
            <a:ext cx="5104155" cy="35080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5" name="Google Shape;375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7" name="Google Shape;37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8" name="Google Shape;37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9" name="Google Shape;37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2" name="Google Shape;38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3" name="Google Shape;383;p18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December 23rd 2022 Moderate Flood Event - Verification</a:t>
            </a:r>
            <a:endParaRPr sz="1500" b="1" i="0" u="none" strike="noStrike" cap="none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4" name="Google Shape;384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392" name="Google Shape;392;p18"/>
          <p:cNvSpPr/>
          <p:nvPr/>
        </p:nvSpPr>
        <p:spPr>
          <a:xfrm>
            <a:off x="2815802" y="2477812"/>
            <a:ext cx="45719" cy="4571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dk2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4" name="Google Shape;394;p18"/>
          <p:cNvCxnSpPr/>
          <p:nvPr/>
        </p:nvCxnSpPr>
        <p:spPr>
          <a:xfrm flipH="1">
            <a:off x="2861522" y="2076468"/>
            <a:ext cx="1546621" cy="447064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143" y="692381"/>
            <a:ext cx="4661964" cy="33480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3132" y="3122945"/>
            <a:ext cx="3360868" cy="19943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812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8" y="733675"/>
            <a:ext cx="4550119" cy="31421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5" name="Google Shape;375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7" name="Google Shape;37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8" name="Google Shape;37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9" name="Google Shape;37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2" name="Google Shape;38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3" name="Google Shape;383;p18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December 23rd 2022 </a:t>
            </a:r>
            <a:r>
              <a:rPr lang="en" sz="1500" b="1" i="0" u="none" strike="noStrike" cap="none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 </a:t>
            </a:r>
            <a:r>
              <a:rPr lang="en" sz="1500" b="1" i="0" u="none" strike="noStrike" cap="none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Flood Event - Verification</a:t>
            </a:r>
            <a:endParaRPr sz="1500" b="1" i="0" u="none" strike="noStrike" cap="none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4" name="Google Shape;384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392" name="Google Shape;392;p18"/>
          <p:cNvSpPr/>
          <p:nvPr/>
        </p:nvSpPr>
        <p:spPr>
          <a:xfrm>
            <a:off x="2125519" y="2897745"/>
            <a:ext cx="45719" cy="4571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dk2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4" name="Google Shape;394;p18"/>
          <p:cNvCxnSpPr>
            <a:endCxn id="392" idx="3"/>
          </p:cNvCxnSpPr>
          <p:nvPr/>
        </p:nvCxnSpPr>
        <p:spPr>
          <a:xfrm flipH="1">
            <a:off x="2162506" y="2076468"/>
            <a:ext cx="2245638" cy="866996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29" y="2271359"/>
            <a:ext cx="5326486" cy="28259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1143" y="705109"/>
            <a:ext cx="2407272" cy="1428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3663" y="711401"/>
            <a:ext cx="2729900" cy="14221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09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257" y="1070964"/>
            <a:ext cx="4501736" cy="34888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9" name="Google Shape;329;p16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0" name="Google Shape;330;p16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1" name="Google Shape;33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6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3" name="Google Shape;33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6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5" name="Google Shape;335;p16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6" name="Google Shape;336;p16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December 23rd 2022 Major Flood Event – Forecast and Observation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7" name="Google Shape;337;p16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338" name="Google Shape;338;p16"/>
          <p:cNvSpPr/>
          <p:nvPr/>
        </p:nvSpPr>
        <p:spPr>
          <a:xfrm>
            <a:off x="5930245" y="2127102"/>
            <a:ext cx="468086" cy="17975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6"/>
          <p:cNvSpPr txBox="1"/>
          <p:nvPr/>
        </p:nvSpPr>
        <p:spPr>
          <a:xfrm>
            <a:off x="6164288" y="710243"/>
            <a:ext cx="1149674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59" y="2422246"/>
            <a:ext cx="4306873" cy="2305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9" name="Google Shape;339;p16"/>
          <p:cNvSpPr/>
          <p:nvPr/>
        </p:nvSpPr>
        <p:spPr>
          <a:xfrm>
            <a:off x="91440" y="3845859"/>
            <a:ext cx="4156060" cy="13590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0" y="771082"/>
            <a:ext cx="4306873" cy="1658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2" name="Google Shape;342;p16"/>
          <p:cNvSpPr txBox="1"/>
          <p:nvPr/>
        </p:nvSpPr>
        <p:spPr>
          <a:xfrm>
            <a:off x="3081227" y="1343827"/>
            <a:ext cx="880369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Forecast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222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2305"/>
            <a:ext cx="4732504" cy="3254562"/>
          </a:xfrm>
          <a:prstGeom prst="rect">
            <a:avLst/>
          </a:prstGeom>
        </p:spPr>
      </p:pic>
      <p:sp>
        <p:nvSpPr>
          <p:cNvPr id="375" name="Google Shape;375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7" name="Google Shape;37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8" name="Google Shape;37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9" name="Google Shape;37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2" name="Google Shape;38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3" name="Google Shape;383;p18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December 23rd 2022 </a:t>
            </a:r>
            <a:r>
              <a:rPr lang="en" sz="1500" b="1" i="0" u="none" strike="noStrike" cap="none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Major </a:t>
            </a:r>
            <a:r>
              <a:rPr lang="en" sz="1500" b="1" i="0" u="none" strike="noStrike" cap="none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Flood Event - Verification</a:t>
            </a:r>
            <a:endParaRPr sz="1500" b="1" i="0" u="none" strike="noStrike" cap="none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4" name="Google Shape;384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392" name="Google Shape;392;p18"/>
          <p:cNvSpPr/>
          <p:nvPr/>
        </p:nvSpPr>
        <p:spPr>
          <a:xfrm>
            <a:off x="2611395" y="2162342"/>
            <a:ext cx="45719" cy="4571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dk2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4" name="Google Shape;394;p18"/>
          <p:cNvCxnSpPr/>
          <p:nvPr/>
        </p:nvCxnSpPr>
        <p:spPr>
          <a:xfrm flipH="1" flipV="1">
            <a:off x="2657114" y="2208061"/>
            <a:ext cx="2004534" cy="790063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7062" y="488400"/>
            <a:ext cx="3101788" cy="1660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962" y="2628065"/>
            <a:ext cx="4586870" cy="24754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0515" y="488401"/>
            <a:ext cx="2797759" cy="16602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023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5" y="1349720"/>
            <a:ext cx="4331291" cy="2976881"/>
          </a:xfrm>
          <a:prstGeom prst="rect">
            <a:avLst/>
          </a:prstGeom>
        </p:spPr>
      </p:pic>
      <p:sp>
        <p:nvSpPr>
          <p:cNvPr id="375" name="Google Shape;375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7" name="Google Shape;37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8" name="Google Shape;37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9" name="Google Shape;37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2" name="Google Shape;38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3" name="Google Shape;383;p18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December 23rd 2022 Moderate Flood Event - Verification</a:t>
            </a:r>
            <a:endParaRPr sz="1500" b="1" i="0" u="none" strike="noStrike" cap="none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4" name="Google Shape;384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392" name="Google Shape;392;p18"/>
          <p:cNvSpPr/>
          <p:nvPr/>
        </p:nvSpPr>
        <p:spPr>
          <a:xfrm>
            <a:off x="2564791" y="3007050"/>
            <a:ext cx="45719" cy="4571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dk2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4" name="Google Shape;394;p18"/>
          <p:cNvCxnSpPr>
            <a:endCxn id="392" idx="4"/>
          </p:cNvCxnSpPr>
          <p:nvPr/>
        </p:nvCxnSpPr>
        <p:spPr>
          <a:xfrm flipH="1">
            <a:off x="2610510" y="2998124"/>
            <a:ext cx="2051137" cy="2638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917" y="407350"/>
            <a:ext cx="3101788" cy="1660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19" y="2103511"/>
            <a:ext cx="5481486" cy="3004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5325" y="388468"/>
            <a:ext cx="3204262" cy="16790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960" y="1109001"/>
            <a:ext cx="4161835" cy="3225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5" y="1122237"/>
            <a:ext cx="4316398" cy="12608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5" y="2408018"/>
            <a:ext cx="4316398" cy="22618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9" name="Google Shape;329;p16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0" name="Google Shape;330;p16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1" name="Google Shape;33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6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3" name="Google Shape;33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6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5" name="Google Shape;335;p16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6" name="Google Shape;336;p16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December 23rd 2022 Major Flood Event – Forecast and Observation</a:t>
            </a: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7" name="Google Shape;337;p16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338" name="Google Shape;338;p16"/>
          <p:cNvSpPr/>
          <p:nvPr/>
        </p:nvSpPr>
        <p:spPr>
          <a:xfrm>
            <a:off x="5930245" y="2339389"/>
            <a:ext cx="468086" cy="17975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6"/>
          <p:cNvSpPr txBox="1"/>
          <p:nvPr/>
        </p:nvSpPr>
        <p:spPr>
          <a:xfrm>
            <a:off x="6164288" y="710243"/>
            <a:ext cx="1149674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6"/>
          <p:cNvSpPr/>
          <p:nvPr/>
        </p:nvSpPr>
        <p:spPr>
          <a:xfrm>
            <a:off x="91440" y="3845859"/>
            <a:ext cx="4156060" cy="135904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6"/>
          <p:cNvSpPr txBox="1"/>
          <p:nvPr/>
        </p:nvSpPr>
        <p:spPr>
          <a:xfrm>
            <a:off x="3251556" y="1395823"/>
            <a:ext cx="880369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Forecast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2" y="728900"/>
            <a:ext cx="4194362" cy="2868871"/>
          </a:xfrm>
          <a:prstGeom prst="rect">
            <a:avLst/>
          </a:prstGeom>
        </p:spPr>
      </p:pic>
      <p:sp>
        <p:nvSpPr>
          <p:cNvPr id="375" name="Google Shape;375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7" name="Google Shape;37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8" name="Google Shape;37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9" name="Google Shape;37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2" name="Google Shape;38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3" name="Google Shape;383;p18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December 23rd 2022 Moderate Flood Event - Verification</a:t>
            </a:r>
            <a:endParaRPr sz="1500" b="1" i="0" u="none" strike="noStrike" cap="none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4" name="Google Shape;384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392" name="Google Shape;392;p18"/>
          <p:cNvSpPr/>
          <p:nvPr/>
        </p:nvSpPr>
        <p:spPr>
          <a:xfrm>
            <a:off x="1902553" y="2088030"/>
            <a:ext cx="45719" cy="4571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dk2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4" name="Google Shape;394;p18"/>
          <p:cNvCxnSpPr/>
          <p:nvPr/>
        </p:nvCxnSpPr>
        <p:spPr>
          <a:xfrm flipH="1" flipV="1">
            <a:off x="1936339" y="2122535"/>
            <a:ext cx="2250179" cy="100321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46" y="1683124"/>
            <a:ext cx="3049262" cy="32476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5638" y="387872"/>
            <a:ext cx="3204262" cy="16790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9188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75" y="1037504"/>
            <a:ext cx="5558958" cy="34690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5" name="Google Shape;375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7" name="Google Shape;37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8" name="Google Shape;37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9" name="Google Shape;37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2" name="Google Shape;382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3" name="Google Shape;383;p18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December 23rd 2022 Moderate Flood Event - Verification</a:t>
            </a:r>
            <a:endParaRPr sz="1500" b="1" i="0" u="none" strike="noStrike" cap="none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4" name="Google Shape;384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392" name="Google Shape;392;p18"/>
          <p:cNvSpPr/>
          <p:nvPr/>
        </p:nvSpPr>
        <p:spPr>
          <a:xfrm>
            <a:off x="2861935" y="2416493"/>
            <a:ext cx="45719" cy="4571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dk2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282" y="427113"/>
            <a:ext cx="3165618" cy="1658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10" y="2085952"/>
            <a:ext cx="4428510" cy="287156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94" name="Google Shape;394;p18"/>
          <p:cNvCxnSpPr/>
          <p:nvPr/>
        </p:nvCxnSpPr>
        <p:spPr>
          <a:xfrm flipH="1" flipV="1">
            <a:off x="2907655" y="2481156"/>
            <a:ext cx="1509555" cy="701315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60623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5" name="Google Shape;285;p14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E4E7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86" name="Google Shape;28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4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88" name="Google Shape;28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4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 b="0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0" name="Google Shape;290;p14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1" name="Google Shape;291;p14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Coastal Flood Extent Layers</a:t>
            </a:r>
            <a:endParaRPr/>
          </a:p>
        </p:txBody>
      </p:sp>
      <p:sp>
        <p:nvSpPr>
          <p:cNvPr id="292" name="Google Shape;292;p14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pic>
        <p:nvPicPr>
          <p:cNvPr id="293" name="Google Shape;29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7661" y="742100"/>
            <a:ext cx="7567873" cy="394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06017" y="7144"/>
            <a:ext cx="3381446" cy="4500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>October 31</a:t>
            </a:r>
            <a:r>
              <a:rPr lang="en-US" sz="1800" b="1" baseline="30000" dirty="0"/>
              <a:t>st</a:t>
            </a:r>
            <a:r>
              <a:rPr lang="en-US" sz="1800" b="1" dirty="0"/>
              <a:t> </a:t>
            </a:r>
            <a:r>
              <a:rPr lang="en-US" sz="1800" b="1" dirty="0" smtClean="0"/>
              <a:t>1991 </a:t>
            </a:r>
          </a:p>
          <a:p>
            <a:r>
              <a:rPr lang="en-US" sz="1800" b="1" dirty="0" smtClean="0"/>
              <a:t>(Perfect </a:t>
            </a:r>
            <a:r>
              <a:rPr lang="en-US" sz="1800" b="1" dirty="0"/>
              <a:t>Storm)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3346174" y="7144"/>
            <a:ext cx="5797826" cy="405765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500" b="1" dirty="0">
                <a:solidFill>
                  <a:schemeClr val="tx1"/>
                </a:solidFill>
              </a:rPr>
              <a:t>1 Tidal Cycle of Moderate to Major Coastal Impacts. Multiple tidal cycles of Min-Mod. </a:t>
            </a:r>
          </a:p>
          <a:p>
            <a:pPr lvl="1"/>
            <a:r>
              <a:rPr lang="en-US" sz="1200" b="1" dirty="0"/>
              <a:t>84 hours of small craft to gale winds locally between strong high pressure over Southern Canada and strong low pressure retrograding southeast of LI.  2-3 days of Storm to Hurricane force winds over Georges Bank. </a:t>
            </a:r>
          </a:p>
          <a:p>
            <a:pPr lvl="1"/>
            <a:r>
              <a:rPr lang="en-US" sz="1200" b="1" dirty="0"/>
              <a:t>Peak Winds: </a:t>
            </a:r>
            <a:r>
              <a:rPr lang="en-US" sz="1050" b="1" dirty="0"/>
              <a:t>20 </a:t>
            </a:r>
            <a:r>
              <a:rPr lang="en-US" sz="1050" b="1" dirty="0" err="1"/>
              <a:t>hrs</a:t>
            </a:r>
            <a:r>
              <a:rPr lang="en-US" sz="1050" b="1" dirty="0"/>
              <a:t> of NNE winds 25-30 g 35-40 </a:t>
            </a:r>
            <a:r>
              <a:rPr lang="en-US" sz="1050" b="1" dirty="0" err="1"/>
              <a:t>kt</a:t>
            </a:r>
            <a:r>
              <a:rPr lang="en-US" sz="1050" b="1" dirty="0"/>
              <a:t> locally.  Hurricane force wind gusts along Cape Cod.</a:t>
            </a:r>
          </a:p>
          <a:p>
            <a:pPr lvl="1"/>
            <a:r>
              <a:rPr lang="en-US" sz="1050" b="1" dirty="0"/>
              <a:t>High astronomical tides</a:t>
            </a:r>
          </a:p>
          <a:p>
            <a:pPr marL="0"/>
            <a:endParaRPr lang="en-US" sz="1350" b="1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en-US" sz="1500" b="1" dirty="0" smtClean="0">
                <a:ea typeface="Calibri"/>
                <a:cs typeface="Times New Roman"/>
              </a:rPr>
              <a:t>  </a:t>
            </a:r>
            <a:r>
              <a:rPr lang="en-US" sz="1500" b="1" dirty="0" smtClean="0">
                <a:solidFill>
                  <a:schemeClr val="tx1"/>
                </a:solidFill>
                <a:ea typeface="Calibri"/>
                <a:cs typeface="Times New Roman"/>
              </a:rPr>
              <a:t>Observations</a:t>
            </a:r>
            <a:endParaRPr lang="en-US" sz="15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en-US" sz="1350" b="1" dirty="0">
                <a:ea typeface="Calibri"/>
                <a:cs typeface="Times New Roman"/>
              </a:rPr>
              <a:t>       Location       </a:t>
            </a:r>
            <a:r>
              <a:rPr lang="en-US" sz="1350" b="1" dirty="0">
                <a:solidFill>
                  <a:srgbClr val="00B0F0"/>
                </a:solidFill>
                <a:ea typeface="Calibri"/>
                <a:cs typeface="Times New Roman"/>
              </a:rPr>
              <a:t>Surge</a:t>
            </a:r>
            <a:r>
              <a:rPr lang="en-US" sz="1350" b="1" dirty="0">
                <a:ea typeface="Calibri"/>
                <a:cs typeface="Times New Roman"/>
              </a:rPr>
              <a:t>  (Peak Storm Tide </a:t>
            </a:r>
            <a:r>
              <a:rPr lang="en-US" sz="1350" b="1" dirty="0">
                <a:solidFill>
                  <a:srgbClr val="00B050"/>
                </a:solidFill>
                <a:ea typeface="Calibri"/>
                <a:cs typeface="Times New Roman"/>
              </a:rPr>
              <a:t>MLLW</a:t>
            </a:r>
            <a:r>
              <a:rPr lang="en-US" sz="1350" b="1" dirty="0">
                <a:ea typeface="Calibri"/>
                <a:cs typeface="Times New Roman"/>
              </a:rPr>
              <a:t>/</a:t>
            </a:r>
            <a:r>
              <a:rPr lang="en-US" sz="1350" b="1" dirty="0">
                <a:solidFill>
                  <a:srgbClr val="FF0000"/>
                </a:solidFill>
                <a:ea typeface="Calibri"/>
                <a:cs typeface="Times New Roman"/>
              </a:rPr>
              <a:t>MHHW</a:t>
            </a:r>
            <a:r>
              <a:rPr lang="en-US" sz="1350" b="1" dirty="0">
                <a:ea typeface="Calibri"/>
                <a:cs typeface="Times New Roman"/>
              </a:rPr>
              <a:t>)</a:t>
            </a:r>
            <a:endParaRPr lang="en-US" sz="1350" dirty="0">
              <a:ea typeface="Calibri"/>
              <a:cs typeface="Times New Roman"/>
            </a:endParaRPr>
          </a:p>
          <a:p>
            <a:pPr marL="300038" lvl="1" indent="0">
              <a:buNone/>
            </a:pPr>
            <a:r>
              <a:rPr lang="en-US" sz="1200" b="1" dirty="0" smtClean="0">
                <a:ea typeface="Calibri"/>
                <a:cs typeface="Times New Roman"/>
              </a:rPr>
              <a:t>  Bridgeport</a:t>
            </a:r>
            <a:r>
              <a:rPr lang="en-US" sz="1200" dirty="0" smtClean="0">
                <a:ea typeface="Calibri"/>
                <a:cs typeface="Times New Roman"/>
              </a:rPr>
              <a:t>      </a:t>
            </a:r>
            <a:r>
              <a:rPr lang="en-US" sz="1200" dirty="0">
                <a:solidFill>
                  <a:srgbClr val="00B0F0"/>
                </a:solidFill>
                <a:ea typeface="Calibri"/>
                <a:cs typeface="Times New Roman"/>
              </a:rPr>
              <a:t>4.6 </a:t>
            </a:r>
            <a:r>
              <a:rPr lang="en-US" sz="1200" dirty="0" err="1">
                <a:solidFill>
                  <a:srgbClr val="00B0F0"/>
                </a:solidFill>
                <a:ea typeface="Calibri"/>
                <a:cs typeface="Times New Roman"/>
              </a:rPr>
              <a:t>ft</a:t>
            </a:r>
            <a:r>
              <a:rPr lang="en-US" sz="1200" dirty="0">
                <a:solidFill>
                  <a:srgbClr val="00B0F0"/>
                </a:solidFill>
                <a:ea typeface="Calibri"/>
                <a:cs typeface="Times New Roman"/>
              </a:rPr>
              <a:t>  </a:t>
            </a:r>
            <a:r>
              <a:rPr lang="en-US" sz="1200" dirty="0" smtClean="0">
                <a:solidFill>
                  <a:srgbClr val="00B0F0"/>
                </a:solidFill>
                <a:ea typeface="Calibri"/>
                <a:cs typeface="Times New Roman"/>
              </a:rPr>
              <a:t>   </a:t>
            </a:r>
            <a:r>
              <a:rPr lang="en-US" sz="1200" dirty="0" smtClean="0">
                <a:ea typeface="Calibri"/>
                <a:cs typeface="Times New Roman"/>
              </a:rPr>
              <a:t>(</a:t>
            </a:r>
            <a:r>
              <a:rPr lang="en-US" sz="1200" dirty="0">
                <a:solidFill>
                  <a:srgbClr val="00B050"/>
                </a:solidFill>
                <a:ea typeface="Calibri"/>
                <a:cs typeface="Times New Roman"/>
              </a:rPr>
              <a:t>11.4 </a:t>
            </a:r>
            <a:r>
              <a:rPr lang="en-US" sz="1200" dirty="0" err="1">
                <a:solidFill>
                  <a:srgbClr val="00B050"/>
                </a:solidFill>
                <a:ea typeface="Calibri"/>
                <a:cs typeface="Times New Roman"/>
              </a:rPr>
              <a:t>ft</a:t>
            </a:r>
            <a:r>
              <a:rPr lang="en-US" sz="1200" dirty="0">
                <a:solidFill>
                  <a:srgbClr val="00B050"/>
                </a:solidFill>
                <a:ea typeface="Calibri"/>
                <a:cs typeface="Times New Roman"/>
              </a:rPr>
              <a:t>  </a:t>
            </a:r>
            <a:r>
              <a:rPr lang="en-US" sz="1200" dirty="0">
                <a:ea typeface="Calibri"/>
                <a:cs typeface="Times New Roman"/>
              </a:rPr>
              <a:t>MLLW / </a:t>
            </a:r>
            <a:r>
              <a:rPr lang="en-US" sz="1200" dirty="0">
                <a:solidFill>
                  <a:srgbClr val="FF0000"/>
                </a:solidFill>
                <a:ea typeface="Calibri"/>
                <a:cs typeface="Times New Roman"/>
              </a:rPr>
              <a:t>4.1 </a:t>
            </a:r>
            <a:r>
              <a:rPr lang="en-US" sz="1200" dirty="0" err="1">
                <a:solidFill>
                  <a:srgbClr val="FF0000"/>
                </a:solidFill>
                <a:ea typeface="Calibri"/>
                <a:cs typeface="Times New Roman"/>
              </a:rPr>
              <a:t>ft</a:t>
            </a:r>
            <a:r>
              <a:rPr lang="en-US" sz="1200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1200" dirty="0">
                <a:ea typeface="Calibri"/>
                <a:cs typeface="Times New Roman"/>
              </a:rPr>
              <a:t>MHHW)  </a:t>
            </a:r>
            <a:r>
              <a:rPr lang="en-US" sz="1200" b="1" dirty="0">
                <a:ea typeface="Calibri"/>
                <a:cs typeface="Times New Roman"/>
              </a:rPr>
              <a:t>Major</a:t>
            </a:r>
          </a:p>
          <a:p>
            <a:pPr marL="300038" lvl="1" indent="0">
              <a:buNone/>
            </a:pPr>
            <a:r>
              <a:rPr lang="en-US" sz="1200" b="1" dirty="0" smtClean="0">
                <a:ea typeface="Calibri"/>
                <a:cs typeface="Times New Roman"/>
              </a:rPr>
              <a:t>  Stamford          </a:t>
            </a:r>
            <a:r>
              <a:rPr lang="en-US" sz="1200" dirty="0" smtClean="0">
                <a:solidFill>
                  <a:srgbClr val="00B0F0"/>
                </a:solidFill>
                <a:ea typeface="Calibri"/>
                <a:cs typeface="Times New Roman"/>
              </a:rPr>
              <a:t>            </a:t>
            </a:r>
            <a:r>
              <a:rPr lang="en-US" sz="1200" dirty="0" smtClean="0">
                <a:ea typeface="Calibri"/>
                <a:cs typeface="Times New Roman"/>
              </a:rPr>
              <a:t>(</a:t>
            </a:r>
            <a:r>
              <a:rPr lang="en-US" sz="1200" dirty="0">
                <a:solidFill>
                  <a:srgbClr val="00B050"/>
                </a:solidFill>
                <a:ea typeface="Calibri"/>
                <a:cs typeface="Times New Roman"/>
              </a:rPr>
              <a:t>12.1 </a:t>
            </a:r>
            <a:r>
              <a:rPr lang="en-US" sz="1200" dirty="0" err="1">
                <a:solidFill>
                  <a:srgbClr val="00B050"/>
                </a:solidFill>
                <a:ea typeface="Calibri"/>
                <a:cs typeface="Times New Roman"/>
              </a:rPr>
              <a:t>ft</a:t>
            </a:r>
            <a:r>
              <a:rPr lang="en-US" sz="1200" dirty="0">
                <a:solidFill>
                  <a:srgbClr val="00B050"/>
                </a:solidFill>
                <a:ea typeface="Calibri"/>
                <a:cs typeface="Times New Roman"/>
              </a:rPr>
              <a:t> </a:t>
            </a:r>
            <a:r>
              <a:rPr lang="en-US" sz="1200" dirty="0">
                <a:ea typeface="Calibri"/>
                <a:cs typeface="Times New Roman"/>
              </a:rPr>
              <a:t>MLLW / </a:t>
            </a:r>
            <a:r>
              <a:rPr lang="en-US" sz="1200" dirty="0">
                <a:solidFill>
                  <a:srgbClr val="FF0000"/>
                </a:solidFill>
                <a:ea typeface="Calibri"/>
                <a:cs typeface="Times New Roman"/>
              </a:rPr>
              <a:t>4.3 </a:t>
            </a:r>
            <a:r>
              <a:rPr lang="en-US" sz="1200" dirty="0" err="1">
                <a:solidFill>
                  <a:srgbClr val="FF0000"/>
                </a:solidFill>
                <a:ea typeface="Calibri"/>
                <a:cs typeface="Times New Roman"/>
              </a:rPr>
              <a:t>ft</a:t>
            </a:r>
            <a:r>
              <a:rPr lang="en-US" sz="1200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1200" dirty="0">
                <a:ea typeface="Calibri"/>
                <a:cs typeface="Times New Roman"/>
              </a:rPr>
              <a:t>MHHW) </a:t>
            </a:r>
            <a:r>
              <a:rPr lang="en-US" sz="1200" b="1" dirty="0">
                <a:ea typeface="Calibri"/>
                <a:cs typeface="Times New Roman"/>
              </a:rPr>
              <a:t>Mod/Maj</a:t>
            </a:r>
          </a:p>
          <a:p>
            <a:pPr marL="300038" lvl="1" indent="0">
              <a:buNone/>
            </a:pPr>
            <a:endParaRPr lang="en-US" sz="1200" dirty="0">
              <a:ea typeface="Calibri"/>
              <a:cs typeface="Times New Roman"/>
            </a:endParaRPr>
          </a:p>
          <a:p>
            <a:pPr marL="114300" indent="0">
              <a:buNone/>
            </a:pPr>
            <a:r>
              <a:rPr lang="en-US" sz="1500" b="1" dirty="0">
                <a:solidFill>
                  <a:schemeClr val="tx1"/>
                </a:solidFill>
              </a:rPr>
              <a:t>I</a:t>
            </a:r>
            <a:r>
              <a:rPr lang="en-US" sz="1500" b="1" dirty="0" smtClean="0">
                <a:solidFill>
                  <a:schemeClr val="tx1"/>
                </a:solidFill>
              </a:rPr>
              <a:t>mpacts</a:t>
            </a:r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8" y="546178"/>
            <a:ext cx="2693194" cy="231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1729408" y="1561713"/>
            <a:ext cx="385763" cy="457200"/>
          </a:xfrm>
          <a:custGeom>
            <a:avLst/>
            <a:gdLst>
              <a:gd name="connsiteX0" fmla="*/ 0 w 609600"/>
              <a:gd name="connsiteY0" fmla="*/ 742950 h 742950"/>
              <a:gd name="connsiteX1" fmla="*/ 47625 w 609600"/>
              <a:gd name="connsiteY1" fmla="*/ 704850 h 742950"/>
              <a:gd name="connsiteX2" fmla="*/ 76200 w 609600"/>
              <a:gd name="connsiteY2" fmla="*/ 695325 h 742950"/>
              <a:gd name="connsiteX3" fmla="*/ 161925 w 609600"/>
              <a:gd name="connsiteY3" fmla="*/ 638175 h 742950"/>
              <a:gd name="connsiteX4" fmla="*/ 190500 w 609600"/>
              <a:gd name="connsiteY4" fmla="*/ 619125 h 742950"/>
              <a:gd name="connsiteX5" fmla="*/ 219075 w 609600"/>
              <a:gd name="connsiteY5" fmla="*/ 609600 h 742950"/>
              <a:gd name="connsiteX6" fmla="*/ 238125 w 609600"/>
              <a:gd name="connsiteY6" fmla="*/ 581025 h 742950"/>
              <a:gd name="connsiteX7" fmla="*/ 295275 w 609600"/>
              <a:gd name="connsiteY7" fmla="*/ 561975 h 742950"/>
              <a:gd name="connsiteX8" fmla="*/ 314325 w 609600"/>
              <a:gd name="connsiteY8" fmla="*/ 533400 h 742950"/>
              <a:gd name="connsiteX9" fmla="*/ 342900 w 609600"/>
              <a:gd name="connsiteY9" fmla="*/ 523875 h 742950"/>
              <a:gd name="connsiteX10" fmla="*/ 400050 w 609600"/>
              <a:gd name="connsiteY10" fmla="*/ 495300 h 742950"/>
              <a:gd name="connsiteX11" fmla="*/ 476250 w 609600"/>
              <a:gd name="connsiteY11" fmla="*/ 428625 h 742950"/>
              <a:gd name="connsiteX12" fmla="*/ 504825 w 609600"/>
              <a:gd name="connsiteY12" fmla="*/ 409575 h 742950"/>
              <a:gd name="connsiteX13" fmla="*/ 533400 w 609600"/>
              <a:gd name="connsiteY13" fmla="*/ 390525 h 742950"/>
              <a:gd name="connsiteX14" fmla="*/ 590550 w 609600"/>
              <a:gd name="connsiteY14" fmla="*/ 304800 h 742950"/>
              <a:gd name="connsiteX15" fmla="*/ 609600 w 609600"/>
              <a:gd name="connsiteY15" fmla="*/ 276225 h 742950"/>
              <a:gd name="connsiteX16" fmla="*/ 581025 w 609600"/>
              <a:gd name="connsiteY16" fmla="*/ 66675 h 742950"/>
              <a:gd name="connsiteX17" fmla="*/ 523875 w 609600"/>
              <a:gd name="connsiteY17" fmla="*/ 47625 h 742950"/>
              <a:gd name="connsiteX18" fmla="*/ 409575 w 609600"/>
              <a:gd name="connsiteY18" fmla="*/ 9525 h 742950"/>
              <a:gd name="connsiteX19" fmla="*/ 352425 w 609600"/>
              <a:gd name="connsiteY19" fmla="*/ 0 h 742950"/>
              <a:gd name="connsiteX20" fmla="*/ 266700 w 609600"/>
              <a:gd name="connsiteY20" fmla="*/ 9525 h 742950"/>
              <a:gd name="connsiteX21" fmla="*/ 238125 w 609600"/>
              <a:gd name="connsiteY21" fmla="*/ 28575 h 742950"/>
              <a:gd name="connsiteX22" fmla="*/ 190500 w 609600"/>
              <a:gd name="connsiteY22" fmla="*/ 85725 h 742950"/>
              <a:gd name="connsiteX23" fmla="*/ 180975 w 609600"/>
              <a:gd name="connsiteY23" fmla="*/ 114300 h 742950"/>
              <a:gd name="connsiteX24" fmla="*/ 190500 w 609600"/>
              <a:gd name="connsiteY24" fmla="*/ 190500 h 742950"/>
              <a:gd name="connsiteX25" fmla="*/ 257175 w 609600"/>
              <a:gd name="connsiteY25" fmla="*/ 266700 h 742950"/>
              <a:gd name="connsiteX26" fmla="*/ 352425 w 609600"/>
              <a:gd name="connsiteY26" fmla="*/ 295275 h 742950"/>
              <a:gd name="connsiteX27" fmla="*/ 381000 w 609600"/>
              <a:gd name="connsiteY27" fmla="*/ 30480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9600" h="742950">
                <a:moveTo>
                  <a:pt x="0" y="742950"/>
                </a:moveTo>
                <a:cubicBezTo>
                  <a:pt x="15875" y="730250"/>
                  <a:pt x="30385" y="715625"/>
                  <a:pt x="47625" y="704850"/>
                </a:cubicBezTo>
                <a:cubicBezTo>
                  <a:pt x="56139" y="699529"/>
                  <a:pt x="67423" y="700201"/>
                  <a:pt x="76200" y="695325"/>
                </a:cubicBezTo>
                <a:lnTo>
                  <a:pt x="161925" y="638175"/>
                </a:lnTo>
                <a:cubicBezTo>
                  <a:pt x="171450" y="631825"/>
                  <a:pt x="179640" y="622745"/>
                  <a:pt x="190500" y="619125"/>
                </a:cubicBezTo>
                <a:lnTo>
                  <a:pt x="219075" y="609600"/>
                </a:lnTo>
                <a:cubicBezTo>
                  <a:pt x="225425" y="600075"/>
                  <a:pt x="228417" y="587092"/>
                  <a:pt x="238125" y="581025"/>
                </a:cubicBezTo>
                <a:cubicBezTo>
                  <a:pt x="255153" y="570382"/>
                  <a:pt x="295275" y="561975"/>
                  <a:pt x="295275" y="561975"/>
                </a:cubicBezTo>
                <a:cubicBezTo>
                  <a:pt x="301625" y="552450"/>
                  <a:pt x="305386" y="540551"/>
                  <a:pt x="314325" y="533400"/>
                </a:cubicBezTo>
                <a:cubicBezTo>
                  <a:pt x="322165" y="527128"/>
                  <a:pt x="333920" y="528365"/>
                  <a:pt x="342900" y="523875"/>
                </a:cubicBezTo>
                <a:cubicBezTo>
                  <a:pt x="416758" y="486946"/>
                  <a:pt x="328226" y="519241"/>
                  <a:pt x="400050" y="495300"/>
                </a:cubicBezTo>
                <a:cubicBezTo>
                  <a:pt x="431800" y="447675"/>
                  <a:pt x="409575" y="473075"/>
                  <a:pt x="476250" y="428625"/>
                </a:cubicBezTo>
                <a:lnTo>
                  <a:pt x="504825" y="409575"/>
                </a:lnTo>
                <a:lnTo>
                  <a:pt x="533400" y="390525"/>
                </a:lnTo>
                <a:lnTo>
                  <a:pt x="590550" y="304800"/>
                </a:lnTo>
                <a:lnTo>
                  <a:pt x="609600" y="276225"/>
                </a:lnTo>
                <a:cubicBezTo>
                  <a:pt x="598822" y="103784"/>
                  <a:pt x="616171" y="172112"/>
                  <a:pt x="581025" y="66675"/>
                </a:cubicBezTo>
                <a:cubicBezTo>
                  <a:pt x="574675" y="47625"/>
                  <a:pt x="542925" y="53975"/>
                  <a:pt x="523875" y="47625"/>
                </a:cubicBezTo>
                <a:lnTo>
                  <a:pt x="409575" y="9525"/>
                </a:lnTo>
                <a:cubicBezTo>
                  <a:pt x="391253" y="3418"/>
                  <a:pt x="371475" y="3175"/>
                  <a:pt x="352425" y="0"/>
                </a:cubicBezTo>
                <a:cubicBezTo>
                  <a:pt x="323850" y="3175"/>
                  <a:pt x="294592" y="2552"/>
                  <a:pt x="266700" y="9525"/>
                </a:cubicBezTo>
                <a:cubicBezTo>
                  <a:pt x="255594" y="12301"/>
                  <a:pt x="246919" y="21246"/>
                  <a:pt x="238125" y="28575"/>
                </a:cubicBezTo>
                <a:cubicBezTo>
                  <a:pt x="220069" y="43622"/>
                  <a:pt x="201204" y="64318"/>
                  <a:pt x="190500" y="85725"/>
                </a:cubicBezTo>
                <a:cubicBezTo>
                  <a:pt x="186010" y="94705"/>
                  <a:pt x="184150" y="104775"/>
                  <a:pt x="180975" y="114300"/>
                </a:cubicBezTo>
                <a:cubicBezTo>
                  <a:pt x="184150" y="139700"/>
                  <a:pt x="181891" y="166394"/>
                  <a:pt x="190500" y="190500"/>
                </a:cubicBezTo>
                <a:cubicBezTo>
                  <a:pt x="201433" y="221112"/>
                  <a:pt x="226309" y="252982"/>
                  <a:pt x="257175" y="266700"/>
                </a:cubicBezTo>
                <a:cubicBezTo>
                  <a:pt x="297919" y="284808"/>
                  <a:pt x="313636" y="284192"/>
                  <a:pt x="352425" y="295275"/>
                </a:cubicBezTo>
                <a:cubicBezTo>
                  <a:pt x="362079" y="298033"/>
                  <a:pt x="381000" y="304800"/>
                  <a:pt x="381000" y="30480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TextBox 4"/>
          <p:cNvSpPr txBox="1"/>
          <p:nvPr/>
        </p:nvSpPr>
        <p:spPr>
          <a:xfrm>
            <a:off x="2115175" y="1521901"/>
            <a:ext cx="5822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4 days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49" y="2791352"/>
            <a:ext cx="2706280" cy="23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711" y="3301913"/>
            <a:ext cx="2437035" cy="1809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058" y="3918837"/>
            <a:ext cx="2993231" cy="42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43870" y="3664921"/>
            <a:ext cx="22262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Bridgeport </a:t>
            </a:r>
            <a:r>
              <a:rPr lang="en-US" sz="1050" b="1" dirty="0" smtClean="0"/>
              <a:t>Impact </a:t>
            </a:r>
            <a:r>
              <a:rPr lang="en-US" sz="1050" b="1" dirty="0"/>
              <a:t>Catalog</a:t>
            </a:r>
          </a:p>
        </p:txBody>
      </p:sp>
    </p:spTree>
    <p:extLst>
      <p:ext uri="{BB962C8B-B14F-4D97-AF65-F5344CB8AC3E}">
        <p14:creationId xmlns:p14="http://schemas.microsoft.com/office/powerpoint/2010/main" val="197641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372ea66137_0_37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" name="Google Shape;153;g2372ea66137_0_37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4" name="Google Shape;154;g2372ea66137_0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2372ea66137_0_37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6" name="Google Shape;156;g2372ea66137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2372ea66137_0_37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" name="Google Shape;158;g2372ea66137_0_37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" name="Google Shape;159;g2372ea66137_0_37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500"/>
              <a:defRPr/>
            </a:pPr>
            <a:r>
              <a:rPr lang="en-US" sz="1500" b="1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do we need flood visualizations for extra-tropical storm </a:t>
            </a:r>
            <a:r>
              <a:rPr lang="en-US" sz="1500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surge?</a:t>
            </a:r>
            <a:endParaRPr lang="en-US" sz="1500" b="1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0" name="Google Shape;160;g2372ea66137_0_37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1" name="Google Shape;161;g2372ea66137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295" y="1502035"/>
            <a:ext cx="4436995" cy="142558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162" name="Google Shape;162;g2372ea66137_0_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3773" y="886075"/>
            <a:ext cx="1764109" cy="36235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3" name="Google Shape;163;g2372ea66137_0_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46449" y="288196"/>
            <a:ext cx="1997775" cy="456711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9586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10268" y="24881"/>
            <a:ext cx="2256235" cy="4500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/>
              <a:t>February 7</a:t>
            </a:r>
            <a:r>
              <a:rPr lang="en-US" sz="2100" b="1" baseline="30000" dirty="0"/>
              <a:t>th</a:t>
            </a:r>
            <a:r>
              <a:rPr lang="en-US" sz="2100" b="1" dirty="0"/>
              <a:t> 1978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46" y="2686050"/>
            <a:ext cx="283231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1" y="451975"/>
            <a:ext cx="2800350" cy="23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3138560" y="-3024"/>
            <a:ext cx="5846414" cy="405765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500" b="1" dirty="0">
                <a:solidFill>
                  <a:schemeClr val="tx1"/>
                </a:solidFill>
              </a:rPr>
              <a:t>1 Tidal Cycle of Moderate to Major Coastal Impact. Multiple tidal cycles of Min-Mod.</a:t>
            </a:r>
          </a:p>
          <a:p>
            <a:pPr lvl="1"/>
            <a:r>
              <a:rPr lang="en-US" sz="1200" b="1" dirty="0"/>
              <a:t>Low pressure tracked up the coast Feb 5-6</a:t>
            </a:r>
            <a:r>
              <a:rPr lang="en-US" sz="1200" b="1" baseline="30000" dirty="0"/>
              <a:t>th</a:t>
            </a:r>
            <a:r>
              <a:rPr lang="en-US" sz="1200" b="1" dirty="0"/>
              <a:t>…stalling just south of the region into the 7</a:t>
            </a:r>
            <a:r>
              <a:rPr lang="en-US" sz="1200" b="1" baseline="30000" dirty="0"/>
              <a:t>th</a:t>
            </a:r>
            <a:r>
              <a:rPr lang="en-US" sz="1200" b="1" dirty="0"/>
              <a:t>…before moving out to seas. 24 </a:t>
            </a:r>
            <a:r>
              <a:rPr lang="en-US" sz="1200" b="1" dirty="0" err="1"/>
              <a:t>hrs</a:t>
            </a:r>
            <a:r>
              <a:rPr lang="en-US" sz="1200" b="1" dirty="0"/>
              <a:t> of gale to storm force NE winds between strong high over Canada and intense coastal low. </a:t>
            </a:r>
          </a:p>
          <a:p>
            <a:pPr lvl="1"/>
            <a:r>
              <a:rPr lang="en-US" sz="1200" b="1" dirty="0"/>
              <a:t>Peak Winds: </a:t>
            </a:r>
            <a:r>
              <a:rPr lang="en-US" sz="1050" b="1" dirty="0"/>
              <a:t>24 </a:t>
            </a:r>
            <a:r>
              <a:rPr lang="en-US" sz="1050" b="1" dirty="0" err="1"/>
              <a:t>hrs</a:t>
            </a:r>
            <a:r>
              <a:rPr lang="en-US" sz="1050" b="1" dirty="0"/>
              <a:t> of NE winds of 30-40 g 40-50kt</a:t>
            </a:r>
          </a:p>
          <a:p>
            <a:pPr lvl="1"/>
            <a:r>
              <a:rPr lang="en-US" sz="1050" b="1" dirty="0"/>
              <a:t>30 </a:t>
            </a:r>
            <a:r>
              <a:rPr lang="en-US" sz="1050" b="1" dirty="0" err="1"/>
              <a:t>mb</a:t>
            </a:r>
            <a:r>
              <a:rPr lang="en-US" sz="1050" b="1" dirty="0"/>
              <a:t> pressure fall in 24 </a:t>
            </a:r>
            <a:r>
              <a:rPr lang="en-US" sz="1050" b="1" dirty="0" err="1"/>
              <a:t>hrs</a:t>
            </a:r>
            <a:endParaRPr lang="en-US" sz="1050" b="1" dirty="0"/>
          </a:p>
          <a:p>
            <a:pPr lvl="1"/>
            <a:r>
              <a:rPr lang="en-US" sz="1050" b="1" dirty="0"/>
              <a:t>High astronomical tides</a:t>
            </a:r>
          </a:p>
          <a:p>
            <a:pPr marL="0"/>
            <a:endParaRPr lang="en-US" sz="1350" b="1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en-US" sz="1500" b="1" dirty="0" smtClean="0">
                <a:ea typeface="Calibri"/>
                <a:cs typeface="Times New Roman"/>
              </a:rPr>
              <a:t>  </a:t>
            </a:r>
            <a:r>
              <a:rPr lang="en-US" sz="1500" b="1" dirty="0" smtClean="0">
                <a:solidFill>
                  <a:schemeClr val="tx1"/>
                </a:solidFill>
                <a:ea typeface="Calibri"/>
                <a:cs typeface="Times New Roman"/>
              </a:rPr>
              <a:t>Observations</a:t>
            </a:r>
            <a:endParaRPr lang="en-US" sz="15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en-US" sz="1350" b="1" dirty="0">
                <a:ea typeface="Calibri"/>
                <a:cs typeface="Times New Roman"/>
              </a:rPr>
              <a:t>       </a:t>
            </a:r>
            <a:r>
              <a:rPr lang="en-US" sz="1350" b="1" dirty="0" smtClean="0">
                <a:ea typeface="Calibri"/>
                <a:cs typeface="Times New Roman"/>
              </a:rPr>
              <a:t> Location       </a:t>
            </a:r>
            <a:r>
              <a:rPr lang="en-US" sz="1350" b="1" dirty="0">
                <a:solidFill>
                  <a:srgbClr val="00B0F0"/>
                </a:solidFill>
                <a:ea typeface="Calibri"/>
                <a:cs typeface="Times New Roman"/>
              </a:rPr>
              <a:t>Surge</a:t>
            </a:r>
            <a:r>
              <a:rPr lang="en-US" sz="1350" b="1" dirty="0">
                <a:ea typeface="Calibri"/>
                <a:cs typeface="Times New Roman"/>
              </a:rPr>
              <a:t>  (Peak Storm Tide </a:t>
            </a:r>
            <a:r>
              <a:rPr lang="en-US" sz="1350" b="1" dirty="0">
                <a:solidFill>
                  <a:srgbClr val="00B050"/>
                </a:solidFill>
                <a:ea typeface="Calibri"/>
                <a:cs typeface="Times New Roman"/>
              </a:rPr>
              <a:t>MLLW</a:t>
            </a:r>
            <a:r>
              <a:rPr lang="en-US" sz="1350" b="1" dirty="0">
                <a:ea typeface="Calibri"/>
                <a:cs typeface="Times New Roman"/>
              </a:rPr>
              <a:t>/</a:t>
            </a:r>
            <a:r>
              <a:rPr lang="en-US" sz="1350" b="1" dirty="0">
                <a:solidFill>
                  <a:srgbClr val="FF0000"/>
                </a:solidFill>
                <a:ea typeface="Calibri"/>
                <a:cs typeface="Times New Roman"/>
              </a:rPr>
              <a:t>MHHW</a:t>
            </a:r>
            <a:r>
              <a:rPr lang="en-US" sz="1350" b="1" dirty="0">
                <a:ea typeface="Calibri"/>
                <a:cs typeface="Times New Roman"/>
              </a:rPr>
              <a:t>)</a:t>
            </a:r>
            <a:endParaRPr lang="en-US" sz="1350" dirty="0">
              <a:ea typeface="Calibri"/>
              <a:cs typeface="Times New Roman"/>
            </a:endParaRPr>
          </a:p>
          <a:p>
            <a:pPr marL="300038" lvl="1" indent="0">
              <a:buNone/>
            </a:pPr>
            <a:r>
              <a:rPr lang="en-US" sz="1200" b="1" dirty="0" smtClean="0">
                <a:ea typeface="Calibri"/>
                <a:cs typeface="Times New Roman"/>
              </a:rPr>
              <a:t>   Bridgeport</a:t>
            </a:r>
            <a:r>
              <a:rPr lang="en-US" sz="1200" dirty="0" smtClean="0">
                <a:ea typeface="Calibri"/>
                <a:cs typeface="Times New Roman"/>
              </a:rPr>
              <a:t>     </a:t>
            </a:r>
            <a:r>
              <a:rPr lang="en-US" sz="1200" dirty="0">
                <a:solidFill>
                  <a:srgbClr val="00B0F0"/>
                </a:solidFill>
                <a:ea typeface="Calibri"/>
                <a:cs typeface="Times New Roman"/>
              </a:rPr>
              <a:t>3.9 </a:t>
            </a:r>
            <a:r>
              <a:rPr lang="en-US" sz="1200" dirty="0" err="1">
                <a:solidFill>
                  <a:srgbClr val="00B0F0"/>
                </a:solidFill>
                <a:ea typeface="Calibri"/>
                <a:cs typeface="Times New Roman"/>
              </a:rPr>
              <a:t>ft</a:t>
            </a:r>
            <a:r>
              <a:rPr lang="en-US" sz="1200" dirty="0">
                <a:solidFill>
                  <a:srgbClr val="00B0F0"/>
                </a:solidFill>
                <a:ea typeface="Calibri"/>
                <a:cs typeface="Times New Roman"/>
              </a:rPr>
              <a:t>   </a:t>
            </a:r>
            <a:r>
              <a:rPr lang="en-US" sz="1200" dirty="0" smtClean="0">
                <a:solidFill>
                  <a:srgbClr val="00B0F0"/>
                </a:solidFill>
                <a:ea typeface="Calibri"/>
                <a:cs typeface="Times New Roman"/>
              </a:rPr>
              <a:t>   </a:t>
            </a:r>
            <a:r>
              <a:rPr lang="en-US" sz="1200" dirty="0" smtClean="0">
                <a:ea typeface="Calibri"/>
                <a:cs typeface="Times New Roman"/>
              </a:rPr>
              <a:t>(</a:t>
            </a:r>
            <a:r>
              <a:rPr lang="en-US" sz="1200" dirty="0">
                <a:solidFill>
                  <a:srgbClr val="00B050"/>
                </a:solidFill>
                <a:ea typeface="Calibri"/>
                <a:cs typeface="Times New Roman"/>
              </a:rPr>
              <a:t>11.2 </a:t>
            </a:r>
            <a:r>
              <a:rPr lang="en-US" sz="1200" dirty="0" err="1">
                <a:solidFill>
                  <a:srgbClr val="00B050"/>
                </a:solidFill>
                <a:ea typeface="Calibri"/>
                <a:cs typeface="Times New Roman"/>
              </a:rPr>
              <a:t>ft</a:t>
            </a:r>
            <a:r>
              <a:rPr lang="en-US" sz="1200" dirty="0">
                <a:solidFill>
                  <a:srgbClr val="00B050"/>
                </a:solidFill>
                <a:ea typeface="Calibri"/>
                <a:cs typeface="Times New Roman"/>
              </a:rPr>
              <a:t> </a:t>
            </a:r>
            <a:r>
              <a:rPr lang="en-US" sz="1200" dirty="0">
                <a:ea typeface="Calibri"/>
                <a:cs typeface="Times New Roman"/>
              </a:rPr>
              <a:t>MLLW / </a:t>
            </a:r>
            <a:r>
              <a:rPr lang="en-US" sz="1200" dirty="0">
                <a:solidFill>
                  <a:srgbClr val="FF0000"/>
                </a:solidFill>
                <a:ea typeface="Calibri"/>
                <a:cs typeface="Times New Roman"/>
              </a:rPr>
              <a:t>3.9 </a:t>
            </a:r>
            <a:r>
              <a:rPr lang="en-US" sz="1200" dirty="0" err="1">
                <a:solidFill>
                  <a:srgbClr val="FF0000"/>
                </a:solidFill>
                <a:ea typeface="Calibri"/>
                <a:cs typeface="Times New Roman"/>
              </a:rPr>
              <a:t>ft</a:t>
            </a:r>
            <a:r>
              <a:rPr lang="en-US" sz="1200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1200" dirty="0">
                <a:ea typeface="Calibri"/>
                <a:cs typeface="Times New Roman"/>
              </a:rPr>
              <a:t>MHHW)   </a:t>
            </a:r>
            <a:r>
              <a:rPr lang="en-US" sz="1200" b="1" dirty="0">
                <a:ea typeface="Calibri"/>
                <a:cs typeface="Times New Roman"/>
              </a:rPr>
              <a:t>Mod/Maj</a:t>
            </a:r>
          </a:p>
          <a:p>
            <a:pPr marL="300038" lvl="1" indent="0">
              <a:buNone/>
            </a:pPr>
            <a:r>
              <a:rPr lang="en-US" sz="1200" b="1" dirty="0" smtClean="0">
                <a:ea typeface="Calibri"/>
                <a:cs typeface="Times New Roman"/>
              </a:rPr>
              <a:t>   Stamford        </a:t>
            </a:r>
            <a:r>
              <a:rPr lang="en-US" sz="1200" dirty="0" smtClean="0">
                <a:solidFill>
                  <a:srgbClr val="00B0F0"/>
                </a:solidFill>
                <a:ea typeface="Calibri"/>
                <a:cs typeface="Times New Roman"/>
              </a:rPr>
              <a:t>              </a:t>
            </a:r>
            <a:r>
              <a:rPr lang="en-US" sz="1200" dirty="0" smtClean="0">
                <a:ea typeface="Calibri"/>
                <a:cs typeface="Times New Roman"/>
              </a:rPr>
              <a:t>(</a:t>
            </a:r>
            <a:r>
              <a:rPr lang="en-US" sz="1200" dirty="0">
                <a:solidFill>
                  <a:srgbClr val="00B050"/>
                </a:solidFill>
                <a:ea typeface="Calibri"/>
                <a:cs typeface="Times New Roman"/>
              </a:rPr>
              <a:t>12.9 </a:t>
            </a:r>
            <a:r>
              <a:rPr lang="en-US" sz="1200" dirty="0" err="1">
                <a:solidFill>
                  <a:srgbClr val="00B050"/>
                </a:solidFill>
                <a:ea typeface="Calibri"/>
                <a:cs typeface="Times New Roman"/>
              </a:rPr>
              <a:t>ft</a:t>
            </a:r>
            <a:r>
              <a:rPr lang="en-US" sz="1200" dirty="0">
                <a:solidFill>
                  <a:srgbClr val="00B050"/>
                </a:solidFill>
                <a:ea typeface="Calibri"/>
                <a:cs typeface="Times New Roman"/>
              </a:rPr>
              <a:t> </a:t>
            </a:r>
            <a:r>
              <a:rPr lang="en-US" sz="1200" dirty="0">
                <a:ea typeface="Calibri"/>
                <a:cs typeface="Times New Roman"/>
              </a:rPr>
              <a:t>MLLW / </a:t>
            </a:r>
            <a:r>
              <a:rPr lang="en-US" sz="1200" dirty="0">
                <a:solidFill>
                  <a:srgbClr val="FF0000"/>
                </a:solidFill>
                <a:ea typeface="Calibri"/>
                <a:cs typeface="Times New Roman"/>
              </a:rPr>
              <a:t>5.1 </a:t>
            </a:r>
            <a:r>
              <a:rPr lang="en-US" sz="1200" dirty="0" err="1">
                <a:solidFill>
                  <a:srgbClr val="FF0000"/>
                </a:solidFill>
                <a:ea typeface="Calibri"/>
                <a:cs typeface="Times New Roman"/>
              </a:rPr>
              <a:t>ft</a:t>
            </a:r>
            <a:r>
              <a:rPr lang="en-US" sz="1200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1200" dirty="0">
                <a:ea typeface="Calibri"/>
                <a:cs typeface="Times New Roman"/>
              </a:rPr>
              <a:t>MHHW)   </a:t>
            </a:r>
            <a:r>
              <a:rPr lang="en-US" sz="1200" b="1" dirty="0">
                <a:ea typeface="Calibri"/>
                <a:cs typeface="Times New Roman"/>
              </a:rPr>
              <a:t>Major</a:t>
            </a:r>
          </a:p>
          <a:p>
            <a:pPr marL="300038" lvl="1" indent="0">
              <a:buNone/>
            </a:pPr>
            <a:endParaRPr lang="en-US" sz="1200" dirty="0">
              <a:ea typeface="Calibri"/>
              <a:cs typeface="Times New Roman"/>
            </a:endParaRPr>
          </a:p>
          <a:p>
            <a:pPr marL="114300" indent="0">
              <a:buNone/>
            </a:pPr>
            <a:r>
              <a:rPr lang="en-US" sz="1500" b="1" dirty="0">
                <a:solidFill>
                  <a:schemeClr val="tx1"/>
                </a:solidFill>
              </a:rPr>
              <a:t>Impacts</a:t>
            </a:r>
          </a:p>
        </p:txBody>
      </p:sp>
      <p:sp>
        <p:nvSpPr>
          <p:cNvPr id="9" name="Freeform 8"/>
          <p:cNvSpPr/>
          <p:nvPr/>
        </p:nvSpPr>
        <p:spPr>
          <a:xfrm>
            <a:off x="1635919" y="1553128"/>
            <a:ext cx="457200" cy="392906"/>
          </a:xfrm>
          <a:custGeom>
            <a:avLst/>
            <a:gdLst>
              <a:gd name="connsiteX0" fmla="*/ 0 w 533400"/>
              <a:gd name="connsiteY0" fmla="*/ 523875 h 523875"/>
              <a:gd name="connsiteX1" fmla="*/ 47625 w 533400"/>
              <a:gd name="connsiteY1" fmla="*/ 476250 h 523875"/>
              <a:gd name="connsiteX2" fmla="*/ 76200 w 533400"/>
              <a:gd name="connsiteY2" fmla="*/ 457200 h 523875"/>
              <a:gd name="connsiteX3" fmla="*/ 85725 w 533400"/>
              <a:gd name="connsiteY3" fmla="*/ 428625 h 523875"/>
              <a:gd name="connsiteX4" fmla="*/ 123825 w 533400"/>
              <a:gd name="connsiteY4" fmla="*/ 371475 h 523875"/>
              <a:gd name="connsiteX5" fmla="*/ 133350 w 533400"/>
              <a:gd name="connsiteY5" fmla="*/ 342900 h 523875"/>
              <a:gd name="connsiteX6" fmla="*/ 152400 w 533400"/>
              <a:gd name="connsiteY6" fmla="*/ 314325 h 523875"/>
              <a:gd name="connsiteX7" fmla="*/ 171450 w 533400"/>
              <a:gd name="connsiteY7" fmla="*/ 257175 h 523875"/>
              <a:gd name="connsiteX8" fmla="*/ 180975 w 533400"/>
              <a:gd name="connsiteY8" fmla="*/ 228600 h 523875"/>
              <a:gd name="connsiteX9" fmla="*/ 200025 w 533400"/>
              <a:gd name="connsiteY9" fmla="*/ 200025 h 523875"/>
              <a:gd name="connsiteX10" fmla="*/ 190500 w 533400"/>
              <a:gd name="connsiteY10" fmla="*/ 38100 h 523875"/>
              <a:gd name="connsiteX11" fmla="*/ 161925 w 533400"/>
              <a:gd name="connsiteY11" fmla="*/ 19050 h 523875"/>
              <a:gd name="connsiteX12" fmla="*/ 104775 w 533400"/>
              <a:gd name="connsiteY12" fmla="*/ 0 h 523875"/>
              <a:gd name="connsiteX13" fmla="*/ 38100 w 533400"/>
              <a:gd name="connsiteY13" fmla="*/ 9525 h 523875"/>
              <a:gd name="connsiteX14" fmla="*/ 38100 w 533400"/>
              <a:gd name="connsiteY14" fmla="*/ 76200 h 523875"/>
              <a:gd name="connsiteX15" fmla="*/ 95250 w 533400"/>
              <a:gd name="connsiteY15" fmla="*/ 95250 h 523875"/>
              <a:gd name="connsiteX16" fmla="*/ 123825 w 533400"/>
              <a:gd name="connsiteY16" fmla="*/ 104775 h 523875"/>
              <a:gd name="connsiteX17" fmla="*/ 295275 w 533400"/>
              <a:gd name="connsiteY17" fmla="*/ 85725 h 523875"/>
              <a:gd name="connsiteX18" fmla="*/ 428625 w 533400"/>
              <a:gd name="connsiteY18" fmla="*/ 57150 h 523875"/>
              <a:gd name="connsiteX19" fmla="*/ 533400 w 533400"/>
              <a:gd name="connsiteY19" fmla="*/ 57150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3400" h="523875">
                <a:moveTo>
                  <a:pt x="0" y="523875"/>
                </a:moveTo>
                <a:cubicBezTo>
                  <a:pt x="15875" y="508000"/>
                  <a:pt x="30729" y="491034"/>
                  <a:pt x="47625" y="476250"/>
                </a:cubicBezTo>
                <a:cubicBezTo>
                  <a:pt x="56240" y="468712"/>
                  <a:pt x="69049" y="466139"/>
                  <a:pt x="76200" y="457200"/>
                </a:cubicBezTo>
                <a:cubicBezTo>
                  <a:pt x="82472" y="449360"/>
                  <a:pt x="80849" y="437402"/>
                  <a:pt x="85725" y="428625"/>
                </a:cubicBezTo>
                <a:cubicBezTo>
                  <a:pt x="96844" y="408611"/>
                  <a:pt x="116585" y="393195"/>
                  <a:pt x="123825" y="371475"/>
                </a:cubicBezTo>
                <a:cubicBezTo>
                  <a:pt x="127000" y="361950"/>
                  <a:pt x="128860" y="351880"/>
                  <a:pt x="133350" y="342900"/>
                </a:cubicBezTo>
                <a:cubicBezTo>
                  <a:pt x="138470" y="332661"/>
                  <a:pt x="147751" y="324786"/>
                  <a:pt x="152400" y="314325"/>
                </a:cubicBezTo>
                <a:cubicBezTo>
                  <a:pt x="160555" y="295975"/>
                  <a:pt x="165100" y="276225"/>
                  <a:pt x="171450" y="257175"/>
                </a:cubicBezTo>
                <a:cubicBezTo>
                  <a:pt x="174625" y="247650"/>
                  <a:pt x="175406" y="236954"/>
                  <a:pt x="180975" y="228600"/>
                </a:cubicBezTo>
                <a:lnTo>
                  <a:pt x="200025" y="200025"/>
                </a:lnTo>
                <a:cubicBezTo>
                  <a:pt x="196850" y="146050"/>
                  <a:pt x="201639" y="91009"/>
                  <a:pt x="190500" y="38100"/>
                </a:cubicBezTo>
                <a:cubicBezTo>
                  <a:pt x="188142" y="26898"/>
                  <a:pt x="172386" y="23699"/>
                  <a:pt x="161925" y="19050"/>
                </a:cubicBezTo>
                <a:cubicBezTo>
                  <a:pt x="143575" y="10895"/>
                  <a:pt x="104775" y="0"/>
                  <a:pt x="104775" y="0"/>
                </a:cubicBezTo>
                <a:cubicBezTo>
                  <a:pt x="82550" y="3175"/>
                  <a:pt x="58180" y="-515"/>
                  <a:pt x="38100" y="9525"/>
                </a:cubicBezTo>
                <a:cubicBezTo>
                  <a:pt x="20506" y="18322"/>
                  <a:pt x="31263" y="70340"/>
                  <a:pt x="38100" y="76200"/>
                </a:cubicBezTo>
                <a:cubicBezTo>
                  <a:pt x="53346" y="89268"/>
                  <a:pt x="76200" y="88900"/>
                  <a:pt x="95250" y="95250"/>
                </a:cubicBezTo>
                <a:lnTo>
                  <a:pt x="123825" y="104775"/>
                </a:lnTo>
                <a:cubicBezTo>
                  <a:pt x="167998" y="100759"/>
                  <a:pt x="246993" y="95381"/>
                  <a:pt x="295275" y="85725"/>
                </a:cubicBezTo>
                <a:cubicBezTo>
                  <a:pt x="337907" y="77199"/>
                  <a:pt x="384232" y="59761"/>
                  <a:pt x="428625" y="57150"/>
                </a:cubicBezTo>
                <a:cubicBezTo>
                  <a:pt x="463490" y="55099"/>
                  <a:pt x="498475" y="57150"/>
                  <a:pt x="533400" y="5715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/>
          <p:cNvSpPr txBox="1"/>
          <p:nvPr/>
        </p:nvSpPr>
        <p:spPr>
          <a:xfrm>
            <a:off x="2005535" y="1553128"/>
            <a:ext cx="5822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FF00"/>
                </a:solidFill>
              </a:rPr>
              <a:t>3 days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70" y="3213468"/>
            <a:ext cx="2922104" cy="1930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48" y="3843885"/>
            <a:ext cx="3700463" cy="42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58414" y="3660859"/>
            <a:ext cx="17780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Stamford Impact Catalog</a:t>
            </a:r>
          </a:p>
        </p:txBody>
      </p:sp>
    </p:spTree>
    <p:extLst>
      <p:ext uri="{BB962C8B-B14F-4D97-AF65-F5344CB8AC3E}">
        <p14:creationId xmlns:p14="http://schemas.microsoft.com/office/powerpoint/2010/main" val="227171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endParaRPr sz="2440" b="1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47896" y="439086"/>
            <a:ext cx="9096279" cy="27630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   </a:t>
            </a:r>
            <a:r>
              <a:rPr lang="en" sz="1500" b="1" i="0" u="none" strike="noStrike" cap="none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Streamlining access to the most important coastal flood information</a:t>
            </a:r>
            <a:endParaRPr/>
          </a:p>
        </p:txBody>
      </p:sp>
      <p:pic>
        <p:nvPicPr>
          <p:cNvPr id="170" name="Google Shape;17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96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/>
          <p:nvPr/>
        </p:nvSpPr>
        <p:spPr>
          <a:xfrm>
            <a:off x="0" y="5012312"/>
            <a:ext cx="9144000" cy="1311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lang="en" sz="9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Contacts: nelson.vaz@noaa.gov, laurie.hogan@noaa.gov </a:t>
            </a:r>
            <a:endParaRPr sz="900" b="1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3" name="Google Shape;173;p8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Eastern Region WFO Coastal Flood Webpages</a:t>
            </a:r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2813736" y="1594499"/>
            <a:ext cx="3175869" cy="34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www.weather.gov/erh/coastalflood</a:t>
            </a:r>
            <a:endParaRPr sz="1400" b="1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8"/>
          <p:cNvSpPr/>
          <p:nvPr/>
        </p:nvSpPr>
        <p:spPr>
          <a:xfrm>
            <a:off x="0" y="700405"/>
            <a:ext cx="9144000" cy="646331"/>
          </a:xfrm>
          <a:prstGeom prst="rect">
            <a:avLst/>
          </a:prstGeom>
          <a:solidFill>
            <a:srgbClr val="0A459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Website</a:t>
            </a:r>
            <a:r>
              <a:rPr lang="en" sz="12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https://www.weather.gov/erh/coastalflood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Website Tutorial</a:t>
            </a:r>
            <a:r>
              <a:rPr lang="en" sz="12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https://youtu.be/fiBdBJed8Bw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Website Feedback Survey</a:t>
            </a:r>
            <a:r>
              <a:rPr lang="en" sz="12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https://www.surveymonkey.com/r/ExpPotentialCoastalFloodExtentOverlaysforER_2022</a:t>
            </a:r>
            <a:endParaRPr sz="12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7" name="Google Shape;177;p8" descr="https://lh4.googleusercontent.com/0Nj7eWJ2VjzhQIwAAiWu5eqBVQUITuPTn1hV4nTA67BXJvjb1Wzs1YXb0yqhFm-I-rHsWLWAZGkbhRwvA86RJXsvgbFcIQrEP2hNB8exy5XRYrwA-iVDmdMd611r1pUaXE7ct4ztK2PgdFyY9khUwdoDAw=s20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0850" y="128016"/>
            <a:ext cx="1096031" cy="98642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 txBox="1"/>
          <p:nvPr/>
        </p:nvSpPr>
        <p:spPr>
          <a:xfrm>
            <a:off x="6360163" y="710271"/>
            <a:ext cx="1450512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Scan the QR Code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go the Website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5337" y="1661363"/>
            <a:ext cx="2422903" cy="145427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0" name="Google Shape;180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7914" y="1680102"/>
            <a:ext cx="2295830" cy="143553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1" name="Google Shape;181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93592" y="1684560"/>
            <a:ext cx="1914587" cy="143313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80883" y="3476456"/>
            <a:ext cx="1914587" cy="150290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3" name="Google Shape;183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55336" y="3473970"/>
            <a:ext cx="2422903" cy="15053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" name="Google Shape;184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02617" y="3717138"/>
            <a:ext cx="956532" cy="118580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5" name="Google Shape;185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8689" y="3741156"/>
            <a:ext cx="1574653" cy="123820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" name="Google Shape;186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04263" y="3484451"/>
            <a:ext cx="1562370" cy="122552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7" name="Google Shape;187;p8"/>
          <p:cNvSpPr/>
          <p:nvPr/>
        </p:nvSpPr>
        <p:spPr>
          <a:xfrm>
            <a:off x="74870" y="1375252"/>
            <a:ext cx="2608769" cy="257370"/>
          </a:xfrm>
          <a:prstGeom prst="rect">
            <a:avLst/>
          </a:prstGeom>
          <a:solidFill>
            <a:srgbClr val="0A4595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Water Level Observations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8"/>
          <p:cNvSpPr/>
          <p:nvPr/>
        </p:nvSpPr>
        <p:spPr>
          <a:xfrm>
            <a:off x="3097286" y="1374253"/>
            <a:ext cx="2608769" cy="257370"/>
          </a:xfrm>
          <a:prstGeom prst="rect">
            <a:avLst/>
          </a:prstGeom>
          <a:solidFill>
            <a:srgbClr val="0A4595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Water Level Forecasts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8"/>
          <p:cNvSpPr/>
          <p:nvPr/>
        </p:nvSpPr>
        <p:spPr>
          <a:xfrm>
            <a:off x="6262402" y="1374253"/>
            <a:ext cx="2608769" cy="257370"/>
          </a:xfrm>
          <a:prstGeom prst="rect">
            <a:avLst/>
          </a:prstGeom>
          <a:solidFill>
            <a:srgbClr val="0A4595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Coastal/Marine Hazards</a:t>
            </a:r>
            <a:endParaRPr/>
          </a:p>
        </p:txBody>
      </p:sp>
      <p:sp>
        <p:nvSpPr>
          <p:cNvPr id="190" name="Google Shape;190;p8"/>
          <p:cNvSpPr/>
          <p:nvPr/>
        </p:nvSpPr>
        <p:spPr>
          <a:xfrm>
            <a:off x="6262402" y="3160364"/>
            <a:ext cx="2608769" cy="257370"/>
          </a:xfrm>
          <a:prstGeom prst="rect">
            <a:avLst/>
          </a:prstGeom>
          <a:solidFill>
            <a:srgbClr val="0A4595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Shoreline Impact Tools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8"/>
          <p:cNvSpPr/>
          <p:nvPr/>
        </p:nvSpPr>
        <p:spPr>
          <a:xfrm>
            <a:off x="3097285" y="3168388"/>
            <a:ext cx="2608769" cy="257370"/>
          </a:xfrm>
          <a:prstGeom prst="rect">
            <a:avLst/>
          </a:prstGeom>
          <a:solidFill>
            <a:srgbClr val="0A4595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Coastal Flood Impact Tools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79775" y="3176351"/>
            <a:ext cx="2608769" cy="257370"/>
          </a:xfrm>
          <a:prstGeom prst="rect">
            <a:avLst/>
          </a:prstGeom>
          <a:solidFill>
            <a:srgbClr val="0A4595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Wind/Wave Forecasts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Ingredients for Coastal Flooding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defRPr/>
            </a:pPr>
            <a:r>
              <a:rPr lang="en-US" sz="2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 Coastal Flood Products and Services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4068" y="733850"/>
            <a:ext cx="3971259" cy="4405556"/>
          </a:xfrm>
        </p:spPr>
        <p:txBody>
          <a:bodyPr>
            <a:normAutofit fontScale="77500" lnSpcReduction="20000"/>
          </a:bodyPr>
          <a:lstStyle/>
          <a:p>
            <a:r>
              <a:rPr lang="en-US" sz="1900" b="1" dirty="0">
                <a:solidFill>
                  <a:srgbClr val="FF0000"/>
                </a:solidFill>
              </a:rPr>
              <a:t>Direct Wind Stress </a:t>
            </a:r>
            <a:r>
              <a:rPr lang="en-US" sz="1900" b="1" dirty="0"/>
              <a:t>– </a:t>
            </a:r>
            <a:r>
              <a:rPr lang="en-US" sz="1900" b="1" dirty="0">
                <a:solidFill>
                  <a:srgbClr val="00B050"/>
                </a:solidFill>
              </a:rPr>
              <a:t>(Primary) </a:t>
            </a:r>
          </a:p>
          <a:p>
            <a:pPr lvl="1"/>
            <a:r>
              <a:rPr lang="en-US" sz="1600" dirty="0">
                <a:latin typeface="Times"/>
                <a:cs typeface="Times"/>
              </a:rPr>
              <a:t>Strength, Direction, Duration, Fetch (Length</a:t>
            </a:r>
            <a:r>
              <a:rPr lang="en-US" sz="1600" dirty="0" smtClean="0">
                <a:latin typeface="Times"/>
                <a:cs typeface="Times"/>
              </a:rPr>
              <a:t>)</a:t>
            </a:r>
          </a:p>
          <a:p>
            <a:pPr lvl="1"/>
            <a:endParaRPr lang="en-US" sz="1600" dirty="0">
              <a:latin typeface="Times"/>
              <a:cs typeface="Times"/>
            </a:endParaRPr>
          </a:p>
          <a:p>
            <a:pPr lvl="1"/>
            <a:endParaRPr lang="en-US" sz="1600" dirty="0"/>
          </a:p>
          <a:p>
            <a:r>
              <a:rPr lang="en-US" sz="1900" b="1" dirty="0" err="1"/>
              <a:t>Eckman</a:t>
            </a:r>
            <a:r>
              <a:rPr lang="en-US" sz="1900" b="1" dirty="0"/>
              <a:t> Transport</a:t>
            </a:r>
          </a:p>
          <a:p>
            <a:pPr lvl="1"/>
            <a:r>
              <a:rPr lang="en-US" sz="1600" dirty="0"/>
              <a:t>1-2 days to </a:t>
            </a:r>
            <a:r>
              <a:rPr lang="en-US" sz="1600" dirty="0" smtClean="0"/>
              <a:t>develop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r>
              <a:rPr lang="en-US" sz="1900" b="1" dirty="0"/>
              <a:t>Pressure Perturbations</a:t>
            </a:r>
          </a:p>
          <a:p>
            <a:pPr lvl="1"/>
            <a:r>
              <a:rPr lang="en-US" sz="1600" dirty="0">
                <a:cs typeface="Times"/>
              </a:rPr>
              <a:t>30mb drop in pressure ~ 1 </a:t>
            </a:r>
            <a:r>
              <a:rPr lang="en-US" sz="1600" dirty="0" err="1">
                <a:cs typeface="Times"/>
              </a:rPr>
              <a:t>ft</a:t>
            </a:r>
            <a:r>
              <a:rPr lang="en-US" sz="1600" dirty="0">
                <a:cs typeface="Times"/>
              </a:rPr>
              <a:t> rise in surge  </a:t>
            </a:r>
            <a:endParaRPr lang="en-US" sz="1600" dirty="0" smtClean="0">
              <a:cs typeface="Times"/>
            </a:endParaRPr>
          </a:p>
          <a:p>
            <a:pPr lvl="1"/>
            <a:endParaRPr lang="en-US" sz="1600" dirty="0">
              <a:cs typeface="Times"/>
            </a:endParaRPr>
          </a:p>
          <a:p>
            <a:pPr marL="342900" lvl="1" indent="0">
              <a:buNone/>
            </a:pPr>
            <a:endParaRPr lang="en-US" sz="1600" dirty="0"/>
          </a:p>
          <a:p>
            <a:r>
              <a:rPr lang="en-US" sz="1900" b="1" dirty="0">
                <a:solidFill>
                  <a:srgbClr val="FF0000"/>
                </a:solidFill>
              </a:rPr>
              <a:t>Waves</a:t>
            </a:r>
          </a:p>
          <a:p>
            <a:pPr lvl="1"/>
            <a:r>
              <a:rPr lang="en-US" sz="1600" dirty="0"/>
              <a:t>Raises total water level- Wave Setup</a:t>
            </a:r>
          </a:p>
          <a:p>
            <a:pPr lvl="1"/>
            <a:r>
              <a:rPr lang="en-US" sz="1600" dirty="0"/>
              <a:t>Damage to dunes and </a:t>
            </a:r>
            <a:r>
              <a:rPr lang="en-US" sz="1600" dirty="0" smtClean="0"/>
              <a:t>structures</a:t>
            </a:r>
          </a:p>
          <a:p>
            <a:pPr marL="596900" lvl="1" indent="0">
              <a:buNone/>
            </a:pPr>
            <a:endParaRPr lang="en-US" sz="1600" dirty="0"/>
          </a:p>
          <a:p>
            <a:pPr marL="300038" lvl="1" indent="0">
              <a:buNone/>
            </a:pPr>
            <a:r>
              <a:rPr lang="en-US" sz="1600" dirty="0"/>
              <a:t> </a:t>
            </a:r>
          </a:p>
          <a:p>
            <a:r>
              <a:rPr lang="en-US" sz="1900" b="1" dirty="0">
                <a:solidFill>
                  <a:srgbClr val="FF0000"/>
                </a:solidFill>
              </a:rPr>
              <a:t>Freshwater/Riverine</a:t>
            </a:r>
          </a:p>
          <a:p>
            <a:pPr lvl="1"/>
            <a:r>
              <a:rPr lang="en-US" sz="1600" dirty="0"/>
              <a:t>Tidally affected rivers</a:t>
            </a:r>
          </a:p>
          <a:p>
            <a:pPr lvl="1"/>
            <a:r>
              <a:rPr lang="en-US" sz="1600" dirty="0"/>
              <a:t>Heavy rain and high tides – urban flooding</a:t>
            </a:r>
          </a:p>
          <a:p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605" y="478278"/>
            <a:ext cx="2711669" cy="157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931" y="3403767"/>
            <a:ext cx="2863343" cy="166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566" y="2076720"/>
            <a:ext cx="2933380" cy="146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7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Forecast Uncertainties and Challenges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defRPr/>
            </a:pPr>
            <a:r>
              <a:rPr lang="en-US" sz="2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 Coastal Flood Products and Services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1440" y="865975"/>
            <a:ext cx="4796324" cy="3732774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000000"/>
              </a:buClr>
              <a:buFont typeface="Calibri"/>
              <a:buChar char="●"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Wind Speed/Direction/Fetch/Duration</a:t>
            </a:r>
          </a:p>
          <a:p>
            <a:pPr lvl="1">
              <a:buClr>
                <a:srgbClr val="000000"/>
              </a:buClr>
              <a:buFont typeface="Calibri"/>
              <a:buChar char="○"/>
            </a:pP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Surge in models is sensitive to these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forcings</a:t>
            </a:r>
            <a:endParaRPr lang="en-US" sz="1700" dirty="0">
              <a:latin typeface="Calibri"/>
              <a:ea typeface="Calibri"/>
              <a:cs typeface="Calibri"/>
              <a:sym typeface="Calibri"/>
            </a:endParaRPr>
          </a:p>
          <a:p>
            <a:pPr marL="447675" lvl="1" indent="0">
              <a:buClr>
                <a:srgbClr val="000000"/>
              </a:buClr>
              <a:buNone/>
            </a:pPr>
            <a:endParaRPr lang="en-US" sz="17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750"/>
              </a:spcBef>
              <a:buClr>
                <a:srgbClr val="000000"/>
              </a:buClr>
              <a:buFont typeface="Calibri"/>
              <a:buChar char="●"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Timing/Magnitude of Surge with High Tide</a:t>
            </a:r>
          </a:p>
          <a:p>
            <a:pPr lvl="1">
              <a:buClr>
                <a:srgbClr val="000000"/>
              </a:buClr>
              <a:buFont typeface="Calibri"/>
              <a:buChar char="○"/>
            </a:pP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ft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surge at low tide is a much different story than 4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ft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at high tide</a:t>
            </a:r>
          </a:p>
          <a:p>
            <a:pPr marL="447675" lvl="1" indent="0">
              <a:buClr>
                <a:srgbClr val="000000"/>
              </a:buClr>
              <a:buNone/>
            </a:pPr>
            <a:endParaRPr lang="en-US" sz="17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750"/>
              </a:spcBef>
              <a:buClr>
                <a:srgbClr val="000000"/>
              </a:buClr>
              <a:buFont typeface="Calibri"/>
              <a:buChar char="●"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Surge Models</a:t>
            </a:r>
          </a:p>
          <a:p>
            <a:pPr lvl="1">
              <a:buClr>
                <a:srgbClr val="000000"/>
              </a:buClr>
              <a:buFont typeface="Calibri"/>
              <a:buChar char="○"/>
            </a:pP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Resolution</a:t>
            </a:r>
          </a:p>
          <a:p>
            <a:pPr lvl="1">
              <a:buClr>
                <a:srgbClr val="000000"/>
              </a:buClr>
              <a:buFont typeface="Calibri"/>
              <a:buChar char="○"/>
            </a:pP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Physics &amp; inputs</a:t>
            </a:r>
          </a:p>
          <a:p>
            <a:pPr marL="447675" lvl="1" indent="0">
              <a:buClr>
                <a:srgbClr val="000000"/>
              </a:buClr>
              <a:buNone/>
            </a:pPr>
            <a:endParaRPr lang="en-US" sz="17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750"/>
              </a:spcBef>
              <a:buClr>
                <a:srgbClr val="000000"/>
              </a:buClr>
              <a:buFont typeface="Calibri"/>
              <a:buChar char="●"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Wave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Runup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/Setup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Not incorporated into 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surge models</a:t>
            </a:r>
          </a:p>
          <a:p>
            <a:pPr marL="114300" indent="0">
              <a:spcBef>
                <a:spcPts val="750"/>
              </a:spcBef>
              <a:buClr>
                <a:srgbClr val="000000"/>
              </a:buClr>
              <a:buNone/>
            </a:pPr>
            <a:endParaRPr lang="en-US" sz="1700" dirty="0" smtClean="0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750"/>
              </a:spcBef>
              <a:buClr>
                <a:srgbClr val="000000"/>
              </a:buClr>
              <a:buFont typeface="Calibri"/>
              <a:buChar char="●"/>
            </a:pPr>
            <a:r>
              <a:rPr lang="en-US" sz="2000" b="1" dirty="0" smtClean="0">
                <a:latin typeface="Calibri"/>
                <a:ea typeface="Calibri"/>
                <a:cs typeface="Calibri"/>
                <a:sym typeface="Calibri"/>
              </a:rPr>
              <a:t>Rainfall/Groundwater -  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Not 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incorporated into 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surge models</a:t>
            </a:r>
            <a:endParaRPr lang="en-US" sz="1700" dirty="0">
              <a:latin typeface="Calibri"/>
              <a:ea typeface="Calibri"/>
              <a:cs typeface="Calibri"/>
              <a:sym typeface="Calibri"/>
            </a:endParaRP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04" y="1521372"/>
            <a:ext cx="4237731" cy="25081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96014" y="804447"/>
            <a:ext cx="3400290" cy="4154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 cant 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skillfully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predict this type of surge behavior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 take path of least regret!</a:t>
            </a:r>
          </a:p>
        </p:txBody>
      </p:sp>
      <p:cxnSp>
        <p:nvCxnSpPr>
          <p:cNvPr id="15" name="Google Shape;351;p40"/>
          <p:cNvCxnSpPr/>
          <p:nvPr/>
        </p:nvCxnSpPr>
        <p:spPr>
          <a:xfrm>
            <a:off x="7120797" y="1193077"/>
            <a:ext cx="22951" cy="554162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Oval 15"/>
          <p:cNvSpPr/>
          <p:nvPr/>
        </p:nvSpPr>
        <p:spPr>
          <a:xfrm>
            <a:off x="5848252" y="2007642"/>
            <a:ext cx="1781745" cy="6487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6739124" y="2379262"/>
            <a:ext cx="0" cy="109703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oogle Shape;351;p40"/>
          <p:cNvCxnSpPr/>
          <p:nvPr/>
        </p:nvCxnSpPr>
        <p:spPr>
          <a:xfrm flipH="1" flipV="1">
            <a:off x="6239695" y="2784279"/>
            <a:ext cx="499429" cy="9912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" name="TextBox 20"/>
          <p:cNvSpPr txBox="1"/>
          <p:nvPr/>
        </p:nvSpPr>
        <p:spPr>
          <a:xfrm>
            <a:off x="6407756" y="2650601"/>
            <a:ext cx="6655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 ft surge</a:t>
            </a:r>
          </a:p>
        </p:txBody>
      </p:sp>
      <p:cxnSp>
        <p:nvCxnSpPr>
          <p:cNvPr id="22" name="Google Shape;351;p40"/>
          <p:cNvCxnSpPr/>
          <p:nvPr/>
        </p:nvCxnSpPr>
        <p:spPr>
          <a:xfrm>
            <a:off x="6744501" y="2883180"/>
            <a:ext cx="399247" cy="4452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1239010" y="4362109"/>
            <a:ext cx="635141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 use a multi-storm surge model and statistical model forecast approach!!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81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" y="6581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  <a:tabLst/>
              <a:defRPr/>
            </a:pPr>
            <a:endParaRPr kumimoji="0" sz="244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46880"/>
            <a:ext cx="1890979" cy="40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6922000" y="900"/>
            <a:ext cx="2222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783900" y="409675"/>
            <a:ext cx="7622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500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</a:t>
            </a:r>
            <a:r>
              <a:rPr kumimoji="0" lang="en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Total Water Level</a:t>
            </a:r>
            <a:r>
              <a:rPr kumimoji="0" lang="en" sz="1500" b="1" i="0" u="none" strike="noStrike" kern="0" cap="none" spc="0" normalizeH="0" noProof="0" dirty="0" smtClean="0">
                <a:ln>
                  <a:noFill/>
                </a:ln>
                <a:solidFill>
                  <a:srgbClr val="072E6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Forecasts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72E6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NWS New York Coastal Flood Products and Services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11700" y="789268"/>
            <a:ext cx="8520600" cy="3416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Google Shape;167;p30"/>
          <p:cNvPicPr preferRelativeResize="0"/>
          <p:nvPr/>
        </p:nvPicPr>
        <p:blipFill rotWithShape="1">
          <a:blip r:embed="rId5">
            <a:alphaModFix/>
          </a:blip>
          <a:srcRect l="665" t="13457"/>
          <a:stretch/>
        </p:blipFill>
        <p:spPr>
          <a:xfrm>
            <a:off x="505907" y="698963"/>
            <a:ext cx="8117831" cy="4036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" name="Google Shape;168;p30"/>
          <p:cNvSpPr txBox="1"/>
          <p:nvPr/>
        </p:nvSpPr>
        <p:spPr>
          <a:xfrm>
            <a:off x="505907" y="4055170"/>
            <a:ext cx="7240214" cy="535048"/>
          </a:xfrm>
          <a:prstGeom prst="rect">
            <a:avLst/>
          </a:prstGeom>
          <a:solidFill>
            <a:schemeClr val="accent6">
              <a:alpha val="31279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NWS NY TWL Forecast = Storm Surge + Tides  </a:t>
            </a:r>
            <a:endParaRPr lang="en"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Note: </a:t>
            </a:r>
            <a:r>
              <a:rPr kumimoji="0" lang="en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Waves + Freshwater inputs are not included in TWL (stillwater) forecast, but are incorporated into our impact forecast!</a:t>
            </a:r>
            <a:endParaRPr kumimoji="0" sz="105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627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NOAA Colors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2493</TotalTime>
  <Words>2070</Words>
  <Application>Microsoft Office PowerPoint</Application>
  <PresentationFormat>On-screen Show (16:9)</PresentationFormat>
  <Paragraphs>344</Paragraphs>
  <Slides>50</Slides>
  <Notes>48</Notes>
  <HiddenSlides>16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Times New Roman</vt:lpstr>
      <vt:lpstr>Arial</vt:lpstr>
      <vt:lpstr>Times</vt:lpstr>
      <vt:lpstr>Helvetica Neue</vt:lpstr>
      <vt:lpstr>Calibri</vt:lpstr>
      <vt:lpstr>Noto Sans Symbols</vt:lpstr>
      <vt:lpstr>Nunito</vt:lpstr>
      <vt:lpstr>Arial Narrow</vt:lpstr>
      <vt:lpstr>Custom Design</vt:lpstr>
      <vt:lpstr>Simple Light</vt:lpstr>
      <vt:lpstr>1_Simple Light</vt:lpstr>
      <vt:lpstr>1_Office Theme</vt:lpstr>
      <vt:lpstr>NWS New York NY Coastal Services   CT DEMHS/Silver Jackets Flood Awareness Workshop – Region2 United Illuminating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Nelson Vaz</dc:creator>
  <cp:lastModifiedBy>Vaz Family</cp:lastModifiedBy>
  <cp:revision>72</cp:revision>
  <dcterms:modified xsi:type="dcterms:W3CDTF">2023-05-22T14:27:26Z</dcterms:modified>
</cp:coreProperties>
</file>