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sldIdLst>
    <p:sldId id="256" r:id="rId3"/>
    <p:sldId id="257" r:id="rId4"/>
    <p:sldId id="272" r:id="rId5"/>
    <p:sldId id="273" r:id="rId6"/>
    <p:sldId id="274" r:id="rId7"/>
    <p:sldId id="259" r:id="rId8"/>
    <p:sldId id="275" r:id="rId9"/>
    <p:sldId id="276" r:id="rId10"/>
    <p:sldId id="277" r:id="rId11"/>
    <p:sldId id="278" r:id="rId12"/>
    <p:sldId id="279" r:id="rId13"/>
    <p:sldId id="280" r:id="rId14"/>
    <p:sldId id="281" r:id="rId15"/>
    <p:sldId id="282" r:id="rId16"/>
    <p:sldId id="260" r:id="rId17"/>
    <p:sldId id="271" r:id="rId18"/>
    <p:sldId id="258" r:id="rId19"/>
    <p:sldId id="264" r:id="rId20"/>
    <p:sldId id="265" r:id="rId21"/>
    <p:sldId id="267" r:id="rId22"/>
    <p:sldId id="268" r:id="rId23"/>
    <p:sldId id="270" r:id="rId24"/>
    <p:sldId id="26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83061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86543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18613-BA9A-49F2-83FC-00D58AB77C1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8915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2759073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18613-BA9A-49F2-83FC-00D58AB77C1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2254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295282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91653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713094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BFD9-62A8-423B-8750-C5B98148B3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DF72F-523A-4031-A8B7-868E302DC0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BF3523-ED37-4CC2-882D-C7BEA4CDAAD7}"/>
              </a:ext>
            </a:extLst>
          </p:cNvPr>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a:extLst>
              <a:ext uri="{FF2B5EF4-FFF2-40B4-BE49-F238E27FC236}">
                <a16:creationId xmlns:a16="http://schemas.microsoft.com/office/drawing/2014/main" id="{CC23B5B1-0D05-4B11-87DF-B5E2E6BFC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D6460-4C75-4383-8BF5-1A5A932205DE}"/>
              </a:ext>
            </a:extLst>
          </p:cNvPr>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4085492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D969-4DE7-48C0-8745-0A99149F1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FC2B9-F28A-4BDC-8B06-512C17D07D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BF09B-8B1A-406C-9A31-F4D34E862C69}"/>
              </a:ext>
            </a:extLst>
          </p:cNvPr>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a:extLst>
              <a:ext uri="{FF2B5EF4-FFF2-40B4-BE49-F238E27FC236}">
                <a16:creationId xmlns:a16="http://schemas.microsoft.com/office/drawing/2014/main" id="{014B58CD-96EC-4034-9737-7CC7D37BC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567A2-4687-441A-9EDC-F8122310A7DA}"/>
              </a:ext>
            </a:extLst>
          </p:cNvPr>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454661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7877-1164-483A-B996-EA79265CB7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6A08D6-4E62-4975-B24D-C29009B05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91AEDC-5FBA-4451-BF94-45327E65911A}"/>
              </a:ext>
            </a:extLst>
          </p:cNvPr>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a:extLst>
              <a:ext uri="{FF2B5EF4-FFF2-40B4-BE49-F238E27FC236}">
                <a16:creationId xmlns:a16="http://schemas.microsoft.com/office/drawing/2014/main" id="{3D884246-6EA9-4DF2-AE80-3B6BA0C7F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49FCFA-70D9-4520-9696-AFAA9AE3D733}"/>
              </a:ext>
            </a:extLst>
          </p:cNvPr>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6687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1125868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BD7B-3033-49A0-937D-3A124A7AB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2E09B-24E2-4791-8DE0-AC7C53BFC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6B2255-527D-4C08-90D1-E63EA3A7E6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13B46C-A1CB-4054-A87D-4DC249A0C894}"/>
              </a:ext>
            </a:extLst>
          </p:cNvPr>
          <p:cNvSpPr>
            <a:spLocks noGrp="1"/>
          </p:cNvSpPr>
          <p:nvPr>
            <p:ph type="dt" sz="half" idx="10"/>
          </p:nvPr>
        </p:nvSpPr>
        <p:spPr/>
        <p:txBody>
          <a:bodyPr/>
          <a:lstStyle/>
          <a:p>
            <a:fld id="{18424D23-4ADE-496A-9CC6-C4C57FE236D9}" type="datetimeFigureOut">
              <a:rPr lang="en-US" smtClean="0"/>
              <a:t>5/28/2021</a:t>
            </a:fld>
            <a:endParaRPr lang="en-US"/>
          </a:p>
        </p:txBody>
      </p:sp>
      <p:sp>
        <p:nvSpPr>
          <p:cNvPr id="6" name="Footer Placeholder 5">
            <a:extLst>
              <a:ext uri="{FF2B5EF4-FFF2-40B4-BE49-F238E27FC236}">
                <a16:creationId xmlns:a16="http://schemas.microsoft.com/office/drawing/2014/main" id="{A372BC96-8869-484D-8D0D-DCDFBEFD9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C38992-26E5-4604-9D50-ADDB15510043}"/>
              </a:ext>
            </a:extLst>
          </p:cNvPr>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1661474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7194-393F-4DF9-8B36-80F42DE5DB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3F310F-12EF-4C8E-9C17-FC6739E6C2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8DA8A6-A899-4A55-8E09-D7F2BF7A42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BD8F6-544E-4E4B-A044-6DC7C436E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2F382B-33B9-42C5-A1DE-3DF60D2A6A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731AE0-CC01-4D8D-B379-BB1F026355DE}"/>
              </a:ext>
            </a:extLst>
          </p:cNvPr>
          <p:cNvSpPr>
            <a:spLocks noGrp="1"/>
          </p:cNvSpPr>
          <p:nvPr>
            <p:ph type="dt" sz="half" idx="10"/>
          </p:nvPr>
        </p:nvSpPr>
        <p:spPr/>
        <p:txBody>
          <a:bodyPr/>
          <a:lstStyle/>
          <a:p>
            <a:fld id="{18424D23-4ADE-496A-9CC6-C4C57FE236D9}" type="datetimeFigureOut">
              <a:rPr lang="en-US" smtClean="0"/>
              <a:t>5/28/2021</a:t>
            </a:fld>
            <a:endParaRPr lang="en-US"/>
          </a:p>
        </p:txBody>
      </p:sp>
      <p:sp>
        <p:nvSpPr>
          <p:cNvPr id="8" name="Footer Placeholder 7">
            <a:extLst>
              <a:ext uri="{FF2B5EF4-FFF2-40B4-BE49-F238E27FC236}">
                <a16:creationId xmlns:a16="http://schemas.microsoft.com/office/drawing/2014/main" id="{F2AEE752-43CA-4A41-9D28-F0CCCFAB7E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8998B9-B3D5-4738-865B-A0BF668B00D9}"/>
              </a:ext>
            </a:extLst>
          </p:cNvPr>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110534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D3FF5-1BA8-4B8D-A19C-97E22D8B45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268DE0-FE7E-4736-B682-EEC2976AA04F}"/>
              </a:ext>
            </a:extLst>
          </p:cNvPr>
          <p:cNvSpPr>
            <a:spLocks noGrp="1"/>
          </p:cNvSpPr>
          <p:nvPr>
            <p:ph type="dt" sz="half" idx="10"/>
          </p:nvPr>
        </p:nvSpPr>
        <p:spPr/>
        <p:txBody>
          <a:bodyPr/>
          <a:lstStyle/>
          <a:p>
            <a:fld id="{18424D23-4ADE-496A-9CC6-C4C57FE236D9}" type="datetimeFigureOut">
              <a:rPr lang="en-US" smtClean="0"/>
              <a:t>5/28/2021</a:t>
            </a:fld>
            <a:endParaRPr lang="en-US"/>
          </a:p>
        </p:txBody>
      </p:sp>
      <p:sp>
        <p:nvSpPr>
          <p:cNvPr id="4" name="Footer Placeholder 3">
            <a:extLst>
              <a:ext uri="{FF2B5EF4-FFF2-40B4-BE49-F238E27FC236}">
                <a16:creationId xmlns:a16="http://schemas.microsoft.com/office/drawing/2014/main" id="{DFFFF840-7FAE-4DD1-8D96-F30CA5F143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AE00D8-060B-4DE1-90E0-AF8355A8F82A}"/>
              </a:ext>
            </a:extLst>
          </p:cNvPr>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577511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7DDEA-BCEB-41BE-9C0E-7FC4C1745994}"/>
              </a:ext>
            </a:extLst>
          </p:cNvPr>
          <p:cNvSpPr>
            <a:spLocks noGrp="1"/>
          </p:cNvSpPr>
          <p:nvPr>
            <p:ph type="dt" sz="half" idx="10"/>
          </p:nvPr>
        </p:nvSpPr>
        <p:spPr/>
        <p:txBody>
          <a:bodyPr/>
          <a:lstStyle/>
          <a:p>
            <a:fld id="{18424D23-4ADE-496A-9CC6-C4C57FE236D9}" type="datetimeFigureOut">
              <a:rPr lang="en-US" smtClean="0"/>
              <a:t>5/28/2021</a:t>
            </a:fld>
            <a:endParaRPr lang="en-US"/>
          </a:p>
        </p:txBody>
      </p:sp>
      <p:sp>
        <p:nvSpPr>
          <p:cNvPr id="3" name="Footer Placeholder 2">
            <a:extLst>
              <a:ext uri="{FF2B5EF4-FFF2-40B4-BE49-F238E27FC236}">
                <a16:creationId xmlns:a16="http://schemas.microsoft.com/office/drawing/2014/main" id="{B4E7A635-A6BD-4609-BB6C-AF1869D536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94DBC5-10EA-4190-9304-BEC6A342112A}"/>
              </a:ext>
            </a:extLst>
          </p:cNvPr>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2480173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F3B7-28B7-4CC1-B6B2-39B55A819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F786C7-AC57-4F9B-9037-06FB258BB8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27EE9C-CBF2-49D3-A277-A66AA4A10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FAAA8-FBDA-493B-B3BF-38920E4C7C00}"/>
              </a:ext>
            </a:extLst>
          </p:cNvPr>
          <p:cNvSpPr>
            <a:spLocks noGrp="1"/>
          </p:cNvSpPr>
          <p:nvPr>
            <p:ph type="dt" sz="half" idx="10"/>
          </p:nvPr>
        </p:nvSpPr>
        <p:spPr/>
        <p:txBody>
          <a:bodyPr/>
          <a:lstStyle/>
          <a:p>
            <a:fld id="{18424D23-4ADE-496A-9CC6-C4C57FE236D9}" type="datetimeFigureOut">
              <a:rPr lang="en-US" smtClean="0"/>
              <a:t>5/28/2021</a:t>
            </a:fld>
            <a:endParaRPr lang="en-US"/>
          </a:p>
        </p:txBody>
      </p:sp>
      <p:sp>
        <p:nvSpPr>
          <p:cNvPr id="6" name="Footer Placeholder 5">
            <a:extLst>
              <a:ext uri="{FF2B5EF4-FFF2-40B4-BE49-F238E27FC236}">
                <a16:creationId xmlns:a16="http://schemas.microsoft.com/office/drawing/2014/main" id="{F458BDC8-634F-4CD1-9B9E-45CF4C022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A494F1-8F9D-4C6F-8300-86A4AF4B7181}"/>
              </a:ext>
            </a:extLst>
          </p:cNvPr>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3980784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F44C-8C61-4EB2-A84D-E28FB6DE8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F95094-E935-44D1-A3F6-544562250A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DAB34B-216A-43A8-90B6-B6CFC6466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BBF49-F9C0-4C82-95D7-CE20D45342DF}"/>
              </a:ext>
            </a:extLst>
          </p:cNvPr>
          <p:cNvSpPr>
            <a:spLocks noGrp="1"/>
          </p:cNvSpPr>
          <p:nvPr>
            <p:ph type="dt" sz="half" idx="10"/>
          </p:nvPr>
        </p:nvSpPr>
        <p:spPr/>
        <p:txBody>
          <a:bodyPr/>
          <a:lstStyle/>
          <a:p>
            <a:fld id="{18424D23-4ADE-496A-9CC6-C4C57FE236D9}" type="datetimeFigureOut">
              <a:rPr lang="en-US" smtClean="0"/>
              <a:t>5/28/2021</a:t>
            </a:fld>
            <a:endParaRPr lang="en-US"/>
          </a:p>
        </p:txBody>
      </p:sp>
      <p:sp>
        <p:nvSpPr>
          <p:cNvPr id="6" name="Footer Placeholder 5">
            <a:extLst>
              <a:ext uri="{FF2B5EF4-FFF2-40B4-BE49-F238E27FC236}">
                <a16:creationId xmlns:a16="http://schemas.microsoft.com/office/drawing/2014/main" id="{CB494716-069D-4009-B3C9-678DFBF405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EEB43-CABE-425D-8CF7-652978B1EC7E}"/>
              </a:ext>
            </a:extLst>
          </p:cNvPr>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4076723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45508-CC52-4C0A-9533-4202E44788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91667F-2507-4907-BC12-F4759300C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F9145-9E42-4CC4-92E7-3EACB1E64301}"/>
              </a:ext>
            </a:extLst>
          </p:cNvPr>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a:extLst>
              <a:ext uri="{FF2B5EF4-FFF2-40B4-BE49-F238E27FC236}">
                <a16:creationId xmlns:a16="http://schemas.microsoft.com/office/drawing/2014/main" id="{005E6D7B-49E8-44BD-9070-AE98047E4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46FBB-FF37-4DB2-A11F-8DB9512D7FBF}"/>
              </a:ext>
            </a:extLst>
          </p:cNvPr>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2332700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D876CC-93B7-4106-8CFF-119DDABC3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15687-0865-45E2-B8C8-60D7C718C1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29976-F619-49EB-BFFF-D1E101612917}"/>
              </a:ext>
            </a:extLst>
          </p:cNvPr>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a:extLst>
              <a:ext uri="{FF2B5EF4-FFF2-40B4-BE49-F238E27FC236}">
                <a16:creationId xmlns:a16="http://schemas.microsoft.com/office/drawing/2014/main" id="{11FB0637-B563-4CF3-B3A7-5EDA108EC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92703-505B-40D8-AE15-1282552C64A6}"/>
              </a:ext>
            </a:extLst>
          </p:cNvPr>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106500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424D23-4ADE-496A-9CC6-C4C57FE236D9}" type="datetimeFigureOut">
              <a:rPr lang="en-US" smtClean="0"/>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39951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424D23-4ADE-496A-9CC6-C4C57FE236D9}"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321071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424D23-4ADE-496A-9CC6-C4C57FE236D9}" type="datetimeFigureOut">
              <a:rPr lang="en-US" smtClean="0"/>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350114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424D23-4ADE-496A-9CC6-C4C57FE236D9}" type="datetimeFigureOut">
              <a:rPr lang="en-US" smtClean="0"/>
              <a:t>5/28/2021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300179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424D23-4ADE-496A-9CC6-C4C57FE236D9}" type="datetimeFigureOut">
              <a:rPr lang="en-US" smtClean="0"/>
              <a:t>5/28/2021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381176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424D23-4ADE-496A-9CC6-C4C57FE236D9}" type="datetimeFigureOut">
              <a:rPr lang="en-US" smtClean="0"/>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18613-BA9A-49F2-83FC-00D58AB77C1E}" type="slidenum">
              <a:rPr lang="en-US" smtClean="0"/>
              <a:t>‹#›</a:t>
            </a:fld>
            <a:endParaRPr lang="en-US"/>
          </a:p>
        </p:txBody>
      </p:sp>
    </p:spTree>
    <p:extLst>
      <p:ext uri="{BB962C8B-B14F-4D97-AF65-F5344CB8AC3E}">
        <p14:creationId xmlns:p14="http://schemas.microsoft.com/office/powerpoint/2010/main" val="75639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18613-BA9A-49F2-83FC-00D58AB77C1E}" type="slidenum">
              <a:rPr lang="en-US" smtClean="0"/>
              <a:t>‹#›</a:t>
            </a:fld>
            <a:endParaRPr lang="en-US"/>
          </a:p>
        </p:txBody>
      </p:sp>
      <p:sp>
        <p:nvSpPr>
          <p:cNvPr id="5" name="Date Placeholder 4"/>
          <p:cNvSpPr>
            <a:spLocks noGrp="1"/>
          </p:cNvSpPr>
          <p:nvPr>
            <p:ph type="dt" sz="half" idx="10"/>
          </p:nvPr>
        </p:nvSpPr>
        <p:spPr/>
        <p:txBody>
          <a:bodyPr/>
          <a:lstStyle/>
          <a:p>
            <a:fld id="{18424D23-4ADE-496A-9CC6-C4C57FE236D9}" type="datetimeFigureOut">
              <a:rPr lang="en-US" smtClean="0"/>
              <a:t>5/28/2021</a:t>
            </a:fld>
            <a:endParaRPr lang="en-US"/>
          </a:p>
        </p:txBody>
      </p:sp>
    </p:spTree>
    <p:extLst>
      <p:ext uri="{BB962C8B-B14F-4D97-AF65-F5344CB8AC3E}">
        <p14:creationId xmlns:p14="http://schemas.microsoft.com/office/powerpoint/2010/main" val="388115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424D23-4ADE-496A-9CC6-C4C57FE236D9}" type="datetimeFigureOut">
              <a:rPr lang="en-US" smtClean="0"/>
              <a:t>5/28/2021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7218613-BA9A-49F2-83FC-00D58AB77C1E}" type="slidenum">
              <a:rPr lang="en-US" smtClean="0"/>
              <a:t>‹#›</a:t>
            </a:fld>
            <a:endParaRPr lang="en-US"/>
          </a:p>
        </p:txBody>
      </p:sp>
    </p:spTree>
    <p:extLst>
      <p:ext uri="{BB962C8B-B14F-4D97-AF65-F5344CB8AC3E}">
        <p14:creationId xmlns:p14="http://schemas.microsoft.com/office/powerpoint/2010/main" val="3584166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86D8D-8C7A-427B-B669-C7FA549A8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12F8AF-6173-4B46-A61B-E5C04A659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7A093-DE19-4392-964D-324DFC0BD2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24D23-4ADE-496A-9CC6-C4C57FE236D9}" type="datetimeFigureOut">
              <a:rPr lang="en-US" smtClean="0"/>
              <a:t>5/28/2021</a:t>
            </a:fld>
            <a:endParaRPr lang="en-US"/>
          </a:p>
        </p:txBody>
      </p:sp>
      <p:sp>
        <p:nvSpPr>
          <p:cNvPr id="5" name="Footer Placeholder 4">
            <a:extLst>
              <a:ext uri="{FF2B5EF4-FFF2-40B4-BE49-F238E27FC236}">
                <a16:creationId xmlns:a16="http://schemas.microsoft.com/office/drawing/2014/main" id="{4977F148-3E24-4995-A633-A4CCABC817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69FDC5-7998-4546-A11E-792059F8E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18613-BA9A-49F2-83FC-00D58AB77C1E}" type="slidenum">
              <a:rPr lang="en-US" smtClean="0"/>
              <a:t>‹#›</a:t>
            </a:fld>
            <a:endParaRPr lang="en-US"/>
          </a:p>
        </p:txBody>
      </p:sp>
    </p:spTree>
    <p:extLst>
      <p:ext uri="{BB962C8B-B14F-4D97-AF65-F5344CB8AC3E}">
        <p14:creationId xmlns:p14="http://schemas.microsoft.com/office/powerpoint/2010/main" val="7350060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ortal.ct.gov/-/media/DCF/RACIAL-JUSTICE/2020LegisltatveRpt_final.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84D9-6E00-4A4C-945B-4D7E948D365D}"/>
              </a:ext>
            </a:extLst>
          </p:cNvPr>
          <p:cNvSpPr>
            <a:spLocks noGrp="1"/>
          </p:cNvSpPr>
          <p:nvPr>
            <p:ph type="ctrTitle"/>
          </p:nvPr>
        </p:nvSpPr>
        <p:spPr>
          <a:xfrm>
            <a:off x="1293773" y="821635"/>
            <a:ext cx="8193524" cy="2491407"/>
          </a:xfrm>
        </p:spPr>
        <p:txBody>
          <a:bodyPr/>
          <a:lstStyle/>
          <a:p>
            <a:pPr algn="l"/>
            <a:r>
              <a:rPr lang="en-US" dirty="0">
                <a:solidFill>
                  <a:schemeClr val="accent2"/>
                </a:solidFill>
              </a:rPr>
              <a:t>Advancing the Children’s Behavioral Health System in Connecticut</a:t>
            </a:r>
          </a:p>
        </p:txBody>
      </p:sp>
      <p:sp>
        <p:nvSpPr>
          <p:cNvPr id="3" name="Subtitle 2">
            <a:extLst>
              <a:ext uri="{FF2B5EF4-FFF2-40B4-BE49-F238E27FC236}">
                <a16:creationId xmlns:a16="http://schemas.microsoft.com/office/drawing/2014/main" id="{8622374C-A768-4EF5-8224-84D5A11A3D6E}"/>
              </a:ext>
            </a:extLst>
          </p:cNvPr>
          <p:cNvSpPr>
            <a:spLocks noGrp="1"/>
          </p:cNvSpPr>
          <p:nvPr>
            <p:ph type="subTitle" idx="1"/>
          </p:nvPr>
        </p:nvSpPr>
        <p:spPr>
          <a:xfrm>
            <a:off x="1720361" y="4262867"/>
            <a:ext cx="7766936" cy="1096899"/>
          </a:xfrm>
        </p:spPr>
        <p:txBody>
          <a:bodyPr>
            <a:normAutofit fontScale="70000" lnSpcReduction="20000"/>
          </a:bodyPr>
          <a:lstStyle/>
          <a:p>
            <a:pPr algn="l"/>
            <a:r>
              <a:rPr lang="en-US" sz="4800" dirty="0">
                <a:solidFill>
                  <a:schemeClr val="tx1"/>
                </a:solidFill>
              </a:rPr>
              <a:t>A Public Private-Partnership</a:t>
            </a:r>
          </a:p>
          <a:p>
            <a:pPr algn="l"/>
            <a:r>
              <a:rPr lang="en-US" sz="4800" dirty="0">
                <a:solidFill>
                  <a:schemeClr val="tx1"/>
                </a:solidFill>
              </a:rPr>
              <a:t>May 10, 2021</a:t>
            </a:r>
          </a:p>
        </p:txBody>
      </p:sp>
    </p:spTree>
    <p:extLst>
      <p:ext uri="{BB962C8B-B14F-4D97-AF65-F5344CB8AC3E}">
        <p14:creationId xmlns:p14="http://schemas.microsoft.com/office/powerpoint/2010/main" val="235664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solidFill>
            <a:srgbClr val="DED6E9"/>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br>
              <a:rPr lang="en-US" dirty="0"/>
            </a:br>
            <a:br>
              <a:rPr lang="en-US" dirty="0"/>
            </a:br>
            <a:endParaRPr lang="en-US" dirty="0"/>
          </a:p>
        </p:txBody>
      </p:sp>
      <p:sp>
        <p:nvSpPr>
          <p:cNvPr id="3" name="Content Placeholder 2"/>
          <p:cNvSpPr>
            <a:spLocks noGrp="1"/>
          </p:cNvSpPr>
          <p:nvPr>
            <p:ph idx="1"/>
          </p:nvPr>
        </p:nvSpPr>
        <p:spPr/>
        <p:txBody>
          <a:bodyPr/>
          <a:lstStyle/>
          <a:p>
            <a:pPr marL="914400" lvl="2" indent="0">
              <a:buNone/>
            </a:pPr>
            <a:endParaRPr lang="en-US" dirty="0"/>
          </a:p>
          <a:p>
            <a:pPr marL="914400" lvl="2" indent="0">
              <a:buNone/>
            </a:pPr>
            <a:endParaRPr lang="en-US" dirty="0"/>
          </a:p>
        </p:txBody>
      </p:sp>
      <p:sp>
        <p:nvSpPr>
          <p:cNvPr id="6" name="Parallelogram 5"/>
          <p:cNvSpPr/>
          <p:nvPr/>
        </p:nvSpPr>
        <p:spPr>
          <a:xfrm flipH="1">
            <a:off x="1109271" y="538638"/>
            <a:ext cx="9893507" cy="978535"/>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Parallelogram 6"/>
          <p:cNvSpPr/>
          <p:nvPr/>
        </p:nvSpPr>
        <p:spPr>
          <a:xfrm flipH="1">
            <a:off x="2475904" y="435765"/>
            <a:ext cx="6990413" cy="1184275"/>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dirty="0"/>
              <a:t>CHALLENGES AND OPPORTUNITIES</a:t>
            </a:r>
            <a:endParaRPr lang="en-US" sz="2400"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9644920" y="623091"/>
            <a:ext cx="927735" cy="809625"/>
          </a:xfrm>
          <a:prstGeom prst="rect">
            <a:avLst/>
          </a:prstGeom>
        </p:spPr>
      </p:pic>
      <p:sp>
        <p:nvSpPr>
          <p:cNvPr id="16" name="Text Box 12"/>
          <p:cNvSpPr txBox="1"/>
          <p:nvPr/>
        </p:nvSpPr>
        <p:spPr>
          <a:xfrm>
            <a:off x="3448050" y="2974757"/>
            <a:ext cx="2857500" cy="13716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p:txBody>
      </p:sp>
      <p:sp>
        <p:nvSpPr>
          <p:cNvPr id="17" name="Text Box 9"/>
          <p:cNvSpPr txBox="1"/>
          <p:nvPr/>
        </p:nvSpPr>
        <p:spPr>
          <a:xfrm>
            <a:off x="6364670" y="2444009"/>
            <a:ext cx="5833241" cy="435481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a:p>
            <a:pPr marL="0" marR="0">
              <a:lnSpc>
                <a:spcPct val="130000"/>
              </a:lnSpc>
              <a:spcBef>
                <a:spcPts val="0"/>
              </a:spcBef>
              <a:spcAft>
                <a:spcPts val="0"/>
              </a:spcAft>
            </a:pPr>
            <a:r>
              <a:rPr lang="en-US" sz="800" b="1" dirty="0">
                <a:effectLst/>
                <a:latin typeface="Corbel" panose="020B0503020204020204" pitchFamily="34" charset="0"/>
                <a:ea typeface="MS Mincho"/>
                <a:cs typeface="Times New Roman" panose="02020603050405020304" pitchFamily="18" charset="0"/>
              </a:rPr>
              <a:t> </a:t>
            </a:r>
            <a:endParaRPr lang="en-US" sz="1200" dirty="0">
              <a:effectLst/>
              <a:ea typeface="MS Mincho"/>
              <a:cs typeface="Times New Roman" panose="02020603050405020304" pitchFamily="18" charset="0"/>
            </a:endParaRPr>
          </a:p>
          <a:p>
            <a:pPr marL="0" marR="0">
              <a:lnSpc>
                <a:spcPct val="130000"/>
              </a:lnSpc>
              <a:spcBef>
                <a:spcPts val="0"/>
              </a:spcBef>
              <a:spcAft>
                <a:spcPts val="0"/>
              </a:spcAft>
            </a:pPr>
            <a:br>
              <a:rPr lang="en-US" sz="800" dirty="0">
                <a:effectLst/>
                <a:latin typeface="Corbel" panose="020B0503020204020204" pitchFamily="34" charset="0"/>
                <a:ea typeface="MS Mincho"/>
                <a:cs typeface="Times New Roman" panose="02020603050405020304" pitchFamily="18" charset="0"/>
              </a:rPr>
            </a:br>
            <a:endParaRPr lang="en-US" sz="1200" dirty="0">
              <a:effectLst/>
              <a:ea typeface="MS Mincho"/>
              <a:cs typeface="Times New Roman" panose="02020603050405020304" pitchFamily="18" charset="0"/>
            </a:endParaRPr>
          </a:p>
        </p:txBody>
      </p:sp>
      <p:pic>
        <p:nvPicPr>
          <p:cNvPr id="10" name="Picture 2" descr="C:\Users\ecannata\AppData\Local\Microsoft\Windows\INetCache\IE\D3NNB5YK\1200px-Osaka07_D8M_M110MH_Decathlon_Scen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5803" y="2218513"/>
            <a:ext cx="6310613" cy="411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07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solidFill>
            <a:srgbClr val="DED6E9"/>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br>
              <a:rPr lang="en-US" dirty="0"/>
            </a:br>
            <a:br>
              <a:rPr lang="en-US" dirty="0"/>
            </a:br>
            <a:endParaRPr lang="en-US" dirty="0"/>
          </a:p>
        </p:txBody>
      </p:sp>
      <p:sp>
        <p:nvSpPr>
          <p:cNvPr id="3" name="Content Placeholder 2"/>
          <p:cNvSpPr>
            <a:spLocks noGrp="1"/>
          </p:cNvSpPr>
          <p:nvPr>
            <p:ph idx="1"/>
          </p:nvPr>
        </p:nvSpPr>
        <p:spPr/>
        <p:txBody>
          <a:bodyPr/>
          <a:lstStyle/>
          <a:p>
            <a:pPr marL="914400" lvl="2" indent="0">
              <a:buNone/>
            </a:pPr>
            <a:endParaRPr lang="en-US" dirty="0"/>
          </a:p>
          <a:p>
            <a:pPr marL="914400" lvl="2" indent="0">
              <a:buNone/>
            </a:pPr>
            <a:endParaRPr lang="en-US" dirty="0"/>
          </a:p>
        </p:txBody>
      </p:sp>
      <p:sp>
        <p:nvSpPr>
          <p:cNvPr id="6" name="Parallelogram 5"/>
          <p:cNvSpPr/>
          <p:nvPr/>
        </p:nvSpPr>
        <p:spPr>
          <a:xfrm flipH="1">
            <a:off x="1109271" y="538638"/>
            <a:ext cx="9893507" cy="978535"/>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Parallelogram 6"/>
          <p:cNvSpPr/>
          <p:nvPr/>
        </p:nvSpPr>
        <p:spPr>
          <a:xfrm flipH="1">
            <a:off x="2475904" y="435765"/>
            <a:ext cx="6990413" cy="1184275"/>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dirty="0"/>
              <a:t>DIFFERENT RUNNERS…SAME RACE</a:t>
            </a:r>
            <a:endParaRPr lang="en-US" sz="2400"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9644920" y="623091"/>
            <a:ext cx="927735" cy="809625"/>
          </a:xfrm>
          <a:prstGeom prst="rect">
            <a:avLst/>
          </a:prstGeom>
        </p:spPr>
      </p:pic>
      <p:sp>
        <p:nvSpPr>
          <p:cNvPr id="16" name="Text Box 12"/>
          <p:cNvSpPr txBox="1"/>
          <p:nvPr/>
        </p:nvSpPr>
        <p:spPr>
          <a:xfrm>
            <a:off x="3448050" y="2974757"/>
            <a:ext cx="2857500" cy="13716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p:txBody>
      </p:sp>
      <p:sp>
        <p:nvSpPr>
          <p:cNvPr id="17" name="Text Box 9"/>
          <p:cNvSpPr txBox="1"/>
          <p:nvPr/>
        </p:nvSpPr>
        <p:spPr>
          <a:xfrm>
            <a:off x="6364670" y="2444009"/>
            <a:ext cx="5833241" cy="435481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a:p>
            <a:pPr marL="0" marR="0">
              <a:lnSpc>
                <a:spcPct val="130000"/>
              </a:lnSpc>
              <a:spcBef>
                <a:spcPts val="0"/>
              </a:spcBef>
              <a:spcAft>
                <a:spcPts val="0"/>
              </a:spcAft>
            </a:pPr>
            <a:r>
              <a:rPr lang="en-US" sz="800" b="1" dirty="0">
                <a:effectLst/>
                <a:latin typeface="Corbel" panose="020B0503020204020204" pitchFamily="34" charset="0"/>
                <a:ea typeface="MS Mincho"/>
                <a:cs typeface="Times New Roman" panose="02020603050405020304" pitchFamily="18" charset="0"/>
              </a:rPr>
              <a:t> </a:t>
            </a:r>
            <a:endParaRPr lang="en-US" sz="1200" dirty="0">
              <a:effectLst/>
              <a:ea typeface="MS Mincho"/>
              <a:cs typeface="Times New Roman" panose="02020603050405020304" pitchFamily="18" charset="0"/>
            </a:endParaRPr>
          </a:p>
          <a:p>
            <a:pPr marL="0" marR="0">
              <a:lnSpc>
                <a:spcPct val="130000"/>
              </a:lnSpc>
              <a:spcBef>
                <a:spcPts val="0"/>
              </a:spcBef>
              <a:spcAft>
                <a:spcPts val="0"/>
              </a:spcAft>
            </a:pPr>
            <a:br>
              <a:rPr lang="en-US" sz="800" dirty="0">
                <a:effectLst/>
                <a:latin typeface="Corbel" panose="020B0503020204020204" pitchFamily="34" charset="0"/>
                <a:ea typeface="MS Mincho"/>
                <a:cs typeface="Times New Roman" panose="02020603050405020304" pitchFamily="18" charset="0"/>
              </a:rPr>
            </a:br>
            <a:endParaRPr lang="en-US" sz="1200" dirty="0">
              <a:effectLst/>
              <a:ea typeface="MS Mincho"/>
              <a:cs typeface="Times New Roman" panose="02020603050405020304" pitchFamily="18" charset="0"/>
            </a:endParaRPr>
          </a:p>
        </p:txBody>
      </p:sp>
      <p:pic>
        <p:nvPicPr>
          <p:cNvPr id="11" name="Content Placeholder 3" descr="BXP135660 | Starting Blocks at Vacant Starting &lt;strong&gt;Line&lt;/strong&gt; Befor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0132" y="2360428"/>
            <a:ext cx="5453956" cy="3408723"/>
          </a:xfrm>
          <a:prstGeom prst="rect">
            <a:avLst/>
          </a:prstGeom>
        </p:spPr>
      </p:pic>
    </p:spTree>
    <p:extLst>
      <p:ext uri="{BB962C8B-B14F-4D97-AF65-F5344CB8AC3E}">
        <p14:creationId xmlns:p14="http://schemas.microsoft.com/office/powerpoint/2010/main" val="325633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solidFill>
            <a:srgbClr val="DED6E9"/>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br>
              <a:rPr lang="en-US" dirty="0"/>
            </a:br>
            <a:br>
              <a:rPr lang="en-US" dirty="0"/>
            </a:br>
            <a:endParaRPr lang="en-US" dirty="0"/>
          </a:p>
        </p:txBody>
      </p:sp>
      <p:sp>
        <p:nvSpPr>
          <p:cNvPr id="3" name="Content Placeholder 2"/>
          <p:cNvSpPr>
            <a:spLocks noGrp="1"/>
          </p:cNvSpPr>
          <p:nvPr>
            <p:ph idx="1"/>
          </p:nvPr>
        </p:nvSpPr>
        <p:spPr/>
        <p:txBody>
          <a:bodyPr/>
          <a:lstStyle/>
          <a:p>
            <a:pPr marL="914400" lvl="2" indent="0">
              <a:buNone/>
            </a:pPr>
            <a:endParaRPr lang="en-US" dirty="0"/>
          </a:p>
          <a:p>
            <a:pPr marL="914400" lvl="2" indent="0">
              <a:buNone/>
            </a:pPr>
            <a:endParaRPr lang="en-US" dirty="0"/>
          </a:p>
        </p:txBody>
      </p:sp>
      <p:sp>
        <p:nvSpPr>
          <p:cNvPr id="6" name="Parallelogram 5"/>
          <p:cNvSpPr/>
          <p:nvPr/>
        </p:nvSpPr>
        <p:spPr>
          <a:xfrm flipH="1">
            <a:off x="1109271" y="538638"/>
            <a:ext cx="9893507" cy="978535"/>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Parallelogram 6"/>
          <p:cNvSpPr/>
          <p:nvPr/>
        </p:nvSpPr>
        <p:spPr>
          <a:xfrm flipH="1">
            <a:off x="2475904" y="435765"/>
            <a:ext cx="6990413" cy="1184275"/>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dirty="0"/>
              <a:t>PASSING THE BATON</a:t>
            </a:r>
            <a:endParaRPr lang="en-US" sz="2400"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9644920" y="623091"/>
            <a:ext cx="927735" cy="809625"/>
          </a:xfrm>
          <a:prstGeom prst="rect">
            <a:avLst/>
          </a:prstGeom>
        </p:spPr>
      </p:pic>
      <p:sp>
        <p:nvSpPr>
          <p:cNvPr id="16" name="Text Box 12"/>
          <p:cNvSpPr txBox="1"/>
          <p:nvPr/>
        </p:nvSpPr>
        <p:spPr>
          <a:xfrm>
            <a:off x="3507170" y="2917607"/>
            <a:ext cx="2857500" cy="13716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p:txBody>
      </p:sp>
      <p:sp>
        <p:nvSpPr>
          <p:cNvPr id="17" name="Text Box 9"/>
          <p:cNvSpPr txBox="1"/>
          <p:nvPr/>
        </p:nvSpPr>
        <p:spPr>
          <a:xfrm>
            <a:off x="6364670" y="2444009"/>
            <a:ext cx="5833241" cy="435481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a:p>
            <a:pPr marL="0" marR="0">
              <a:lnSpc>
                <a:spcPct val="130000"/>
              </a:lnSpc>
              <a:spcBef>
                <a:spcPts val="0"/>
              </a:spcBef>
              <a:spcAft>
                <a:spcPts val="0"/>
              </a:spcAft>
            </a:pPr>
            <a:r>
              <a:rPr lang="en-US" sz="800" b="1" dirty="0">
                <a:effectLst/>
                <a:latin typeface="Corbel" panose="020B0503020204020204" pitchFamily="34" charset="0"/>
                <a:ea typeface="MS Mincho"/>
                <a:cs typeface="Times New Roman" panose="02020603050405020304" pitchFamily="18" charset="0"/>
              </a:rPr>
              <a:t> </a:t>
            </a:r>
            <a:endParaRPr lang="en-US" sz="1200" dirty="0">
              <a:effectLst/>
              <a:ea typeface="MS Mincho"/>
              <a:cs typeface="Times New Roman" panose="02020603050405020304" pitchFamily="18" charset="0"/>
            </a:endParaRPr>
          </a:p>
          <a:p>
            <a:pPr marL="0" marR="0">
              <a:lnSpc>
                <a:spcPct val="130000"/>
              </a:lnSpc>
              <a:spcBef>
                <a:spcPts val="0"/>
              </a:spcBef>
              <a:spcAft>
                <a:spcPts val="0"/>
              </a:spcAft>
            </a:pPr>
            <a:br>
              <a:rPr lang="en-US" sz="800" dirty="0">
                <a:effectLst/>
                <a:latin typeface="Corbel" panose="020B0503020204020204" pitchFamily="34" charset="0"/>
                <a:ea typeface="MS Mincho"/>
                <a:cs typeface="Times New Roman" panose="02020603050405020304" pitchFamily="18" charset="0"/>
              </a:rPr>
            </a:br>
            <a:endParaRPr lang="en-US" sz="1200" dirty="0">
              <a:effectLst/>
              <a:ea typeface="MS Mincho"/>
              <a:cs typeface="Times New Roman" panose="02020603050405020304" pitchFamily="18" charset="0"/>
            </a:endParaRPr>
          </a:p>
        </p:txBody>
      </p:sp>
      <p:pic>
        <p:nvPicPr>
          <p:cNvPr id="11" name="Content Placeholder 3" descr="Back to photostrea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9920" y="2172494"/>
            <a:ext cx="5852160" cy="3657600"/>
          </a:xfrm>
          <a:prstGeom prst="rect">
            <a:avLst/>
          </a:prstGeom>
        </p:spPr>
      </p:pic>
    </p:spTree>
    <p:extLst>
      <p:ext uri="{BB962C8B-B14F-4D97-AF65-F5344CB8AC3E}">
        <p14:creationId xmlns:p14="http://schemas.microsoft.com/office/powerpoint/2010/main" val="3262541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solidFill>
            <a:srgbClr val="DED6E9"/>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br>
              <a:rPr lang="en-US" dirty="0"/>
            </a:br>
            <a:br>
              <a:rPr lang="en-US" dirty="0"/>
            </a:br>
            <a:endParaRPr lang="en-US" dirty="0"/>
          </a:p>
        </p:txBody>
      </p:sp>
      <p:sp>
        <p:nvSpPr>
          <p:cNvPr id="3" name="Content Placeholder 2"/>
          <p:cNvSpPr>
            <a:spLocks noGrp="1"/>
          </p:cNvSpPr>
          <p:nvPr>
            <p:ph idx="1"/>
          </p:nvPr>
        </p:nvSpPr>
        <p:spPr/>
        <p:txBody>
          <a:bodyPr/>
          <a:lstStyle/>
          <a:p>
            <a:pPr marL="914400" lvl="2" indent="0">
              <a:buNone/>
            </a:pPr>
            <a:endParaRPr lang="en-US" dirty="0"/>
          </a:p>
          <a:p>
            <a:pPr marL="914400" lvl="2" indent="0">
              <a:buNone/>
            </a:pPr>
            <a:endParaRPr lang="en-US" dirty="0"/>
          </a:p>
        </p:txBody>
      </p:sp>
      <p:sp>
        <p:nvSpPr>
          <p:cNvPr id="6" name="Parallelogram 5"/>
          <p:cNvSpPr/>
          <p:nvPr/>
        </p:nvSpPr>
        <p:spPr>
          <a:xfrm flipH="1">
            <a:off x="1109271" y="538638"/>
            <a:ext cx="9893507" cy="978535"/>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Parallelogram 6"/>
          <p:cNvSpPr/>
          <p:nvPr/>
        </p:nvSpPr>
        <p:spPr>
          <a:xfrm flipH="1">
            <a:off x="2475904" y="435765"/>
            <a:ext cx="6990413" cy="1184275"/>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dirty="0"/>
              <a:t>IT’S A HEAVY LIFT…ALONE</a:t>
            </a:r>
            <a:endParaRPr lang="en-US" sz="2400"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9644920" y="623091"/>
            <a:ext cx="927735" cy="809625"/>
          </a:xfrm>
          <a:prstGeom prst="rect">
            <a:avLst/>
          </a:prstGeom>
        </p:spPr>
      </p:pic>
      <p:sp>
        <p:nvSpPr>
          <p:cNvPr id="16" name="Text Box 12"/>
          <p:cNvSpPr txBox="1"/>
          <p:nvPr/>
        </p:nvSpPr>
        <p:spPr>
          <a:xfrm>
            <a:off x="3507170" y="2917607"/>
            <a:ext cx="2857500" cy="13716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p:txBody>
      </p:sp>
      <p:sp>
        <p:nvSpPr>
          <p:cNvPr id="17" name="Text Box 9"/>
          <p:cNvSpPr txBox="1"/>
          <p:nvPr/>
        </p:nvSpPr>
        <p:spPr>
          <a:xfrm>
            <a:off x="6364670" y="2444009"/>
            <a:ext cx="5833241" cy="435481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a:p>
            <a:pPr marL="0" marR="0">
              <a:lnSpc>
                <a:spcPct val="130000"/>
              </a:lnSpc>
              <a:spcBef>
                <a:spcPts val="0"/>
              </a:spcBef>
              <a:spcAft>
                <a:spcPts val="0"/>
              </a:spcAft>
            </a:pPr>
            <a:r>
              <a:rPr lang="en-US" sz="800" b="1" dirty="0">
                <a:effectLst/>
                <a:latin typeface="Corbel" panose="020B0503020204020204" pitchFamily="34" charset="0"/>
                <a:ea typeface="MS Mincho"/>
                <a:cs typeface="Times New Roman" panose="02020603050405020304" pitchFamily="18" charset="0"/>
              </a:rPr>
              <a:t> </a:t>
            </a:r>
            <a:endParaRPr lang="en-US" sz="1200" dirty="0">
              <a:effectLst/>
              <a:ea typeface="MS Mincho"/>
              <a:cs typeface="Times New Roman" panose="02020603050405020304" pitchFamily="18" charset="0"/>
            </a:endParaRPr>
          </a:p>
          <a:p>
            <a:pPr marL="0" marR="0">
              <a:lnSpc>
                <a:spcPct val="130000"/>
              </a:lnSpc>
              <a:spcBef>
                <a:spcPts val="0"/>
              </a:spcBef>
              <a:spcAft>
                <a:spcPts val="0"/>
              </a:spcAft>
            </a:pPr>
            <a:br>
              <a:rPr lang="en-US" sz="800" dirty="0">
                <a:effectLst/>
                <a:latin typeface="Corbel" panose="020B0503020204020204" pitchFamily="34" charset="0"/>
                <a:ea typeface="MS Mincho"/>
                <a:cs typeface="Times New Roman" panose="02020603050405020304" pitchFamily="18" charset="0"/>
              </a:rPr>
            </a:br>
            <a:endParaRPr lang="en-US" sz="1200" dirty="0">
              <a:effectLst/>
              <a:ea typeface="MS Mincho"/>
              <a:cs typeface="Times New Roman" panose="02020603050405020304" pitchFamily="18" charset="0"/>
            </a:endParaRPr>
          </a:p>
        </p:txBody>
      </p:sp>
      <p:pic>
        <p:nvPicPr>
          <p:cNvPr id="9" name="Picture 2">
            <a:extLst>
              <a:ext uri="{FF2B5EF4-FFF2-40B4-BE49-F238E27FC236}">
                <a16:creationId xmlns:a16="http://schemas.microsoft.com/office/drawing/2014/main" id="{7DFAFAA2-7F70-4113-8902-3A5DFB2E0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68" y="2161957"/>
            <a:ext cx="6381749" cy="425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75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solidFill>
            <a:srgbClr val="DED6E9"/>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br>
              <a:rPr lang="en-US" dirty="0"/>
            </a:br>
            <a:br>
              <a:rPr lang="en-US" dirty="0"/>
            </a:br>
            <a:endParaRPr lang="en-US" dirty="0"/>
          </a:p>
        </p:txBody>
      </p:sp>
      <p:sp>
        <p:nvSpPr>
          <p:cNvPr id="3" name="Content Placeholder 2"/>
          <p:cNvSpPr>
            <a:spLocks noGrp="1"/>
          </p:cNvSpPr>
          <p:nvPr>
            <p:ph idx="1"/>
          </p:nvPr>
        </p:nvSpPr>
        <p:spPr/>
        <p:txBody>
          <a:bodyPr/>
          <a:lstStyle/>
          <a:p>
            <a:pPr marL="914400" lvl="2" indent="0">
              <a:buNone/>
            </a:pPr>
            <a:endParaRPr lang="en-US" dirty="0"/>
          </a:p>
          <a:p>
            <a:pPr marL="914400" lvl="2" indent="0">
              <a:buNone/>
            </a:pPr>
            <a:endParaRPr lang="en-US" dirty="0"/>
          </a:p>
        </p:txBody>
      </p:sp>
      <p:sp>
        <p:nvSpPr>
          <p:cNvPr id="6" name="Parallelogram 5"/>
          <p:cNvSpPr/>
          <p:nvPr/>
        </p:nvSpPr>
        <p:spPr>
          <a:xfrm flipH="1">
            <a:off x="1109271" y="538638"/>
            <a:ext cx="9893507" cy="978535"/>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Parallelogram 6"/>
          <p:cNvSpPr/>
          <p:nvPr/>
        </p:nvSpPr>
        <p:spPr>
          <a:xfrm flipH="1">
            <a:off x="2475904" y="435765"/>
            <a:ext cx="6990413" cy="1184275"/>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dirty="0"/>
              <a:t>ADVANCING THE VISION… TOGETHER</a:t>
            </a:r>
            <a:endParaRPr lang="en-US" sz="2400"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9644920" y="623091"/>
            <a:ext cx="927735" cy="809625"/>
          </a:xfrm>
          <a:prstGeom prst="rect">
            <a:avLst/>
          </a:prstGeom>
        </p:spPr>
      </p:pic>
      <p:sp>
        <p:nvSpPr>
          <p:cNvPr id="16" name="Text Box 12"/>
          <p:cNvSpPr txBox="1"/>
          <p:nvPr/>
        </p:nvSpPr>
        <p:spPr>
          <a:xfrm>
            <a:off x="3507170" y="2917607"/>
            <a:ext cx="2857500" cy="13716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p:txBody>
      </p:sp>
      <p:sp>
        <p:nvSpPr>
          <p:cNvPr id="17" name="Text Box 9"/>
          <p:cNvSpPr txBox="1"/>
          <p:nvPr/>
        </p:nvSpPr>
        <p:spPr>
          <a:xfrm>
            <a:off x="6364670" y="2444009"/>
            <a:ext cx="5833241" cy="435481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a:p>
            <a:pPr marL="0" marR="0">
              <a:lnSpc>
                <a:spcPct val="130000"/>
              </a:lnSpc>
              <a:spcBef>
                <a:spcPts val="0"/>
              </a:spcBef>
              <a:spcAft>
                <a:spcPts val="0"/>
              </a:spcAft>
            </a:pPr>
            <a:r>
              <a:rPr lang="en-US" sz="800" b="1" dirty="0">
                <a:effectLst/>
                <a:latin typeface="Corbel" panose="020B0503020204020204" pitchFamily="34" charset="0"/>
                <a:ea typeface="MS Mincho"/>
                <a:cs typeface="Times New Roman" panose="02020603050405020304" pitchFamily="18" charset="0"/>
              </a:rPr>
              <a:t> </a:t>
            </a:r>
            <a:endParaRPr lang="en-US" sz="1200" dirty="0">
              <a:effectLst/>
              <a:ea typeface="MS Mincho"/>
              <a:cs typeface="Times New Roman" panose="02020603050405020304" pitchFamily="18" charset="0"/>
            </a:endParaRPr>
          </a:p>
          <a:p>
            <a:pPr marL="0" marR="0">
              <a:lnSpc>
                <a:spcPct val="130000"/>
              </a:lnSpc>
              <a:spcBef>
                <a:spcPts val="0"/>
              </a:spcBef>
              <a:spcAft>
                <a:spcPts val="0"/>
              </a:spcAft>
            </a:pPr>
            <a:br>
              <a:rPr lang="en-US" sz="800" dirty="0">
                <a:effectLst/>
                <a:latin typeface="Corbel" panose="020B0503020204020204" pitchFamily="34" charset="0"/>
                <a:ea typeface="MS Mincho"/>
                <a:cs typeface="Times New Roman" panose="02020603050405020304" pitchFamily="18" charset="0"/>
              </a:rPr>
            </a:br>
            <a:endParaRPr lang="en-US" sz="1200" dirty="0">
              <a:effectLst/>
              <a:ea typeface="MS Mincho"/>
              <a:cs typeface="Times New Roman" panose="02020603050405020304" pitchFamily="18" charset="0"/>
            </a:endParaRPr>
          </a:p>
        </p:txBody>
      </p:sp>
      <p:pic>
        <p:nvPicPr>
          <p:cNvPr id="10" name="Picture 2">
            <a:extLst>
              <a:ext uri="{FF2B5EF4-FFF2-40B4-BE49-F238E27FC236}">
                <a16:creationId xmlns:a16="http://schemas.microsoft.com/office/drawing/2014/main" id="{6099D4F6-848C-40C3-9DBF-6A3BBFFAD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955" y="2137767"/>
            <a:ext cx="7366090" cy="41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278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8A56-81E1-494D-AE9E-C60FDF2317D3}"/>
              </a:ext>
            </a:extLst>
          </p:cNvPr>
          <p:cNvSpPr txBox="1">
            <a:spLocks/>
          </p:cNvSpPr>
          <p:nvPr/>
        </p:nvSpPr>
        <p:spPr>
          <a:xfrm>
            <a:off x="677334" y="609600"/>
            <a:ext cx="8596668" cy="576262"/>
          </a:xfrm>
          <a:prstGeom prst="rect">
            <a:avLst/>
          </a:prstGeom>
        </p:spPr>
        <p:txBody>
          <a:bodyPr>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a:solidFill>
                  <a:schemeClr val="accent2"/>
                </a:solidFill>
                <a:latin typeface="Agency FB" panose="020B0503020202020204" pitchFamily="34" charset="0"/>
              </a:rPr>
              <a:t>Connecticut’s Children’s Behavioral Health Plan</a:t>
            </a:r>
            <a:endParaRPr lang="en-US" dirty="0">
              <a:solidFill>
                <a:schemeClr val="accent2"/>
              </a:solidFill>
            </a:endParaRPr>
          </a:p>
        </p:txBody>
      </p:sp>
      <p:sp>
        <p:nvSpPr>
          <p:cNvPr id="3" name="Content Placeholder 3">
            <a:extLst>
              <a:ext uri="{FF2B5EF4-FFF2-40B4-BE49-F238E27FC236}">
                <a16:creationId xmlns:a16="http://schemas.microsoft.com/office/drawing/2014/main" id="{8B39BF74-0BFA-44AD-BE88-94D99C964CAD}"/>
              </a:ext>
            </a:extLst>
          </p:cNvPr>
          <p:cNvSpPr txBox="1">
            <a:spLocks/>
          </p:cNvSpPr>
          <p:nvPr/>
        </p:nvSpPr>
        <p:spPr>
          <a:xfrm>
            <a:off x="675745" y="1755291"/>
            <a:ext cx="4185623" cy="3923681"/>
          </a:xfrm>
          <a:prstGeom prst="rect">
            <a:avLst/>
          </a:prstGeom>
        </p:spPr>
        <p:txBody>
          <a:bodyPr>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1900" b="1" dirty="0">
                <a:solidFill>
                  <a:schemeClr val="tx1"/>
                </a:solidFill>
              </a:rPr>
              <a:t>Racial Equity and Justice - </a:t>
            </a:r>
            <a:r>
              <a:rPr lang="en-US" sz="1900" dirty="0">
                <a:solidFill>
                  <a:schemeClr val="tx1"/>
                </a:solidFill>
              </a:rPr>
              <a:t>All services will be measured and evaluated with a health equity and racial justice perspective with the explicit intent of reducing disparities and racial injustice.</a:t>
            </a:r>
          </a:p>
          <a:p>
            <a:pPr>
              <a:buFont typeface="Arial" panose="020B0604020202020204" pitchFamily="34" charset="0"/>
              <a:buChar char="•"/>
            </a:pPr>
            <a:r>
              <a:rPr lang="en-US" sz="1900" b="1" dirty="0">
                <a:solidFill>
                  <a:schemeClr val="tx1"/>
                </a:solidFill>
              </a:rPr>
              <a:t>Family-driven and youth guided - Th</a:t>
            </a:r>
            <a:r>
              <a:rPr lang="en-US" sz="1900" dirty="0">
                <a:solidFill>
                  <a:schemeClr val="tx1"/>
                </a:solidFill>
              </a:rPr>
              <a:t>e family voice informs all aspects of the service system.</a:t>
            </a:r>
          </a:p>
          <a:p>
            <a:pPr>
              <a:buFont typeface="Arial" panose="020B0604020202020204" pitchFamily="34" charset="0"/>
              <a:buChar char="•"/>
            </a:pPr>
            <a:r>
              <a:rPr lang="en-US" sz="1900" b="1" dirty="0">
                <a:solidFill>
                  <a:schemeClr val="tx1"/>
                </a:solidFill>
              </a:rPr>
              <a:t>Trauma informed  -</a:t>
            </a:r>
            <a:r>
              <a:rPr lang="en-US" sz="1900" dirty="0">
                <a:solidFill>
                  <a:schemeClr val="tx1"/>
                </a:solidFill>
              </a:rPr>
              <a:t>Trauma is pervasive and all services must be provided in a trauma informed manner, with the recognition that unmitigated exposure to adverse childhood experiences including violence, physical or sexual abuse, and other traumatic events can cause serious and chronic health and behavioral health problems and is associated with increased involvement with the criminal justice and child welfare systems.</a:t>
            </a:r>
          </a:p>
          <a:p>
            <a:endParaRPr lang="en-US" dirty="0"/>
          </a:p>
        </p:txBody>
      </p:sp>
      <p:sp>
        <p:nvSpPr>
          <p:cNvPr id="4" name="Content Placeholder 5">
            <a:extLst>
              <a:ext uri="{FF2B5EF4-FFF2-40B4-BE49-F238E27FC236}">
                <a16:creationId xmlns:a16="http://schemas.microsoft.com/office/drawing/2014/main" id="{8CBAA16C-9064-4FFE-9112-6A192E5C28BD}"/>
              </a:ext>
            </a:extLst>
          </p:cNvPr>
          <p:cNvSpPr txBox="1">
            <a:spLocks/>
          </p:cNvSpPr>
          <p:nvPr/>
        </p:nvSpPr>
        <p:spPr>
          <a:xfrm>
            <a:off x="5088385" y="1752338"/>
            <a:ext cx="4185617" cy="3563493"/>
          </a:xfrm>
          <a:prstGeom prst="rect">
            <a:avLst/>
          </a:prstGeom>
        </p:spPr>
        <p:txBody>
          <a:bodyPr>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1900" b="1" dirty="0">
                <a:solidFill>
                  <a:schemeClr val="tx1"/>
                </a:solidFill>
              </a:rPr>
              <a:t>Culturally and linguistically appropriate - </a:t>
            </a:r>
            <a:r>
              <a:rPr lang="en-US" sz="1900" dirty="0">
                <a:solidFill>
                  <a:schemeClr val="tx1"/>
                </a:solidFill>
              </a:rPr>
              <a:t>agencies, programs, and services will reflect the cultural, racial, ethnic, and linguistic differences of the populations they serve to facilitate access to and utilization of appropriate services and supports and to eliminate disparities in care</a:t>
            </a:r>
          </a:p>
          <a:p>
            <a:pPr>
              <a:buFont typeface="Arial" panose="020B0604020202020204" pitchFamily="34" charset="0"/>
              <a:buChar char="•"/>
            </a:pPr>
            <a:r>
              <a:rPr lang="en-US" sz="1900" b="1" dirty="0">
                <a:solidFill>
                  <a:schemeClr val="tx1"/>
                </a:solidFill>
              </a:rPr>
              <a:t>Community-based - </a:t>
            </a:r>
            <a:r>
              <a:rPr lang="en-US" sz="1900" dirty="0">
                <a:solidFill>
                  <a:schemeClr val="tx1"/>
                </a:solidFill>
              </a:rPr>
              <a:t>the locus of services as well as system management resting within a supportive, adaptive infrastructure of structures, processes, and relationships at the community level</a:t>
            </a:r>
            <a:endParaRPr lang="en-US" sz="1900" b="1" dirty="0">
              <a:solidFill>
                <a:schemeClr val="tx1"/>
              </a:solidFill>
            </a:endParaRPr>
          </a:p>
          <a:p>
            <a:pPr>
              <a:buFont typeface="Arial" panose="020B0604020202020204" pitchFamily="34" charset="0"/>
              <a:buChar char="•"/>
            </a:pPr>
            <a:r>
              <a:rPr lang="en-US" sz="1900" b="1" dirty="0">
                <a:solidFill>
                  <a:schemeClr val="tx1"/>
                </a:solidFill>
              </a:rPr>
              <a:t>Workforce development – Providers and staff </a:t>
            </a:r>
            <a:r>
              <a:rPr lang="en-US" sz="1900" dirty="0">
                <a:solidFill>
                  <a:schemeClr val="tx1"/>
                </a:solidFill>
              </a:rPr>
              <a:t>should promote hiring and sustaining qualified staff that resemble the community served</a:t>
            </a:r>
          </a:p>
          <a:p>
            <a:endParaRPr lang="en-US" dirty="0"/>
          </a:p>
        </p:txBody>
      </p:sp>
      <p:sp>
        <p:nvSpPr>
          <p:cNvPr id="5" name="Text Placeholder 3">
            <a:extLst>
              <a:ext uri="{FF2B5EF4-FFF2-40B4-BE49-F238E27FC236}">
                <a16:creationId xmlns:a16="http://schemas.microsoft.com/office/drawing/2014/main" id="{55EDD6C8-2499-4823-B4BC-C16550D580E6}"/>
              </a:ext>
            </a:extLst>
          </p:cNvPr>
          <p:cNvSpPr txBox="1">
            <a:spLocks/>
          </p:cNvSpPr>
          <p:nvPr/>
        </p:nvSpPr>
        <p:spPr>
          <a:xfrm>
            <a:off x="0" y="5572341"/>
            <a:ext cx="10517325" cy="1285659"/>
          </a:xfrm>
          <a:prstGeom prst="rect">
            <a:avLst/>
          </a:prstGeom>
        </p:spPr>
        <p:txBody>
          <a:bodyPr>
            <a:normAutofit fontScale="3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n-US" sz="4900" b="1" i="1" dirty="0">
                <a:latin typeface="Times New Roman" panose="02020603050405020304" pitchFamily="18" charset="0"/>
                <a:cs typeface="Times New Roman" panose="02020603050405020304" pitchFamily="18" charset="0"/>
              </a:rPr>
              <a:t>Vision</a:t>
            </a:r>
          </a:p>
          <a:p>
            <a:pPr marL="457200" lvl="1" indent="0" algn="just">
              <a:buFont typeface="Wingdings 3" charset="2"/>
              <a:buNone/>
            </a:pPr>
            <a:r>
              <a:rPr lang="en-US" sz="4900" b="1" dirty="0">
                <a:latin typeface="Eras Light ITC" panose="020B0402030504020804" pitchFamily="34" charset="0"/>
                <a:cs typeface="Times New Roman" panose="02020603050405020304" pitchFamily="18" charset="0"/>
              </a:rPr>
              <a:t>A spectrum of effective, community-based services and supports for children and youth with or at-risk for mental health or other challenges and their families, that is organized into a coordinated network, builds meaningful partnerships with families and youth, and addresses their cultural and linguistic needs, in order to help them to function better at home, in school, in the community, and throughout life.</a:t>
            </a:r>
          </a:p>
          <a:p>
            <a:pPr marL="0" indent="0">
              <a:buFont typeface="Wingdings 3" charset="2"/>
              <a:buNone/>
            </a:pPr>
            <a:endParaRPr lang="en-US" sz="5600" b="1" i="1" dirty="0">
              <a:latin typeface="Times New Roman" panose="02020603050405020304" pitchFamily="18"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124A81D2-AAC3-4060-9D8B-F38A3EE125B0}"/>
              </a:ext>
            </a:extLst>
          </p:cNvPr>
          <p:cNvSpPr txBox="1"/>
          <p:nvPr/>
        </p:nvSpPr>
        <p:spPr>
          <a:xfrm>
            <a:off x="3724501" y="1113056"/>
            <a:ext cx="2727768" cy="369332"/>
          </a:xfrm>
          <a:prstGeom prst="rect">
            <a:avLst/>
          </a:prstGeom>
          <a:noFill/>
        </p:spPr>
        <p:txBody>
          <a:bodyPr wrap="square" rtlCol="0">
            <a:spAutoFit/>
          </a:bodyPr>
          <a:lstStyle/>
          <a:p>
            <a:pPr algn="ctr"/>
            <a:r>
              <a:rPr lang="en-US" dirty="0"/>
              <a:t>Values and Principles</a:t>
            </a:r>
          </a:p>
        </p:txBody>
      </p:sp>
    </p:spTree>
    <p:extLst>
      <p:ext uri="{BB962C8B-B14F-4D97-AF65-F5344CB8AC3E}">
        <p14:creationId xmlns:p14="http://schemas.microsoft.com/office/powerpoint/2010/main" val="4244339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4CC81A0B-3059-4400-85E2-33B3DCF8BFBD}"/>
              </a:ext>
            </a:extLst>
          </p:cNvPr>
          <p:cNvSpPr txBox="1">
            <a:spLocks/>
          </p:cNvSpPr>
          <p:nvPr/>
        </p:nvSpPr>
        <p:spPr>
          <a:xfrm>
            <a:off x="1053432" y="689113"/>
            <a:ext cx="4185623" cy="2372139"/>
          </a:xfrm>
          <a:prstGeom prst="rect">
            <a:avLst/>
          </a:prstGeom>
          <a:solidFill>
            <a:schemeClr val="accent1"/>
          </a:solidFill>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None/>
            </a:pPr>
            <a:r>
              <a:rPr lang="en-US" sz="2000" b="1" dirty="0">
                <a:solidFill>
                  <a:schemeClr val="tx1"/>
                </a:solidFill>
              </a:rPr>
              <a:t>Gaps in the Crisis Service System</a:t>
            </a:r>
          </a:p>
          <a:p>
            <a:pPr marL="0" indent="0">
              <a:spcBef>
                <a:spcPts val="600"/>
              </a:spcBef>
              <a:buNone/>
            </a:pPr>
            <a:r>
              <a:rPr lang="en-US" sz="1400" b="1" dirty="0">
                <a:solidFill>
                  <a:schemeClr val="tx1"/>
                </a:solidFill>
              </a:rPr>
              <a:t>-Enhance capacity for Special Populations</a:t>
            </a:r>
          </a:p>
          <a:p>
            <a:pPr marL="0" indent="0">
              <a:spcBef>
                <a:spcPts val="600"/>
              </a:spcBef>
              <a:buNone/>
            </a:pPr>
            <a:r>
              <a:rPr lang="en-US" sz="1400" b="1" dirty="0">
                <a:solidFill>
                  <a:schemeClr val="tx1"/>
                </a:solidFill>
              </a:rPr>
              <a:t>-Increased demand for services</a:t>
            </a:r>
          </a:p>
          <a:p>
            <a:pPr marL="0" indent="0">
              <a:spcBef>
                <a:spcPts val="600"/>
              </a:spcBef>
              <a:buNone/>
            </a:pPr>
            <a:r>
              <a:rPr lang="en-US" sz="1400" b="1" dirty="0">
                <a:solidFill>
                  <a:schemeClr val="tx1"/>
                </a:solidFill>
              </a:rPr>
              <a:t>-Higher Acuity and Rates of Acuity</a:t>
            </a:r>
          </a:p>
          <a:p>
            <a:pPr marL="0" indent="0">
              <a:spcBef>
                <a:spcPts val="600"/>
              </a:spcBef>
              <a:buNone/>
            </a:pPr>
            <a:r>
              <a:rPr lang="en-US" sz="1400" b="1" dirty="0">
                <a:solidFill>
                  <a:schemeClr val="tx1"/>
                </a:solidFill>
              </a:rPr>
              <a:t>-Urgent Care as a place-based alternative to the       ED when a child cannot remain at home</a:t>
            </a:r>
          </a:p>
          <a:p>
            <a:pPr marL="0" indent="0">
              <a:spcBef>
                <a:spcPts val="600"/>
              </a:spcBef>
              <a:buNone/>
            </a:pPr>
            <a:r>
              <a:rPr lang="en-US" sz="1400" b="1" dirty="0">
                <a:solidFill>
                  <a:schemeClr val="tx1"/>
                </a:solidFill>
              </a:rPr>
              <a:t>-System infrastructure to support improved coordination of behavioral health system components</a:t>
            </a:r>
          </a:p>
          <a:p>
            <a:pPr marL="0" indent="0" algn="ctr">
              <a:spcBef>
                <a:spcPts val="0"/>
              </a:spcBef>
              <a:buNone/>
            </a:pPr>
            <a:endParaRPr lang="en-US" sz="1400" b="1" dirty="0">
              <a:solidFill>
                <a:schemeClr val="tx1"/>
              </a:solidFill>
            </a:endParaRPr>
          </a:p>
          <a:p>
            <a:pPr marL="0" indent="0">
              <a:buNone/>
            </a:pPr>
            <a:endParaRPr lang="en-US" dirty="0"/>
          </a:p>
        </p:txBody>
      </p:sp>
      <p:sp>
        <p:nvSpPr>
          <p:cNvPr id="3" name="Content Placeholder 3">
            <a:extLst>
              <a:ext uri="{FF2B5EF4-FFF2-40B4-BE49-F238E27FC236}">
                <a16:creationId xmlns:a16="http://schemas.microsoft.com/office/drawing/2014/main" id="{88FCD129-6D01-48B2-85B8-7226C262A722}"/>
              </a:ext>
            </a:extLst>
          </p:cNvPr>
          <p:cNvSpPr txBox="1">
            <a:spLocks/>
          </p:cNvSpPr>
          <p:nvPr/>
        </p:nvSpPr>
        <p:spPr>
          <a:xfrm>
            <a:off x="1053431" y="3061251"/>
            <a:ext cx="4185623" cy="2372139"/>
          </a:xfrm>
          <a:prstGeom prst="rect">
            <a:avLst/>
          </a:prstGeom>
          <a:solidFill>
            <a:schemeClr val="accent5"/>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None/>
            </a:pPr>
            <a:r>
              <a:rPr lang="en-US" b="1" dirty="0">
                <a:solidFill>
                  <a:schemeClr val="tx1"/>
                </a:solidFill>
              </a:rPr>
              <a:t>Fragmented Service Delivery System</a:t>
            </a:r>
          </a:p>
          <a:p>
            <a:pPr marL="0" indent="0">
              <a:spcBef>
                <a:spcPts val="600"/>
              </a:spcBef>
              <a:buNone/>
            </a:pPr>
            <a:r>
              <a:rPr lang="en-US" sz="1400" b="1" dirty="0">
                <a:solidFill>
                  <a:schemeClr val="tx1"/>
                </a:solidFill>
              </a:rPr>
              <a:t>-Expand CTBHP membership OR create statewide CME to ensure no-wrong-door and system accountability</a:t>
            </a:r>
          </a:p>
          <a:p>
            <a:pPr marL="0" indent="0">
              <a:spcBef>
                <a:spcPts val="600"/>
              </a:spcBef>
              <a:buNone/>
            </a:pPr>
            <a:r>
              <a:rPr lang="en-US" sz="1400" b="1" dirty="0">
                <a:solidFill>
                  <a:schemeClr val="tx1"/>
                </a:solidFill>
              </a:rPr>
              <a:t>-Develop a mechanism through which funding and services can be braided/blended for improved efficiency</a:t>
            </a:r>
          </a:p>
          <a:p>
            <a:pPr marL="0" indent="0">
              <a:spcBef>
                <a:spcPts val="600"/>
              </a:spcBef>
              <a:buNone/>
            </a:pPr>
            <a:r>
              <a:rPr lang="en-US" sz="1400" b="1" dirty="0">
                <a:solidFill>
                  <a:schemeClr val="tx1"/>
                </a:solidFill>
              </a:rPr>
              <a:t>-Increase capacity for cross-system care management</a:t>
            </a:r>
          </a:p>
          <a:p>
            <a:pPr marL="0" indent="0" algn="ctr">
              <a:buNone/>
            </a:pPr>
            <a:endParaRPr lang="en-US" b="1" dirty="0">
              <a:solidFill>
                <a:schemeClr val="tx1"/>
              </a:solidFill>
            </a:endParaRPr>
          </a:p>
          <a:p>
            <a:pPr marL="0" indent="0">
              <a:buNone/>
            </a:pPr>
            <a:endParaRPr lang="en-US" dirty="0"/>
          </a:p>
        </p:txBody>
      </p:sp>
      <p:sp>
        <p:nvSpPr>
          <p:cNvPr id="4" name="Content Placeholder 3">
            <a:extLst>
              <a:ext uri="{FF2B5EF4-FFF2-40B4-BE49-F238E27FC236}">
                <a16:creationId xmlns:a16="http://schemas.microsoft.com/office/drawing/2014/main" id="{276190FA-2AF5-4015-9992-80F85AB5A226}"/>
              </a:ext>
            </a:extLst>
          </p:cNvPr>
          <p:cNvSpPr txBox="1">
            <a:spLocks/>
          </p:cNvSpPr>
          <p:nvPr/>
        </p:nvSpPr>
        <p:spPr>
          <a:xfrm>
            <a:off x="5239054" y="689112"/>
            <a:ext cx="4185623" cy="2372140"/>
          </a:xfrm>
          <a:prstGeom prst="rect">
            <a:avLst/>
          </a:prstGeom>
          <a:solidFill>
            <a:schemeClr val="accent5"/>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None/>
            </a:pPr>
            <a:r>
              <a:rPr lang="en-US" sz="1600" b="1" dirty="0">
                <a:solidFill>
                  <a:schemeClr val="tx1"/>
                </a:solidFill>
              </a:rPr>
              <a:t>Lack of Evidence Based Practice at Scale</a:t>
            </a:r>
          </a:p>
          <a:p>
            <a:pPr marL="0" indent="0">
              <a:spcBef>
                <a:spcPts val="600"/>
              </a:spcBef>
              <a:buNone/>
            </a:pPr>
            <a:r>
              <a:rPr lang="en-US" sz="1400" b="1" dirty="0">
                <a:solidFill>
                  <a:schemeClr val="tx1"/>
                </a:solidFill>
              </a:rPr>
              <a:t>-Introduce Measurement Based Care as a foundational service component</a:t>
            </a:r>
          </a:p>
          <a:p>
            <a:pPr marL="0" indent="0">
              <a:spcBef>
                <a:spcPts val="600"/>
              </a:spcBef>
              <a:buNone/>
            </a:pPr>
            <a:r>
              <a:rPr lang="en-US" sz="1400" b="1" dirty="0">
                <a:solidFill>
                  <a:schemeClr val="tx1"/>
                </a:solidFill>
              </a:rPr>
              <a:t>-Lower provider burden by focusing on actionable clinically meaningful data</a:t>
            </a:r>
          </a:p>
          <a:p>
            <a:pPr marL="0" indent="0">
              <a:spcBef>
                <a:spcPts val="600"/>
              </a:spcBef>
              <a:buNone/>
            </a:pPr>
            <a:r>
              <a:rPr lang="en-US" sz="1400" b="1" dirty="0">
                <a:solidFill>
                  <a:schemeClr val="tx1"/>
                </a:solidFill>
              </a:rPr>
              <a:t>-Leverage technology to improve efficiency</a:t>
            </a:r>
          </a:p>
          <a:p>
            <a:pPr marL="0" indent="0">
              <a:spcBef>
                <a:spcPts val="600"/>
              </a:spcBef>
              <a:buNone/>
            </a:pPr>
            <a:r>
              <a:rPr lang="en-US" sz="1400" b="1" dirty="0">
                <a:solidFill>
                  <a:schemeClr val="tx1"/>
                </a:solidFill>
              </a:rPr>
              <a:t>-Expand and support existing EBPs to close racial and ethnic treatment disparities</a:t>
            </a:r>
          </a:p>
          <a:p>
            <a:pPr marL="0" indent="0">
              <a:spcBef>
                <a:spcPts val="0"/>
              </a:spcBef>
              <a:buNone/>
            </a:pPr>
            <a:endParaRPr lang="en-US" sz="1400" dirty="0"/>
          </a:p>
        </p:txBody>
      </p:sp>
      <p:sp>
        <p:nvSpPr>
          <p:cNvPr id="5" name="Content Placeholder 3">
            <a:extLst>
              <a:ext uri="{FF2B5EF4-FFF2-40B4-BE49-F238E27FC236}">
                <a16:creationId xmlns:a16="http://schemas.microsoft.com/office/drawing/2014/main" id="{896376CF-4625-4DAD-A376-839B8F9C9899}"/>
              </a:ext>
            </a:extLst>
          </p:cNvPr>
          <p:cNvSpPr txBox="1">
            <a:spLocks/>
          </p:cNvSpPr>
          <p:nvPr/>
        </p:nvSpPr>
        <p:spPr>
          <a:xfrm>
            <a:off x="5239053" y="3061252"/>
            <a:ext cx="4185623" cy="2372138"/>
          </a:xfrm>
          <a:prstGeom prst="rect">
            <a:avLst/>
          </a:prstGeom>
          <a:solidFill>
            <a:schemeClr val="accent1"/>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600" b="1" dirty="0">
                <a:solidFill>
                  <a:schemeClr val="tx1"/>
                </a:solidFill>
              </a:rPr>
              <a:t>Lack of Key Accountability Structures</a:t>
            </a:r>
          </a:p>
          <a:p>
            <a:pPr marL="0" indent="0">
              <a:buNone/>
            </a:pPr>
            <a:r>
              <a:rPr lang="en-US" sz="1400" b="1" dirty="0">
                <a:solidFill>
                  <a:schemeClr val="tx1"/>
                </a:solidFill>
              </a:rPr>
              <a:t>-Implement standardized easily administered Outcome Measures, including measures for EBPs</a:t>
            </a:r>
          </a:p>
          <a:p>
            <a:pPr marL="0" indent="0">
              <a:buNone/>
            </a:pPr>
            <a:r>
              <a:rPr lang="en-US" sz="1400" b="1" dirty="0">
                <a:solidFill>
                  <a:schemeClr val="tx1"/>
                </a:solidFill>
              </a:rPr>
              <a:t>-Tie a Portion of Payment to Quality of Care Delivered</a:t>
            </a:r>
          </a:p>
          <a:p>
            <a:pPr marL="0" indent="0">
              <a:buNone/>
            </a:pPr>
            <a:r>
              <a:rPr lang="en-US" sz="1400" b="1" dirty="0">
                <a:solidFill>
                  <a:schemeClr val="tx1"/>
                </a:solidFill>
              </a:rPr>
              <a:t>-Standardized health equity analysis across services</a:t>
            </a:r>
          </a:p>
        </p:txBody>
      </p:sp>
    </p:spTree>
    <p:extLst>
      <p:ext uri="{BB962C8B-B14F-4D97-AF65-F5344CB8AC3E}">
        <p14:creationId xmlns:p14="http://schemas.microsoft.com/office/powerpoint/2010/main" val="76573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972E0E55-784C-499A-BC6C-ABD9EF42FDBA}"/>
              </a:ext>
            </a:extLst>
          </p:cNvPr>
          <p:cNvSpPr txBox="1">
            <a:spLocks/>
          </p:cNvSpPr>
          <p:nvPr/>
        </p:nvSpPr>
        <p:spPr>
          <a:xfrm>
            <a:off x="1053432" y="900526"/>
            <a:ext cx="4185623" cy="2160726"/>
          </a:xfrm>
          <a:prstGeom prst="rect">
            <a:avLst/>
          </a:prstGeom>
          <a:solidFill>
            <a:schemeClr val="bg1">
              <a:lumMod val="85000"/>
            </a:schemeClr>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endParaRPr lang="en-US" sz="2000" b="1" dirty="0">
              <a:solidFill>
                <a:schemeClr val="tx1"/>
              </a:solidFill>
            </a:endParaRPr>
          </a:p>
          <a:p>
            <a:pPr marL="0" indent="0" algn="ctr">
              <a:buNone/>
            </a:pPr>
            <a:r>
              <a:rPr lang="en-US" sz="2000" b="1" dirty="0">
                <a:solidFill>
                  <a:schemeClr val="tx1"/>
                </a:solidFill>
              </a:rPr>
              <a:t>Value Based Reimbursement Strategies</a:t>
            </a:r>
          </a:p>
          <a:p>
            <a:pPr marL="0" indent="0">
              <a:buNone/>
            </a:pPr>
            <a:endParaRPr lang="en-US" dirty="0"/>
          </a:p>
        </p:txBody>
      </p:sp>
      <p:sp>
        <p:nvSpPr>
          <p:cNvPr id="6" name="Content Placeholder 3">
            <a:extLst>
              <a:ext uri="{FF2B5EF4-FFF2-40B4-BE49-F238E27FC236}">
                <a16:creationId xmlns:a16="http://schemas.microsoft.com/office/drawing/2014/main" id="{D3E32116-7E93-4F99-8089-8F974958F117}"/>
              </a:ext>
            </a:extLst>
          </p:cNvPr>
          <p:cNvSpPr txBox="1">
            <a:spLocks/>
          </p:cNvSpPr>
          <p:nvPr/>
        </p:nvSpPr>
        <p:spPr>
          <a:xfrm>
            <a:off x="1053431" y="3061252"/>
            <a:ext cx="4185623" cy="2160726"/>
          </a:xfrm>
          <a:prstGeom prst="rect">
            <a:avLst/>
          </a:prstGeom>
          <a:solidFill>
            <a:schemeClr val="accent2"/>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1900" b="1" dirty="0">
              <a:solidFill>
                <a:schemeClr val="tx1"/>
              </a:solidFill>
            </a:endParaRPr>
          </a:p>
          <a:p>
            <a:pPr marL="0" indent="0">
              <a:buNone/>
            </a:pPr>
            <a:endParaRPr lang="en-US" sz="1900" b="1" dirty="0">
              <a:solidFill>
                <a:schemeClr val="tx1"/>
              </a:solidFill>
            </a:endParaRPr>
          </a:p>
          <a:p>
            <a:pPr marL="0" indent="0">
              <a:buNone/>
            </a:pPr>
            <a:endParaRPr lang="en-US" sz="1900" b="1" dirty="0">
              <a:solidFill>
                <a:schemeClr val="tx1"/>
              </a:solidFill>
            </a:endParaRPr>
          </a:p>
          <a:p>
            <a:pPr marL="0" indent="0" algn="ctr">
              <a:buNone/>
            </a:pPr>
            <a:r>
              <a:rPr lang="en-US" sz="1900" b="1" dirty="0">
                <a:solidFill>
                  <a:schemeClr val="tx1"/>
                </a:solidFill>
              </a:rPr>
              <a:t>Behavioral Health Urgent Care Centers</a:t>
            </a:r>
            <a:endParaRPr lang="en-US" dirty="0"/>
          </a:p>
        </p:txBody>
      </p:sp>
      <p:sp>
        <p:nvSpPr>
          <p:cNvPr id="7" name="Content Placeholder 3">
            <a:extLst>
              <a:ext uri="{FF2B5EF4-FFF2-40B4-BE49-F238E27FC236}">
                <a16:creationId xmlns:a16="http://schemas.microsoft.com/office/drawing/2014/main" id="{D8419C8E-C68A-47C8-AD60-6A5E00CDA81A}"/>
              </a:ext>
            </a:extLst>
          </p:cNvPr>
          <p:cNvSpPr txBox="1">
            <a:spLocks/>
          </p:cNvSpPr>
          <p:nvPr/>
        </p:nvSpPr>
        <p:spPr>
          <a:xfrm>
            <a:off x="5239053" y="3061252"/>
            <a:ext cx="4185623" cy="2160726"/>
          </a:xfrm>
          <a:prstGeom prst="rect">
            <a:avLst/>
          </a:prstGeom>
          <a:solidFill>
            <a:schemeClr val="bg1">
              <a:lumMod val="65000"/>
            </a:schemeClr>
          </a:solidFill>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sz="1900" b="1" dirty="0">
              <a:solidFill>
                <a:schemeClr val="tx1"/>
              </a:solidFill>
            </a:endParaRPr>
          </a:p>
          <a:p>
            <a:pPr marL="0" indent="0">
              <a:buNone/>
            </a:pPr>
            <a:endParaRPr lang="en-US" sz="1900" b="1" dirty="0">
              <a:solidFill>
                <a:schemeClr val="tx1"/>
              </a:solidFill>
            </a:endParaRPr>
          </a:p>
          <a:p>
            <a:pPr marL="0" indent="0">
              <a:buNone/>
            </a:pPr>
            <a:endParaRPr lang="en-US" sz="1900" b="1" dirty="0">
              <a:solidFill>
                <a:schemeClr val="tx1"/>
              </a:solidFill>
            </a:endParaRPr>
          </a:p>
          <a:p>
            <a:pPr marL="0" indent="0" algn="ctr">
              <a:buNone/>
            </a:pPr>
            <a:r>
              <a:rPr lang="en-US" sz="1900" b="1" dirty="0">
                <a:solidFill>
                  <a:schemeClr val="tx1"/>
                </a:solidFill>
              </a:rPr>
              <a:t>Outcome Measurement via Measurement Based Care (MBC) Platform</a:t>
            </a:r>
            <a:endParaRPr lang="en-US" sz="2000" dirty="0"/>
          </a:p>
        </p:txBody>
      </p:sp>
      <p:sp>
        <p:nvSpPr>
          <p:cNvPr id="8" name="Content Placeholder 3">
            <a:extLst>
              <a:ext uri="{FF2B5EF4-FFF2-40B4-BE49-F238E27FC236}">
                <a16:creationId xmlns:a16="http://schemas.microsoft.com/office/drawing/2014/main" id="{D596F1EB-B1AC-42AD-827D-F6E1A3C8C974}"/>
              </a:ext>
            </a:extLst>
          </p:cNvPr>
          <p:cNvSpPr txBox="1">
            <a:spLocks/>
          </p:cNvSpPr>
          <p:nvPr/>
        </p:nvSpPr>
        <p:spPr>
          <a:xfrm>
            <a:off x="5239054" y="900526"/>
            <a:ext cx="4185623" cy="2160726"/>
          </a:xfrm>
          <a:prstGeom prst="rect">
            <a:avLst/>
          </a:prstGeom>
          <a:solidFill>
            <a:srgbClr val="00B0F0"/>
          </a:solidFill>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endParaRPr lang="en-US" sz="1900" b="1" dirty="0">
              <a:solidFill>
                <a:schemeClr val="tx1"/>
              </a:solidFill>
            </a:endParaRPr>
          </a:p>
          <a:p>
            <a:pPr marL="0" indent="0" algn="ctr">
              <a:buNone/>
            </a:pPr>
            <a:r>
              <a:rPr lang="en-US" sz="1900" b="1" dirty="0">
                <a:solidFill>
                  <a:schemeClr val="tx1"/>
                </a:solidFill>
              </a:rPr>
              <a:t>Statewide Data Collection Analytics and Reporting </a:t>
            </a:r>
            <a:endParaRPr lang="en-US" dirty="0"/>
          </a:p>
        </p:txBody>
      </p:sp>
      <p:sp>
        <p:nvSpPr>
          <p:cNvPr id="9" name="TextBox 8">
            <a:extLst>
              <a:ext uri="{FF2B5EF4-FFF2-40B4-BE49-F238E27FC236}">
                <a16:creationId xmlns:a16="http://schemas.microsoft.com/office/drawing/2014/main" id="{098C47F4-AC95-43F5-80ED-EFEB8700DC7D}"/>
              </a:ext>
            </a:extLst>
          </p:cNvPr>
          <p:cNvSpPr txBox="1"/>
          <p:nvPr/>
        </p:nvSpPr>
        <p:spPr>
          <a:xfrm>
            <a:off x="3303203" y="2461087"/>
            <a:ext cx="4028661" cy="1477328"/>
          </a:xfrm>
          <a:prstGeom prst="rect">
            <a:avLst/>
          </a:prstGeom>
          <a:solidFill>
            <a:schemeClr val="accent1"/>
          </a:solidFill>
        </p:spPr>
        <p:txBody>
          <a:bodyPr wrap="square" rtlCol="0">
            <a:spAutoFit/>
          </a:bodyPr>
          <a:lstStyle/>
          <a:p>
            <a:pPr algn="ctr"/>
            <a:endParaRPr lang="en-US" dirty="0"/>
          </a:p>
          <a:p>
            <a:pPr algn="ctr"/>
            <a:endParaRPr lang="en-US" dirty="0"/>
          </a:p>
          <a:p>
            <a:pPr algn="ctr"/>
            <a:r>
              <a:rPr lang="en-US" dirty="0"/>
              <a:t>Public Private Partnership</a:t>
            </a:r>
          </a:p>
          <a:p>
            <a:pPr algn="ctr"/>
            <a:endParaRPr lang="en-US" dirty="0"/>
          </a:p>
          <a:p>
            <a:pPr algn="ctr"/>
            <a:endParaRPr lang="en-US" dirty="0"/>
          </a:p>
        </p:txBody>
      </p:sp>
    </p:spTree>
    <p:extLst>
      <p:ext uri="{BB962C8B-B14F-4D97-AF65-F5344CB8AC3E}">
        <p14:creationId xmlns:p14="http://schemas.microsoft.com/office/powerpoint/2010/main" val="1990879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6CCE-AD9D-474A-9100-F8562CD82EEE}"/>
              </a:ext>
            </a:extLst>
          </p:cNvPr>
          <p:cNvSpPr>
            <a:spLocks noGrp="1"/>
          </p:cNvSpPr>
          <p:nvPr>
            <p:ph type="title"/>
          </p:nvPr>
        </p:nvSpPr>
        <p:spPr/>
        <p:txBody>
          <a:bodyPr/>
          <a:lstStyle/>
          <a:p>
            <a:r>
              <a:rPr lang="en-US" dirty="0">
                <a:solidFill>
                  <a:schemeClr val="accent2"/>
                </a:solidFill>
              </a:rPr>
              <a:t>Children’s Behavioral Health Short-Term</a:t>
            </a:r>
          </a:p>
        </p:txBody>
      </p:sp>
      <p:sp>
        <p:nvSpPr>
          <p:cNvPr id="3" name="Content Placeholder 2">
            <a:extLst>
              <a:ext uri="{FF2B5EF4-FFF2-40B4-BE49-F238E27FC236}">
                <a16:creationId xmlns:a16="http://schemas.microsoft.com/office/drawing/2014/main" id="{1C9DA729-AE25-4848-BF5F-685D75D8A234}"/>
              </a:ext>
            </a:extLst>
          </p:cNvPr>
          <p:cNvSpPr>
            <a:spLocks noGrp="1"/>
          </p:cNvSpPr>
          <p:nvPr>
            <p:ph idx="1"/>
          </p:nvPr>
        </p:nvSpPr>
        <p:spPr>
          <a:xfrm>
            <a:off x="677334" y="1590261"/>
            <a:ext cx="8596668" cy="4797287"/>
          </a:xfrm>
        </p:spPr>
        <p:txBody>
          <a:bodyPr>
            <a:normAutofit fontScale="92500" lnSpcReduction="10000"/>
          </a:bodyPr>
          <a:lstStyle/>
          <a:p>
            <a:pPr marL="0" indent="0" algn="ctr">
              <a:buNone/>
            </a:pPr>
            <a:r>
              <a:rPr lang="en-US" b="1" dirty="0"/>
              <a:t>Expand Access to Acute Care Services</a:t>
            </a:r>
          </a:p>
          <a:p>
            <a:r>
              <a:rPr lang="en-US" sz="1900" b="1" dirty="0">
                <a:solidFill>
                  <a:prstClr val="black"/>
                </a:solidFill>
                <a:latin typeface="Calibri" panose="020F0502020204030204"/>
              </a:rPr>
              <a:t>Expand capacity to </a:t>
            </a:r>
            <a:r>
              <a:rPr lang="en-US" sz="1900" b="1" dirty="0">
                <a:latin typeface="Calibri" panose="020F0502020204030204"/>
              </a:rPr>
              <a:t>provide</a:t>
            </a:r>
            <a:r>
              <a:rPr lang="en-US" sz="1900" b="1" dirty="0">
                <a:solidFill>
                  <a:prstClr val="black"/>
                </a:solidFill>
                <a:latin typeface="Calibri" panose="020F0502020204030204"/>
              </a:rPr>
              <a:t> pediatric inpatient psychiatric services </a:t>
            </a:r>
          </a:p>
          <a:p>
            <a:pPr marL="400050" lvl="1" indent="0" defTabSz="914400">
              <a:spcBef>
                <a:spcPts val="0"/>
              </a:spcBef>
              <a:buClrTx/>
              <a:buSzTx/>
              <a:buNone/>
              <a:defRPr/>
            </a:pPr>
            <a:r>
              <a:rPr lang="en-US" b="1" dirty="0">
                <a:latin typeface="Calibri" panose="020F0502020204030204"/>
              </a:rPr>
              <a:t>At least 10% greater bed capacity through:</a:t>
            </a:r>
          </a:p>
          <a:p>
            <a:pPr marL="800100" lvl="1" indent="-342900" defTabSz="914400">
              <a:spcBef>
                <a:spcPts val="0"/>
              </a:spcBef>
              <a:buClrTx/>
              <a:buSzTx/>
              <a:buFont typeface="Arial" panose="020B0604020202020204" pitchFamily="34" charset="0"/>
              <a:buChar char="•"/>
              <a:defRPr/>
            </a:pPr>
            <a:r>
              <a:rPr lang="en-US" sz="1800" dirty="0">
                <a:latin typeface="Calibri" panose="020F0502020204030204"/>
              </a:rPr>
              <a:t>A rate add-on for expanding bed capacity</a:t>
            </a:r>
          </a:p>
          <a:p>
            <a:pPr marL="800100" lvl="1" indent="-342900" defTabSz="914400">
              <a:spcBef>
                <a:spcPts val="0"/>
              </a:spcBef>
              <a:buClrTx/>
              <a:buSzTx/>
              <a:buFont typeface="Arial" panose="020B0604020202020204" pitchFamily="34" charset="0"/>
              <a:buChar char="•"/>
              <a:defRPr/>
            </a:pPr>
            <a:r>
              <a:rPr lang="en-US" sz="1800" dirty="0">
                <a:latin typeface="Calibri" panose="020F0502020204030204"/>
              </a:rPr>
              <a:t>An acuity-based rate add-on to improve services for highly complex children on inpatient units</a:t>
            </a:r>
            <a:endParaRPr lang="en-US" sz="1800" b="1" dirty="0">
              <a:solidFill>
                <a:prstClr val="black"/>
              </a:solidFill>
              <a:latin typeface="Calibri" panose="020F0502020204030204"/>
            </a:endParaRPr>
          </a:p>
          <a:p>
            <a:r>
              <a:rPr lang="en-US" sz="1900" b="1" dirty="0">
                <a:solidFill>
                  <a:prstClr val="black"/>
                </a:solidFill>
                <a:latin typeface="Calibri" panose="020F0502020204030204"/>
              </a:rPr>
              <a:t>Facilitate safe and timely discharges from acute levels of care</a:t>
            </a:r>
          </a:p>
          <a:p>
            <a:pPr marL="400050" lvl="1" indent="0" defTabSz="914400">
              <a:spcBef>
                <a:spcPts val="0"/>
              </a:spcBef>
              <a:buClrTx/>
              <a:buSzTx/>
              <a:buNone/>
              <a:defRPr/>
            </a:pPr>
            <a:r>
              <a:rPr lang="en-US" b="1" dirty="0">
                <a:latin typeface="Calibri" panose="020F0502020204030204"/>
              </a:rPr>
              <a:t>Individualized, timely discharge through:</a:t>
            </a:r>
          </a:p>
          <a:p>
            <a:pPr lvl="1" defTabSz="914400">
              <a:spcBef>
                <a:spcPts val="0"/>
              </a:spcBef>
              <a:buClrTx/>
              <a:buSzTx/>
              <a:buFont typeface="Arial" panose="020B0604020202020204" pitchFamily="34" charset="0"/>
              <a:buChar char="•"/>
              <a:defRPr/>
            </a:pPr>
            <a:r>
              <a:rPr lang="en-US" sz="1800" dirty="0">
                <a:latin typeface="Calibri" panose="020F0502020204030204"/>
              </a:rPr>
              <a:t>Statewide coverage by 12 care coordinators for discharges from emergency departments, hospital inpatient and Psychiatric Residential Treatment Facility levels of care</a:t>
            </a:r>
          </a:p>
          <a:p>
            <a:r>
              <a:rPr lang="en-US" sz="1900" b="1" dirty="0">
                <a:solidFill>
                  <a:prstClr val="black"/>
                </a:solidFill>
                <a:latin typeface="Calibri" panose="020F0502020204030204"/>
              </a:rPr>
              <a:t>Expand access to child-serving Mobile Crisis services</a:t>
            </a:r>
          </a:p>
          <a:p>
            <a:pPr marL="400050" lvl="1" indent="0" defTabSz="914400">
              <a:spcBef>
                <a:spcPts val="0"/>
              </a:spcBef>
              <a:buClrTx/>
              <a:buSzTx/>
              <a:buNone/>
              <a:defRPr/>
            </a:pPr>
            <a:r>
              <a:rPr lang="en-US" b="1" dirty="0">
                <a:latin typeface="Calibri" panose="020F0502020204030204"/>
              </a:rPr>
              <a:t>Timely and continuous access to EMPS through:</a:t>
            </a:r>
          </a:p>
          <a:p>
            <a:pPr marL="800100" lvl="1" indent="-342900" defTabSz="914400">
              <a:spcBef>
                <a:spcPts val="0"/>
              </a:spcBef>
              <a:buClrTx/>
              <a:buSzTx/>
              <a:buFont typeface="Arial" panose="020B0604020202020204" pitchFamily="34" charset="0"/>
              <a:buChar char="•"/>
              <a:defRPr/>
            </a:pPr>
            <a:r>
              <a:rPr lang="en-US" sz="1800" dirty="0">
                <a:latin typeface="Calibri" panose="020F0502020204030204"/>
              </a:rPr>
              <a:t>Increasing child Mobile Crisis to 24/7 basis</a:t>
            </a:r>
          </a:p>
          <a:p>
            <a:pPr marL="457200" lvl="1" indent="0" defTabSz="914400">
              <a:spcBef>
                <a:spcPts val="0"/>
              </a:spcBef>
              <a:buClrTx/>
              <a:buSzTx/>
              <a:buNone/>
              <a:defRPr/>
            </a:pPr>
            <a:endParaRPr lang="en-US" sz="1800" dirty="0">
              <a:latin typeface="Calibri" panose="020F0502020204030204"/>
            </a:endParaRPr>
          </a:p>
          <a:p>
            <a:pPr marL="0" indent="0">
              <a:buNone/>
            </a:pPr>
            <a:r>
              <a:rPr lang="en-US" b="1" dirty="0">
                <a:solidFill>
                  <a:prstClr val="black"/>
                </a:solidFill>
                <a:latin typeface="Calibri" panose="020F0502020204030204"/>
              </a:rPr>
              <a:t>Respond to Crises, Reduce ED length of stay, promote safe and timely discharges from acute levels care and ensure safe community re-engagement</a:t>
            </a:r>
          </a:p>
          <a:p>
            <a:pPr marL="0" indent="0">
              <a:buNone/>
            </a:pPr>
            <a:endParaRPr lang="en-US" b="1" dirty="0">
              <a:solidFill>
                <a:prstClr val="black"/>
              </a:solidFill>
              <a:latin typeface="Calibri" panose="020F0502020204030204"/>
            </a:endParaRPr>
          </a:p>
          <a:p>
            <a:pPr>
              <a:buFont typeface="+mj-lt"/>
              <a:buAutoNum type="arabicPeriod"/>
            </a:pPr>
            <a:endParaRPr lang="en-US" b="1" dirty="0">
              <a:solidFill>
                <a:prstClr val="black"/>
              </a:solidFill>
              <a:latin typeface="Calibri" panose="020F0502020204030204"/>
            </a:endParaRPr>
          </a:p>
          <a:p>
            <a:endParaRPr lang="en-US" dirty="0"/>
          </a:p>
        </p:txBody>
      </p:sp>
    </p:spTree>
    <p:extLst>
      <p:ext uri="{BB962C8B-B14F-4D97-AF65-F5344CB8AC3E}">
        <p14:creationId xmlns:p14="http://schemas.microsoft.com/office/powerpoint/2010/main" val="378545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C1388-711A-4C3B-8F9E-78E49BED42C3}"/>
              </a:ext>
            </a:extLst>
          </p:cNvPr>
          <p:cNvSpPr>
            <a:spLocks noGrp="1"/>
          </p:cNvSpPr>
          <p:nvPr>
            <p:ph type="title"/>
          </p:nvPr>
        </p:nvSpPr>
        <p:spPr>
          <a:xfrm>
            <a:off x="677333" y="349542"/>
            <a:ext cx="8596668" cy="1320800"/>
          </a:xfrm>
        </p:spPr>
        <p:txBody>
          <a:bodyPr>
            <a:normAutofit/>
          </a:bodyPr>
          <a:lstStyle/>
          <a:p>
            <a:r>
              <a:rPr lang="en-US" sz="3400" dirty="0">
                <a:solidFill>
                  <a:schemeClr val="accent2"/>
                </a:solidFill>
              </a:rPr>
              <a:t>Children’s Behavioral Health Medium-Term</a:t>
            </a:r>
            <a:endParaRPr lang="en-US" sz="3400" dirty="0"/>
          </a:p>
        </p:txBody>
      </p:sp>
      <p:sp>
        <p:nvSpPr>
          <p:cNvPr id="3" name="Content Placeholder 2">
            <a:extLst>
              <a:ext uri="{FF2B5EF4-FFF2-40B4-BE49-F238E27FC236}">
                <a16:creationId xmlns:a16="http://schemas.microsoft.com/office/drawing/2014/main" id="{84B6AED5-88B8-41C2-B321-DDF6F3D9F6E3}"/>
              </a:ext>
            </a:extLst>
          </p:cNvPr>
          <p:cNvSpPr>
            <a:spLocks noGrp="1"/>
          </p:cNvSpPr>
          <p:nvPr>
            <p:ph idx="1"/>
          </p:nvPr>
        </p:nvSpPr>
        <p:spPr>
          <a:xfrm>
            <a:off x="677333" y="1115737"/>
            <a:ext cx="8936449" cy="5469622"/>
          </a:xfrm>
        </p:spPr>
        <p:txBody>
          <a:bodyPr>
            <a:normAutofit/>
          </a:bodyPr>
          <a:lstStyle/>
          <a:p>
            <a:pPr marL="0" indent="0">
              <a:buNone/>
            </a:pPr>
            <a:r>
              <a:rPr lang="en-US" dirty="0">
                <a:solidFill>
                  <a:schemeClr val="tx1">
                    <a:lumMod val="50000"/>
                    <a:lumOff val="50000"/>
                  </a:schemeClr>
                </a:solidFill>
                <a:latin typeface="+mj-lt"/>
              </a:rPr>
              <a:t>Health Promotion, Prevention, and Early Identification</a:t>
            </a:r>
          </a:p>
          <a:p>
            <a:pPr marL="685800" lvl="1"/>
            <a:r>
              <a:rPr lang="en-US" b="1" dirty="0">
                <a:solidFill>
                  <a:prstClr val="black"/>
                </a:solidFill>
                <a:latin typeface="Calibri" panose="020F0502020204030204"/>
              </a:rPr>
              <a:t>Behavioral Health Urgent Care Centers (6 – 17 years)</a:t>
            </a:r>
          </a:p>
          <a:p>
            <a:pPr marL="800100" lvl="2" indent="0">
              <a:buNone/>
            </a:pPr>
            <a:r>
              <a:rPr lang="en-US" sz="1600" dirty="0"/>
              <a:t>This creates a short-term, bidirectional crisis stabilization program to avoid unnecessary emergency department stays and improve throughput for children on inpatient levels of care.</a:t>
            </a:r>
          </a:p>
          <a:p>
            <a:pPr marL="685800" lvl="1"/>
            <a:r>
              <a:rPr lang="en-US" b="1" dirty="0">
                <a:solidFill>
                  <a:prstClr val="black"/>
                </a:solidFill>
                <a:latin typeface="Calibri" panose="020F0502020204030204"/>
              </a:rPr>
              <a:t>Urban Trauma Intervention/Violence and Racism</a:t>
            </a:r>
          </a:p>
          <a:p>
            <a:pPr marL="800100" lvl="2" indent="0">
              <a:buNone/>
            </a:pPr>
            <a:r>
              <a:rPr lang="en-US" sz="1600" dirty="0"/>
              <a:t>Funds will support a proof of concept to elevate the Urban Trauma Intervention model and to provide evidence based documentation, as well as identify threshold training, qualifications and build upon/incorporate existing service array </a:t>
            </a:r>
          </a:p>
          <a:p>
            <a:pPr marL="685800" lvl="1"/>
            <a:r>
              <a:rPr lang="en-US" b="1" dirty="0">
                <a:solidFill>
                  <a:prstClr val="black"/>
                </a:solidFill>
                <a:latin typeface="Calibri" panose="020F0502020204030204"/>
              </a:rPr>
              <a:t>Enable Comprehensive, Local Integration of Primary Care Medical and Behavioral Health Integration</a:t>
            </a:r>
          </a:p>
          <a:p>
            <a:pPr marL="0" indent="0">
              <a:buNone/>
            </a:pPr>
            <a:r>
              <a:rPr lang="en-US" dirty="0">
                <a:solidFill>
                  <a:schemeClr val="tx1">
                    <a:lumMod val="50000"/>
                    <a:lumOff val="50000"/>
                  </a:schemeClr>
                </a:solidFill>
              </a:rPr>
              <a:t>Expansion of ACCESS Mental Health program</a:t>
            </a:r>
          </a:p>
          <a:p>
            <a:pPr lvl="1"/>
            <a:r>
              <a:rPr lang="en-US" b="1" dirty="0">
                <a:solidFill>
                  <a:prstClr val="black"/>
                </a:solidFill>
                <a:latin typeface="Calibri" panose="020F0502020204030204"/>
              </a:rPr>
              <a:t>Comprehensive Workforce Development</a:t>
            </a:r>
          </a:p>
          <a:p>
            <a:pPr marL="800100" lvl="2" indent="0" defTabSz="914400">
              <a:spcBef>
                <a:spcPts val="0"/>
              </a:spcBef>
              <a:buClrTx/>
              <a:buSzTx/>
              <a:buNone/>
              <a:defRPr/>
            </a:pPr>
            <a:r>
              <a:rPr lang="en-US" sz="1600" dirty="0">
                <a:latin typeface="Calibri" panose="020F0502020204030204" pitchFamily="34" charset="0"/>
                <a:ea typeface="Calibri" panose="020F0502020204030204" pitchFamily="34" charset="0"/>
                <a:cs typeface="Times New Roman" panose="02020603050405020304" pitchFamily="18" charset="0"/>
              </a:rPr>
              <a:t>Develop and implement comprehensive workforce develop training plan to increase skills and competencies for developmental disabilities/DDS and other special populations</a:t>
            </a:r>
          </a:p>
        </p:txBody>
      </p:sp>
    </p:spTree>
    <p:extLst>
      <p:ext uri="{BB962C8B-B14F-4D97-AF65-F5344CB8AC3E}">
        <p14:creationId xmlns:p14="http://schemas.microsoft.com/office/powerpoint/2010/main" val="55453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6487-6D2F-42B5-8A4C-200CBDE7BF7C}"/>
              </a:ext>
            </a:extLst>
          </p:cNvPr>
          <p:cNvSpPr>
            <a:spLocks noGrp="1"/>
          </p:cNvSpPr>
          <p:nvPr>
            <p:ph type="title"/>
          </p:nvPr>
        </p:nvSpPr>
        <p:spPr/>
        <p:txBody>
          <a:bodyPr/>
          <a:lstStyle/>
          <a:p>
            <a:pPr algn="ctr"/>
            <a:r>
              <a:rPr lang="en-US" dirty="0">
                <a:solidFill>
                  <a:schemeClr val="accent2"/>
                </a:solidFill>
              </a:rPr>
              <a:t>Agenda</a:t>
            </a:r>
          </a:p>
        </p:txBody>
      </p:sp>
      <p:sp>
        <p:nvSpPr>
          <p:cNvPr id="3" name="Content Placeholder 2">
            <a:extLst>
              <a:ext uri="{FF2B5EF4-FFF2-40B4-BE49-F238E27FC236}">
                <a16:creationId xmlns:a16="http://schemas.microsoft.com/office/drawing/2014/main" id="{163BF643-1233-4365-9F39-41F741A6E3D7}"/>
              </a:ext>
            </a:extLst>
          </p:cNvPr>
          <p:cNvSpPr>
            <a:spLocks noGrp="1"/>
          </p:cNvSpPr>
          <p:nvPr>
            <p:ph idx="1"/>
          </p:nvPr>
        </p:nvSpPr>
        <p:spPr>
          <a:xfrm>
            <a:off x="677334" y="1550505"/>
            <a:ext cx="8596668" cy="4490858"/>
          </a:xfrm>
        </p:spPr>
        <p:txBody>
          <a:bodyPr>
            <a:normAutofit/>
          </a:bodyPr>
          <a:lstStyle/>
          <a:p>
            <a:r>
              <a:rPr lang="en-US" sz="2600" b="1" dirty="0">
                <a:solidFill>
                  <a:schemeClr val="tx1"/>
                </a:solidFill>
              </a:rPr>
              <a:t>Welcome</a:t>
            </a:r>
            <a:endParaRPr lang="en-US" sz="2600" dirty="0">
              <a:solidFill>
                <a:schemeClr val="tx1"/>
              </a:solidFill>
            </a:endParaRPr>
          </a:p>
          <a:p>
            <a:r>
              <a:rPr lang="en-US" sz="2600" b="1" dirty="0">
                <a:solidFill>
                  <a:schemeClr val="tx1"/>
                </a:solidFill>
              </a:rPr>
              <a:t>Connecticut's Children's Behavioral Health System</a:t>
            </a:r>
          </a:p>
          <a:p>
            <a:pPr lvl="1"/>
            <a:r>
              <a:rPr lang="en-US" sz="2600" b="1" dirty="0">
                <a:solidFill>
                  <a:schemeClr val="tx1"/>
                </a:solidFill>
              </a:rPr>
              <a:t>Where we have been, how we arrived here</a:t>
            </a:r>
            <a:endParaRPr lang="en-US" sz="2600" dirty="0">
              <a:solidFill>
                <a:schemeClr val="tx1"/>
              </a:solidFill>
            </a:endParaRPr>
          </a:p>
          <a:p>
            <a:r>
              <a:rPr lang="en-US" sz="2600" b="1" dirty="0">
                <a:solidFill>
                  <a:schemeClr val="tx1"/>
                </a:solidFill>
              </a:rPr>
              <a:t>Vision and Goals-Success for a Future State </a:t>
            </a:r>
            <a:endParaRPr lang="en-US" sz="2600" dirty="0">
              <a:solidFill>
                <a:schemeClr val="tx1"/>
              </a:solidFill>
            </a:endParaRPr>
          </a:p>
          <a:p>
            <a:r>
              <a:rPr lang="en-US" sz="2600" b="1" dirty="0">
                <a:solidFill>
                  <a:schemeClr val="tx1"/>
                </a:solidFill>
              </a:rPr>
              <a:t>Discussion and Response-Public Private Partnership</a:t>
            </a:r>
            <a:endParaRPr lang="en-US" sz="2600" dirty="0">
              <a:solidFill>
                <a:schemeClr val="tx1"/>
              </a:solidFill>
            </a:endParaRPr>
          </a:p>
          <a:p>
            <a:r>
              <a:rPr lang="en-US" sz="2600" b="1" dirty="0">
                <a:solidFill>
                  <a:schemeClr val="tx1"/>
                </a:solidFill>
              </a:rPr>
              <a:t>Next Steps and Wrap-up</a:t>
            </a:r>
            <a:endParaRPr lang="en-US" sz="2600" dirty="0">
              <a:solidFill>
                <a:schemeClr val="tx1"/>
              </a:solidFill>
            </a:endParaRPr>
          </a:p>
          <a:p>
            <a:r>
              <a:rPr lang="en-US" sz="2600" b="1" dirty="0">
                <a:solidFill>
                  <a:schemeClr val="tx1"/>
                </a:solidFill>
              </a:rPr>
              <a:t>Closing Remarks</a:t>
            </a:r>
          </a:p>
          <a:p>
            <a:endParaRPr lang="en-US" dirty="0"/>
          </a:p>
        </p:txBody>
      </p:sp>
    </p:spTree>
    <p:extLst>
      <p:ext uri="{BB962C8B-B14F-4D97-AF65-F5344CB8AC3E}">
        <p14:creationId xmlns:p14="http://schemas.microsoft.com/office/powerpoint/2010/main" val="1357651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9C79-DD36-4EA5-9542-EFC0B3344BDB}"/>
              </a:ext>
            </a:extLst>
          </p:cNvPr>
          <p:cNvSpPr>
            <a:spLocks noGrp="1"/>
          </p:cNvSpPr>
          <p:nvPr>
            <p:ph type="title"/>
          </p:nvPr>
        </p:nvSpPr>
        <p:spPr>
          <a:xfrm>
            <a:off x="677334" y="258417"/>
            <a:ext cx="8596668" cy="1126435"/>
          </a:xfrm>
        </p:spPr>
        <p:txBody>
          <a:bodyPr>
            <a:normAutofit fontScale="90000"/>
          </a:bodyPr>
          <a:lstStyle/>
          <a:p>
            <a:pPr algn="ctr"/>
            <a:r>
              <a:rPr lang="en-US" dirty="0">
                <a:solidFill>
                  <a:schemeClr val="accent2"/>
                </a:solidFill>
              </a:rPr>
              <a:t>Children’s Behavioral Health Infrastructure/Performance</a:t>
            </a:r>
            <a:br>
              <a:rPr lang="en-US" dirty="0">
                <a:solidFill>
                  <a:schemeClr val="accent2"/>
                </a:solidFill>
              </a:rPr>
            </a:br>
            <a:endParaRPr lang="en-US" dirty="0"/>
          </a:p>
        </p:txBody>
      </p:sp>
      <p:sp>
        <p:nvSpPr>
          <p:cNvPr id="3" name="Content Placeholder 2">
            <a:extLst>
              <a:ext uri="{FF2B5EF4-FFF2-40B4-BE49-F238E27FC236}">
                <a16:creationId xmlns:a16="http://schemas.microsoft.com/office/drawing/2014/main" id="{BA1D2E6D-06EE-4B84-804F-E2EFAC2040A0}"/>
              </a:ext>
            </a:extLst>
          </p:cNvPr>
          <p:cNvSpPr>
            <a:spLocks noGrp="1"/>
          </p:cNvSpPr>
          <p:nvPr>
            <p:ph idx="1"/>
          </p:nvPr>
        </p:nvSpPr>
        <p:spPr>
          <a:xfrm>
            <a:off x="677334" y="1602297"/>
            <a:ext cx="8596668" cy="4997286"/>
          </a:xfrm>
        </p:spPr>
        <p:txBody>
          <a:bodyPr/>
          <a:lstStyle/>
          <a:p>
            <a:pPr marL="0" indent="0" algn="ctr">
              <a:buNone/>
            </a:pPr>
            <a:r>
              <a:rPr lang="en-US" sz="2400" b="1" dirty="0">
                <a:solidFill>
                  <a:schemeClr val="tx1"/>
                </a:solidFill>
              </a:rPr>
              <a:t>A Public Private Partnership</a:t>
            </a:r>
          </a:p>
          <a:p>
            <a:pPr marL="0" indent="0" algn="ctr">
              <a:buNone/>
            </a:pPr>
            <a:endParaRPr lang="en-US" b="1" dirty="0">
              <a:solidFill>
                <a:schemeClr val="tx1"/>
              </a:solidFill>
              <a:latin typeface="Calibri" panose="020F0502020204030204"/>
            </a:endParaRPr>
          </a:p>
          <a:p>
            <a:r>
              <a:rPr lang="en-US" sz="2000" b="1" dirty="0">
                <a:solidFill>
                  <a:prstClr val="black"/>
                </a:solidFill>
                <a:latin typeface="Calibri" panose="020F0502020204030204"/>
              </a:rPr>
              <a:t>Systems Governance</a:t>
            </a:r>
          </a:p>
          <a:p>
            <a:pPr marL="685800" lvl="1" defTabSz="914400">
              <a:spcBef>
                <a:spcPts val="0"/>
              </a:spcBef>
              <a:buClrTx/>
              <a:buSzTx/>
              <a:buFont typeface="Arial" panose="020B0604020202020204" pitchFamily="34" charset="0"/>
              <a:buChar char="•"/>
              <a:defRPr/>
            </a:pPr>
            <a:r>
              <a:rPr lang="en-US" sz="1800" dirty="0">
                <a:solidFill>
                  <a:prstClr val="black"/>
                </a:solidFill>
                <a:latin typeface="Calibri" panose="020F0502020204030204"/>
              </a:rPr>
              <a:t>12 State agencies to govern through the expansion of CTBHP </a:t>
            </a:r>
          </a:p>
          <a:p>
            <a:pPr marL="685800" lvl="1" defTabSz="914400">
              <a:spcBef>
                <a:spcPts val="0"/>
              </a:spcBef>
              <a:buClrTx/>
              <a:buSzTx/>
              <a:buFont typeface="Arial" panose="020B0604020202020204" pitchFamily="34" charset="0"/>
              <a:buChar char="•"/>
              <a:defRPr/>
            </a:pPr>
            <a:r>
              <a:rPr lang="en-US" sz="1800" dirty="0">
                <a:solidFill>
                  <a:prstClr val="black"/>
                </a:solidFill>
                <a:latin typeface="Calibri" panose="020F0502020204030204"/>
              </a:rPr>
              <a:t>Operations to occur </a:t>
            </a:r>
            <a:r>
              <a:rPr lang="en-US" sz="1800" dirty="0">
                <a:latin typeface="Calibri" panose="020F0502020204030204" pitchFamily="34" charset="0"/>
                <a:cs typeface="Times New Roman" panose="02020603050405020304" pitchFamily="18" charset="0"/>
              </a:rPr>
              <a:t>through a </a:t>
            </a:r>
            <a:r>
              <a:rPr lang="en-US" sz="1800" dirty="0">
                <a:solidFill>
                  <a:prstClr val="black"/>
                </a:solidFill>
                <a:latin typeface="Calibri" panose="020F0502020204030204"/>
              </a:rPr>
              <a:t>Performance Improvement  Center</a:t>
            </a:r>
          </a:p>
          <a:p>
            <a:r>
              <a:rPr lang="en-US" sz="2000" b="1" dirty="0">
                <a:solidFill>
                  <a:prstClr val="black"/>
                </a:solidFill>
                <a:latin typeface="Calibri" panose="020F0502020204030204"/>
              </a:rPr>
              <a:t>Racial Equity and Justice</a:t>
            </a:r>
          </a:p>
          <a:p>
            <a:pPr marL="400050" lvl="1" indent="0" defTabSz="914400">
              <a:spcBef>
                <a:spcPts val="0"/>
              </a:spcBef>
              <a:buClrTx/>
              <a:buSzTx/>
              <a:buNone/>
              <a:defRPr/>
            </a:pPr>
            <a:r>
              <a:rPr lang="en-US" sz="1800" dirty="0">
                <a:solidFill>
                  <a:prstClr val="black"/>
                </a:solidFill>
                <a:latin typeface="Calibri" panose="020F0502020204030204"/>
              </a:rPr>
              <a:t>In collaboration with the other state agencies, the creation of a racial equity and justice lens will be established and sustained within the Continuous Quality Improvement and Performance Management systems of the behavioral health service system. </a:t>
            </a:r>
            <a:r>
              <a:rPr lang="en-US" sz="2000" dirty="0">
                <a:solidFill>
                  <a:prstClr val="black"/>
                </a:solidFill>
                <a:latin typeface="Calibri" panose="020F0502020204030204"/>
              </a:rPr>
              <a:t>The 4 components, outlined in the </a:t>
            </a:r>
            <a:r>
              <a:rPr lang="en-US" sz="2000" dirty="0">
                <a:solidFill>
                  <a:prstClr val="black"/>
                </a:solidFill>
                <a:latin typeface="Calibri" panose="020F0502020204030204"/>
                <a:hlinkClick r:id="rId2"/>
              </a:rPr>
              <a:t>DCF report required by P.A. 18-11 </a:t>
            </a:r>
            <a:r>
              <a:rPr lang="en-US" sz="2000" dirty="0">
                <a:solidFill>
                  <a:prstClr val="black"/>
                </a:solidFill>
                <a:latin typeface="Calibri" panose="020F0502020204030204"/>
              </a:rPr>
              <a:t>are:</a:t>
            </a:r>
          </a:p>
          <a:p>
            <a:pPr marL="0" lvl="0" indent="0" defTabSz="914400">
              <a:spcBef>
                <a:spcPts val="0"/>
              </a:spcBef>
              <a:buClrTx/>
              <a:buSzTx/>
              <a:buNone/>
              <a:defRPr/>
            </a:pPr>
            <a:endParaRPr lang="en-US" dirty="0">
              <a:solidFill>
                <a:prstClr val="black"/>
              </a:solidFill>
              <a:latin typeface="Calibri" panose="020F0502020204030204"/>
            </a:endParaRPr>
          </a:p>
          <a:p>
            <a:pPr lvl="1" defTabSz="914400">
              <a:spcBef>
                <a:spcPts val="0"/>
              </a:spcBef>
              <a:buClrTx/>
              <a:buSzTx/>
              <a:buFontTx/>
              <a:buAutoNum type="arabicPeriod"/>
              <a:defRPr/>
            </a:pPr>
            <a:r>
              <a:rPr lang="en-US" sz="1800" dirty="0">
                <a:solidFill>
                  <a:prstClr val="black"/>
                </a:solidFill>
                <a:latin typeface="Calibri" panose="020F0502020204030204"/>
              </a:rPr>
              <a:t>Workforce Composition	3.  Results and Outcomes</a:t>
            </a:r>
          </a:p>
          <a:p>
            <a:pPr lvl="1" defTabSz="914400">
              <a:spcBef>
                <a:spcPts val="0"/>
              </a:spcBef>
              <a:buClrTx/>
              <a:buSzTx/>
              <a:buFontTx/>
              <a:buAutoNum type="arabicPeriod"/>
              <a:defRPr/>
            </a:pPr>
            <a:r>
              <a:rPr lang="en-US" sz="1800" dirty="0">
                <a:solidFill>
                  <a:prstClr val="black"/>
                </a:solidFill>
                <a:latin typeface="Calibri" panose="020F0502020204030204"/>
              </a:rPr>
              <a:t>Provider Diversity		4.  Community Partnerships and </a:t>
            </a:r>
          </a:p>
          <a:p>
            <a:pPr marL="457200" lvl="1" indent="0" defTabSz="914400">
              <a:spcBef>
                <a:spcPts val="0"/>
              </a:spcBef>
              <a:buClrTx/>
              <a:buSzTx/>
              <a:buNone/>
              <a:defRPr/>
            </a:pPr>
            <a:r>
              <a:rPr lang="en-US" sz="1800" dirty="0">
                <a:solidFill>
                  <a:prstClr val="black"/>
                </a:solidFill>
                <a:latin typeface="Calibri" panose="020F0502020204030204"/>
              </a:rPr>
              <a:t>				      Stakeholder Feedback</a:t>
            </a:r>
          </a:p>
        </p:txBody>
      </p:sp>
    </p:spTree>
    <p:extLst>
      <p:ext uri="{BB962C8B-B14F-4D97-AF65-F5344CB8AC3E}">
        <p14:creationId xmlns:p14="http://schemas.microsoft.com/office/powerpoint/2010/main" val="2228933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286FC-779E-4301-89A6-5EB506257427}"/>
              </a:ext>
            </a:extLst>
          </p:cNvPr>
          <p:cNvSpPr>
            <a:spLocks noGrp="1"/>
          </p:cNvSpPr>
          <p:nvPr>
            <p:ph type="title"/>
          </p:nvPr>
        </p:nvSpPr>
        <p:spPr>
          <a:xfrm>
            <a:off x="677334" y="332764"/>
            <a:ext cx="8596668" cy="1320800"/>
          </a:xfrm>
        </p:spPr>
        <p:txBody>
          <a:bodyPr/>
          <a:lstStyle/>
          <a:p>
            <a:pPr algn="ctr"/>
            <a:r>
              <a:rPr lang="en-US" dirty="0">
                <a:solidFill>
                  <a:schemeClr val="accent2"/>
                </a:solidFill>
              </a:rPr>
              <a:t>Children’s Behavioral Health Infrastructure/Performance</a:t>
            </a:r>
            <a:endParaRPr lang="en-US" dirty="0"/>
          </a:p>
        </p:txBody>
      </p:sp>
      <p:sp>
        <p:nvSpPr>
          <p:cNvPr id="3" name="Content Placeholder 2">
            <a:extLst>
              <a:ext uri="{FF2B5EF4-FFF2-40B4-BE49-F238E27FC236}">
                <a16:creationId xmlns:a16="http://schemas.microsoft.com/office/drawing/2014/main" id="{10DA941D-5650-473B-A9C5-5768DA7F2418}"/>
              </a:ext>
            </a:extLst>
          </p:cNvPr>
          <p:cNvSpPr>
            <a:spLocks noGrp="1"/>
          </p:cNvSpPr>
          <p:nvPr>
            <p:ph idx="1"/>
          </p:nvPr>
        </p:nvSpPr>
        <p:spPr>
          <a:xfrm>
            <a:off x="752835" y="1783084"/>
            <a:ext cx="8596668" cy="4055654"/>
          </a:xfrm>
        </p:spPr>
        <p:txBody>
          <a:bodyPr>
            <a:normAutofit/>
          </a:bodyPr>
          <a:lstStyle/>
          <a:p>
            <a:pPr marL="0" indent="0" algn="ctr">
              <a:buNone/>
            </a:pPr>
            <a:r>
              <a:rPr lang="en-US" b="1" dirty="0">
                <a:solidFill>
                  <a:schemeClr val="tx1"/>
                </a:solidFill>
              </a:rPr>
              <a:t>A Public Private Partnership (</a:t>
            </a:r>
            <a:r>
              <a:rPr lang="en-US" b="1" dirty="0" err="1">
                <a:solidFill>
                  <a:schemeClr val="tx1"/>
                </a:solidFill>
              </a:rPr>
              <a:t>con’t</a:t>
            </a:r>
            <a:r>
              <a:rPr lang="en-US" b="1" dirty="0">
                <a:solidFill>
                  <a:schemeClr val="tx1"/>
                </a:solidFill>
              </a:rPr>
              <a:t>)</a:t>
            </a:r>
            <a:endParaRPr lang="en-US" b="1" dirty="0">
              <a:solidFill>
                <a:schemeClr val="tx1"/>
              </a:solidFill>
              <a:latin typeface="Calibri" panose="020F0502020204030204"/>
            </a:endParaRPr>
          </a:p>
          <a:p>
            <a:pPr marL="0" indent="0">
              <a:buNone/>
            </a:pPr>
            <a:endParaRPr lang="en-US" b="1" dirty="0">
              <a:solidFill>
                <a:prstClr val="black"/>
              </a:solidFill>
              <a:latin typeface="Calibri" panose="020F0502020204030204"/>
            </a:endParaRPr>
          </a:p>
          <a:p>
            <a:r>
              <a:rPr lang="en-US" b="1" dirty="0">
                <a:solidFill>
                  <a:prstClr val="black"/>
                </a:solidFill>
                <a:latin typeface="Calibri" panose="020F0502020204030204"/>
              </a:rPr>
              <a:t>Common Data </a:t>
            </a:r>
            <a:r>
              <a:rPr lang="en-US" b="1" dirty="0">
                <a:solidFill>
                  <a:prstClr val="black"/>
                </a:solidFill>
              </a:rPr>
              <a:t>Platform/ Master Patient Index</a:t>
            </a:r>
          </a:p>
          <a:p>
            <a:pPr marL="400050" lvl="1" indent="0">
              <a:buNone/>
              <a:defRPr/>
            </a:pPr>
            <a:r>
              <a:rPr lang="en-US" dirty="0">
                <a:cs typeface="Arial"/>
              </a:rPr>
              <a:t>Make getting services easy for CT Residents by streamlining and digitizing access to state human services to help people thrive through </a:t>
            </a:r>
            <a:r>
              <a:rPr lang="en-US" b="1" i="1" dirty="0">
                <a:cs typeface="Arial"/>
              </a:rPr>
              <a:t>My CT Portal</a:t>
            </a:r>
            <a:r>
              <a:rPr lang="en-US" dirty="0">
                <a:cs typeface="Arial"/>
              </a:rPr>
              <a:t>. Specifically, this will create a s</a:t>
            </a:r>
            <a:r>
              <a:rPr lang="en-US" kern="0" dirty="0">
                <a:cs typeface="Arial" panose="020B0604020202020204" pitchFamily="34" charset="0"/>
              </a:rPr>
              <a:t>ingle point of access. The system will be accessible by all participants and data collection will be standardized. Privacy will remain at the forefront, while bringing information under one central location. </a:t>
            </a:r>
          </a:p>
          <a:p>
            <a:pPr marL="400050" lvl="1" indent="0">
              <a:buNone/>
              <a:defRPr/>
            </a:pPr>
            <a:r>
              <a:rPr lang="en-US" dirty="0">
                <a:cs typeface="Arial"/>
              </a:rPr>
              <a:t>Leverage a youth single patient identifier that follows kids through their medical and care coordination experience. Allows all who provide care (i.e., School-based MH clinic, EDT, IICAPs, etc.) to coordinate and ensure quality access to care for all youth. Educate users and clients on disclosures and rights.</a:t>
            </a:r>
          </a:p>
          <a:p>
            <a:pPr marL="0" indent="0">
              <a:buNone/>
            </a:pPr>
            <a:endParaRPr lang="en-US" dirty="0"/>
          </a:p>
        </p:txBody>
      </p:sp>
    </p:spTree>
    <p:extLst>
      <p:ext uri="{BB962C8B-B14F-4D97-AF65-F5344CB8AC3E}">
        <p14:creationId xmlns:p14="http://schemas.microsoft.com/office/powerpoint/2010/main" val="2196573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4599-FED2-4760-BF54-4167BCB7FCA2}"/>
              </a:ext>
            </a:extLst>
          </p:cNvPr>
          <p:cNvSpPr>
            <a:spLocks noGrp="1"/>
          </p:cNvSpPr>
          <p:nvPr>
            <p:ph type="title"/>
          </p:nvPr>
        </p:nvSpPr>
        <p:spPr>
          <a:xfrm>
            <a:off x="664082" y="2108199"/>
            <a:ext cx="8596668" cy="2675836"/>
          </a:xfrm>
        </p:spPr>
        <p:txBody>
          <a:bodyPr>
            <a:normAutofit/>
          </a:bodyPr>
          <a:lstStyle/>
          <a:p>
            <a:pPr algn="ctr"/>
            <a:r>
              <a:rPr lang="en-US" b="1" dirty="0">
                <a:solidFill>
                  <a:schemeClr val="tx1"/>
                </a:solidFill>
              </a:rPr>
              <a:t>Discussion and Response</a:t>
            </a:r>
            <a:br>
              <a:rPr lang="en-US" b="1" dirty="0">
                <a:solidFill>
                  <a:schemeClr val="tx1"/>
                </a:solidFill>
              </a:rPr>
            </a:br>
            <a:br>
              <a:rPr lang="en-US" b="1" dirty="0">
                <a:solidFill>
                  <a:schemeClr val="tx1"/>
                </a:solidFill>
              </a:rPr>
            </a:br>
            <a:r>
              <a:rPr lang="en-US" sz="3100" b="1" dirty="0">
                <a:solidFill>
                  <a:schemeClr val="tx1"/>
                </a:solidFill>
              </a:rPr>
              <a:t>Facilitated by Children’s Behavioral Health Implementation Advisory Board Plan Tri-Chair </a:t>
            </a:r>
            <a:br>
              <a:rPr lang="en-US" sz="3100" b="1" dirty="0">
                <a:solidFill>
                  <a:schemeClr val="tx1"/>
                </a:solidFill>
              </a:rPr>
            </a:br>
            <a:r>
              <a:rPr lang="en-US" sz="3100" b="1" dirty="0">
                <a:solidFill>
                  <a:schemeClr val="tx1"/>
                </a:solidFill>
              </a:rPr>
              <a:t>Carl J. Schiessl, JD</a:t>
            </a:r>
          </a:p>
        </p:txBody>
      </p:sp>
    </p:spTree>
    <p:extLst>
      <p:ext uri="{BB962C8B-B14F-4D97-AF65-F5344CB8AC3E}">
        <p14:creationId xmlns:p14="http://schemas.microsoft.com/office/powerpoint/2010/main" val="2725296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4EA0-918D-4DA1-82D9-1D7E29498EEC}"/>
              </a:ext>
            </a:extLst>
          </p:cNvPr>
          <p:cNvSpPr>
            <a:spLocks noGrp="1"/>
          </p:cNvSpPr>
          <p:nvPr>
            <p:ph type="title"/>
          </p:nvPr>
        </p:nvSpPr>
        <p:spPr/>
        <p:txBody>
          <a:bodyPr>
            <a:normAutofit/>
          </a:bodyPr>
          <a:lstStyle/>
          <a:p>
            <a:pPr algn="ctr"/>
            <a:r>
              <a:rPr lang="en-US" sz="3200" dirty="0">
                <a:solidFill>
                  <a:schemeClr val="accent2"/>
                </a:solidFill>
              </a:rPr>
              <a:t>Public Private Partnership Requires All of Us</a:t>
            </a:r>
            <a:br>
              <a:rPr lang="en-US" sz="3200" dirty="0">
                <a:solidFill>
                  <a:schemeClr val="accent2"/>
                </a:solidFill>
              </a:rPr>
            </a:br>
            <a:r>
              <a:rPr lang="en-US" sz="3200" dirty="0">
                <a:solidFill>
                  <a:schemeClr val="accent2"/>
                </a:solidFill>
              </a:rPr>
              <a:t>Working Together</a:t>
            </a:r>
            <a:endParaRPr lang="en-US" sz="3200" dirty="0"/>
          </a:p>
        </p:txBody>
      </p:sp>
      <p:sp>
        <p:nvSpPr>
          <p:cNvPr id="3" name="Content Placeholder 2">
            <a:extLst>
              <a:ext uri="{FF2B5EF4-FFF2-40B4-BE49-F238E27FC236}">
                <a16:creationId xmlns:a16="http://schemas.microsoft.com/office/drawing/2014/main" id="{02AE5D62-B57A-4C5D-97AC-FEB1B40C14A2}"/>
              </a:ext>
            </a:extLst>
          </p:cNvPr>
          <p:cNvSpPr>
            <a:spLocks noGrp="1"/>
          </p:cNvSpPr>
          <p:nvPr>
            <p:ph idx="1"/>
          </p:nvPr>
        </p:nvSpPr>
        <p:spPr/>
        <p:txBody>
          <a:bodyPr/>
          <a:lstStyle/>
          <a:p>
            <a:pPr marL="0" indent="0" algn="ctr">
              <a:buNone/>
            </a:pPr>
            <a:r>
              <a:rPr lang="en-US" b="1" dirty="0"/>
              <a:t>Next Steps and How You Can Participate</a:t>
            </a:r>
          </a:p>
          <a:p>
            <a:pPr marL="0" indent="0">
              <a:buNone/>
            </a:pPr>
            <a:r>
              <a:rPr lang="en-US" b="1" dirty="0"/>
              <a:t>DCF is currently operationalizing and building infrastructure for participation in Operation Groups:</a:t>
            </a:r>
          </a:p>
          <a:p>
            <a:pPr lvl="1"/>
            <a:r>
              <a:rPr lang="en-US" b="1" dirty="0"/>
              <a:t>Value Based Purchasing and Measurement Based Care</a:t>
            </a:r>
          </a:p>
          <a:p>
            <a:pPr lvl="1"/>
            <a:r>
              <a:rPr lang="en-US" b="1" dirty="0"/>
              <a:t>Data Integration (</a:t>
            </a:r>
            <a:r>
              <a:rPr lang="en-US" b="1" i="1" dirty="0"/>
              <a:t>Consideration for Integration with DSS and OPM activities</a:t>
            </a:r>
            <a:r>
              <a:rPr lang="en-US" b="1" dirty="0"/>
              <a:t>)</a:t>
            </a:r>
          </a:p>
          <a:p>
            <a:pPr lvl="1"/>
            <a:r>
              <a:rPr lang="en-US" b="1" dirty="0"/>
              <a:t>Behavioral Health Urgent Care Centers </a:t>
            </a:r>
          </a:p>
          <a:p>
            <a:pPr marL="914400" lvl="2" indent="0">
              <a:buNone/>
            </a:pPr>
            <a:endParaRPr lang="en-US" sz="1600" b="1" dirty="0"/>
          </a:p>
          <a:p>
            <a:pPr marL="914400" lvl="2" indent="0">
              <a:buNone/>
            </a:pPr>
            <a:endParaRPr lang="en-US" sz="1600" b="1" dirty="0"/>
          </a:p>
          <a:p>
            <a:pPr marL="914400" lvl="2" indent="0">
              <a:buNone/>
            </a:pPr>
            <a:r>
              <a:rPr lang="en-US" sz="1800" b="1" dirty="0"/>
              <a:t>These will not be “vision setting” but rather operationalizing the details towards implementation.</a:t>
            </a:r>
          </a:p>
        </p:txBody>
      </p:sp>
    </p:spTree>
    <p:extLst>
      <p:ext uri="{BB962C8B-B14F-4D97-AF65-F5344CB8AC3E}">
        <p14:creationId xmlns:p14="http://schemas.microsoft.com/office/powerpoint/2010/main" val="144174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dirty="0"/>
          </a:p>
        </p:txBody>
      </p:sp>
      <p:sp>
        <p:nvSpPr>
          <p:cNvPr id="7" name="Subtitle 2">
            <a:extLst>
              <a:ext uri="{FF2B5EF4-FFF2-40B4-BE49-F238E27FC236}">
                <a16:creationId xmlns:a16="http://schemas.microsoft.com/office/drawing/2014/main" id="{B0300CEF-A188-4DF3-B489-7D12097BC102}"/>
              </a:ext>
            </a:extLst>
          </p:cNvPr>
          <p:cNvSpPr>
            <a:spLocks noGrp="1"/>
          </p:cNvSpPr>
          <p:nvPr/>
        </p:nvSpPr>
        <p:spPr>
          <a:xfrm>
            <a:off x="7128549" y="4476551"/>
            <a:ext cx="3796626" cy="2219704"/>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pPr algn="l"/>
            <a:r>
              <a:rPr lang="en-US" sz="3100" b="1" dirty="0"/>
              <a:t>Tri-Chairs:</a:t>
            </a:r>
          </a:p>
          <a:p>
            <a:pPr algn="l"/>
            <a:endParaRPr lang="en-US" sz="1100" b="1" dirty="0"/>
          </a:p>
          <a:p>
            <a:pPr algn="l">
              <a:spcBef>
                <a:spcPts val="0"/>
              </a:spcBef>
              <a:spcAft>
                <a:spcPts val="0"/>
              </a:spcAft>
            </a:pPr>
            <a:r>
              <a:rPr lang="en-US" sz="3100" b="1" dirty="0"/>
              <a:t>Elisabeth Cannata, Ph.D.</a:t>
            </a:r>
          </a:p>
          <a:p>
            <a:pPr algn="l">
              <a:spcBef>
                <a:spcPts val="0"/>
              </a:spcBef>
              <a:spcAft>
                <a:spcPts val="0"/>
              </a:spcAft>
            </a:pPr>
            <a:r>
              <a:rPr lang="en-US" sz="3100" b="1" dirty="0"/>
              <a:t>Wheeler Clinic</a:t>
            </a:r>
          </a:p>
          <a:p>
            <a:pPr algn="l">
              <a:spcBef>
                <a:spcPts val="0"/>
              </a:spcBef>
              <a:spcAft>
                <a:spcPts val="0"/>
              </a:spcAft>
            </a:pPr>
            <a:endParaRPr lang="en-US" sz="3100" b="1" dirty="0"/>
          </a:p>
          <a:p>
            <a:pPr algn="l">
              <a:spcBef>
                <a:spcPts val="0"/>
              </a:spcBef>
              <a:spcAft>
                <a:spcPts val="0"/>
              </a:spcAft>
            </a:pPr>
            <a:r>
              <a:rPr lang="en-US" sz="3100" b="1" dirty="0"/>
              <a:t>Ann R. Smith, JD, MBA </a:t>
            </a:r>
          </a:p>
          <a:p>
            <a:pPr algn="l">
              <a:spcBef>
                <a:spcPts val="0"/>
              </a:spcBef>
              <a:spcAft>
                <a:spcPts val="0"/>
              </a:spcAft>
            </a:pPr>
            <a:r>
              <a:rPr lang="en-US" sz="3100" b="1" dirty="0"/>
              <a:t>AFCAMP</a:t>
            </a:r>
          </a:p>
          <a:p>
            <a:pPr algn="l"/>
            <a:endParaRPr lang="en-US" dirty="0"/>
          </a:p>
        </p:txBody>
      </p:sp>
      <p:pic>
        <p:nvPicPr>
          <p:cNvPr id="4" name="Picture 3" descr="Free picture: &lt;strong&gt;kids&lt;/strong&gt;, &lt;strong&gt;race&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0700" y="4308579"/>
            <a:ext cx="3473471" cy="2311295"/>
          </a:xfrm>
          <a:prstGeom prst="rect">
            <a:avLst/>
          </a:prstGeom>
        </p:spPr>
      </p:pic>
      <p:sp>
        <p:nvSpPr>
          <p:cNvPr id="8" name="Title 3"/>
          <p:cNvSpPr txBox="1">
            <a:spLocks/>
          </p:cNvSpPr>
          <p:nvPr/>
        </p:nvSpPr>
        <p:spPr>
          <a:xfrm>
            <a:off x="449663" y="133350"/>
            <a:ext cx="11211642" cy="4086025"/>
          </a:xfrm>
          <a:prstGeom prst="rect">
            <a:avLst/>
          </a:prstGeom>
          <a:solidFill>
            <a:srgbClr val="DED6E9"/>
          </a:solidFill>
          <a:ln w="19050" cap="flat" cmpd="sng" algn="ctr">
            <a:noFill/>
            <a:prstDash val="solid"/>
            <a:miter lim="800000"/>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 </a:t>
            </a:r>
            <a:endParaRPr lang="en-US" dirty="0"/>
          </a:p>
        </p:txBody>
      </p:sp>
      <p:sp>
        <p:nvSpPr>
          <p:cNvPr id="10" name="Parallelogram 9"/>
          <p:cNvSpPr/>
          <p:nvPr/>
        </p:nvSpPr>
        <p:spPr>
          <a:xfrm flipH="1">
            <a:off x="581025" y="666751"/>
            <a:ext cx="10877550" cy="2989854"/>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Parallelogram 10"/>
          <p:cNvSpPr/>
          <p:nvPr/>
        </p:nvSpPr>
        <p:spPr>
          <a:xfrm flipH="1">
            <a:off x="1198472" y="433287"/>
            <a:ext cx="8640852" cy="3486150"/>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3200" b="1" dirty="0"/>
              <a:t>THE CONNECTICUT CHILDREN’S BEHAVIORAL HEALTH PLAN: </a:t>
            </a:r>
          </a:p>
          <a:p>
            <a:pPr algn="ctr"/>
            <a:endParaRPr lang="en-US" sz="3200" b="1" dirty="0"/>
          </a:p>
          <a:p>
            <a:pPr algn="ctr"/>
            <a:r>
              <a:rPr lang="en-US" sz="3200" b="1" dirty="0"/>
              <a:t>WHERE WE’VE BEEN AND WHERE WE’RE HEADED</a:t>
            </a:r>
          </a:p>
        </p:txBody>
      </p:sp>
      <p:pic>
        <p:nvPicPr>
          <p:cNvPr id="12" name="Picture 11"/>
          <p:cNvPicPr/>
          <p:nvPr/>
        </p:nvPicPr>
        <p:blipFill rotWithShape="1">
          <a:blip r:embed="rId3" cstate="print">
            <a:extLst>
              <a:ext uri="{28A0092B-C50C-407E-A947-70E740481C1C}">
                <a14:useLocalDpi xmlns:a14="http://schemas.microsoft.com/office/drawing/2010/main"/>
              </a:ext>
            </a:extLst>
          </a:blip>
          <a:srcRect t="4518" r="10527"/>
          <a:stretch/>
        </p:blipFill>
        <p:spPr>
          <a:xfrm>
            <a:off x="9310686" y="1476375"/>
            <a:ext cx="1204914" cy="1200150"/>
          </a:xfrm>
          <a:prstGeom prst="rect">
            <a:avLst/>
          </a:prstGeom>
        </p:spPr>
      </p:pic>
    </p:spTree>
    <p:extLst>
      <p:ext uri="{BB962C8B-B14F-4D97-AF65-F5344CB8AC3E}">
        <p14:creationId xmlns:p14="http://schemas.microsoft.com/office/powerpoint/2010/main" val="350573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solidFill>
            <a:srgbClr val="DED6E9"/>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 </a:t>
            </a:r>
          </a:p>
        </p:txBody>
      </p:sp>
      <p:sp>
        <p:nvSpPr>
          <p:cNvPr id="3" name="Content Placeholder 2"/>
          <p:cNvSpPr>
            <a:spLocks noGrp="1"/>
          </p:cNvSpPr>
          <p:nvPr>
            <p:ph idx="1"/>
          </p:nvPr>
        </p:nvSpPr>
        <p:spPr>
          <a:xfrm>
            <a:off x="776555" y="1979737"/>
            <a:ext cx="10515600" cy="4351338"/>
          </a:xfrm>
        </p:spPr>
        <p:txBody>
          <a:bodyPr>
            <a:normAutofit lnSpcReduction="10000"/>
          </a:bodyPr>
          <a:lstStyle/>
          <a:p>
            <a:pPr marL="914400" lvl="2" indent="0">
              <a:buNone/>
            </a:pPr>
            <a:r>
              <a:rPr lang="en-US" sz="2400" dirty="0"/>
              <a:t>OVERARCHING GOALS:</a:t>
            </a:r>
          </a:p>
          <a:p>
            <a:pPr marL="914400" lvl="2" indent="0">
              <a:buNone/>
            </a:pPr>
            <a:endParaRPr lang="en-US" sz="2400" dirty="0"/>
          </a:p>
          <a:p>
            <a:pPr lvl="2"/>
            <a:r>
              <a:rPr lang="en-US" sz="2400" dirty="0"/>
              <a:t>Promote wellbeing of</a:t>
            </a:r>
            <a:r>
              <a:rPr lang="en-US" sz="2400" b="1" i="1" dirty="0"/>
              <a:t> </a:t>
            </a:r>
            <a:r>
              <a:rPr lang="en-US" sz="2400" i="1" dirty="0"/>
              <a:t>all </a:t>
            </a:r>
            <a:r>
              <a:rPr lang="en-US" sz="2400" dirty="0"/>
              <a:t>of Connecticut’s Children through prevention, early detection and access to responsive and effective services</a:t>
            </a:r>
          </a:p>
          <a:p>
            <a:pPr lvl="2"/>
            <a:endParaRPr lang="en-US" sz="2400" dirty="0"/>
          </a:p>
          <a:p>
            <a:pPr lvl="2"/>
            <a:r>
              <a:rPr lang="en-US" sz="2400" dirty="0"/>
              <a:t>Provide a broad array of services through a coordinated and integrated system that maximizes available resources</a:t>
            </a:r>
          </a:p>
          <a:p>
            <a:pPr lvl="2"/>
            <a:endParaRPr lang="en-US" sz="2400" dirty="0"/>
          </a:p>
          <a:p>
            <a:pPr lvl="2"/>
            <a:r>
              <a:rPr lang="en-US" sz="2400" dirty="0"/>
              <a:t>Empower and support families to raise healthy and happy children</a:t>
            </a:r>
          </a:p>
          <a:p>
            <a:pPr lvl="2"/>
            <a:endParaRPr lang="en-US" sz="2400" dirty="0"/>
          </a:p>
          <a:p>
            <a:pPr lvl="2"/>
            <a:r>
              <a:rPr lang="en-US" sz="2400" dirty="0"/>
              <a:t>Reduce racial and ethnic disparities in outcomes for children and families of color</a:t>
            </a:r>
          </a:p>
        </p:txBody>
      </p:sp>
      <p:sp>
        <p:nvSpPr>
          <p:cNvPr id="6" name="Parallelogram 5"/>
          <p:cNvSpPr/>
          <p:nvPr/>
        </p:nvSpPr>
        <p:spPr>
          <a:xfrm flipH="1">
            <a:off x="1109271" y="538638"/>
            <a:ext cx="9893507" cy="978535"/>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Parallelogram 6"/>
          <p:cNvSpPr/>
          <p:nvPr/>
        </p:nvSpPr>
        <p:spPr>
          <a:xfrm flipH="1">
            <a:off x="2383436" y="435767"/>
            <a:ext cx="6990413" cy="1184275"/>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t>CONNECTICUT</a:t>
            </a:r>
            <a:endParaRPr lang="en-US" sz="2000" dirty="0"/>
          </a:p>
          <a:p>
            <a:pPr algn="ctr"/>
            <a:r>
              <a:rPr lang="en-US" sz="2000" b="1" dirty="0"/>
              <a:t>CHILDREN’S BEHAVIORAL </a:t>
            </a:r>
          </a:p>
          <a:p>
            <a:pPr algn="ctr"/>
            <a:r>
              <a:rPr lang="en-US" sz="2000" b="1" dirty="0"/>
              <a:t>HEALTH PLAN</a:t>
            </a:r>
            <a:endParaRPr lang="en-US" sz="2000"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9644920" y="623091"/>
            <a:ext cx="927735" cy="809625"/>
          </a:xfrm>
          <a:prstGeom prst="rect">
            <a:avLst/>
          </a:prstGeom>
        </p:spPr>
      </p:pic>
    </p:spTree>
    <p:extLst>
      <p:ext uri="{BB962C8B-B14F-4D97-AF65-F5344CB8AC3E}">
        <p14:creationId xmlns:p14="http://schemas.microsoft.com/office/powerpoint/2010/main" val="254807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solidFill>
            <a:srgbClr val="DED6E9"/>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br>
              <a:rPr lang="en-US" dirty="0"/>
            </a:br>
            <a:br>
              <a:rPr lang="en-US" dirty="0"/>
            </a:br>
            <a:endParaRPr lang="en-US" dirty="0"/>
          </a:p>
        </p:txBody>
      </p:sp>
      <p:sp>
        <p:nvSpPr>
          <p:cNvPr id="3" name="Content Placeholder 2"/>
          <p:cNvSpPr>
            <a:spLocks noGrp="1"/>
          </p:cNvSpPr>
          <p:nvPr>
            <p:ph idx="1"/>
          </p:nvPr>
        </p:nvSpPr>
        <p:spPr/>
        <p:txBody>
          <a:bodyPr/>
          <a:lstStyle/>
          <a:p>
            <a:pPr marL="914400" lvl="2" indent="0">
              <a:buNone/>
            </a:pPr>
            <a:endParaRPr lang="en-US" dirty="0"/>
          </a:p>
          <a:p>
            <a:pPr marL="914400" lvl="2" indent="0">
              <a:buNone/>
            </a:pPr>
            <a:endParaRPr lang="en-US" dirty="0"/>
          </a:p>
        </p:txBody>
      </p:sp>
      <p:sp>
        <p:nvSpPr>
          <p:cNvPr id="6" name="Parallelogram 5"/>
          <p:cNvSpPr/>
          <p:nvPr/>
        </p:nvSpPr>
        <p:spPr>
          <a:xfrm flipH="1">
            <a:off x="1109271" y="538638"/>
            <a:ext cx="9893507" cy="978535"/>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Parallelogram 6"/>
          <p:cNvSpPr/>
          <p:nvPr/>
        </p:nvSpPr>
        <p:spPr>
          <a:xfrm flipH="1">
            <a:off x="2475904" y="435765"/>
            <a:ext cx="6990413" cy="1184275"/>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t>CHILDREN’S BEHAVIORAL HEALTH PLAN IMPLEMENTATION ADVISORY BOARD</a:t>
            </a:r>
            <a:endParaRPr lang="en-US" sz="2000"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9644920" y="623091"/>
            <a:ext cx="927735" cy="809625"/>
          </a:xfrm>
          <a:prstGeom prst="rect">
            <a:avLst/>
          </a:prstGeom>
        </p:spPr>
      </p:pic>
      <p:sp>
        <p:nvSpPr>
          <p:cNvPr id="14" name="Text Box 11"/>
          <p:cNvSpPr txBox="1"/>
          <p:nvPr/>
        </p:nvSpPr>
        <p:spPr>
          <a:xfrm>
            <a:off x="-189185" y="1781599"/>
            <a:ext cx="11971282" cy="5715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80000"/>
              </a:lnSpc>
              <a:spcBef>
                <a:spcPts val="0"/>
              </a:spcBef>
              <a:spcAft>
                <a:spcPts val="0"/>
              </a:spcAft>
            </a:pPr>
            <a:r>
              <a:rPr lang="en-US" sz="2600" b="1" dirty="0">
                <a:solidFill>
                  <a:srgbClr val="4F2D7F"/>
                </a:solidFill>
                <a:effectLst/>
                <a:latin typeface="Corbel" panose="020B0503020204020204" pitchFamily="34" charset="0"/>
                <a:ea typeface="MS Mincho"/>
                <a:cs typeface="Times New Roman" panose="02020603050405020304" pitchFamily="18" charset="0"/>
              </a:rPr>
              <a:t>    STATE AGENCY PARTNERS:                     OTHER REPRESENTED VOICES:          </a:t>
            </a:r>
            <a:endParaRPr lang="en-US" sz="1200" dirty="0">
              <a:effectLst/>
              <a:ea typeface="MS Mincho"/>
              <a:cs typeface="Times New Roman" panose="02020603050405020304" pitchFamily="18" charset="0"/>
            </a:endParaRPr>
          </a:p>
        </p:txBody>
      </p:sp>
      <p:sp>
        <p:nvSpPr>
          <p:cNvPr id="15" name="Text Box 9"/>
          <p:cNvSpPr txBox="1"/>
          <p:nvPr/>
        </p:nvSpPr>
        <p:spPr>
          <a:xfrm>
            <a:off x="803083" y="2168951"/>
            <a:ext cx="6015504" cy="462987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r>
              <a:rPr lang="en-US" b="1" dirty="0">
                <a:effectLst/>
                <a:latin typeface="Corbel" panose="020B0503020204020204" pitchFamily="34" charset="0"/>
                <a:ea typeface="MS Mincho"/>
                <a:cs typeface="Times New Roman" panose="02020603050405020304" pitchFamily="18" charset="0"/>
              </a:rPr>
              <a:t>Department of Children and Families (DCF)    </a:t>
            </a:r>
            <a:br>
              <a:rPr lang="en-US" b="1" dirty="0">
                <a:effectLst/>
                <a:latin typeface="Corbel" panose="020B0503020204020204" pitchFamily="34" charset="0"/>
                <a:ea typeface="MS Mincho"/>
                <a:cs typeface="Times New Roman" panose="02020603050405020304" pitchFamily="18" charset="0"/>
              </a:rPr>
            </a:br>
            <a:r>
              <a:rPr lang="en-US" b="1" dirty="0">
                <a:effectLst/>
                <a:latin typeface="Corbel" panose="020B0503020204020204" pitchFamily="34" charset="0"/>
                <a:ea typeface="MS Mincho"/>
                <a:cs typeface="Times New Roman" panose="02020603050405020304" pitchFamily="18" charset="0"/>
              </a:rPr>
              <a:t>Department of Developmental Services (DDS)              </a:t>
            </a:r>
            <a:br>
              <a:rPr lang="en-US" b="1" dirty="0">
                <a:effectLst/>
                <a:latin typeface="Corbel" panose="020B0503020204020204" pitchFamily="34" charset="0"/>
                <a:ea typeface="MS Mincho"/>
                <a:cs typeface="Times New Roman" panose="02020603050405020304" pitchFamily="18" charset="0"/>
              </a:rPr>
            </a:br>
            <a:r>
              <a:rPr lang="en-US" b="1" dirty="0">
                <a:effectLst/>
                <a:latin typeface="Corbel" panose="020B0503020204020204" pitchFamily="34" charset="0"/>
                <a:ea typeface="MS Mincho"/>
                <a:cs typeface="Times New Roman" panose="02020603050405020304" pitchFamily="18" charset="0"/>
              </a:rPr>
              <a:t>Department of Social Services (DSS)</a:t>
            </a:r>
            <a:br>
              <a:rPr lang="en-US" b="1" dirty="0">
                <a:effectLst/>
                <a:latin typeface="Corbel" panose="020B0503020204020204" pitchFamily="34" charset="0"/>
                <a:ea typeface="MS Mincho"/>
                <a:cs typeface="Times New Roman" panose="02020603050405020304" pitchFamily="18" charset="0"/>
              </a:rPr>
            </a:br>
            <a:r>
              <a:rPr lang="en-US" b="1" dirty="0">
                <a:effectLst/>
                <a:latin typeface="Corbel" panose="020B0503020204020204" pitchFamily="34" charset="0"/>
                <a:ea typeface="MS Mincho"/>
                <a:cs typeface="Times New Roman" panose="02020603050405020304" pitchFamily="18" charset="0"/>
              </a:rPr>
              <a:t>Department of Public Health (DPH)</a:t>
            </a:r>
            <a:br>
              <a:rPr lang="en-US" b="1" dirty="0">
                <a:effectLst/>
                <a:latin typeface="Corbel" panose="020B0503020204020204" pitchFamily="34" charset="0"/>
                <a:ea typeface="MS Mincho"/>
                <a:cs typeface="Times New Roman" panose="02020603050405020304" pitchFamily="18" charset="0"/>
              </a:rPr>
            </a:br>
            <a:r>
              <a:rPr lang="en-US" b="1" dirty="0">
                <a:effectLst/>
                <a:latin typeface="Corbel" panose="020B0503020204020204" pitchFamily="34" charset="0"/>
                <a:ea typeface="MS Mincho"/>
                <a:cs typeface="Times New Roman" panose="02020603050405020304" pitchFamily="18" charset="0"/>
              </a:rPr>
              <a:t>Department of Mental Health and </a:t>
            </a:r>
            <a:endParaRPr lang="en-US" dirty="0">
              <a:effectLst/>
              <a:ea typeface="MS Mincho"/>
              <a:cs typeface="Times New Roman" panose="02020603050405020304" pitchFamily="18" charset="0"/>
            </a:endParaRPr>
          </a:p>
          <a:p>
            <a:pPr marL="0" marR="0">
              <a:lnSpc>
                <a:spcPct val="130000"/>
              </a:lnSpc>
              <a:spcBef>
                <a:spcPts val="0"/>
              </a:spcBef>
              <a:spcAft>
                <a:spcPts val="0"/>
              </a:spcAft>
            </a:pPr>
            <a:r>
              <a:rPr lang="en-US" b="1" dirty="0">
                <a:effectLst/>
                <a:latin typeface="Corbel" panose="020B0503020204020204" pitchFamily="34" charset="0"/>
                <a:ea typeface="MS Mincho"/>
                <a:cs typeface="Times New Roman" panose="02020603050405020304" pitchFamily="18" charset="0"/>
              </a:rPr>
              <a:t>     Addiction Services (DMHAS)</a:t>
            </a:r>
            <a:endParaRPr lang="en-US" dirty="0">
              <a:effectLst/>
              <a:ea typeface="MS Mincho"/>
              <a:cs typeface="Times New Roman" panose="02020603050405020304" pitchFamily="18" charset="0"/>
            </a:endParaRPr>
          </a:p>
          <a:p>
            <a:pPr marL="0" marR="0">
              <a:lnSpc>
                <a:spcPct val="130000"/>
              </a:lnSpc>
              <a:spcBef>
                <a:spcPts val="0"/>
              </a:spcBef>
              <a:spcAft>
                <a:spcPts val="0"/>
              </a:spcAft>
            </a:pPr>
            <a:r>
              <a:rPr lang="en-US" b="1" dirty="0">
                <a:effectLst/>
                <a:latin typeface="Corbel" panose="020B0503020204020204" pitchFamily="34" charset="0"/>
                <a:ea typeface="MS Mincho"/>
                <a:cs typeface="Times New Roman" panose="02020603050405020304" pitchFamily="18" charset="0"/>
              </a:rPr>
              <a:t>Connecticut Insurance Department (CID)</a:t>
            </a:r>
          </a:p>
          <a:p>
            <a:pPr>
              <a:lnSpc>
                <a:spcPct val="130000"/>
              </a:lnSpc>
            </a:pPr>
            <a:r>
              <a:rPr lang="en-US" b="1" dirty="0">
                <a:effectLst/>
                <a:latin typeface="Corbel" panose="020B0503020204020204" pitchFamily="34" charset="0"/>
                <a:ea typeface="MS Mincho"/>
                <a:cs typeface="Times New Roman" panose="02020603050405020304" pitchFamily="18" charset="0"/>
              </a:rPr>
              <a:t>Connecticut State Department of Education (CSDE) </a:t>
            </a:r>
            <a:endParaRPr lang="en-US" dirty="0">
              <a:effectLst/>
              <a:ea typeface="MS Mincho"/>
              <a:cs typeface="Times New Roman" panose="02020603050405020304" pitchFamily="18" charset="0"/>
            </a:endParaRPr>
          </a:p>
          <a:p>
            <a:pPr>
              <a:lnSpc>
                <a:spcPct val="130000"/>
              </a:lnSpc>
            </a:pPr>
            <a:r>
              <a:rPr lang="en-US" b="1" dirty="0">
                <a:effectLst/>
                <a:latin typeface="Corbel" panose="020B0503020204020204" pitchFamily="34" charset="0"/>
                <a:ea typeface="MS Mincho"/>
                <a:cs typeface="Times New Roman" panose="02020603050405020304" pitchFamily="18" charset="0"/>
              </a:rPr>
              <a:t>Office of Early Childhood (OEC)</a:t>
            </a:r>
            <a:br>
              <a:rPr lang="en-US" b="1" dirty="0">
                <a:effectLst/>
                <a:latin typeface="Corbel" panose="020B0503020204020204" pitchFamily="34" charset="0"/>
                <a:ea typeface="MS Mincho"/>
                <a:cs typeface="Times New Roman" panose="02020603050405020304" pitchFamily="18" charset="0"/>
              </a:rPr>
            </a:br>
            <a:r>
              <a:rPr lang="en-US" b="1" dirty="0">
                <a:effectLst/>
                <a:latin typeface="Corbel" panose="020B0503020204020204" pitchFamily="34" charset="0"/>
                <a:ea typeface="MS Mincho"/>
                <a:cs typeface="Times New Roman" panose="02020603050405020304" pitchFamily="18" charset="0"/>
              </a:rPr>
              <a:t>Office of the Child Advocate (OCA)</a:t>
            </a:r>
            <a:br>
              <a:rPr lang="en-US" b="1" dirty="0">
                <a:effectLst/>
                <a:latin typeface="Corbel" panose="020B0503020204020204" pitchFamily="34" charset="0"/>
                <a:ea typeface="MS Mincho"/>
                <a:cs typeface="Times New Roman" panose="02020603050405020304" pitchFamily="18" charset="0"/>
              </a:rPr>
            </a:br>
            <a:r>
              <a:rPr lang="en-US" b="1" dirty="0">
                <a:effectLst/>
                <a:latin typeface="Corbel" panose="020B0503020204020204" pitchFamily="34" charset="0"/>
                <a:ea typeface="MS Mincho"/>
                <a:cs typeface="Times New Roman" panose="02020603050405020304" pitchFamily="18" charset="0"/>
              </a:rPr>
              <a:t>Office of the Healthcare Advocate (OHA)</a:t>
            </a:r>
            <a:br>
              <a:rPr lang="en-US" b="1" dirty="0">
                <a:effectLst/>
                <a:latin typeface="Corbel" panose="020B0503020204020204" pitchFamily="34" charset="0"/>
                <a:ea typeface="MS Mincho"/>
                <a:cs typeface="Times New Roman" panose="02020603050405020304" pitchFamily="18" charset="0"/>
              </a:rPr>
            </a:br>
            <a:r>
              <a:rPr lang="en-US" b="1" dirty="0">
                <a:effectLst/>
                <a:latin typeface="Corbel" panose="020B0503020204020204" pitchFamily="34" charset="0"/>
                <a:ea typeface="MS Mincho"/>
                <a:cs typeface="Times New Roman" panose="02020603050405020304" pitchFamily="18" charset="0"/>
              </a:rPr>
              <a:t>Judicial Branch Court Support Services Division (JBCSSD)</a:t>
            </a:r>
            <a:br>
              <a:rPr lang="en-US" b="1" dirty="0">
                <a:effectLst/>
                <a:latin typeface="Corbel" panose="020B0503020204020204" pitchFamily="34" charset="0"/>
                <a:ea typeface="MS Mincho"/>
                <a:cs typeface="Times New Roman" panose="02020603050405020304" pitchFamily="18" charset="0"/>
              </a:rPr>
            </a:br>
            <a:r>
              <a:rPr lang="en-US" b="1" dirty="0">
                <a:effectLst/>
                <a:latin typeface="Corbel" panose="020B0503020204020204" pitchFamily="34" charset="0"/>
                <a:ea typeface="MS Mincho"/>
                <a:cs typeface="Times New Roman" panose="02020603050405020304" pitchFamily="18" charset="0"/>
              </a:rPr>
              <a:t>Commission on Women, Children and Seniors (CWCS)</a:t>
            </a:r>
            <a:endParaRPr lang="en-US" dirty="0">
              <a:effectLst/>
              <a:ea typeface="MS Mincho"/>
              <a:cs typeface="Times New Roman" panose="02020603050405020304" pitchFamily="18" charset="0"/>
            </a:endParaRPr>
          </a:p>
          <a:p>
            <a:pPr marL="0" marR="0">
              <a:lnSpc>
                <a:spcPct val="130000"/>
              </a:lnSpc>
              <a:spcBef>
                <a:spcPts val="0"/>
              </a:spcBef>
              <a:spcAft>
                <a:spcPts val="0"/>
              </a:spcAft>
            </a:pPr>
            <a:endParaRPr lang="en-US" sz="1200" dirty="0">
              <a:effectLst/>
              <a:ea typeface="MS Mincho"/>
              <a:cs typeface="Times New Roman" panose="02020603050405020304" pitchFamily="18" charset="0"/>
            </a:endParaRPr>
          </a:p>
          <a:p>
            <a:pPr marL="0" marR="0">
              <a:lnSpc>
                <a:spcPct val="130000"/>
              </a:lnSpc>
              <a:spcBef>
                <a:spcPts val="0"/>
              </a:spcBef>
              <a:spcAft>
                <a:spcPts val="0"/>
              </a:spcAft>
            </a:pPr>
            <a:r>
              <a:rPr lang="en-US" sz="800" b="1" dirty="0">
                <a:effectLst/>
                <a:latin typeface="Corbel" panose="020B0503020204020204" pitchFamily="34" charset="0"/>
                <a:ea typeface="MS Mincho"/>
                <a:cs typeface="Times New Roman" panose="02020603050405020304" pitchFamily="18" charset="0"/>
              </a:rPr>
              <a:t> </a:t>
            </a:r>
            <a:endParaRPr lang="en-US" sz="1200" dirty="0">
              <a:effectLst/>
              <a:ea typeface="MS Mincho"/>
              <a:cs typeface="Times New Roman" panose="02020603050405020304" pitchFamily="18" charset="0"/>
            </a:endParaRPr>
          </a:p>
          <a:p>
            <a:pPr marL="0" marR="0">
              <a:lnSpc>
                <a:spcPct val="130000"/>
              </a:lnSpc>
              <a:spcBef>
                <a:spcPts val="0"/>
              </a:spcBef>
              <a:spcAft>
                <a:spcPts val="0"/>
              </a:spcAft>
            </a:pPr>
            <a:br>
              <a:rPr lang="en-US" sz="800" dirty="0">
                <a:effectLst/>
                <a:latin typeface="Corbel" panose="020B0503020204020204" pitchFamily="34" charset="0"/>
                <a:ea typeface="MS Mincho"/>
                <a:cs typeface="Times New Roman" panose="02020603050405020304" pitchFamily="18" charset="0"/>
              </a:rPr>
            </a:br>
            <a:endParaRPr lang="en-US" sz="1200" dirty="0">
              <a:effectLst/>
              <a:ea typeface="MS Mincho"/>
              <a:cs typeface="Times New Roman" panose="02020603050405020304" pitchFamily="18" charset="0"/>
            </a:endParaRPr>
          </a:p>
        </p:txBody>
      </p:sp>
      <p:sp>
        <p:nvSpPr>
          <p:cNvPr id="16" name="Text Box 12"/>
          <p:cNvSpPr txBox="1"/>
          <p:nvPr/>
        </p:nvSpPr>
        <p:spPr>
          <a:xfrm>
            <a:off x="3448050" y="2974757"/>
            <a:ext cx="2857500" cy="13716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p:txBody>
      </p:sp>
      <p:sp>
        <p:nvSpPr>
          <p:cNvPr id="17" name="Text Box 9"/>
          <p:cNvSpPr txBox="1"/>
          <p:nvPr/>
        </p:nvSpPr>
        <p:spPr>
          <a:xfrm>
            <a:off x="6364670" y="2444009"/>
            <a:ext cx="5833241" cy="435481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a:p>
            <a:pPr marL="0" marR="0">
              <a:lnSpc>
                <a:spcPct val="130000"/>
              </a:lnSpc>
              <a:spcBef>
                <a:spcPts val="0"/>
              </a:spcBef>
              <a:spcAft>
                <a:spcPts val="0"/>
              </a:spcAft>
            </a:pPr>
            <a:r>
              <a:rPr lang="en-US" sz="800" b="1" dirty="0">
                <a:effectLst/>
                <a:latin typeface="Corbel" panose="020B0503020204020204" pitchFamily="34" charset="0"/>
                <a:ea typeface="MS Mincho"/>
                <a:cs typeface="Times New Roman" panose="02020603050405020304" pitchFamily="18" charset="0"/>
              </a:rPr>
              <a:t> </a:t>
            </a:r>
            <a:endParaRPr lang="en-US" sz="1200" dirty="0">
              <a:effectLst/>
              <a:ea typeface="MS Mincho"/>
              <a:cs typeface="Times New Roman" panose="02020603050405020304" pitchFamily="18" charset="0"/>
            </a:endParaRPr>
          </a:p>
          <a:p>
            <a:pPr marL="0" marR="0">
              <a:lnSpc>
                <a:spcPct val="130000"/>
              </a:lnSpc>
              <a:spcBef>
                <a:spcPts val="0"/>
              </a:spcBef>
              <a:spcAft>
                <a:spcPts val="0"/>
              </a:spcAft>
            </a:pPr>
            <a:br>
              <a:rPr lang="en-US" sz="800" dirty="0">
                <a:effectLst/>
                <a:latin typeface="Corbel" panose="020B0503020204020204" pitchFamily="34" charset="0"/>
                <a:ea typeface="MS Mincho"/>
                <a:cs typeface="Times New Roman" panose="02020603050405020304" pitchFamily="18" charset="0"/>
              </a:rPr>
            </a:br>
            <a:endParaRPr lang="en-US" sz="1200" dirty="0">
              <a:effectLst/>
              <a:ea typeface="MS Mincho"/>
              <a:cs typeface="Times New Roman" panose="02020603050405020304" pitchFamily="18" charset="0"/>
            </a:endParaRPr>
          </a:p>
        </p:txBody>
      </p:sp>
      <p:sp>
        <p:nvSpPr>
          <p:cNvPr id="18" name="Text Box 9"/>
          <p:cNvSpPr txBox="1"/>
          <p:nvPr/>
        </p:nvSpPr>
        <p:spPr>
          <a:xfrm>
            <a:off x="6358759" y="2180015"/>
            <a:ext cx="5833241" cy="435481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r>
              <a:rPr lang="en-US" b="1" dirty="0">
                <a:latin typeface="Corbel" panose="020B0503020204020204" pitchFamily="34" charset="0"/>
                <a:ea typeface="MS Mincho"/>
                <a:cs typeface="Times New Roman" panose="02020603050405020304" pitchFamily="18" charset="0"/>
              </a:rPr>
              <a:t>Families</a:t>
            </a:r>
          </a:p>
          <a:p>
            <a:pPr marL="0" marR="0">
              <a:lnSpc>
                <a:spcPct val="130000"/>
              </a:lnSpc>
              <a:spcBef>
                <a:spcPts val="0"/>
              </a:spcBef>
              <a:spcAft>
                <a:spcPts val="0"/>
              </a:spcAft>
            </a:pPr>
            <a:r>
              <a:rPr lang="en-US" b="1" dirty="0">
                <a:effectLst/>
                <a:latin typeface="Corbel" panose="020B0503020204020204" pitchFamily="34" charset="0"/>
                <a:ea typeface="MS Mincho"/>
                <a:cs typeface="Times New Roman" panose="02020603050405020304" pitchFamily="18" charset="0"/>
              </a:rPr>
              <a:t>Providers</a:t>
            </a:r>
          </a:p>
          <a:p>
            <a:pPr marL="0" marR="0">
              <a:lnSpc>
                <a:spcPct val="130000"/>
              </a:lnSpc>
              <a:spcBef>
                <a:spcPts val="0"/>
              </a:spcBef>
              <a:spcAft>
                <a:spcPts val="0"/>
              </a:spcAft>
            </a:pPr>
            <a:r>
              <a:rPr lang="en-US" b="1" dirty="0">
                <a:latin typeface="Corbel" panose="020B0503020204020204" pitchFamily="34" charset="0"/>
                <a:ea typeface="MS Mincho"/>
                <a:cs typeface="Times New Roman" panose="02020603050405020304" pitchFamily="18" charset="0"/>
              </a:rPr>
              <a:t>Advocates</a:t>
            </a:r>
          </a:p>
          <a:p>
            <a:pPr marL="0" marR="0">
              <a:lnSpc>
                <a:spcPct val="130000"/>
              </a:lnSpc>
              <a:spcBef>
                <a:spcPts val="0"/>
              </a:spcBef>
              <a:spcAft>
                <a:spcPts val="0"/>
              </a:spcAft>
            </a:pPr>
            <a:r>
              <a:rPr lang="en-US" b="1" dirty="0">
                <a:effectLst/>
                <a:latin typeface="Corbel" panose="020B0503020204020204" pitchFamily="34" charset="0"/>
                <a:ea typeface="MS Mincho"/>
                <a:cs typeface="Times New Roman" panose="02020603050405020304" pitchFamily="18" charset="0"/>
              </a:rPr>
              <a:t>Other System Stakeholders</a:t>
            </a:r>
          </a:p>
          <a:p>
            <a:pPr marL="0" marR="0">
              <a:lnSpc>
                <a:spcPct val="130000"/>
              </a:lnSpc>
              <a:spcBef>
                <a:spcPts val="0"/>
              </a:spcBef>
              <a:spcAft>
                <a:spcPts val="0"/>
              </a:spcAft>
            </a:pPr>
            <a:endParaRPr lang="en-US" sz="1600" dirty="0">
              <a:effectLst/>
              <a:ea typeface="MS Mincho"/>
              <a:cs typeface="Times New Roman" panose="02020603050405020304" pitchFamily="18" charset="0"/>
            </a:endParaRPr>
          </a:p>
          <a:p>
            <a:pPr marL="0" marR="0">
              <a:lnSpc>
                <a:spcPct val="130000"/>
              </a:lnSpc>
              <a:spcBef>
                <a:spcPts val="0"/>
              </a:spcBef>
              <a:spcAft>
                <a:spcPts val="0"/>
              </a:spcAft>
            </a:pPr>
            <a:endParaRPr lang="en-US" sz="1200" dirty="0">
              <a:effectLst/>
              <a:ea typeface="MS Mincho"/>
              <a:cs typeface="Times New Roman" panose="02020603050405020304" pitchFamily="18" charset="0"/>
            </a:endParaRPr>
          </a:p>
          <a:p>
            <a:pPr marL="0" marR="0">
              <a:lnSpc>
                <a:spcPct val="130000"/>
              </a:lnSpc>
              <a:spcBef>
                <a:spcPts val="0"/>
              </a:spcBef>
              <a:spcAft>
                <a:spcPts val="0"/>
              </a:spcAft>
            </a:pPr>
            <a:r>
              <a:rPr lang="en-US" sz="800" b="1" dirty="0">
                <a:effectLst/>
                <a:latin typeface="Corbel" panose="020B0503020204020204" pitchFamily="34" charset="0"/>
                <a:ea typeface="MS Mincho"/>
                <a:cs typeface="Times New Roman" panose="02020603050405020304" pitchFamily="18" charset="0"/>
              </a:rPr>
              <a:t> </a:t>
            </a:r>
            <a:endParaRPr lang="en-US" sz="1200" dirty="0">
              <a:effectLst/>
              <a:ea typeface="MS Mincho"/>
              <a:cs typeface="Times New Roman" panose="02020603050405020304" pitchFamily="18" charset="0"/>
            </a:endParaRPr>
          </a:p>
          <a:p>
            <a:pPr marL="0" marR="0">
              <a:lnSpc>
                <a:spcPct val="130000"/>
              </a:lnSpc>
              <a:spcBef>
                <a:spcPts val="0"/>
              </a:spcBef>
              <a:spcAft>
                <a:spcPts val="0"/>
              </a:spcAft>
            </a:pPr>
            <a:br>
              <a:rPr lang="en-US" sz="800" dirty="0">
                <a:effectLst/>
                <a:latin typeface="Corbel" panose="020B0503020204020204" pitchFamily="34" charset="0"/>
                <a:ea typeface="MS Mincho"/>
                <a:cs typeface="Times New Roman" panose="02020603050405020304" pitchFamily="18" charset="0"/>
              </a:rPr>
            </a:br>
            <a:endParaRPr lang="en-US" sz="1200" dirty="0">
              <a:effectLst/>
              <a:ea typeface="MS Mincho"/>
              <a:cs typeface="Times New Roman" panose="02020603050405020304" pitchFamily="18" charset="0"/>
            </a:endParaRPr>
          </a:p>
        </p:txBody>
      </p:sp>
    </p:spTree>
    <p:extLst>
      <p:ext uri="{BB962C8B-B14F-4D97-AF65-F5344CB8AC3E}">
        <p14:creationId xmlns:p14="http://schemas.microsoft.com/office/powerpoint/2010/main" val="387273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solidFill>
            <a:srgbClr val="DED6E9"/>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dirty="0"/>
              <a:t>                                                       </a:t>
            </a:r>
          </a:p>
        </p:txBody>
      </p:sp>
      <p:sp>
        <p:nvSpPr>
          <p:cNvPr id="3" name="Content Placeholder 2"/>
          <p:cNvSpPr>
            <a:spLocks noGrp="1"/>
          </p:cNvSpPr>
          <p:nvPr>
            <p:ph idx="1"/>
          </p:nvPr>
        </p:nvSpPr>
        <p:spPr/>
        <p:txBody>
          <a:bodyPr/>
          <a:lstStyle/>
          <a:p>
            <a:pPr marL="914400" lvl="2" indent="0">
              <a:buNone/>
            </a:pPr>
            <a:endParaRPr lang="en-US" dirty="0"/>
          </a:p>
          <a:p>
            <a:pPr marL="914400" lvl="2" indent="0">
              <a:buNone/>
            </a:pPr>
            <a:endParaRPr lang="en-US" dirty="0"/>
          </a:p>
        </p:txBody>
      </p:sp>
      <p:sp>
        <p:nvSpPr>
          <p:cNvPr id="6" name="Parallelogram 5"/>
          <p:cNvSpPr/>
          <p:nvPr/>
        </p:nvSpPr>
        <p:spPr>
          <a:xfrm flipH="1">
            <a:off x="1109271" y="538638"/>
            <a:ext cx="9893507" cy="978535"/>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Parallelogram 6"/>
          <p:cNvSpPr/>
          <p:nvPr/>
        </p:nvSpPr>
        <p:spPr>
          <a:xfrm flipH="1">
            <a:off x="2475904" y="435765"/>
            <a:ext cx="6990413" cy="1184275"/>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t>CONNECTICUT</a:t>
            </a:r>
            <a:endParaRPr lang="en-US" sz="2000" dirty="0"/>
          </a:p>
          <a:p>
            <a:pPr algn="ctr"/>
            <a:r>
              <a:rPr lang="en-US" sz="2000" b="1" dirty="0"/>
              <a:t>CHILDREN’S BEHAVIORAL HEALTH </a:t>
            </a:r>
          </a:p>
          <a:p>
            <a:pPr algn="ctr"/>
            <a:r>
              <a:rPr lang="en-US" sz="2000" b="1" dirty="0"/>
              <a:t>SYSTEM</a:t>
            </a:r>
            <a:endParaRPr lang="en-US" sz="2000"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9644920" y="623091"/>
            <a:ext cx="927735" cy="809625"/>
          </a:xfrm>
          <a:prstGeom prst="rect">
            <a:avLst/>
          </a:prstGeom>
        </p:spPr>
      </p:pic>
      <p:pic>
        <p:nvPicPr>
          <p:cNvPr id="9" name="Picture 8"/>
          <p:cNvPicPr/>
          <p:nvPr/>
        </p:nvPicPr>
        <p:blipFill rotWithShape="1">
          <a:blip r:embed="rId3" cstate="print">
            <a:extLst>
              <a:ext uri="{28A0092B-C50C-407E-A947-70E740481C1C}">
                <a14:useLocalDpi xmlns:a14="http://schemas.microsoft.com/office/drawing/2010/main" val="0"/>
              </a:ext>
            </a:extLst>
          </a:blip>
          <a:srcRect t="10106"/>
          <a:stretch/>
        </p:blipFill>
        <p:spPr bwMode="auto">
          <a:xfrm>
            <a:off x="2550824" y="1761328"/>
            <a:ext cx="7010400" cy="51502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884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solidFill>
            <a:srgbClr val="DED6E9"/>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br>
              <a:rPr lang="en-US" dirty="0"/>
            </a:br>
            <a:br>
              <a:rPr lang="en-US" dirty="0"/>
            </a:br>
            <a:endParaRPr lang="en-US" dirty="0"/>
          </a:p>
        </p:txBody>
      </p:sp>
      <p:sp>
        <p:nvSpPr>
          <p:cNvPr id="3" name="Content Placeholder 2"/>
          <p:cNvSpPr>
            <a:spLocks noGrp="1"/>
          </p:cNvSpPr>
          <p:nvPr>
            <p:ph idx="1"/>
          </p:nvPr>
        </p:nvSpPr>
        <p:spPr/>
        <p:txBody>
          <a:bodyPr/>
          <a:lstStyle/>
          <a:p>
            <a:pPr marL="914400" lvl="2" indent="0">
              <a:buNone/>
            </a:pPr>
            <a:endParaRPr lang="en-US" dirty="0"/>
          </a:p>
          <a:p>
            <a:pPr marL="914400" lvl="2" indent="0">
              <a:buNone/>
            </a:pPr>
            <a:endParaRPr lang="en-US" dirty="0"/>
          </a:p>
        </p:txBody>
      </p:sp>
      <p:sp>
        <p:nvSpPr>
          <p:cNvPr id="6" name="Parallelogram 5"/>
          <p:cNvSpPr/>
          <p:nvPr/>
        </p:nvSpPr>
        <p:spPr>
          <a:xfrm flipH="1">
            <a:off x="1109271" y="538638"/>
            <a:ext cx="9893507" cy="978535"/>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Parallelogram 6"/>
          <p:cNvSpPr/>
          <p:nvPr/>
        </p:nvSpPr>
        <p:spPr>
          <a:xfrm flipH="1">
            <a:off x="2475904" y="435765"/>
            <a:ext cx="6990413" cy="1184275"/>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000" b="1" dirty="0"/>
              <a:t>ADVISORY BOARD ANNUAL REPORT</a:t>
            </a:r>
          </a:p>
          <a:p>
            <a:pPr algn="ctr"/>
            <a:r>
              <a:rPr lang="en-US" sz="2000" b="1" dirty="0"/>
              <a:t> (OCTOBER 2020)</a:t>
            </a:r>
            <a:endParaRPr lang="en-US" sz="2000"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9644920" y="623091"/>
            <a:ext cx="927735" cy="809625"/>
          </a:xfrm>
          <a:prstGeom prst="rect">
            <a:avLst/>
          </a:prstGeom>
        </p:spPr>
      </p:pic>
      <p:sp>
        <p:nvSpPr>
          <p:cNvPr id="16" name="Text Box 12"/>
          <p:cNvSpPr txBox="1"/>
          <p:nvPr/>
        </p:nvSpPr>
        <p:spPr>
          <a:xfrm>
            <a:off x="3448050" y="2974757"/>
            <a:ext cx="2857500" cy="13716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p:txBody>
      </p:sp>
      <p:sp>
        <p:nvSpPr>
          <p:cNvPr id="17" name="Text Box 9"/>
          <p:cNvSpPr txBox="1"/>
          <p:nvPr/>
        </p:nvSpPr>
        <p:spPr>
          <a:xfrm>
            <a:off x="6364670" y="2444009"/>
            <a:ext cx="5833241" cy="435481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a:p>
            <a:pPr marL="0" marR="0">
              <a:lnSpc>
                <a:spcPct val="130000"/>
              </a:lnSpc>
              <a:spcBef>
                <a:spcPts val="0"/>
              </a:spcBef>
              <a:spcAft>
                <a:spcPts val="0"/>
              </a:spcAft>
            </a:pPr>
            <a:r>
              <a:rPr lang="en-US" sz="800" b="1" dirty="0">
                <a:effectLst/>
                <a:latin typeface="Corbel" panose="020B0503020204020204" pitchFamily="34" charset="0"/>
                <a:ea typeface="MS Mincho"/>
                <a:cs typeface="Times New Roman" panose="02020603050405020304" pitchFamily="18" charset="0"/>
              </a:rPr>
              <a:t> </a:t>
            </a:r>
            <a:endParaRPr lang="en-US" sz="1200" dirty="0">
              <a:effectLst/>
              <a:ea typeface="MS Mincho"/>
              <a:cs typeface="Times New Roman" panose="02020603050405020304" pitchFamily="18" charset="0"/>
            </a:endParaRPr>
          </a:p>
          <a:p>
            <a:pPr marL="0" marR="0">
              <a:lnSpc>
                <a:spcPct val="130000"/>
              </a:lnSpc>
              <a:spcBef>
                <a:spcPts val="0"/>
              </a:spcBef>
              <a:spcAft>
                <a:spcPts val="0"/>
              </a:spcAft>
            </a:pPr>
            <a:br>
              <a:rPr lang="en-US" sz="800" dirty="0">
                <a:effectLst/>
                <a:latin typeface="Corbel" panose="020B0503020204020204" pitchFamily="34" charset="0"/>
                <a:ea typeface="MS Mincho"/>
                <a:cs typeface="Times New Roman" panose="02020603050405020304" pitchFamily="18" charset="0"/>
              </a:rPr>
            </a:br>
            <a:endParaRPr lang="en-US" sz="1200" dirty="0">
              <a:effectLst/>
              <a:ea typeface="MS Mincho"/>
              <a:cs typeface="Times New Roman" panose="02020603050405020304" pitchFamily="18" charset="0"/>
            </a:endParaRPr>
          </a:p>
        </p:txBody>
      </p:sp>
      <p:sp>
        <p:nvSpPr>
          <p:cNvPr id="12" name="Content Placeholder 2"/>
          <p:cNvSpPr txBox="1">
            <a:spLocks/>
          </p:cNvSpPr>
          <p:nvPr/>
        </p:nvSpPr>
        <p:spPr>
          <a:xfrm>
            <a:off x="713310" y="2051100"/>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Top Priority areas for 2021:</a:t>
            </a:r>
          </a:p>
          <a:p>
            <a:pPr marL="0" indent="0">
              <a:buNone/>
            </a:pPr>
            <a:endParaRPr lang="en-US" dirty="0"/>
          </a:p>
          <a:p>
            <a:pPr lvl="0"/>
            <a:r>
              <a:rPr lang="en-US" dirty="0"/>
              <a:t>Ensuring access to targeted behavioral health services (in addition to primary care supports) during and in the aftermath of COVID-19</a:t>
            </a:r>
          </a:p>
          <a:p>
            <a:pPr lvl="0"/>
            <a:endParaRPr lang="en-US" dirty="0"/>
          </a:p>
          <a:p>
            <a:pPr lvl="0"/>
            <a:r>
              <a:rPr lang="en-US" dirty="0"/>
              <a:t>Addressing disparities in child and family wellbeing that have been exacerbated and laid bare by COVID-19</a:t>
            </a:r>
          </a:p>
          <a:p>
            <a:pPr lvl="0"/>
            <a:endParaRPr lang="en-US" b="1" dirty="0"/>
          </a:p>
          <a:p>
            <a:pPr lvl="0"/>
            <a:r>
              <a:rPr lang="en-US" dirty="0"/>
              <a:t>Reducing silos in planning, financing and service delivery</a:t>
            </a:r>
          </a:p>
          <a:p>
            <a:pPr marL="0" indent="0">
              <a:buNone/>
            </a:pPr>
            <a:endParaRPr lang="en-US" dirty="0"/>
          </a:p>
        </p:txBody>
      </p:sp>
    </p:spTree>
    <p:extLst>
      <p:ext uri="{BB962C8B-B14F-4D97-AF65-F5344CB8AC3E}">
        <p14:creationId xmlns:p14="http://schemas.microsoft.com/office/powerpoint/2010/main" val="18838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solidFill>
            <a:srgbClr val="DED6E9"/>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br>
              <a:rPr lang="en-US" dirty="0"/>
            </a:br>
            <a:br>
              <a:rPr lang="en-US" dirty="0"/>
            </a:br>
            <a:endParaRPr lang="en-US" dirty="0"/>
          </a:p>
        </p:txBody>
      </p:sp>
      <p:sp>
        <p:nvSpPr>
          <p:cNvPr id="3" name="Content Placeholder 2"/>
          <p:cNvSpPr>
            <a:spLocks noGrp="1"/>
          </p:cNvSpPr>
          <p:nvPr>
            <p:ph idx="1"/>
          </p:nvPr>
        </p:nvSpPr>
        <p:spPr/>
        <p:txBody>
          <a:bodyPr/>
          <a:lstStyle/>
          <a:p>
            <a:pPr marL="914400" lvl="2" indent="0">
              <a:buNone/>
            </a:pPr>
            <a:endParaRPr lang="en-US" dirty="0"/>
          </a:p>
          <a:p>
            <a:pPr marL="914400" lvl="2" indent="0">
              <a:buNone/>
            </a:pPr>
            <a:endParaRPr lang="en-US" dirty="0"/>
          </a:p>
        </p:txBody>
      </p:sp>
      <p:sp>
        <p:nvSpPr>
          <p:cNvPr id="6" name="Parallelogram 5"/>
          <p:cNvSpPr/>
          <p:nvPr/>
        </p:nvSpPr>
        <p:spPr>
          <a:xfrm flipH="1">
            <a:off x="1109271" y="538638"/>
            <a:ext cx="9893507" cy="978535"/>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Parallelogram 6"/>
          <p:cNvSpPr/>
          <p:nvPr/>
        </p:nvSpPr>
        <p:spPr>
          <a:xfrm flipH="1">
            <a:off x="2475904" y="435765"/>
            <a:ext cx="6990413" cy="1184275"/>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dirty="0"/>
              <a:t>WHERE WE GO FROM HERE</a:t>
            </a:r>
            <a:endParaRPr lang="en-US" sz="2400"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9644920" y="623091"/>
            <a:ext cx="927735" cy="809625"/>
          </a:xfrm>
          <a:prstGeom prst="rect">
            <a:avLst/>
          </a:prstGeom>
        </p:spPr>
      </p:pic>
      <p:sp>
        <p:nvSpPr>
          <p:cNvPr id="16" name="Text Box 12"/>
          <p:cNvSpPr txBox="1"/>
          <p:nvPr/>
        </p:nvSpPr>
        <p:spPr>
          <a:xfrm>
            <a:off x="3448050" y="2974757"/>
            <a:ext cx="2857500" cy="13716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p:txBody>
      </p:sp>
      <p:sp>
        <p:nvSpPr>
          <p:cNvPr id="17" name="Text Box 9"/>
          <p:cNvSpPr txBox="1"/>
          <p:nvPr/>
        </p:nvSpPr>
        <p:spPr>
          <a:xfrm>
            <a:off x="6364670" y="2444009"/>
            <a:ext cx="5833241" cy="435481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a:p>
            <a:pPr marL="0" marR="0">
              <a:lnSpc>
                <a:spcPct val="130000"/>
              </a:lnSpc>
              <a:spcBef>
                <a:spcPts val="0"/>
              </a:spcBef>
              <a:spcAft>
                <a:spcPts val="0"/>
              </a:spcAft>
            </a:pPr>
            <a:r>
              <a:rPr lang="en-US" sz="800" b="1" dirty="0">
                <a:effectLst/>
                <a:latin typeface="Corbel" panose="020B0503020204020204" pitchFamily="34" charset="0"/>
                <a:ea typeface="MS Mincho"/>
                <a:cs typeface="Times New Roman" panose="02020603050405020304" pitchFamily="18" charset="0"/>
              </a:rPr>
              <a:t> </a:t>
            </a:r>
            <a:endParaRPr lang="en-US" sz="1200" dirty="0">
              <a:effectLst/>
              <a:ea typeface="MS Mincho"/>
              <a:cs typeface="Times New Roman" panose="02020603050405020304" pitchFamily="18" charset="0"/>
            </a:endParaRPr>
          </a:p>
          <a:p>
            <a:pPr marL="0" marR="0">
              <a:lnSpc>
                <a:spcPct val="130000"/>
              </a:lnSpc>
              <a:spcBef>
                <a:spcPts val="0"/>
              </a:spcBef>
              <a:spcAft>
                <a:spcPts val="0"/>
              </a:spcAft>
            </a:pPr>
            <a:br>
              <a:rPr lang="en-US" sz="800" dirty="0">
                <a:effectLst/>
                <a:latin typeface="Corbel" panose="020B0503020204020204" pitchFamily="34" charset="0"/>
                <a:ea typeface="MS Mincho"/>
                <a:cs typeface="Times New Roman" panose="02020603050405020304" pitchFamily="18" charset="0"/>
              </a:rPr>
            </a:br>
            <a:endParaRPr lang="en-US" sz="1200" dirty="0">
              <a:effectLst/>
              <a:ea typeface="MS Mincho"/>
              <a:cs typeface="Times New Roman" panose="02020603050405020304" pitchFamily="18" charset="0"/>
            </a:endParaRPr>
          </a:p>
        </p:txBody>
      </p:sp>
      <p:pic>
        <p:nvPicPr>
          <p:cNvPr id="10" name="Content Placeholder 3" descr="Runner PNG Transparent Images | PNG Al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22221" y="1827411"/>
            <a:ext cx="6147558" cy="4347766"/>
          </a:xfrm>
          <a:prstGeom prst="rect">
            <a:avLst/>
          </a:prstGeom>
        </p:spPr>
      </p:pic>
    </p:spTree>
    <p:extLst>
      <p:ext uri="{BB962C8B-B14F-4D97-AF65-F5344CB8AC3E}">
        <p14:creationId xmlns:p14="http://schemas.microsoft.com/office/powerpoint/2010/main" val="1747164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a:solidFill>
            <a:srgbClr val="DED6E9"/>
          </a:solidFill>
          <a:ln w="19050"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br>
              <a:rPr lang="en-US" dirty="0"/>
            </a:br>
            <a:br>
              <a:rPr lang="en-US" dirty="0"/>
            </a:br>
            <a:endParaRPr lang="en-US" dirty="0"/>
          </a:p>
        </p:txBody>
      </p:sp>
      <p:sp>
        <p:nvSpPr>
          <p:cNvPr id="3" name="Content Placeholder 2"/>
          <p:cNvSpPr>
            <a:spLocks noGrp="1"/>
          </p:cNvSpPr>
          <p:nvPr>
            <p:ph idx="1"/>
          </p:nvPr>
        </p:nvSpPr>
        <p:spPr/>
        <p:txBody>
          <a:bodyPr/>
          <a:lstStyle/>
          <a:p>
            <a:pPr marL="914400" lvl="2" indent="0">
              <a:buNone/>
            </a:pPr>
            <a:endParaRPr lang="en-US" dirty="0"/>
          </a:p>
          <a:p>
            <a:pPr marL="914400" lvl="2" indent="0">
              <a:buNone/>
            </a:pPr>
            <a:endParaRPr lang="en-US" dirty="0"/>
          </a:p>
        </p:txBody>
      </p:sp>
      <p:sp>
        <p:nvSpPr>
          <p:cNvPr id="6" name="Parallelogram 5"/>
          <p:cNvSpPr/>
          <p:nvPr/>
        </p:nvSpPr>
        <p:spPr>
          <a:xfrm flipH="1">
            <a:off x="1109271" y="538638"/>
            <a:ext cx="9893507" cy="978535"/>
          </a:xfrm>
          <a:prstGeom prst="parallelogram">
            <a:avLst>
              <a:gd name="adj" fmla="val 42932"/>
            </a:avLst>
          </a:prstGeom>
          <a:solidFill>
            <a:schemeClr val="bg1"/>
          </a:solidFill>
          <a:ln w="19050" cmpd="sng">
            <a:solidFill>
              <a:srgbClr val="4F2D7F"/>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Parallelogram 6"/>
          <p:cNvSpPr/>
          <p:nvPr/>
        </p:nvSpPr>
        <p:spPr>
          <a:xfrm flipH="1">
            <a:off x="2475904" y="435765"/>
            <a:ext cx="6990413" cy="1184275"/>
          </a:xfrm>
          <a:prstGeom prst="parallelogram">
            <a:avLst>
              <a:gd name="adj" fmla="val 42932"/>
            </a:avLst>
          </a:prstGeom>
          <a:solidFill>
            <a:srgbClr val="4F2D7F"/>
          </a:solidFill>
          <a:ln w="3175" cmpd="sng">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2400" b="1" dirty="0"/>
              <a:t>NEXT LEG OF THE RACE</a:t>
            </a:r>
            <a:endParaRPr lang="en-US" sz="2400" dirty="0"/>
          </a:p>
        </p:txBody>
      </p:sp>
      <p:pic>
        <p:nvPicPr>
          <p:cNvPr id="8" name="Picture 7"/>
          <p:cNvPicPr/>
          <p:nvPr/>
        </p:nvPicPr>
        <p:blipFill>
          <a:blip r:embed="rId2" cstate="print">
            <a:extLst>
              <a:ext uri="{28A0092B-C50C-407E-A947-70E740481C1C}">
                <a14:useLocalDpi xmlns:a14="http://schemas.microsoft.com/office/drawing/2010/main"/>
              </a:ext>
            </a:extLst>
          </a:blip>
          <a:stretch>
            <a:fillRect/>
          </a:stretch>
        </p:blipFill>
        <p:spPr>
          <a:xfrm>
            <a:off x="9644920" y="623091"/>
            <a:ext cx="927735" cy="809625"/>
          </a:xfrm>
          <a:prstGeom prst="rect">
            <a:avLst/>
          </a:prstGeom>
        </p:spPr>
      </p:pic>
      <p:sp>
        <p:nvSpPr>
          <p:cNvPr id="16" name="Text Box 12"/>
          <p:cNvSpPr txBox="1"/>
          <p:nvPr/>
        </p:nvSpPr>
        <p:spPr>
          <a:xfrm>
            <a:off x="3448050" y="2974757"/>
            <a:ext cx="2857500" cy="13716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p:txBody>
      </p:sp>
      <p:sp>
        <p:nvSpPr>
          <p:cNvPr id="17" name="Text Box 9"/>
          <p:cNvSpPr txBox="1"/>
          <p:nvPr/>
        </p:nvSpPr>
        <p:spPr>
          <a:xfrm>
            <a:off x="6364670" y="2444009"/>
            <a:ext cx="5833241" cy="4354812"/>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16se="http://schemas.microsoft.com/office/word/2015/wordml/symex" xmlns:w16cid="http://schemas.microsoft.com/office/word/2016/wordml/cid" xmlns:w15="http://schemas.microsoft.com/office/word/2012/wordml"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45720" rIns="182880" bIns="45720" numCol="1" spcCol="0" rtlCol="0" fromWordArt="0" anchor="t" anchorCtr="0" forceAA="0" compatLnSpc="1">
            <a:prstTxWarp prst="textNoShape">
              <a:avLst/>
            </a:prstTxWarp>
            <a:noAutofit/>
          </a:bodyPr>
          <a:lstStyle/>
          <a:p>
            <a:pPr marL="0" marR="0">
              <a:lnSpc>
                <a:spcPct val="130000"/>
              </a:lnSpc>
              <a:spcBef>
                <a:spcPts val="0"/>
              </a:spcBef>
              <a:spcAft>
                <a:spcPts val="0"/>
              </a:spcAft>
            </a:pPr>
            <a:endParaRPr lang="en-US" sz="1200" dirty="0">
              <a:effectLst/>
              <a:ea typeface="MS Mincho"/>
              <a:cs typeface="Times New Roman" panose="02020603050405020304" pitchFamily="18" charset="0"/>
            </a:endParaRPr>
          </a:p>
          <a:p>
            <a:pPr marL="0" marR="0">
              <a:lnSpc>
                <a:spcPct val="130000"/>
              </a:lnSpc>
              <a:spcBef>
                <a:spcPts val="0"/>
              </a:spcBef>
              <a:spcAft>
                <a:spcPts val="0"/>
              </a:spcAft>
            </a:pPr>
            <a:r>
              <a:rPr lang="en-US" sz="800" b="1" dirty="0">
                <a:effectLst/>
                <a:latin typeface="Corbel" panose="020B0503020204020204" pitchFamily="34" charset="0"/>
                <a:ea typeface="MS Mincho"/>
                <a:cs typeface="Times New Roman" panose="02020603050405020304" pitchFamily="18" charset="0"/>
              </a:rPr>
              <a:t> </a:t>
            </a:r>
            <a:endParaRPr lang="en-US" sz="1200" dirty="0">
              <a:effectLst/>
              <a:ea typeface="MS Mincho"/>
              <a:cs typeface="Times New Roman" panose="02020603050405020304" pitchFamily="18" charset="0"/>
            </a:endParaRPr>
          </a:p>
          <a:p>
            <a:pPr marL="0" marR="0">
              <a:lnSpc>
                <a:spcPct val="130000"/>
              </a:lnSpc>
              <a:spcBef>
                <a:spcPts val="0"/>
              </a:spcBef>
              <a:spcAft>
                <a:spcPts val="0"/>
              </a:spcAft>
            </a:pPr>
            <a:br>
              <a:rPr lang="en-US" sz="800" dirty="0">
                <a:effectLst/>
                <a:latin typeface="Corbel" panose="020B0503020204020204" pitchFamily="34" charset="0"/>
                <a:ea typeface="MS Mincho"/>
                <a:cs typeface="Times New Roman" panose="02020603050405020304" pitchFamily="18" charset="0"/>
              </a:rPr>
            </a:br>
            <a:endParaRPr lang="en-US" sz="1200" dirty="0">
              <a:effectLst/>
              <a:ea typeface="MS Mincho"/>
              <a:cs typeface="Times New Roman" panose="02020603050405020304" pitchFamily="18" charset="0"/>
            </a:endParaRPr>
          </a:p>
        </p:txBody>
      </p:sp>
      <p:pic>
        <p:nvPicPr>
          <p:cNvPr id="9" name="Content Placeholder 5" descr="&lt;strong&gt;Kids&lt;/strong&gt; Run For Fun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389" y="2147681"/>
            <a:ext cx="6776357" cy="4521102"/>
          </a:xfrm>
          <a:prstGeom prst="rect">
            <a:avLst/>
          </a:prstGeom>
        </p:spPr>
      </p:pic>
    </p:spTree>
    <p:extLst>
      <p:ext uri="{BB962C8B-B14F-4D97-AF65-F5344CB8AC3E}">
        <p14:creationId xmlns:p14="http://schemas.microsoft.com/office/powerpoint/2010/main" val="383514100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413</TotalTime>
  <Words>1527</Words>
  <Application>Microsoft Office PowerPoint</Application>
  <PresentationFormat>Widescreen</PresentationFormat>
  <Paragraphs>206</Paragraphs>
  <Slides>23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Agency FB</vt:lpstr>
      <vt:lpstr>Arial</vt:lpstr>
      <vt:lpstr>Calibri</vt:lpstr>
      <vt:lpstr>Calibri Light</vt:lpstr>
      <vt:lpstr>Corbel</vt:lpstr>
      <vt:lpstr>Eras Light ITC</vt:lpstr>
      <vt:lpstr>Times New Roman</vt:lpstr>
      <vt:lpstr>Trebuchet MS</vt:lpstr>
      <vt:lpstr>Wingdings 3</vt:lpstr>
      <vt:lpstr>Facet</vt:lpstr>
      <vt:lpstr>Office Theme</vt:lpstr>
      <vt:lpstr>Advancing the Children’s Behavioral Health System in Connecticut</vt:lpstr>
      <vt:lpstr>Agenda</vt:lpstr>
      <vt:lpstr>PowerPoint Presentation</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Children’s Behavioral Health Short-Term</vt:lpstr>
      <vt:lpstr>Children’s Behavioral Health Medium-Term</vt:lpstr>
      <vt:lpstr>Children’s Behavioral Health Infrastructure/Performance </vt:lpstr>
      <vt:lpstr>Children’s Behavioral Health Infrastructure/Performance</vt:lpstr>
      <vt:lpstr>Discussion and Response  Facilitated by Children’s Behavioral Health Implementation Advisory Board Plan Tri-Chair  Carl J. Schiessl, JD</vt:lpstr>
      <vt:lpstr>Public Private Partnership Requires All of Us Working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the Children’s Behavioral Health System in Connecticut</dc:title>
  <dc:creator>MARSHALL, TIM</dc:creator>
  <cp:lastModifiedBy>BRENNAN, DAVID</cp:lastModifiedBy>
  <cp:revision>47</cp:revision>
  <dcterms:created xsi:type="dcterms:W3CDTF">2021-05-06T13:29:36Z</dcterms:created>
  <dcterms:modified xsi:type="dcterms:W3CDTF">2021-05-28T13:40:15Z</dcterms:modified>
</cp:coreProperties>
</file>