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80" r:id="rId2"/>
    <p:sldId id="281" r:id="rId3"/>
    <p:sldId id="256" r:id="rId4"/>
    <p:sldId id="264" r:id="rId5"/>
    <p:sldId id="257" r:id="rId6"/>
    <p:sldId id="265" r:id="rId7"/>
    <p:sldId id="263" r:id="rId8"/>
    <p:sldId id="259" r:id="rId9"/>
    <p:sldId id="266" r:id="rId10"/>
    <p:sldId id="277" r:id="rId11"/>
    <p:sldId id="271" r:id="rId12"/>
    <p:sldId id="272" r:id="rId13"/>
    <p:sldId id="269" r:id="rId14"/>
    <p:sldId id="273" r:id="rId15"/>
    <p:sldId id="274" r:id="rId16"/>
    <p:sldId id="276" r:id="rId17"/>
    <p:sldId id="27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CC99"/>
    <a:srgbClr val="0099CC"/>
    <a:srgbClr val="3C3C3E"/>
    <a:srgbClr val="0D518E"/>
    <a:srgbClr val="3366CC"/>
    <a:srgbClr val="003399"/>
    <a:srgbClr val="000099"/>
    <a:srgbClr val="454A9E"/>
    <a:srgbClr val="653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E24A1E-B876-4919-B8FE-FDEEEEFE881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21971F-F80F-4BA7-BE47-0C6109F95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7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8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6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E1A0-7F08-4D01-B2C3-06D6CB24D86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3CB3-C79E-4CD5-B97A-6E6399C7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VmdKLLwt3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DAS PROCUREMENT </a:t>
            </a:r>
            <a:b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TRAINING </a:t>
            </a:r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EVENT 2017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17" y="1647362"/>
            <a:ext cx="4409369" cy="43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436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484" y="276726"/>
            <a:ext cx="4824462" cy="201593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500" dirty="0" smtClean="0"/>
              <a:t>Results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2589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95" y="96253"/>
            <a:ext cx="4439652" cy="6659479"/>
          </a:xfrm>
          <a:prstGeom prst="rect">
            <a:avLst/>
          </a:prstGeom>
          <a:solidFill>
            <a:srgbClr val="3C3C3E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946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065"/>
            <a:ext cx="4535903" cy="680385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68" y="-12031"/>
            <a:ext cx="4572000" cy="6858000"/>
          </a:xfrm>
          <a:prstGeom prst="rect">
            <a:avLst/>
          </a:prstGeom>
          <a:solidFill>
            <a:srgbClr val="00CC66">
              <a:alpha val="49000"/>
            </a:srgbClr>
          </a:solidFill>
          <a:effectLst>
            <a:glow rad="139700">
              <a:srgbClr val="00CC99">
                <a:alpha val="40000"/>
              </a:srgb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276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79" y="84220"/>
            <a:ext cx="4523874" cy="67858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447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668" y="3195459"/>
            <a:ext cx="65451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What’s on the Horizon?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Delivery on our Objectives!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Annual Customer Satisfaction Survey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New Customer Advisory Groups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More Customer/Vendor Training Events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More Municipal Participation in our Programs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Process &amp; Technology Improvements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Increased Savings/Revenues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" y="268224"/>
            <a:ext cx="97054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285" y="705211"/>
            <a:ext cx="8591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Hear More about what DAS is doing to implement </a:t>
            </a:r>
          </a:p>
          <a:p>
            <a:r>
              <a:rPr lang="en-US" sz="3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our Business Plan Vision in Other Sessions Today!</a:t>
            </a:r>
          </a:p>
          <a:p>
            <a:endParaRPr lang="en-US" sz="3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7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4864" y="878305"/>
            <a:ext cx="6244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7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9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https://youtu.be/7VmdKLLwt3o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7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288" y="3362427"/>
            <a:ext cx="9144000" cy="995813"/>
          </a:xfrm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PROCUREMENT</a:t>
            </a:r>
            <a:endParaRPr lang="en-US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848" y="4579701"/>
            <a:ext cx="9144000" cy="103471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STRATEGIC BUSINESS PLANNING PROCESS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09" y="421106"/>
            <a:ext cx="2983993" cy="294132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7" y="96253"/>
            <a:ext cx="12029763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7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9275" y="589548"/>
            <a:ext cx="870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Strategic Business Planning?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76" y="2358189"/>
            <a:ext cx="9303668" cy="2526631"/>
          </a:xfrm>
          <a:prstGeom prst="rect">
            <a:avLst/>
          </a:prstGeom>
          <a:effectLst>
            <a:softEdge rad="152400"/>
          </a:effectLst>
          <a:scene3d>
            <a:camera prst="orthographicFront"/>
            <a:lightRig rig="fla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2" y="108284"/>
            <a:ext cx="11885061" cy="65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5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443" y="385011"/>
            <a:ext cx="1093411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March 2016 – Received the results from Governing Institute’s 2015 State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Procurement Survey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April 2016 – Debriefed with Governing Institute on our Strengths &amp;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Weaknesses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Our Strengths: </a:t>
            </a:r>
          </a:p>
          <a:p>
            <a:pPr lvl="4"/>
            <a:r>
              <a:rPr lang="en-US" sz="2000" dirty="0">
                <a:solidFill>
                  <a:schemeClr val="bg1"/>
                </a:solidFill>
              </a:rPr>
              <a:t>Good at Policy ; Clearly Defined Methods; Staff get Training; Understand the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                       importance of our Customers and Communications; Facilitate ideas and Concept 		Sharing; 	Value innovations; use strategic sourcing techniques; Use LEAN Thinking; 		Benchmark our performance; Ability to develop technology for solutions;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Our Weaknesses:  </a:t>
            </a:r>
          </a:p>
          <a:p>
            <a:pPr lvl="4"/>
            <a:r>
              <a:rPr lang="en-US" sz="2000" dirty="0">
                <a:solidFill>
                  <a:schemeClr val="bg1"/>
                </a:solidFill>
              </a:rPr>
              <a:t>Opportunities exist to improve communications; Client agency feedback not included  in our performance measures; Many rules-guidance on contract administration not  Published; Lack of Strategic Plan with performance measures; Lack of a vision statement; Stakeholders see Procurement practices as regulatory, not as a solution enabler; lack a Quality improvement program; Technology business models are changing rapidly and don’t match current technology needs</a:t>
            </a:r>
          </a:p>
        </p:txBody>
      </p:sp>
      <p:pic>
        <p:nvPicPr>
          <p:cNvPr id="2052" name="Picture 4" descr="Image result for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84" y="152917"/>
            <a:ext cx="3898233" cy="233460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762000" dist="50800" dir="3600000" algn="ctr" rotWithShape="0">
              <a:srgbClr val="000000">
                <a:alpha val="43137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52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4297" y="866275"/>
            <a:ext cx="750770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August 2016 – </a:t>
            </a:r>
            <a:r>
              <a:rPr lang="en-US" sz="36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Wake Up Call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was time to make improvements and proactively plan for where we want to be!</a:t>
            </a:r>
          </a:p>
          <a:p>
            <a:pPr lvl="1"/>
            <a:endParaRPr lang="en-US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Contracted with a formal business planning facilitator to conduct a focused workshop in 2017 to guide us in developing our business plan.</a:t>
            </a:r>
          </a:p>
          <a:p>
            <a:pPr lvl="1"/>
            <a:endParaRPr lang="en-US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Goal:  Align us with our customer needs and strengthen our credibility and value to our customers.  Establish a Vision, Mission, Values &amp; Goals/Objectives</a:t>
            </a:r>
          </a:p>
          <a:p>
            <a:pPr marL="742969" lvl="1" indent="-285756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opportun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6" y="1476907"/>
            <a:ext cx="2743868" cy="341277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" y="149458"/>
            <a:ext cx="11775499" cy="65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84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968" y="367469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needed to create new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our customers to strengthen our credibility and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improve our products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236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4">
                <a:satMod val="175000"/>
                <a:alpha val="40000"/>
              </a:schemeClr>
            </a:glow>
            <a:outerShdw blurRad="368300" dist="38100" dir="10800000" algn="r" rotWithShape="0">
              <a:prstClr val="black">
                <a:alpha val="40000"/>
              </a:prstClr>
            </a:outerShdw>
            <a:softEdge rad="317500"/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What’s Happened Next? </a:t>
            </a:r>
            <a:b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December 2016 – January 2017</a:t>
            </a:r>
            <a:endParaRPr lang="en-US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07" y="1690690"/>
            <a:ext cx="7040476" cy="480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Organizational Effectiveness Assessment</a:t>
            </a: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Organizational Information, history, products, services</a:t>
            </a:r>
          </a:p>
          <a:p>
            <a:pPr lvl="1"/>
            <a:endParaRPr lang="en-US" sz="1801" dirty="0">
              <a:solidFill>
                <a:schemeClr val="bg1"/>
              </a:solidFill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Developed and conducted an organizational survey (our staff and our customers) </a:t>
            </a:r>
          </a:p>
          <a:p>
            <a:pPr marL="1200180" lvl="2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Training &amp; Pro-D</a:t>
            </a:r>
          </a:p>
          <a:p>
            <a:pPr marL="1200180" lvl="2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Org Structure &amp; Culture</a:t>
            </a:r>
          </a:p>
          <a:p>
            <a:pPr marL="1200180" lvl="2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Work Product &amp; Services</a:t>
            </a:r>
          </a:p>
          <a:p>
            <a:pPr marL="1200180" lvl="2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Purpose/Core Functions</a:t>
            </a:r>
          </a:p>
          <a:p>
            <a:pPr marL="1200180" lvl="2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Communication</a:t>
            </a:r>
          </a:p>
          <a:p>
            <a:pPr marL="1200180" lvl="2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Resources/Technology</a:t>
            </a:r>
          </a:p>
          <a:p>
            <a:pPr marL="1200180" lvl="2" indent="-285756">
              <a:buFont typeface="Arial" panose="020B0604020202020204" pitchFamily="34" charset="0"/>
              <a:buChar char="•"/>
            </a:pPr>
            <a:endParaRPr lang="en-US" sz="1801" dirty="0">
              <a:solidFill>
                <a:schemeClr val="bg1"/>
              </a:solidFill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Conducted a SWOT Analysis (Strengths, </a:t>
            </a:r>
          </a:p>
          <a:p>
            <a:pPr lvl="1"/>
            <a:r>
              <a:rPr lang="en-US" sz="1801" dirty="0">
                <a:solidFill>
                  <a:schemeClr val="bg1"/>
                </a:solidFill>
              </a:rPr>
              <a:t>	Weaknesses, Opportunities, Threats)</a:t>
            </a:r>
          </a:p>
          <a:p>
            <a:pPr lvl="1"/>
            <a:endParaRPr lang="en-US" sz="1801" dirty="0">
              <a:solidFill>
                <a:schemeClr val="bg1"/>
              </a:solidFill>
            </a:endParaRPr>
          </a:p>
          <a:p>
            <a:pPr marL="742969" lvl="1" indent="-285756"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1"/>
                </a:solidFill>
              </a:rPr>
              <a:t>Identified Themes from Assessment Report</a:t>
            </a:r>
          </a:p>
          <a:p>
            <a:endParaRPr lang="en-US" sz="180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0" y="3497514"/>
            <a:ext cx="6188242" cy="21595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7" y="76368"/>
            <a:ext cx="11923888" cy="67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77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February 2017 – Craft the Strategic Plan</a:t>
            </a:r>
            <a:endParaRPr lang="en-US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2" y="1949118"/>
            <a:ext cx="4612105" cy="437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Leadership Team – Focused on assessment results &amp; themes, received training on crafting a strategic plan and discussed/developed thoughts on the Vision, Mission Values – </a:t>
            </a:r>
            <a:r>
              <a:rPr lang="en-US" sz="2000" u="sng" dirty="0">
                <a:solidFill>
                  <a:schemeClr val="bg1"/>
                </a:solidFill>
              </a:rPr>
              <a:t>Going from Good to Great!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Created a Vision Statement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Developed our Mission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Focused on our Human Factors – Identified our Values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Input from Staff &amp; Customers throughout the process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endParaRPr lang="en-US" sz="180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98" y="2285028"/>
            <a:ext cx="4919284" cy="327356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3" y="155764"/>
            <a:ext cx="11923888" cy="65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290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Calibri Light</vt:lpstr>
      <vt:lpstr>Office Theme</vt:lpstr>
      <vt:lpstr>DAS PROCUREMENT  TRAINING EVENT 2017 </vt:lpstr>
      <vt:lpstr>PowerPoint Presentation</vt:lpstr>
      <vt:lpstr> DAS PROCUREMENT</vt:lpstr>
      <vt:lpstr>PowerPoint Presentation</vt:lpstr>
      <vt:lpstr>PowerPoint Presentation</vt:lpstr>
      <vt:lpstr>PowerPoint Presentation</vt:lpstr>
      <vt:lpstr>PowerPoint Presentation</vt:lpstr>
      <vt:lpstr>What’s Happened Next?  December 2016 – January 2017</vt:lpstr>
      <vt:lpstr>February 2017 – Craft the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PROCUREMENT</dc:title>
  <dc:creator>Wilson, Carol</dc:creator>
  <cp:lastModifiedBy>Mooney, Gregory</cp:lastModifiedBy>
  <cp:revision>40</cp:revision>
  <cp:lastPrinted>2017-08-29T16:56:35Z</cp:lastPrinted>
  <dcterms:created xsi:type="dcterms:W3CDTF">2017-08-22T17:02:12Z</dcterms:created>
  <dcterms:modified xsi:type="dcterms:W3CDTF">2017-09-21T17:55:40Z</dcterms:modified>
</cp:coreProperties>
</file>